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7.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9.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39.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3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40.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41.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42.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45.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46.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47.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48.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54.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notesSlides/notesSlide57.xml" ContentType="application/vnd.openxmlformats-officedocument.presentationml.notesSl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58.xml" ContentType="application/vnd.openxmlformats-officedocument.presentationml.notesSl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ags/tag40.xml" ContentType="application/vnd.openxmlformats-officedocument.presentationml.tags+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notesSlides/notesSlide61.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62.xml" ContentType="application/vnd.openxmlformats-officedocument.presentationml.notesSl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70.xml" ContentType="application/vnd.openxmlformats-officedocument.presentationml.notesSlid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notesSlides/notesSlide71.xml" ContentType="application/vnd.openxmlformats-officedocument.presentationml.notesSl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notesSlides/notesSlide72.xml" ContentType="application/vnd.openxmlformats-officedocument.presentationml.notesSlid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89.xml" ContentType="application/vnd.openxmlformats-officedocument.presentationml.notesSl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notesSlides/notesSlide90.xml" ContentType="application/vnd.openxmlformats-officedocument.presentationml.notesSl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9" r:id="rId4"/>
    <p:sldMasterId id="2147483698" r:id="rId5"/>
    <p:sldMasterId id="2147483714" r:id="rId6"/>
    <p:sldMasterId id="2147483723" r:id="rId7"/>
    <p:sldMasterId id="2147483735" r:id="rId8"/>
    <p:sldMasterId id="2147483749" r:id="rId9"/>
    <p:sldMasterId id="2147483762" r:id="rId10"/>
  </p:sldMasterIdLst>
  <p:notesMasterIdLst>
    <p:notesMasterId r:id="rId167"/>
  </p:notesMasterIdLst>
  <p:sldIdLst>
    <p:sldId id="256" r:id="rId11"/>
    <p:sldId id="257" r:id="rId12"/>
    <p:sldId id="258" r:id="rId13"/>
    <p:sldId id="259" r:id="rId14"/>
    <p:sldId id="282" r:id="rId15"/>
    <p:sldId id="280" r:id="rId16"/>
    <p:sldId id="283" r:id="rId17"/>
    <p:sldId id="284" r:id="rId18"/>
    <p:sldId id="285" r:id="rId19"/>
    <p:sldId id="290" r:id="rId20"/>
    <p:sldId id="291" r:id="rId21"/>
    <p:sldId id="286" r:id="rId22"/>
    <p:sldId id="288" r:id="rId23"/>
    <p:sldId id="289" r:id="rId24"/>
    <p:sldId id="281" r:id="rId25"/>
    <p:sldId id="2853" r:id="rId26"/>
    <p:sldId id="2331" r:id="rId27"/>
    <p:sldId id="2831" r:id="rId28"/>
    <p:sldId id="2660" r:id="rId29"/>
    <p:sldId id="2720" r:id="rId30"/>
    <p:sldId id="2832" r:id="rId31"/>
    <p:sldId id="2833" r:id="rId32"/>
    <p:sldId id="2836" r:id="rId33"/>
    <p:sldId id="2835" r:id="rId34"/>
    <p:sldId id="413" r:id="rId35"/>
    <p:sldId id="2719" r:id="rId36"/>
    <p:sldId id="2737" r:id="rId37"/>
    <p:sldId id="2663" r:id="rId38"/>
    <p:sldId id="2721" r:id="rId39"/>
    <p:sldId id="2747" r:id="rId40"/>
    <p:sldId id="2722" r:id="rId41"/>
    <p:sldId id="2724" r:id="rId42"/>
    <p:sldId id="2773" r:id="rId43"/>
    <p:sldId id="2774" r:id="rId44"/>
    <p:sldId id="2775" r:id="rId45"/>
    <p:sldId id="2776" r:id="rId46"/>
    <p:sldId id="2777" r:id="rId47"/>
    <p:sldId id="2837" r:id="rId48"/>
    <p:sldId id="2699" r:id="rId49"/>
    <p:sldId id="2778" r:id="rId50"/>
    <p:sldId id="2779" r:id="rId51"/>
    <p:sldId id="2838" r:id="rId52"/>
    <p:sldId id="2780" r:id="rId53"/>
    <p:sldId id="2781" r:id="rId54"/>
    <p:sldId id="2782" r:id="rId55"/>
    <p:sldId id="2783" r:id="rId56"/>
    <p:sldId id="2784" r:id="rId57"/>
    <p:sldId id="2822" r:id="rId58"/>
    <p:sldId id="2786" r:id="rId59"/>
    <p:sldId id="2787" r:id="rId60"/>
    <p:sldId id="2788" r:id="rId61"/>
    <p:sldId id="2789" r:id="rId62"/>
    <p:sldId id="2790" r:id="rId63"/>
    <p:sldId id="2791" r:id="rId64"/>
    <p:sldId id="2700" r:id="rId65"/>
    <p:sldId id="2792" r:id="rId66"/>
    <p:sldId id="2793" r:id="rId67"/>
    <p:sldId id="2794" r:id="rId68"/>
    <p:sldId id="2795" r:id="rId69"/>
    <p:sldId id="2796" r:id="rId70"/>
    <p:sldId id="2797" r:id="rId71"/>
    <p:sldId id="2798" r:id="rId72"/>
    <p:sldId id="2799" r:id="rId73"/>
    <p:sldId id="2823" r:id="rId74"/>
    <p:sldId id="2801" r:id="rId75"/>
    <p:sldId id="2839" r:id="rId76"/>
    <p:sldId id="2803" r:id="rId77"/>
    <p:sldId id="2754" r:id="rId78"/>
    <p:sldId id="2804" r:id="rId79"/>
    <p:sldId id="2763" r:id="rId80"/>
    <p:sldId id="2762" r:id="rId81"/>
    <p:sldId id="2805" r:id="rId82"/>
    <p:sldId id="2824" r:id="rId83"/>
    <p:sldId id="2806" r:id="rId84"/>
    <p:sldId id="2765" r:id="rId85"/>
    <p:sldId id="2766" r:id="rId86"/>
    <p:sldId id="2807" r:id="rId87"/>
    <p:sldId id="2703" r:id="rId88"/>
    <p:sldId id="2706" r:id="rId89"/>
    <p:sldId id="2708" r:id="rId90"/>
    <p:sldId id="2808" r:id="rId91"/>
    <p:sldId id="2810" r:id="rId92"/>
    <p:sldId id="418" r:id="rId93"/>
    <p:sldId id="2827" r:id="rId94"/>
    <p:sldId id="2817" r:id="rId95"/>
    <p:sldId id="2828" r:id="rId96"/>
    <p:sldId id="2829" r:id="rId97"/>
    <p:sldId id="2830" r:id="rId98"/>
    <p:sldId id="2820" r:id="rId99"/>
    <p:sldId id="434" r:id="rId100"/>
    <p:sldId id="260" r:id="rId101"/>
    <p:sldId id="2840" r:id="rId102"/>
    <p:sldId id="394" r:id="rId103"/>
    <p:sldId id="397" r:id="rId104"/>
    <p:sldId id="396" r:id="rId105"/>
    <p:sldId id="407" r:id="rId106"/>
    <p:sldId id="398" r:id="rId107"/>
    <p:sldId id="399" r:id="rId108"/>
    <p:sldId id="400" r:id="rId109"/>
    <p:sldId id="387" r:id="rId110"/>
    <p:sldId id="405" r:id="rId111"/>
    <p:sldId id="406" r:id="rId112"/>
    <p:sldId id="2855" r:id="rId113"/>
    <p:sldId id="2330" r:id="rId114"/>
    <p:sldId id="2327" r:id="rId115"/>
    <p:sldId id="2328" r:id="rId116"/>
    <p:sldId id="2326" r:id="rId117"/>
    <p:sldId id="2324" r:id="rId118"/>
    <p:sldId id="2323" r:id="rId119"/>
    <p:sldId id="2320" r:id="rId120"/>
    <p:sldId id="2322" r:id="rId121"/>
    <p:sldId id="2321" r:id="rId122"/>
    <p:sldId id="2319" r:id="rId123"/>
    <p:sldId id="2318" r:id="rId124"/>
    <p:sldId id="2329" r:id="rId125"/>
    <p:sldId id="2317" r:id="rId126"/>
    <p:sldId id="2854" r:id="rId127"/>
    <p:sldId id="2852" r:id="rId128"/>
    <p:sldId id="2677" r:id="rId129"/>
    <p:sldId id="2771" r:id="rId130"/>
    <p:sldId id="2841" r:id="rId131"/>
    <p:sldId id="2842" r:id="rId132"/>
    <p:sldId id="2843" r:id="rId133"/>
    <p:sldId id="2764" r:id="rId134"/>
    <p:sldId id="2761" r:id="rId135"/>
    <p:sldId id="2705" r:id="rId136"/>
    <p:sldId id="2743" r:id="rId137"/>
    <p:sldId id="2676" r:id="rId138"/>
    <p:sldId id="2844" r:id="rId139"/>
    <p:sldId id="2845" r:id="rId140"/>
    <p:sldId id="2685" r:id="rId141"/>
    <p:sldId id="2678" r:id="rId142"/>
    <p:sldId id="2846" r:id="rId143"/>
    <p:sldId id="2672" r:id="rId144"/>
    <p:sldId id="2767" r:id="rId145"/>
    <p:sldId id="2847" r:id="rId146"/>
    <p:sldId id="2768" r:id="rId147"/>
    <p:sldId id="2769" r:id="rId148"/>
    <p:sldId id="2728" r:id="rId149"/>
    <p:sldId id="2692" r:id="rId150"/>
    <p:sldId id="2736" r:id="rId151"/>
    <p:sldId id="2750" r:id="rId152"/>
    <p:sldId id="2848" r:id="rId153"/>
    <p:sldId id="489" r:id="rId154"/>
    <p:sldId id="497" r:id="rId155"/>
    <p:sldId id="2849" r:id="rId156"/>
    <p:sldId id="2850" r:id="rId157"/>
    <p:sldId id="2851" r:id="rId158"/>
    <p:sldId id="2755" r:id="rId159"/>
    <p:sldId id="2772" r:id="rId160"/>
    <p:sldId id="2770" r:id="rId161"/>
    <p:sldId id="2746" r:id="rId162"/>
    <p:sldId id="2742" r:id="rId163"/>
    <p:sldId id="344" r:id="rId164"/>
    <p:sldId id="2856" r:id="rId165"/>
    <p:sldId id="2857" r:id="rId1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E7E6E6"/>
    <a:srgbClr val="F0F0F0"/>
    <a:srgbClr val="FFFD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65E917-0CE7-4010-8344-F739F6763577}" v="45" dt="2023-10-03T15:48:08.1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7" autoAdjust="0"/>
    <p:restoredTop sz="94660"/>
  </p:normalViewPr>
  <p:slideViewPr>
    <p:cSldViewPr snapToGrid="0">
      <p:cViewPr varScale="1">
        <p:scale>
          <a:sx n="108" d="100"/>
          <a:sy n="108" d="100"/>
        </p:scale>
        <p:origin x="540" y="10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07.xml"/><Relationship Id="rId21" Type="http://schemas.openxmlformats.org/officeDocument/2006/relationships/slide" Target="slides/slide11.xml"/><Relationship Id="rId42" Type="http://schemas.openxmlformats.org/officeDocument/2006/relationships/slide" Target="slides/slide32.xml"/><Relationship Id="rId63" Type="http://schemas.openxmlformats.org/officeDocument/2006/relationships/slide" Target="slides/slide53.xml"/><Relationship Id="rId84" Type="http://schemas.openxmlformats.org/officeDocument/2006/relationships/slide" Target="slides/slide74.xml"/><Relationship Id="rId138" Type="http://schemas.openxmlformats.org/officeDocument/2006/relationships/slide" Target="slides/slide128.xml"/><Relationship Id="rId159" Type="http://schemas.openxmlformats.org/officeDocument/2006/relationships/slide" Target="slides/slide149.xml"/><Relationship Id="rId170" Type="http://schemas.openxmlformats.org/officeDocument/2006/relationships/theme" Target="theme/theme1.xml"/><Relationship Id="rId107" Type="http://schemas.openxmlformats.org/officeDocument/2006/relationships/slide" Target="slides/slide97.xml"/><Relationship Id="rId11" Type="http://schemas.openxmlformats.org/officeDocument/2006/relationships/slide" Target="slides/slide1.xml"/><Relationship Id="rId32" Type="http://schemas.openxmlformats.org/officeDocument/2006/relationships/slide" Target="slides/slide22.xml"/><Relationship Id="rId53" Type="http://schemas.openxmlformats.org/officeDocument/2006/relationships/slide" Target="slides/slide43.xml"/><Relationship Id="rId74" Type="http://schemas.openxmlformats.org/officeDocument/2006/relationships/slide" Target="slides/slide64.xml"/><Relationship Id="rId128" Type="http://schemas.openxmlformats.org/officeDocument/2006/relationships/slide" Target="slides/slide118.xml"/><Relationship Id="rId149" Type="http://schemas.openxmlformats.org/officeDocument/2006/relationships/slide" Target="slides/slide139.xml"/><Relationship Id="rId5" Type="http://schemas.openxmlformats.org/officeDocument/2006/relationships/slideMaster" Target="slideMasters/slideMaster5.xml"/><Relationship Id="rId95" Type="http://schemas.openxmlformats.org/officeDocument/2006/relationships/slide" Target="slides/slide85.xml"/><Relationship Id="rId160" Type="http://schemas.openxmlformats.org/officeDocument/2006/relationships/slide" Target="slides/slide150.xml"/><Relationship Id="rId22" Type="http://schemas.openxmlformats.org/officeDocument/2006/relationships/slide" Target="slides/slide12.xml"/><Relationship Id="rId43" Type="http://schemas.openxmlformats.org/officeDocument/2006/relationships/slide" Target="slides/slide33.xml"/><Relationship Id="rId64" Type="http://schemas.openxmlformats.org/officeDocument/2006/relationships/slide" Target="slides/slide54.xml"/><Relationship Id="rId118" Type="http://schemas.openxmlformats.org/officeDocument/2006/relationships/slide" Target="slides/slide108.xml"/><Relationship Id="rId139" Type="http://schemas.openxmlformats.org/officeDocument/2006/relationships/slide" Target="slides/slide129.xml"/><Relationship Id="rId85" Type="http://schemas.openxmlformats.org/officeDocument/2006/relationships/slide" Target="slides/slide75.xml"/><Relationship Id="rId150" Type="http://schemas.openxmlformats.org/officeDocument/2006/relationships/slide" Target="slides/slide140.xml"/><Relationship Id="rId171" Type="http://schemas.openxmlformats.org/officeDocument/2006/relationships/tableStyles" Target="tableStyles.xml"/><Relationship Id="rId12" Type="http://schemas.openxmlformats.org/officeDocument/2006/relationships/slide" Target="slides/slide2.xml"/><Relationship Id="rId33" Type="http://schemas.openxmlformats.org/officeDocument/2006/relationships/slide" Target="slides/slide23.xml"/><Relationship Id="rId108" Type="http://schemas.openxmlformats.org/officeDocument/2006/relationships/slide" Target="slides/slide98.xml"/><Relationship Id="rId129" Type="http://schemas.openxmlformats.org/officeDocument/2006/relationships/slide" Target="slides/slide119.xml"/><Relationship Id="rId54" Type="http://schemas.openxmlformats.org/officeDocument/2006/relationships/slide" Target="slides/slide44.xml"/><Relationship Id="rId70" Type="http://schemas.openxmlformats.org/officeDocument/2006/relationships/slide" Target="slides/slide60.xml"/><Relationship Id="rId75" Type="http://schemas.openxmlformats.org/officeDocument/2006/relationships/slide" Target="slides/slide65.xml"/><Relationship Id="rId91" Type="http://schemas.openxmlformats.org/officeDocument/2006/relationships/slide" Target="slides/slide81.xml"/><Relationship Id="rId96" Type="http://schemas.openxmlformats.org/officeDocument/2006/relationships/slide" Target="slides/slide86.xml"/><Relationship Id="rId140" Type="http://schemas.openxmlformats.org/officeDocument/2006/relationships/slide" Target="slides/slide130.xml"/><Relationship Id="rId145" Type="http://schemas.openxmlformats.org/officeDocument/2006/relationships/slide" Target="slides/slide135.xml"/><Relationship Id="rId161" Type="http://schemas.openxmlformats.org/officeDocument/2006/relationships/slide" Target="slides/slide151.xml"/><Relationship Id="rId166" Type="http://schemas.openxmlformats.org/officeDocument/2006/relationships/slide" Target="slides/slide156.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3.xml"/><Relationship Id="rId28" Type="http://schemas.openxmlformats.org/officeDocument/2006/relationships/slide" Target="slides/slide18.xml"/><Relationship Id="rId49" Type="http://schemas.openxmlformats.org/officeDocument/2006/relationships/slide" Target="slides/slide39.xml"/><Relationship Id="rId114" Type="http://schemas.openxmlformats.org/officeDocument/2006/relationships/slide" Target="slides/slide104.xml"/><Relationship Id="rId119" Type="http://schemas.openxmlformats.org/officeDocument/2006/relationships/slide" Target="slides/slide109.xml"/><Relationship Id="rId44" Type="http://schemas.openxmlformats.org/officeDocument/2006/relationships/slide" Target="slides/slide34.xml"/><Relationship Id="rId60" Type="http://schemas.openxmlformats.org/officeDocument/2006/relationships/slide" Target="slides/slide50.xml"/><Relationship Id="rId65" Type="http://schemas.openxmlformats.org/officeDocument/2006/relationships/slide" Target="slides/slide55.xml"/><Relationship Id="rId81" Type="http://schemas.openxmlformats.org/officeDocument/2006/relationships/slide" Target="slides/slide71.xml"/><Relationship Id="rId86" Type="http://schemas.openxmlformats.org/officeDocument/2006/relationships/slide" Target="slides/slide76.xml"/><Relationship Id="rId130" Type="http://schemas.openxmlformats.org/officeDocument/2006/relationships/slide" Target="slides/slide120.xml"/><Relationship Id="rId135" Type="http://schemas.openxmlformats.org/officeDocument/2006/relationships/slide" Target="slides/slide125.xml"/><Relationship Id="rId151" Type="http://schemas.openxmlformats.org/officeDocument/2006/relationships/slide" Target="slides/slide141.xml"/><Relationship Id="rId156" Type="http://schemas.openxmlformats.org/officeDocument/2006/relationships/slide" Target="slides/slide146.xml"/><Relationship Id="rId172" Type="http://schemas.microsoft.com/office/2015/10/relationships/revisionInfo" Target="revisionInfo.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slide" Target="slides/slide9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slide" Target="slides/slide94.xml"/><Relationship Id="rId120" Type="http://schemas.openxmlformats.org/officeDocument/2006/relationships/slide" Target="slides/slide110.xml"/><Relationship Id="rId125" Type="http://schemas.openxmlformats.org/officeDocument/2006/relationships/slide" Target="slides/slide115.xml"/><Relationship Id="rId141" Type="http://schemas.openxmlformats.org/officeDocument/2006/relationships/slide" Target="slides/slide131.xml"/><Relationship Id="rId146" Type="http://schemas.openxmlformats.org/officeDocument/2006/relationships/slide" Target="slides/slide136.xml"/><Relationship Id="rId167"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162" Type="http://schemas.openxmlformats.org/officeDocument/2006/relationships/slide" Target="slides/slide15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15" Type="http://schemas.openxmlformats.org/officeDocument/2006/relationships/slide" Target="slides/slide105.xml"/><Relationship Id="rId131" Type="http://schemas.openxmlformats.org/officeDocument/2006/relationships/slide" Target="slides/slide121.xml"/><Relationship Id="rId136" Type="http://schemas.openxmlformats.org/officeDocument/2006/relationships/slide" Target="slides/slide126.xml"/><Relationship Id="rId157" Type="http://schemas.openxmlformats.org/officeDocument/2006/relationships/slide" Target="slides/slide147.xml"/><Relationship Id="rId61" Type="http://schemas.openxmlformats.org/officeDocument/2006/relationships/slide" Target="slides/slide51.xml"/><Relationship Id="rId82" Type="http://schemas.openxmlformats.org/officeDocument/2006/relationships/slide" Target="slides/slide72.xml"/><Relationship Id="rId152" Type="http://schemas.openxmlformats.org/officeDocument/2006/relationships/slide" Target="slides/slide14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slide" Target="slides/slide90.xml"/><Relationship Id="rId105" Type="http://schemas.openxmlformats.org/officeDocument/2006/relationships/slide" Target="slides/slide95.xml"/><Relationship Id="rId126" Type="http://schemas.openxmlformats.org/officeDocument/2006/relationships/slide" Target="slides/slide116.xml"/><Relationship Id="rId147" Type="http://schemas.openxmlformats.org/officeDocument/2006/relationships/slide" Target="slides/slide137.xml"/><Relationship Id="rId16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98" Type="http://schemas.openxmlformats.org/officeDocument/2006/relationships/slide" Target="slides/slide88.xml"/><Relationship Id="rId121" Type="http://schemas.openxmlformats.org/officeDocument/2006/relationships/slide" Target="slides/slide111.xml"/><Relationship Id="rId142" Type="http://schemas.openxmlformats.org/officeDocument/2006/relationships/slide" Target="slides/slide132.xml"/><Relationship Id="rId163" Type="http://schemas.openxmlformats.org/officeDocument/2006/relationships/slide" Target="slides/slide153.xml"/><Relationship Id="rId3" Type="http://schemas.openxmlformats.org/officeDocument/2006/relationships/slideMaster" Target="slideMasters/slideMaster3.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slide" Target="slides/slide57.xml"/><Relationship Id="rId116" Type="http://schemas.openxmlformats.org/officeDocument/2006/relationships/slide" Target="slides/slide106.xml"/><Relationship Id="rId137" Type="http://schemas.openxmlformats.org/officeDocument/2006/relationships/slide" Target="slides/slide127.xml"/><Relationship Id="rId158" Type="http://schemas.openxmlformats.org/officeDocument/2006/relationships/slide" Target="slides/slide148.xml"/><Relationship Id="rId20" Type="http://schemas.openxmlformats.org/officeDocument/2006/relationships/slide" Target="slides/slide10.xml"/><Relationship Id="rId41" Type="http://schemas.openxmlformats.org/officeDocument/2006/relationships/slide" Target="slides/slide31.xml"/><Relationship Id="rId62" Type="http://schemas.openxmlformats.org/officeDocument/2006/relationships/slide" Target="slides/slide52.xml"/><Relationship Id="rId83" Type="http://schemas.openxmlformats.org/officeDocument/2006/relationships/slide" Target="slides/slide73.xml"/><Relationship Id="rId88" Type="http://schemas.openxmlformats.org/officeDocument/2006/relationships/slide" Target="slides/slide78.xml"/><Relationship Id="rId111" Type="http://schemas.openxmlformats.org/officeDocument/2006/relationships/slide" Target="slides/slide101.xml"/><Relationship Id="rId132" Type="http://schemas.openxmlformats.org/officeDocument/2006/relationships/slide" Target="slides/slide122.xml"/><Relationship Id="rId153" Type="http://schemas.openxmlformats.org/officeDocument/2006/relationships/slide" Target="slides/slide143.xml"/><Relationship Id="rId15" Type="http://schemas.openxmlformats.org/officeDocument/2006/relationships/slide" Target="slides/slide5.xml"/><Relationship Id="rId36" Type="http://schemas.openxmlformats.org/officeDocument/2006/relationships/slide" Target="slides/slide26.xml"/><Relationship Id="rId57" Type="http://schemas.openxmlformats.org/officeDocument/2006/relationships/slide" Target="slides/slide47.xml"/><Relationship Id="rId106" Type="http://schemas.openxmlformats.org/officeDocument/2006/relationships/slide" Target="slides/slide96.xml"/><Relationship Id="rId127" Type="http://schemas.openxmlformats.org/officeDocument/2006/relationships/slide" Target="slides/slide117.xml"/><Relationship Id="rId10" Type="http://schemas.openxmlformats.org/officeDocument/2006/relationships/slideMaster" Target="slideMasters/slideMaster10.xml"/><Relationship Id="rId31" Type="http://schemas.openxmlformats.org/officeDocument/2006/relationships/slide" Target="slides/slide21.xml"/><Relationship Id="rId52" Type="http://schemas.openxmlformats.org/officeDocument/2006/relationships/slide" Target="slides/slide42.xml"/><Relationship Id="rId73" Type="http://schemas.openxmlformats.org/officeDocument/2006/relationships/slide" Target="slides/slide63.xml"/><Relationship Id="rId78" Type="http://schemas.openxmlformats.org/officeDocument/2006/relationships/slide" Target="slides/slide68.xml"/><Relationship Id="rId94" Type="http://schemas.openxmlformats.org/officeDocument/2006/relationships/slide" Target="slides/slide84.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slide" Target="slides/slide112.xml"/><Relationship Id="rId143" Type="http://schemas.openxmlformats.org/officeDocument/2006/relationships/slide" Target="slides/slide133.xml"/><Relationship Id="rId148" Type="http://schemas.openxmlformats.org/officeDocument/2006/relationships/slide" Target="slides/slide138.xml"/><Relationship Id="rId164" Type="http://schemas.openxmlformats.org/officeDocument/2006/relationships/slide" Target="slides/slide154.xml"/><Relationship Id="rId16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 Target="slides/slide16.xml"/><Relationship Id="rId47" Type="http://schemas.openxmlformats.org/officeDocument/2006/relationships/slide" Target="slides/slide37.xml"/><Relationship Id="rId68" Type="http://schemas.openxmlformats.org/officeDocument/2006/relationships/slide" Target="slides/slide58.xml"/><Relationship Id="rId89" Type="http://schemas.openxmlformats.org/officeDocument/2006/relationships/slide" Target="slides/slide79.xml"/><Relationship Id="rId112" Type="http://schemas.openxmlformats.org/officeDocument/2006/relationships/slide" Target="slides/slide102.xml"/><Relationship Id="rId133" Type="http://schemas.openxmlformats.org/officeDocument/2006/relationships/slide" Target="slides/slide123.xml"/><Relationship Id="rId154" Type="http://schemas.openxmlformats.org/officeDocument/2006/relationships/slide" Target="slides/slide144.xml"/><Relationship Id="rId16" Type="http://schemas.openxmlformats.org/officeDocument/2006/relationships/slide" Target="slides/slide6.xml"/><Relationship Id="rId37" Type="http://schemas.openxmlformats.org/officeDocument/2006/relationships/slide" Target="slides/slide27.xml"/><Relationship Id="rId58" Type="http://schemas.openxmlformats.org/officeDocument/2006/relationships/slide" Target="slides/slide48.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slide" Target="slides/slide113.xml"/><Relationship Id="rId144" Type="http://schemas.openxmlformats.org/officeDocument/2006/relationships/slide" Target="slides/slide134.xml"/><Relationship Id="rId90" Type="http://schemas.openxmlformats.org/officeDocument/2006/relationships/slide" Target="slides/slide80.xml"/><Relationship Id="rId165" Type="http://schemas.openxmlformats.org/officeDocument/2006/relationships/slide" Target="slides/slide155.xml"/><Relationship Id="rId27" Type="http://schemas.openxmlformats.org/officeDocument/2006/relationships/slide" Target="slides/slide17.xml"/><Relationship Id="rId48" Type="http://schemas.openxmlformats.org/officeDocument/2006/relationships/slide" Target="slides/slide38.xml"/><Relationship Id="rId69" Type="http://schemas.openxmlformats.org/officeDocument/2006/relationships/slide" Target="slides/slide59.xml"/><Relationship Id="rId113" Type="http://schemas.openxmlformats.org/officeDocument/2006/relationships/slide" Target="slides/slide103.xml"/><Relationship Id="rId134" Type="http://schemas.openxmlformats.org/officeDocument/2006/relationships/slide" Target="slides/slide124.xml"/><Relationship Id="rId80" Type="http://schemas.openxmlformats.org/officeDocument/2006/relationships/slide" Target="slides/slide70.xml"/><Relationship Id="rId155" Type="http://schemas.openxmlformats.org/officeDocument/2006/relationships/slide" Target="slides/slide145.xml"/><Relationship Id="rId17" Type="http://schemas.openxmlformats.org/officeDocument/2006/relationships/slide" Target="slides/slide7.xml"/><Relationship Id="rId38" Type="http://schemas.openxmlformats.org/officeDocument/2006/relationships/slide" Target="slides/slide28.xml"/><Relationship Id="rId59" Type="http://schemas.openxmlformats.org/officeDocument/2006/relationships/slide" Target="slides/slide49.xml"/><Relationship Id="rId103" Type="http://schemas.openxmlformats.org/officeDocument/2006/relationships/slide" Target="slides/slide93.xml"/><Relationship Id="rId124" Type="http://schemas.openxmlformats.org/officeDocument/2006/relationships/slide" Target="slides/slide11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AmaliaHordern\Documents\Benchmarking\2023\TLCC%20Orlando\philanthropy%20benchmarking_regional%20comparison.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AmaliaHordern\Documents\Benchmarking\2023\TLCC%20Orlando\philanthropy%20benchmarking_regional%20comparison.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0.xlsx"/><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29.xml"/><Relationship Id="rId1" Type="http://schemas.microsoft.com/office/2011/relationships/chartStyle" Target="style29.xml"/></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30.xml"/><Relationship Id="rId1" Type="http://schemas.microsoft.com/office/2011/relationships/chartStyle" Target="style30.xml"/></Relationships>
</file>

<file path=ppt/charts/_rels/chart31.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1.xml"/><Relationship Id="rId1" Type="http://schemas.microsoft.com/office/2011/relationships/chartStyle" Target="style31.xml"/></Relationships>
</file>

<file path=ppt/charts/_rels/chart32.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2.xml"/><Relationship Id="rId1" Type="http://schemas.microsoft.com/office/2011/relationships/chartStyle" Target="style32.xml"/></Relationships>
</file>

<file path=ppt/charts/_rels/chart33.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3.xml"/><Relationship Id="rId1" Type="http://schemas.microsoft.com/office/2011/relationships/chartStyle" Target="style33.xml"/></Relationships>
</file>

<file path=ppt/charts/_rels/chart34.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4.xml"/><Relationship Id="rId1" Type="http://schemas.microsoft.com/office/2011/relationships/chartStyle" Target="style34.xml"/></Relationships>
</file>

<file path=ppt/charts/_rels/chart35.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5.xml"/><Relationship Id="rId1" Type="http://schemas.microsoft.com/office/2011/relationships/chartStyle" Target="style35.xml"/></Relationships>
</file>

<file path=ppt/charts/_rels/chart36.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6.xml"/><Relationship Id="rId1" Type="http://schemas.microsoft.com/office/2011/relationships/chartStyle" Target="style36.xml"/></Relationships>
</file>

<file path=ppt/charts/_rels/chart37.xml.rels><?xml version="1.0" encoding="UTF-8" standalone="yes"?>
<Relationships xmlns="http://schemas.openxmlformats.org/package/2006/relationships"><Relationship Id="rId3" Type="http://schemas.openxmlformats.org/officeDocument/2006/relationships/oleObject" Target="https://walesmillenniumcentre-my.sharepoint.com/personal/lawrence_dixon_wmc_org_uk/Documents/Insight%20Requests%20FY23-24/REQ%20-%20Hamilton%20On-Sale%20TN%20Presentation/Hamilton%20On-Sale%20TN%20Presentation.xlsx" TargetMode="External"/><Relationship Id="rId2" Type="http://schemas.microsoft.com/office/2011/relationships/chartColorStyle" Target="colors37.xml"/><Relationship Id="rId1" Type="http://schemas.microsoft.com/office/2011/relationships/chartStyle" Target="style3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participants by geography</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9A9-428D-8E1E-AB6797DA567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9A9-428D-8E1E-AB6797DA567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9A9-428D-8E1E-AB6797DA5677}"/>
              </c:ext>
            </c:extLst>
          </c:dPt>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bg1"/>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'primary metrics'!$F$99:$F$101</c:f>
              <c:strCache>
                <c:ptCount val="3"/>
                <c:pt idx="0">
                  <c:v>London</c:v>
                </c:pt>
                <c:pt idx="1">
                  <c:v>rest of England</c:v>
                </c:pt>
                <c:pt idx="2">
                  <c:v>rest of UK</c:v>
                </c:pt>
              </c:strCache>
            </c:strRef>
          </c:cat>
          <c:val>
            <c:numRef>
              <c:f>'primary metrics'!$G$99:$G$101</c:f>
              <c:numCache>
                <c:formatCode>0%</c:formatCode>
                <c:ptCount val="3"/>
                <c:pt idx="0">
                  <c:v>0.44</c:v>
                </c:pt>
                <c:pt idx="1">
                  <c:v>0.44</c:v>
                </c:pt>
                <c:pt idx="2">
                  <c:v>0.12</c:v>
                </c:pt>
              </c:numCache>
            </c:numRef>
          </c:val>
          <c:extLst>
            <c:ext xmlns:c16="http://schemas.microsoft.com/office/drawing/2014/chart" uri="{C3380CC4-5D6E-409C-BE32-E72D297353CC}">
              <c16:uniqueId val="{00000006-09A9-428D-8E1E-AB6797DA5677}"/>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participants by organisation type</a:t>
            </a:r>
          </a:p>
        </c:rich>
      </c:tx>
      <c:layout>
        <c:manualLayout>
          <c:xMode val="edge"/>
          <c:yMode val="edge"/>
          <c:x val="0.21938811415861603"/>
          <c:y val="2.2534458203015952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0EA-4D4E-96F5-CDCA79FAC42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0EA-4D4E-96F5-CDCA79FAC42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0EA-4D4E-96F5-CDCA79FAC421}"/>
              </c:ext>
            </c:extLst>
          </c:dPt>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bg1"/>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'primary metrics'!$K$99:$K$101</c:f>
              <c:strCache>
                <c:ptCount val="3"/>
                <c:pt idx="0">
                  <c:v>producing company</c:v>
                </c:pt>
                <c:pt idx="1">
                  <c:v>venue</c:v>
                </c:pt>
                <c:pt idx="2">
                  <c:v>GLAM</c:v>
                </c:pt>
              </c:strCache>
            </c:strRef>
          </c:cat>
          <c:val>
            <c:numRef>
              <c:f>'primary metrics'!$L$99:$L$101</c:f>
              <c:numCache>
                <c:formatCode>0%</c:formatCode>
                <c:ptCount val="3"/>
                <c:pt idx="0">
                  <c:v>0.4</c:v>
                </c:pt>
                <c:pt idx="1">
                  <c:v>0.4</c:v>
                </c:pt>
                <c:pt idx="2">
                  <c:v>0.2</c:v>
                </c:pt>
              </c:numCache>
            </c:numRef>
          </c:val>
          <c:extLst>
            <c:ext xmlns:c16="http://schemas.microsoft.com/office/drawing/2014/chart" uri="{C3380CC4-5D6E-409C-BE32-E72D297353CC}">
              <c16:uniqueId val="{00000006-20EA-4D4E-96F5-CDCA79FAC421}"/>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14629224847884315"/>
          <c:y val="0.91555709596879642"/>
          <c:w val="0.70741550304231382"/>
          <c:h val="6.9419931895859655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r>
              <a:rPr lang="en-US" sz="2000" dirty="0"/>
              <a:t>comparative donors and members - numbers</a:t>
            </a:r>
          </a:p>
        </c:rich>
      </c:tx>
      <c:layout>
        <c:manualLayout>
          <c:xMode val="edge"/>
          <c:yMode val="edge"/>
          <c:x val="0.21581217858198545"/>
          <c:y val="1.5168990919706669E-2"/>
        </c:manualLayout>
      </c:layout>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'primary metrics'!$F$73</c:f>
              <c:strCache>
                <c:ptCount val="1"/>
                <c:pt idx="0">
                  <c:v>donors</c:v>
                </c:pt>
              </c:strCache>
            </c:strRef>
          </c:tx>
          <c:spPr>
            <a:solidFill>
              <a:schemeClr val="accent3"/>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metrics'!$F$74:$F$78</c:f>
              <c:numCache>
                <c:formatCode>_-* #,##0_-;\-* #,##0_-;_-* "-"??_-;_-@_-</c:formatCode>
                <c:ptCount val="5"/>
                <c:pt idx="0">
                  <c:v>256770</c:v>
                </c:pt>
                <c:pt idx="1">
                  <c:v>256487</c:v>
                </c:pt>
                <c:pt idx="2">
                  <c:v>170631</c:v>
                </c:pt>
                <c:pt idx="3">
                  <c:v>234794</c:v>
                </c:pt>
                <c:pt idx="4">
                  <c:v>284085</c:v>
                </c:pt>
              </c:numCache>
            </c:numRef>
          </c:val>
          <c:extLst>
            <c:ext xmlns:c16="http://schemas.microsoft.com/office/drawing/2014/chart" uri="{C3380CC4-5D6E-409C-BE32-E72D297353CC}">
              <c16:uniqueId val="{00000000-0884-4669-9B20-8372BD31F69A}"/>
            </c:ext>
          </c:extLst>
        </c:ser>
        <c:ser>
          <c:idx val="1"/>
          <c:order val="1"/>
          <c:tx>
            <c:strRef>
              <c:f>'primary metrics'!$G$73</c:f>
              <c:strCache>
                <c:ptCount val="1"/>
                <c:pt idx="0">
                  <c:v>members</c:v>
                </c:pt>
              </c:strCache>
            </c:strRef>
          </c:tx>
          <c:spPr>
            <a:solidFill>
              <a:schemeClr val="accent2"/>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metrics'!$G$74:$G$78</c:f>
              <c:numCache>
                <c:formatCode>_-* #,##0_-;\-* #,##0_-;_-* "-"??_-;_-@_-</c:formatCode>
                <c:ptCount val="5"/>
                <c:pt idx="0">
                  <c:v>210735</c:v>
                </c:pt>
                <c:pt idx="1">
                  <c:v>217699</c:v>
                </c:pt>
                <c:pt idx="2">
                  <c:v>162339</c:v>
                </c:pt>
                <c:pt idx="3">
                  <c:v>191659</c:v>
                </c:pt>
                <c:pt idx="4">
                  <c:v>266105</c:v>
                </c:pt>
              </c:numCache>
            </c:numRef>
          </c:val>
          <c:extLst>
            <c:ext xmlns:c16="http://schemas.microsoft.com/office/drawing/2014/chart" uri="{C3380CC4-5D6E-409C-BE32-E72D297353CC}">
              <c16:uniqueId val="{00000001-0884-4669-9B20-8372BD31F69A}"/>
            </c:ext>
          </c:extLst>
        </c:ser>
        <c:dLbls>
          <c:showLegendKey val="0"/>
          <c:showVal val="0"/>
          <c:showCatName val="0"/>
          <c:showSerName val="0"/>
          <c:showPercent val="0"/>
          <c:showBubbleSize val="0"/>
        </c:dLbls>
        <c:gapWidth val="150"/>
        <c:axId val="1290657999"/>
        <c:axId val="1290664239"/>
      </c:barChart>
      <c:lineChart>
        <c:grouping val="standard"/>
        <c:varyColors val="0"/>
        <c:dLbls>
          <c:showLegendKey val="0"/>
          <c:showVal val="0"/>
          <c:showCatName val="0"/>
          <c:showSerName val="0"/>
          <c:showPercent val="0"/>
          <c:showBubbleSize val="0"/>
        </c:dLbls>
        <c:marker val="1"/>
        <c:smooth val="0"/>
        <c:axId val="1517952671"/>
        <c:axId val="1517950271"/>
        <c:extLst>
          <c:ext xmlns:c15="http://schemas.microsoft.com/office/drawing/2012/chart" uri="{02D57815-91ED-43cb-92C2-25804820EDAC}">
            <c15:filteredLineSeries>
              <c15:ser>
                <c:idx val="2"/>
                <c:order val="2"/>
                <c:tx>
                  <c:strRef>
                    <c:extLst>
                      <c:ext uri="{02D57815-91ED-43cb-92C2-25804820EDAC}">
                        <c15:formulaRef>
                          <c15:sqref>'primary metrics'!$H$73</c15:sqref>
                        </c15:formulaRef>
                      </c:ext>
                    </c:extLst>
                    <c:strCache>
                      <c:ptCount val="1"/>
                      <c:pt idx="0">
                        <c:v>donor revenue</c:v>
                      </c:pt>
                    </c:strCache>
                  </c:strRef>
                </c:tx>
                <c:spPr>
                  <a:ln w="57150" cap="rnd">
                    <a:solidFill>
                      <a:schemeClr val="accent3">
                        <a:lumMod val="75000"/>
                      </a:schemeClr>
                    </a:solidFill>
                    <a:round/>
                  </a:ln>
                  <a:effectLst/>
                </c:spPr>
                <c:marker>
                  <c:symbol val="none"/>
                </c:marker>
                <c:cat>
                  <c:numRef>
                    <c:extLst>
                      <c:ext uri="{02D57815-91ED-43cb-92C2-25804820EDAC}">
                        <c15:formulaRef>
                          <c15:sqref>'primary metrics'!$E$74:$E$78</c15:sqref>
                        </c15:formulaRef>
                      </c:ext>
                    </c:extLst>
                    <c:numCache>
                      <c:formatCode>General</c:formatCode>
                      <c:ptCount val="5"/>
                      <c:pt idx="0">
                        <c:v>2018</c:v>
                      </c:pt>
                      <c:pt idx="1">
                        <c:v>2019</c:v>
                      </c:pt>
                      <c:pt idx="2">
                        <c:v>2020</c:v>
                      </c:pt>
                      <c:pt idx="3">
                        <c:v>2021</c:v>
                      </c:pt>
                      <c:pt idx="4">
                        <c:v>2022</c:v>
                      </c:pt>
                    </c:numCache>
                  </c:numRef>
                </c:cat>
                <c:val>
                  <c:numRef>
                    <c:extLst>
                      <c:ext uri="{02D57815-91ED-43cb-92C2-25804820EDAC}">
                        <c15:formulaRef>
                          <c15:sqref>'primary metrics'!$H$74:$H$78</c15:sqref>
                        </c15:formulaRef>
                      </c:ext>
                    </c:extLst>
                    <c:numCache>
                      <c:formatCode>_-[$£-809]* #,##0_-;\-[$£-809]* #,##0_-;_-[$£-809]* "-"??_-;_-@_-</c:formatCode>
                      <c:ptCount val="5"/>
                      <c:pt idx="0">
                        <c:v>71330389</c:v>
                      </c:pt>
                      <c:pt idx="1">
                        <c:v>71700770</c:v>
                      </c:pt>
                      <c:pt idx="2">
                        <c:v>73511164</c:v>
                      </c:pt>
                      <c:pt idx="3">
                        <c:v>88010496</c:v>
                      </c:pt>
                      <c:pt idx="4">
                        <c:v>64820786</c:v>
                      </c:pt>
                    </c:numCache>
                  </c:numRef>
                </c:val>
                <c:smooth val="0"/>
                <c:extLst>
                  <c:ext xmlns:c16="http://schemas.microsoft.com/office/drawing/2014/chart" uri="{C3380CC4-5D6E-409C-BE32-E72D297353CC}">
                    <c16:uniqueId val="{00000002-0884-4669-9B20-8372BD31F69A}"/>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'primary metrics'!$I$73</c15:sqref>
                        </c15:formulaRef>
                      </c:ext>
                    </c:extLst>
                    <c:strCache>
                      <c:ptCount val="1"/>
                      <c:pt idx="0">
                        <c:v>member revenue</c:v>
                      </c:pt>
                    </c:strCache>
                  </c:strRef>
                </c:tx>
                <c:spPr>
                  <a:ln w="57150" cap="rnd">
                    <a:solidFill>
                      <a:schemeClr val="accent2">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'primary metrics'!$E$74:$E$78</c15:sqref>
                        </c15:formulaRef>
                      </c:ext>
                    </c:extLst>
                    <c:numCache>
                      <c:formatCode>General</c:formatCode>
                      <c:ptCount val="5"/>
                      <c:pt idx="0">
                        <c:v>2018</c:v>
                      </c:pt>
                      <c:pt idx="1">
                        <c:v>2019</c:v>
                      </c:pt>
                      <c:pt idx="2">
                        <c:v>2020</c:v>
                      </c:pt>
                      <c:pt idx="3">
                        <c:v>2021</c:v>
                      </c:pt>
                      <c:pt idx="4">
                        <c:v>2022</c:v>
                      </c:pt>
                    </c:numCache>
                  </c:numRef>
                </c:cat>
                <c:val>
                  <c:numRef>
                    <c:extLst xmlns:c15="http://schemas.microsoft.com/office/drawing/2012/chart">
                      <c:ext xmlns:c15="http://schemas.microsoft.com/office/drawing/2012/chart" uri="{02D57815-91ED-43cb-92C2-25804820EDAC}">
                        <c15:formulaRef>
                          <c15:sqref>'primary metrics'!$I$74:$I$78</c15:sqref>
                        </c15:formulaRef>
                      </c:ext>
                    </c:extLst>
                    <c:numCache>
                      <c:formatCode>_-[$£-809]* #,##0_-;\-[$£-809]* #,##0_-;_-[$£-809]* "-"??_-;_-@_-</c:formatCode>
                      <c:ptCount val="5"/>
                      <c:pt idx="0">
                        <c:v>35181940</c:v>
                      </c:pt>
                      <c:pt idx="1">
                        <c:v>35984797</c:v>
                      </c:pt>
                      <c:pt idx="2">
                        <c:v>31423356</c:v>
                      </c:pt>
                      <c:pt idx="3">
                        <c:v>38351977</c:v>
                      </c:pt>
                      <c:pt idx="4">
                        <c:v>29901906</c:v>
                      </c:pt>
                    </c:numCache>
                  </c:numRef>
                </c:val>
                <c:smooth val="0"/>
                <c:extLst xmlns:c15="http://schemas.microsoft.com/office/drawing/2012/chart">
                  <c:ext xmlns:c16="http://schemas.microsoft.com/office/drawing/2014/chart" uri="{C3380CC4-5D6E-409C-BE32-E72D297353CC}">
                    <c16:uniqueId val="{00000003-0884-4669-9B20-8372BD31F69A}"/>
                  </c:ext>
                </c:extLst>
              </c15:ser>
            </c15:filteredLineSeries>
          </c:ext>
        </c:extLst>
      </c:lineChart>
      <c:catAx>
        <c:axId val="1290657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64239"/>
        <c:crosses val="autoZero"/>
        <c:auto val="1"/>
        <c:lblAlgn val="ctr"/>
        <c:lblOffset val="100"/>
        <c:noMultiLvlLbl val="0"/>
      </c:catAx>
      <c:valAx>
        <c:axId val="1290664239"/>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57999"/>
        <c:crosses val="autoZero"/>
        <c:crossBetween val="between"/>
      </c:valAx>
      <c:valAx>
        <c:axId val="1517950271"/>
        <c:scaling>
          <c:orientation val="minMax"/>
        </c:scaling>
        <c:delete val="1"/>
        <c:axPos val="r"/>
        <c:numFmt formatCode="_-[$£-809]* #,##0_-;\-[$£-809]* #,##0_-;_-[$£-809]* &quot;-&quot;??_-;_-@_-" sourceLinked="1"/>
        <c:majorTickMark val="out"/>
        <c:minorTickMark val="none"/>
        <c:tickLblPos val="nextTo"/>
        <c:crossAx val="1517952671"/>
        <c:crosses val="max"/>
        <c:crossBetween val="between"/>
      </c:valAx>
      <c:catAx>
        <c:axId val="1517952671"/>
        <c:scaling>
          <c:orientation val="minMax"/>
        </c:scaling>
        <c:delete val="1"/>
        <c:axPos val="b"/>
        <c:numFmt formatCode="General" sourceLinked="1"/>
        <c:majorTickMark val="out"/>
        <c:minorTickMark val="none"/>
        <c:tickLblPos val="nextTo"/>
        <c:crossAx val="1517950271"/>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r>
              <a:rPr lang="en-US" sz="2000" dirty="0"/>
              <a:t>comparative donors and members - numbers and revenue</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'primary metrics'!$F$73</c:f>
              <c:strCache>
                <c:ptCount val="1"/>
                <c:pt idx="0">
                  <c:v>donors</c:v>
                </c:pt>
              </c:strCache>
            </c:strRef>
          </c:tx>
          <c:spPr>
            <a:solidFill>
              <a:schemeClr val="accent3"/>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metrics'!$F$74:$F$78</c:f>
              <c:numCache>
                <c:formatCode>_-* #,##0_-;\-* #,##0_-;_-* "-"??_-;_-@_-</c:formatCode>
                <c:ptCount val="5"/>
                <c:pt idx="0">
                  <c:v>256770</c:v>
                </c:pt>
                <c:pt idx="1">
                  <c:v>256487</c:v>
                </c:pt>
                <c:pt idx="2">
                  <c:v>170631</c:v>
                </c:pt>
                <c:pt idx="3">
                  <c:v>234794</c:v>
                </c:pt>
                <c:pt idx="4">
                  <c:v>284085</c:v>
                </c:pt>
              </c:numCache>
            </c:numRef>
          </c:val>
          <c:extLst>
            <c:ext xmlns:c16="http://schemas.microsoft.com/office/drawing/2014/chart" uri="{C3380CC4-5D6E-409C-BE32-E72D297353CC}">
              <c16:uniqueId val="{00000000-0884-4669-9B20-8372BD31F69A}"/>
            </c:ext>
          </c:extLst>
        </c:ser>
        <c:ser>
          <c:idx val="1"/>
          <c:order val="1"/>
          <c:tx>
            <c:strRef>
              <c:f>'primary metrics'!$G$73</c:f>
              <c:strCache>
                <c:ptCount val="1"/>
                <c:pt idx="0">
                  <c:v>members</c:v>
                </c:pt>
              </c:strCache>
            </c:strRef>
          </c:tx>
          <c:spPr>
            <a:solidFill>
              <a:schemeClr val="accent2"/>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metrics'!$G$74:$G$78</c:f>
              <c:numCache>
                <c:formatCode>_-* #,##0_-;\-* #,##0_-;_-* "-"??_-;_-@_-</c:formatCode>
                <c:ptCount val="5"/>
                <c:pt idx="0">
                  <c:v>210735</c:v>
                </c:pt>
                <c:pt idx="1">
                  <c:v>217699</c:v>
                </c:pt>
                <c:pt idx="2">
                  <c:v>162339</c:v>
                </c:pt>
                <c:pt idx="3">
                  <c:v>191659</c:v>
                </c:pt>
                <c:pt idx="4">
                  <c:v>266105</c:v>
                </c:pt>
              </c:numCache>
            </c:numRef>
          </c:val>
          <c:extLst>
            <c:ext xmlns:c16="http://schemas.microsoft.com/office/drawing/2014/chart" uri="{C3380CC4-5D6E-409C-BE32-E72D297353CC}">
              <c16:uniqueId val="{00000001-0884-4669-9B20-8372BD31F69A}"/>
            </c:ext>
          </c:extLst>
        </c:ser>
        <c:dLbls>
          <c:showLegendKey val="0"/>
          <c:showVal val="0"/>
          <c:showCatName val="0"/>
          <c:showSerName val="0"/>
          <c:showPercent val="0"/>
          <c:showBubbleSize val="0"/>
        </c:dLbls>
        <c:gapWidth val="150"/>
        <c:axId val="1290657999"/>
        <c:axId val="1290664239"/>
      </c:barChart>
      <c:lineChart>
        <c:grouping val="standard"/>
        <c:varyColors val="0"/>
        <c:ser>
          <c:idx val="2"/>
          <c:order val="2"/>
          <c:tx>
            <c:strRef>
              <c:f>'primary metrics'!$H$73</c:f>
              <c:strCache>
                <c:ptCount val="1"/>
                <c:pt idx="0">
                  <c:v>donor revenue</c:v>
                </c:pt>
              </c:strCache>
            </c:strRef>
          </c:tx>
          <c:spPr>
            <a:ln w="57150" cap="rnd">
              <a:noFill/>
              <a:round/>
            </a:ln>
            <a:effectLst/>
          </c:spPr>
          <c:marker>
            <c:symbol val="none"/>
          </c:marker>
          <c:cat>
            <c:numRef>
              <c:f>'primary metrics'!$E$74:$E$78</c:f>
              <c:numCache>
                <c:formatCode>General</c:formatCode>
                <c:ptCount val="5"/>
                <c:pt idx="0">
                  <c:v>2018</c:v>
                </c:pt>
                <c:pt idx="1">
                  <c:v>2019</c:v>
                </c:pt>
                <c:pt idx="2">
                  <c:v>2020</c:v>
                </c:pt>
                <c:pt idx="3">
                  <c:v>2021</c:v>
                </c:pt>
                <c:pt idx="4">
                  <c:v>2022</c:v>
                </c:pt>
              </c:numCache>
            </c:numRef>
          </c:cat>
          <c:val>
            <c:numRef>
              <c:f>'primary metrics'!$H$74:$H$78</c:f>
              <c:numCache>
                <c:formatCode>_-[$£-809]* #,##0_-;\-[$£-809]* #,##0_-;_-[$£-809]* "-"??_-;_-@_-</c:formatCode>
                <c:ptCount val="5"/>
                <c:pt idx="0">
                  <c:v>71330389</c:v>
                </c:pt>
                <c:pt idx="1">
                  <c:v>71700770</c:v>
                </c:pt>
                <c:pt idx="2">
                  <c:v>73511164</c:v>
                </c:pt>
                <c:pt idx="3">
                  <c:v>88010496</c:v>
                </c:pt>
                <c:pt idx="4">
                  <c:v>64820786</c:v>
                </c:pt>
              </c:numCache>
            </c:numRef>
          </c:val>
          <c:smooth val="0"/>
          <c:extLst>
            <c:ext xmlns:c16="http://schemas.microsoft.com/office/drawing/2014/chart" uri="{C3380CC4-5D6E-409C-BE32-E72D297353CC}">
              <c16:uniqueId val="{00000002-0884-4669-9B20-8372BD31F69A}"/>
            </c:ext>
          </c:extLst>
        </c:ser>
        <c:ser>
          <c:idx val="3"/>
          <c:order val="3"/>
          <c:tx>
            <c:strRef>
              <c:f>'primary metrics'!$I$73</c:f>
              <c:strCache>
                <c:ptCount val="1"/>
                <c:pt idx="0">
                  <c:v>member revenue</c:v>
                </c:pt>
              </c:strCache>
            </c:strRef>
          </c:tx>
          <c:spPr>
            <a:ln w="57150" cap="rnd">
              <a:solidFill>
                <a:schemeClr val="accent2">
                  <a:lumMod val="75000"/>
                </a:schemeClr>
              </a:solidFill>
              <a:round/>
            </a:ln>
            <a:effectLst/>
          </c:spPr>
          <c:marker>
            <c:symbol val="none"/>
          </c:marker>
          <c:cat>
            <c:numRef>
              <c:f>'primary metrics'!$E$74:$E$78</c:f>
              <c:numCache>
                <c:formatCode>General</c:formatCode>
                <c:ptCount val="5"/>
                <c:pt idx="0">
                  <c:v>2018</c:v>
                </c:pt>
                <c:pt idx="1">
                  <c:v>2019</c:v>
                </c:pt>
                <c:pt idx="2">
                  <c:v>2020</c:v>
                </c:pt>
                <c:pt idx="3">
                  <c:v>2021</c:v>
                </c:pt>
                <c:pt idx="4">
                  <c:v>2022</c:v>
                </c:pt>
              </c:numCache>
            </c:numRef>
          </c:cat>
          <c:val>
            <c:numRef>
              <c:f>'primary metrics'!$I$74:$I$78</c:f>
              <c:numCache>
                <c:formatCode>_-[$£-809]* #,##0_-;\-[$£-809]* #,##0_-;_-[$£-809]* "-"??_-;_-@_-</c:formatCode>
                <c:ptCount val="5"/>
                <c:pt idx="0">
                  <c:v>35181940</c:v>
                </c:pt>
                <c:pt idx="1">
                  <c:v>35984797</c:v>
                </c:pt>
                <c:pt idx="2">
                  <c:v>31423356</c:v>
                </c:pt>
                <c:pt idx="3">
                  <c:v>38351977</c:v>
                </c:pt>
                <c:pt idx="4">
                  <c:v>29901906</c:v>
                </c:pt>
              </c:numCache>
            </c:numRef>
          </c:val>
          <c:smooth val="0"/>
          <c:extLst>
            <c:ext xmlns:c16="http://schemas.microsoft.com/office/drawing/2014/chart" uri="{C3380CC4-5D6E-409C-BE32-E72D297353CC}">
              <c16:uniqueId val="{00000003-0884-4669-9B20-8372BD31F69A}"/>
            </c:ext>
          </c:extLst>
        </c:ser>
        <c:dLbls>
          <c:showLegendKey val="0"/>
          <c:showVal val="0"/>
          <c:showCatName val="0"/>
          <c:showSerName val="0"/>
          <c:showPercent val="0"/>
          <c:showBubbleSize val="0"/>
        </c:dLbls>
        <c:marker val="1"/>
        <c:smooth val="0"/>
        <c:axId val="1517952671"/>
        <c:axId val="1517950271"/>
      </c:lineChart>
      <c:catAx>
        <c:axId val="1290657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64239"/>
        <c:crosses val="autoZero"/>
        <c:auto val="1"/>
        <c:lblAlgn val="ctr"/>
        <c:lblOffset val="100"/>
        <c:noMultiLvlLbl val="0"/>
      </c:catAx>
      <c:valAx>
        <c:axId val="1290664239"/>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57999"/>
        <c:crosses val="autoZero"/>
        <c:crossBetween val="between"/>
      </c:valAx>
      <c:valAx>
        <c:axId val="1517950271"/>
        <c:scaling>
          <c:orientation val="minMax"/>
        </c:scaling>
        <c:delete val="0"/>
        <c:axPos val="r"/>
        <c:numFmt formatCode="_-[$£-809]* #,##0_-;\-[$£-809]* #,##0_-;_-[$£-809]* &quot;-&quot;??_-;_-@_-"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517952671"/>
        <c:crosses val="max"/>
        <c:crossBetween val="between"/>
      </c:valAx>
      <c:catAx>
        <c:axId val="1517952671"/>
        <c:scaling>
          <c:orientation val="minMax"/>
        </c:scaling>
        <c:delete val="1"/>
        <c:axPos val="b"/>
        <c:numFmt formatCode="General" sourceLinked="1"/>
        <c:majorTickMark val="out"/>
        <c:minorTickMark val="none"/>
        <c:tickLblPos val="nextTo"/>
        <c:crossAx val="1517950271"/>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r>
              <a:rPr lang="en-US" sz="2000" dirty="0"/>
              <a:t>comparative donors and members - numbers and revenue</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'primary metrics'!$F$73</c:f>
              <c:strCache>
                <c:ptCount val="1"/>
                <c:pt idx="0">
                  <c:v>donors</c:v>
                </c:pt>
              </c:strCache>
            </c:strRef>
          </c:tx>
          <c:spPr>
            <a:solidFill>
              <a:schemeClr val="accent3"/>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metrics'!$F$74:$F$78</c:f>
              <c:numCache>
                <c:formatCode>_-* #,##0_-;\-* #,##0_-;_-* "-"??_-;_-@_-</c:formatCode>
                <c:ptCount val="5"/>
                <c:pt idx="0">
                  <c:v>256770</c:v>
                </c:pt>
                <c:pt idx="1">
                  <c:v>256487</c:v>
                </c:pt>
                <c:pt idx="2">
                  <c:v>170631</c:v>
                </c:pt>
                <c:pt idx="3">
                  <c:v>234794</c:v>
                </c:pt>
                <c:pt idx="4">
                  <c:v>284085</c:v>
                </c:pt>
              </c:numCache>
            </c:numRef>
          </c:val>
          <c:extLst>
            <c:ext xmlns:c16="http://schemas.microsoft.com/office/drawing/2014/chart" uri="{C3380CC4-5D6E-409C-BE32-E72D297353CC}">
              <c16:uniqueId val="{00000000-0884-4669-9B20-8372BD31F69A}"/>
            </c:ext>
          </c:extLst>
        </c:ser>
        <c:ser>
          <c:idx val="1"/>
          <c:order val="1"/>
          <c:tx>
            <c:strRef>
              <c:f>'primary metrics'!$G$73</c:f>
              <c:strCache>
                <c:ptCount val="1"/>
                <c:pt idx="0">
                  <c:v>members</c:v>
                </c:pt>
              </c:strCache>
            </c:strRef>
          </c:tx>
          <c:spPr>
            <a:solidFill>
              <a:schemeClr val="accent2"/>
            </a:solidFill>
            <a:ln>
              <a:noFill/>
            </a:ln>
            <a:effectLst/>
          </c:spPr>
          <c:invertIfNegative val="0"/>
          <c:cat>
            <c:numRef>
              <c:f>'primary metrics'!$E$74:$E$78</c:f>
              <c:numCache>
                <c:formatCode>General</c:formatCode>
                <c:ptCount val="5"/>
                <c:pt idx="0">
                  <c:v>2018</c:v>
                </c:pt>
                <c:pt idx="1">
                  <c:v>2019</c:v>
                </c:pt>
                <c:pt idx="2">
                  <c:v>2020</c:v>
                </c:pt>
                <c:pt idx="3">
                  <c:v>2021</c:v>
                </c:pt>
                <c:pt idx="4">
                  <c:v>2022</c:v>
                </c:pt>
              </c:numCache>
            </c:numRef>
          </c:cat>
          <c:val>
            <c:numRef>
              <c:f>'primary metrics'!$G$74:$G$78</c:f>
              <c:numCache>
                <c:formatCode>_-* #,##0_-;\-* #,##0_-;_-* "-"??_-;_-@_-</c:formatCode>
                <c:ptCount val="5"/>
                <c:pt idx="0">
                  <c:v>210735</c:v>
                </c:pt>
                <c:pt idx="1">
                  <c:v>217699</c:v>
                </c:pt>
                <c:pt idx="2">
                  <c:v>162339</c:v>
                </c:pt>
                <c:pt idx="3">
                  <c:v>191659</c:v>
                </c:pt>
                <c:pt idx="4">
                  <c:v>266105</c:v>
                </c:pt>
              </c:numCache>
            </c:numRef>
          </c:val>
          <c:extLst>
            <c:ext xmlns:c16="http://schemas.microsoft.com/office/drawing/2014/chart" uri="{C3380CC4-5D6E-409C-BE32-E72D297353CC}">
              <c16:uniqueId val="{00000001-0884-4669-9B20-8372BD31F69A}"/>
            </c:ext>
          </c:extLst>
        </c:ser>
        <c:dLbls>
          <c:showLegendKey val="0"/>
          <c:showVal val="0"/>
          <c:showCatName val="0"/>
          <c:showSerName val="0"/>
          <c:showPercent val="0"/>
          <c:showBubbleSize val="0"/>
        </c:dLbls>
        <c:gapWidth val="150"/>
        <c:axId val="1290657999"/>
        <c:axId val="1290664239"/>
      </c:barChart>
      <c:lineChart>
        <c:grouping val="standard"/>
        <c:varyColors val="0"/>
        <c:ser>
          <c:idx val="2"/>
          <c:order val="2"/>
          <c:tx>
            <c:strRef>
              <c:f>'primary metrics'!$H$73</c:f>
              <c:strCache>
                <c:ptCount val="1"/>
                <c:pt idx="0">
                  <c:v>donor revenue</c:v>
                </c:pt>
              </c:strCache>
            </c:strRef>
          </c:tx>
          <c:spPr>
            <a:ln w="57150" cap="rnd">
              <a:solidFill>
                <a:schemeClr val="accent3">
                  <a:lumMod val="75000"/>
                </a:schemeClr>
              </a:solidFill>
              <a:round/>
            </a:ln>
            <a:effectLst/>
          </c:spPr>
          <c:marker>
            <c:symbol val="none"/>
          </c:marker>
          <c:cat>
            <c:numRef>
              <c:f>'primary metrics'!$E$74:$E$78</c:f>
              <c:numCache>
                <c:formatCode>General</c:formatCode>
                <c:ptCount val="5"/>
                <c:pt idx="0">
                  <c:v>2018</c:v>
                </c:pt>
                <c:pt idx="1">
                  <c:v>2019</c:v>
                </c:pt>
                <c:pt idx="2">
                  <c:v>2020</c:v>
                </c:pt>
                <c:pt idx="3">
                  <c:v>2021</c:v>
                </c:pt>
                <c:pt idx="4">
                  <c:v>2022</c:v>
                </c:pt>
              </c:numCache>
            </c:numRef>
          </c:cat>
          <c:val>
            <c:numRef>
              <c:f>'primary metrics'!$H$74:$H$78</c:f>
              <c:numCache>
                <c:formatCode>_-[$£-809]* #,##0_-;\-[$£-809]* #,##0_-;_-[$£-809]* "-"??_-;_-@_-</c:formatCode>
                <c:ptCount val="5"/>
                <c:pt idx="0">
                  <c:v>71330389</c:v>
                </c:pt>
                <c:pt idx="1">
                  <c:v>71700770</c:v>
                </c:pt>
                <c:pt idx="2">
                  <c:v>73511164</c:v>
                </c:pt>
                <c:pt idx="3">
                  <c:v>88010496</c:v>
                </c:pt>
                <c:pt idx="4">
                  <c:v>64820786</c:v>
                </c:pt>
              </c:numCache>
            </c:numRef>
          </c:val>
          <c:smooth val="0"/>
          <c:extLst>
            <c:ext xmlns:c16="http://schemas.microsoft.com/office/drawing/2014/chart" uri="{C3380CC4-5D6E-409C-BE32-E72D297353CC}">
              <c16:uniqueId val="{00000002-0884-4669-9B20-8372BD31F69A}"/>
            </c:ext>
          </c:extLst>
        </c:ser>
        <c:ser>
          <c:idx val="3"/>
          <c:order val="3"/>
          <c:tx>
            <c:strRef>
              <c:f>'primary metrics'!$I$73</c:f>
              <c:strCache>
                <c:ptCount val="1"/>
                <c:pt idx="0">
                  <c:v>member revenue</c:v>
                </c:pt>
              </c:strCache>
            </c:strRef>
          </c:tx>
          <c:spPr>
            <a:ln w="57150" cap="rnd">
              <a:solidFill>
                <a:schemeClr val="accent2">
                  <a:lumMod val="75000"/>
                </a:schemeClr>
              </a:solidFill>
              <a:round/>
            </a:ln>
            <a:effectLst/>
          </c:spPr>
          <c:marker>
            <c:symbol val="none"/>
          </c:marker>
          <c:cat>
            <c:numRef>
              <c:f>'primary metrics'!$E$74:$E$78</c:f>
              <c:numCache>
                <c:formatCode>General</c:formatCode>
                <c:ptCount val="5"/>
                <c:pt idx="0">
                  <c:v>2018</c:v>
                </c:pt>
                <c:pt idx="1">
                  <c:v>2019</c:v>
                </c:pt>
                <c:pt idx="2">
                  <c:v>2020</c:v>
                </c:pt>
                <c:pt idx="3">
                  <c:v>2021</c:v>
                </c:pt>
                <c:pt idx="4">
                  <c:v>2022</c:v>
                </c:pt>
              </c:numCache>
            </c:numRef>
          </c:cat>
          <c:val>
            <c:numRef>
              <c:f>'primary metrics'!$I$74:$I$78</c:f>
              <c:numCache>
                <c:formatCode>_-[$£-809]* #,##0_-;\-[$£-809]* #,##0_-;_-[$£-809]* "-"??_-;_-@_-</c:formatCode>
                <c:ptCount val="5"/>
                <c:pt idx="0">
                  <c:v>35181940</c:v>
                </c:pt>
                <c:pt idx="1">
                  <c:v>35984797</c:v>
                </c:pt>
                <c:pt idx="2">
                  <c:v>31423356</c:v>
                </c:pt>
                <c:pt idx="3">
                  <c:v>38351977</c:v>
                </c:pt>
                <c:pt idx="4">
                  <c:v>29901906</c:v>
                </c:pt>
              </c:numCache>
            </c:numRef>
          </c:val>
          <c:smooth val="0"/>
          <c:extLst>
            <c:ext xmlns:c16="http://schemas.microsoft.com/office/drawing/2014/chart" uri="{C3380CC4-5D6E-409C-BE32-E72D297353CC}">
              <c16:uniqueId val="{00000003-0884-4669-9B20-8372BD31F69A}"/>
            </c:ext>
          </c:extLst>
        </c:ser>
        <c:dLbls>
          <c:showLegendKey val="0"/>
          <c:showVal val="0"/>
          <c:showCatName val="0"/>
          <c:showSerName val="0"/>
          <c:showPercent val="0"/>
          <c:showBubbleSize val="0"/>
        </c:dLbls>
        <c:marker val="1"/>
        <c:smooth val="0"/>
        <c:axId val="1517952671"/>
        <c:axId val="1517950271"/>
      </c:lineChart>
      <c:catAx>
        <c:axId val="1290657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64239"/>
        <c:crosses val="autoZero"/>
        <c:auto val="1"/>
        <c:lblAlgn val="ctr"/>
        <c:lblOffset val="100"/>
        <c:noMultiLvlLbl val="0"/>
      </c:catAx>
      <c:valAx>
        <c:axId val="1290664239"/>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290657999"/>
        <c:crosses val="autoZero"/>
        <c:crossBetween val="between"/>
      </c:valAx>
      <c:valAx>
        <c:axId val="1517950271"/>
        <c:scaling>
          <c:orientation val="minMax"/>
        </c:scaling>
        <c:delete val="0"/>
        <c:axPos val="r"/>
        <c:numFmt formatCode="_-[$£-809]* #,##0_-;\-[$£-809]* #,##0_-;_-[$£-809]* &quot;-&quot;??_-;_-@_-"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1517952671"/>
        <c:crosses val="max"/>
        <c:crossBetween val="between"/>
      </c:valAx>
      <c:catAx>
        <c:axId val="1517952671"/>
        <c:scaling>
          <c:orientation val="minMax"/>
        </c:scaling>
        <c:delete val="1"/>
        <c:axPos val="b"/>
        <c:numFmt formatCode="General" sourceLinked="1"/>
        <c:majorTickMark val="out"/>
        <c:minorTickMark val="none"/>
        <c:tickLblPos val="nextTo"/>
        <c:crossAx val="1517950271"/>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600" dirty="0">
                <a:solidFill>
                  <a:schemeClr val="tx1"/>
                </a:solidFill>
              </a:rPr>
              <a:t>AP: donors and revenue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supporters!$B$84</c:f>
              <c:strCache>
                <c:ptCount val="1"/>
                <c:pt idx="0">
                  <c:v>donors</c:v>
                </c:pt>
              </c:strCache>
            </c:strRef>
          </c:tx>
          <c:spPr>
            <a:solidFill>
              <a:schemeClr val="accent3"/>
            </a:solidFill>
            <a:ln>
              <a:noFill/>
            </a:ln>
            <a:effectLst/>
          </c:spPr>
          <c:invertIfNegative val="0"/>
          <c:cat>
            <c:strRef>
              <c:f>supporters!$A$85:$A$89</c:f>
              <c:strCache>
                <c:ptCount val="5"/>
                <c:pt idx="0">
                  <c:v>AP 2018</c:v>
                </c:pt>
                <c:pt idx="1">
                  <c:v>AP 2019</c:v>
                </c:pt>
                <c:pt idx="2">
                  <c:v>AP 2020</c:v>
                </c:pt>
                <c:pt idx="3">
                  <c:v>AP 2021</c:v>
                </c:pt>
                <c:pt idx="4">
                  <c:v>AP 2022</c:v>
                </c:pt>
              </c:strCache>
              <c:extLst/>
            </c:strRef>
          </c:cat>
          <c:val>
            <c:numRef>
              <c:f>supporters!$B$85:$B$89</c:f>
              <c:numCache>
                <c:formatCode>_-* #,##0_-;\-* #,##0_-;_-* "-"??_-;_-@_-</c:formatCode>
                <c:ptCount val="5"/>
                <c:pt idx="0">
                  <c:v>58717</c:v>
                </c:pt>
                <c:pt idx="1">
                  <c:v>57807</c:v>
                </c:pt>
                <c:pt idx="2">
                  <c:v>72403</c:v>
                </c:pt>
                <c:pt idx="3">
                  <c:v>82391</c:v>
                </c:pt>
                <c:pt idx="4">
                  <c:v>73077</c:v>
                </c:pt>
              </c:numCache>
              <c:extLst/>
            </c:numRef>
          </c:val>
          <c:extLst>
            <c:ext xmlns:c16="http://schemas.microsoft.com/office/drawing/2014/chart" uri="{C3380CC4-5D6E-409C-BE32-E72D297353CC}">
              <c16:uniqueId val="{00000000-E0BB-4A39-A8A9-0F5654C966A4}"/>
            </c:ext>
          </c:extLst>
        </c:ser>
        <c:dLbls>
          <c:showLegendKey val="0"/>
          <c:showVal val="0"/>
          <c:showCatName val="0"/>
          <c:showSerName val="0"/>
          <c:showPercent val="0"/>
          <c:showBubbleSize val="0"/>
        </c:dLbls>
        <c:gapWidth val="219"/>
        <c:overlap val="100"/>
        <c:axId val="925543728"/>
        <c:axId val="925544208"/>
        <c:extLst>
          <c:ext xmlns:c15="http://schemas.microsoft.com/office/drawing/2012/chart" uri="{02D57815-91ED-43cb-92C2-25804820EDAC}">
            <c15:filteredBarSeries>
              <c15:ser>
                <c:idx val="1"/>
                <c:order val="1"/>
                <c:tx>
                  <c:strRef>
                    <c:extLst>
                      <c:ext uri="{02D57815-91ED-43cb-92C2-25804820EDAC}">
                        <c15:formulaRef>
                          <c15:sqref>supporters!$C$84</c15:sqref>
                        </c15:formulaRef>
                      </c:ext>
                    </c:extLst>
                    <c:strCache>
                      <c:ptCount val="1"/>
                      <c:pt idx="0">
                        <c:v>members</c:v>
                      </c:pt>
                    </c:strCache>
                  </c:strRef>
                </c:tx>
                <c:spPr>
                  <a:solidFill>
                    <a:schemeClr val="accent2"/>
                  </a:solidFill>
                  <a:ln>
                    <a:noFill/>
                  </a:ln>
                  <a:effectLst/>
                </c:spPr>
                <c:invertIfNegative val="0"/>
                <c:cat>
                  <c:strRef>
                    <c:extLst>
                      <c:ext uri="{02D57815-91ED-43cb-92C2-25804820EDAC}">
                        <c15:formulaRef>
                          <c15:sqref>supporters!$A$85:$A$89</c15:sqref>
                        </c15:formulaRef>
                      </c:ext>
                    </c:extLst>
                    <c:strCache>
                      <c:ptCount val="5"/>
                      <c:pt idx="0">
                        <c:v>AP 2018</c:v>
                      </c:pt>
                      <c:pt idx="1">
                        <c:v>AP 2019</c:v>
                      </c:pt>
                      <c:pt idx="2">
                        <c:v>AP 2020</c:v>
                      </c:pt>
                      <c:pt idx="3">
                        <c:v>AP 2021</c:v>
                      </c:pt>
                      <c:pt idx="4">
                        <c:v>AP 2022</c:v>
                      </c:pt>
                    </c:strCache>
                  </c:strRef>
                </c:cat>
                <c:val>
                  <c:numRef>
                    <c:extLst>
                      <c:ext uri="{02D57815-91ED-43cb-92C2-25804820EDAC}">
                        <c15:formulaRef>
                          <c15:sqref>supporters!$C$85:$C$89</c15:sqref>
                        </c15:formulaRef>
                      </c:ext>
                    </c:extLst>
                    <c:numCache>
                      <c:formatCode>_-* #,##0_-;\-* #,##0_-;_-* "-"??_-;_-@_-</c:formatCode>
                      <c:ptCount val="5"/>
                      <c:pt idx="0">
                        <c:v>0</c:v>
                      </c:pt>
                      <c:pt idx="1">
                        <c:v>0</c:v>
                      </c:pt>
                      <c:pt idx="2">
                        <c:v>0</c:v>
                      </c:pt>
                      <c:pt idx="3">
                        <c:v>0</c:v>
                      </c:pt>
                      <c:pt idx="4">
                        <c:v>0</c:v>
                      </c:pt>
                    </c:numCache>
                  </c:numRef>
                </c:val>
                <c:extLst>
                  <c:ext xmlns:c16="http://schemas.microsoft.com/office/drawing/2014/chart" uri="{C3380CC4-5D6E-409C-BE32-E72D297353CC}">
                    <c16:uniqueId val="{00000002-E0BB-4A39-A8A9-0F5654C966A4}"/>
                  </c:ext>
                </c:extLst>
              </c15:ser>
            </c15:filteredBarSeries>
          </c:ext>
        </c:extLst>
      </c:barChart>
      <c:lineChart>
        <c:grouping val="standard"/>
        <c:varyColors val="0"/>
        <c:ser>
          <c:idx val="2"/>
          <c:order val="2"/>
          <c:tx>
            <c:strRef>
              <c:f>supporters!$D$84</c:f>
              <c:strCache>
                <c:ptCount val="1"/>
                <c:pt idx="0">
                  <c:v>revenue</c:v>
                </c:pt>
              </c:strCache>
            </c:strRef>
          </c:tx>
          <c:spPr>
            <a:ln w="28575" cap="rnd">
              <a:solidFill>
                <a:schemeClr val="accent1"/>
              </a:solidFill>
              <a:round/>
            </a:ln>
            <a:effectLst/>
          </c:spPr>
          <c:marker>
            <c:symbol val="none"/>
          </c:marker>
          <c:cat>
            <c:strRef>
              <c:f>supporters!$A$85:$A$89</c:f>
              <c:strCache>
                <c:ptCount val="5"/>
                <c:pt idx="0">
                  <c:v>AP 2018</c:v>
                </c:pt>
                <c:pt idx="1">
                  <c:v>AP 2019</c:v>
                </c:pt>
                <c:pt idx="2">
                  <c:v>AP 2020</c:v>
                </c:pt>
                <c:pt idx="3">
                  <c:v>AP 2021</c:v>
                </c:pt>
                <c:pt idx="4">
                  <c:v>AP 2022</c:v>
                </c:pt>
              </c:strCache>
              <c:extLst/>
            </c:strRef>
          </c:cat>
          <c:val>
            <c:numRef>
              <c:f>supporters!$D$85:$D$89</c:f>
              <c:numCache>
                <c:formatCode>_-"$"* #,##0_-;\-"$"* #,##0_-;_-"$"* "-"??_-;_-@_-</c:formatCode>
                <c:ptCount val="5"/>
                <c:pt idx="0">
                  <c:v>50747562</c:v>
                </c:pt>
                <c:pt idx="1">
                  <c:v>63277558</c:v>
                </c:pt>
                <c:pt idx="2">
                  <c:v>83248651</c:v>
                </c:pt>
                <c:pt idx="3">
                  <c:v>69219202</c:v>
                </c:pt>
                <c:pt idx="4">
                  <c:v>52707736</c:v>
                </c:pt>
              </c:numCache>
              <c:extLst/>
            </c:numRef>
          </c:val>
          <c:smooth val="0"/>
          <c:extLst>
            <c:ext xmlns:c16="http://schemas.microsoft.com/office/drawing/2014/chart" uri="{C3380CC4-5D6E-409C-BE32-E72D297353CC}">
              <c16:uniqueId val="{00000001-E0BB-4A39-A8A9-0F5654C966A4}"/>
            </c:ext>
          </c:extLst>
        </c:ser>
        <c:dLbls>
          <c:showLegendKey val="0"/>
          <c:showVal val="0"/>
          <c:showCatName val="0"/>
          <c:showSerName val="0"/>
          <c:showPercent val="0"/>
          <c:showBubbleSize val="0"/>
        </c:dLbls>
        <c:marker val="1"/>
        <c:smooth val="0"/>
        <c:axId val="826912832"/>
        <c:axId val="826463088"/>
      </c:lineChart>
      <c:catAx>
        <c:axId val="9255437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en-US"/>
          </a:p>
        </c:txPr>
        <c:crossAx val="925544208"/>
        <c:crosses val="autoZero"/>
        <c:auto val="1"/>
        <c:lblAlgn val="ctr"/>
        <c:lblOffset val="100"/>
        <c:noMultiLvlLbl val="0"/>
      </c:catAx>
      <c:valAx>
        <c:axId val="925544208"/>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925543728"/>
        <c:crosses val="autoZero"/>
        <c:crossBetween val="between"/>
      </c:valAx>
      <c:valAx>
        <c:axId val="826463088"/>
        <c:scaling>
          <c:orientation val="minMax"/>
        </c:scaling>
        <c:delete val="0"/>
        <c:axPos val="r"/>
        <c:numFmt formatCode="_-&quot;$&quot;* #,##0_-;\-&quot;$&quot;* #,##0_-;_-&quot;$&quot;* &quot;-&quot;??_-;_-@_-"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826912832"/>
        <c:crosses val="max"/>
        <c:crossBetween val="between"/>
      </c:valAx>
      <c:catAx>
        <c:axId val="826912832"/>
        <c:scaling>
          <c:orientation val="minMax"/>
        </c:scaling>
        <c:delete val="1"/>
        <c:axPos val="b"/>
        <c:numFmt formatCode="General" sourceLinked="1"/>
        <c:majorTickMark val="out"/>
        <c:minorTickMark val="none"/>
        <c:tickLblPos val="nextTo"/>
        <c:crossAx val="82646308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en-US" sz="1600" dirty="0">
                <a:solidFill>
                  <a:schemeClr val="tx1"/>
                </a:solidFill>
              </a:rPr>
              <a:t>UK: donors/members and revenue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supporters!$B$84</c:f>
              <c:strCache>
                <c:ptCount val="1"/>
                <c:pt idx="0">
                  <c:v>donors</c:v>
                </c:pt>
              </c:strCache>
            </c:strRef>
          </c:tx>
          <c:spPr>
            <a:solidFill>
              <a:schemeClr val="accent2">
                <a:lumMod val="60000"/>
                <a:lumOff val="40000"/>
              </a:schemeClr>
            </a:solidFill>
            <a:ln>
              <a:noFill/>
            </a:ln>
            <a:effectLst/>
          </c:spPr>
          <c:invertIfNegative val="0"/>
          <c:cat>
            <c:strRef>
              <c:f>supporters!$A$91:$A$95</c:f>
              <c:strCache>
                <c:ptCount val="5"/>
                <c:pt idx="0">
                  <c:v>UK 2018</c:v>
                </c:pt>
                <c:pt idx="1">
                  <c:v>UK 2019</c:v>
                </c:pt>
                <c:pt idx="2">
                  <c:v>UK 2020</c:v>
                </c:pt>
                <c:pt idx="3">
                  <c:v>UK 2021</c:v>
                </c:pt>
                <c:pt idx="4">
                  <c:v>UK 2022</c:v>
                </c:pt>
              </c:strCache>
              <c:extLst/>
            </c:strRef>
          </c:cat>
          <c:val>
            <c:numRef>
              <c:f>supporters!$B$91:$B$95</c:f>
              <c:numCache>
                <c:formatCode>_-* #,##0_-;\-* #,##0_-;_-* "-"??_-;_-@_-</c:formatCode>
                <c:ptCount val="5"/>
                <c:pt idx="0">
                  <c:v>256770</c:v>
                </c:pt>
                <c:pt idx="1">
                  <c:v>256487</c:v>
                </c:pt>
                <c:pt idx="2">
                  <c:v>170631</c:v>
                </c:pt>
                <c:pt idx="3">
                  <c:v>234794</c:v>
                </c:pt>
                <c:pt idx="4">
                  <c:v>284085</c:v>
                </c:pt>
              </c:numCache>
              <c:extLst/>
            </c:numRef>
          </c:val>
          <c:extLst>
            <c:ext xmlns:c16="http://schemas.microsoft.com/office/drawing/2014/chart" uri="{C3380CC4-5D6E-409C-BE32-E72D297353CC}">
              <c16:uniqueId val="{00000000-6009-4537-B6FC-AEAEFE06C051}"/>
            </c:ext>
          </c:extLst>
        </c:ser>
        <c:ser>
          <c:idx val="1"/>
          <c:order val="1"/>
          <c:tx>
            <c:strRef>
              <c:f>supporters!$C$84</c:f>
              <c:strCache>
                <c:ptCount val="1"/>
                <c:pt idx="0">
                  <c:v>members</c:v>
                </c:pt>
              </c:strCache>
              <c:extLst xmlns:c15="http://schemas.microsoft.com/office/drawing/2012/chart"/>
            </c:strRef>
          </c:tx>
          <c:spPr>
            <a:solidFill>
              <a:schemeClr val="accent2"/>
            </a:solidFill>
            <a:ln>
              <a:noFill/>
            </a:ln>
            <a:effectLst/>
          </c:spPr>
          <c:invertIfNegative val="0"/>
          <c:cat>
            <c:strRef>
              <c:f>supporters!$A$91:$A$95</c:f>
              <c:strCache>
                <c:ptCount val="5"/>
                <c:pt idx="0">
                  <c:v>UK 2018</c:v>
                </c:pt>
                <c:pt idx="1">
                  <c:v>UK 2019</c:v>
                </c:pt>
                <c:pt idx="2">
                  <c:v>UK 2020</c:v>
                </c:pt>
                <c:pt idx="3">
                  <c:v>UK 2021</c:v>
                </c:pt>
                <c:pt idx="4">
                  <c:v>UK 2022</c:v>
                </c:pt>
              </c:strCache>
              <c:extLst/>
            </c:strRef>
          </c:cat>
          <c:val>
            <c:numRef>
              <c:f>supporters!$C$91:$C$95</c:f>
              <c:numCache>
                <c:formatCode>_-* #,##0_-;\-* #,##0_-;_-* "-"??_-;_-@_-</c:formatCode>
                <c:ptCount val="5"/>
                <c:pt idx="0">
                  <c:v>210735</c:v>
                </c:pt>
                <c:pt idx="1">
                  <c:v>217699</c:v>
                </c:pt>
                <c:pt idx="2">
                  <c:v>162339</c:v>
                </c:pt>
                <c:pt idx="3">
                  <c:v>191659</c:v>
                </c:pt>
                <c:pt idx="4">
                  <c:v>266105</c:v>
                </c:pt>
              </c:numCache>
              <c:extLst/>
            </c:numRef>
          </c:val>
          <c:extLst>
            <c:ext xmlns:c16="http://schemas.microsoft.com/office/drawing/2014/chart" uri="{C3380CC4-5D6E-409C-BE32-E72D297353CC}">
              <c16:uniqueId val="{00000001-6009-4537-B6FC-AEAEFE06C051}"/>
            </c:ext>
          </c:extLst>
        </c:ser>
        <c:dLbls>
          <c:showLegendKey val="0"/>
          <c:showVal val="0"/>
          <c:showCatName val="0"/>
          <c:showSerName val="0"/>
          <c:showPercent val="0"/>
          <c:showBubbleSize val="0"/>
        </c:dLbls>
        <c:gapWidth val="219"/>
        <c:overlap val="100"/>
        <c:axId val="925543728"/>
        <c:axId val="925544208"/>
        <c:extLst/>
      </c:barChart>
      <c:lineChart>
        <c:grouping val="standard"/>
        <c:varyColors val="0"/>
        <c:ser>
          <c:idx val="2"/>
          <c:order val="2"/>
          <c:tx>
            <c:strRef>
              <c:f>supporters!$D$84</c:f>
              <c:strCache>
                <c:ptCount val="1"/>
                <c:pt idx="0">
                  <c:v>revenue</c:v>
                </c:pt>
              </c:strCache>
            </c:strRef>
          </c:tx>
          <c:spPr>
            <a:ln w="28575" cap="rnd">
              <a:solidFill>
                <a:schemeClr val="accent1"/>
              </a:solidFill>
              <a:round/>
            </a:ln>
            <a:effectLst/>
          </c:spPr>
          <c:marker>
            <c:symbol val="none"/>
          </c:marker>
          <c:cat>
            <c:strRef>
              <c:f>supporters!$A$91:$A$95</c:f>
              <c:strCache>
                <c:ptCount val="5"/>
                <c:pt idx="0">
                  <c:v>UK 2018</c:v>
                </c:pt>
                <c:pt idx="1">
                  <c:v>UK 2019</c:v>
                </c:pt>
                <c:pt idx="2">
                  <c:v>UK 2020</c:v>
                </c:pt>
                <c:pt idx="3">
                  <c:v>UK 2021</c:v>
                </c:pt>
                <c:pt idx="4">
                  <c:v>UK 2022</c:v>
                </c:pt>
              </c:strCache>
              <c:extLst/>
            </c:strRef>
          </c:cat>
          <c:val>
            <c:numRef>
              <c:f>supporters!$D$91:$D$95</c:f>
              <c:numCache>
                <c:formatCode>_-* #,##0_-;\-* #,##0_-;_-* "-"??_-;_-@_-</c:formatCode>
                <c:ptCount val="5"/>
                <c:pt idx="0">
                  <c:v>106512329</c:v>
                </c:pt>
                <c:pt idx="1">
                  <c:v>107685567</c:v>
                </c:pt>
                <c:pt idx="2">
                  <c:v>104934520</c:v>
                </c:pt>
                <c:pt idx="3">
                  <c:v>126362473</c:v>
                </c:pt>
                <c:pt idx="4">
                  <c:v>94722692</c:v>
                </c:pt>
              </c:numCache>
              <c:extLst/>
            </c:numRef>
          </c:val>
          <c:smooth val="0"/>
          <c:extLst>
            <c:ext xmlns:c16="http://schemas.microsoft.com/office/drawing/2014/chart" uri="{C3380CC4-5D6E-409C-BE32-E72D297353CC}">
              <c16:uniqueId val="{00000002-6009-4537-B6FC-AEAEFE06C051}"/>
            </c:ext>
          </c:extLst>
        </c:ser>
        <c:dLbls>
          <c:showLegendKey val="0"/>
          <c:showVal val="0"/>
          <c:showCatName val="0"/>
          <c:showSerName val="0"/>
          <c:showPercent val="0"/>
          <c:showBubbleSize val="0"/>
        </c:dLbls>
        <c:marker val="1"/>
        <c:smooth val="0"/>
        <c:axId val="826912832"/>
        <c:axId val="826463088"/>
      </c:lineChart>
      <c:catAx>
        <c:axId val="9255437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mn-lt"/>
                <a:ea typeface="+mn-ea"/>
                <a:cs typeface="+mn-cs"/>
              </a:defRPr>
            </a:pPr>
            <a:endParaRPr lang="en-US"/>
          </a:p>
        </c:txPr>
        <c:crossAx val="925544208"/>
        <c:crosses val="autoZero"/>
        <c:auto val="1"/>
        <c:lblAlgn val="ctr"/>
        <c:lblOffset val="100"/>
        <c:noMultiLvlLbl val="0"/>
      </c:catAx>
      <c:valAx>
        <c:axId val="925544208"/>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925543728"/>
        <c:crosses val="autoZero"/>
        <c:crossBetween val="between"/>
      </c:valAx>
      <c:valAx>
        <c:axId val="826463088"/>
        <c:scaling>
          <c:orientation val="minMax"/>
        </c:scaling>
        <c:delete val="0"/>
        <c:axPos val="r"/>
        <c:numFmt formatCode="_-* #,##0_-;\-* #,##0_-;_-* &quot;-&quot;??_-;_-@_-"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826912832"/>
        <c:crosses val="max"/>
        <c:crossBetween val="between"/>
      </c:valAx>
      <c:catAx>
        <c:axId val="826912832"/>
        <c:scaling>
          <c:orientation val="minMax"/>
        </c:scaling>
        <c:delete val="1"/>
        <c:axPos val="t"/>
        <c:numFmt formatCode="General" sourceLinked="1"/>
        <c:majorTickMark val="out"/>
        <c:minorTickMark val="none"/>
        <c:tickLblPos val="nextTo"/>
        <c:crossAx val="826463088"/>
        <c:crosses val="max"/>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sz="2000" dirty="0"/>
              <a:t>location comparison - philanthropy</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location!$Q$35</c:f>
              <c:strCache>
                <c:ptCount val="1"/>
                <c:pt idx="0">
                  <c:v>London (donors)</c:v>
                </c:pt>
              </c:strCache>
            </c:strRef>
          </c:tx>
          <c:spPr>
            <a:solidFill>
              <a:schemeClr val="accent1"/>
            </a:solidFill>
            <a:ln>
              <a:noFill/>
            </a:ln>
            <a:effectLst/>
          </c:spPr>
          <c:invertIfNegative val="0"/>
          <c:cat>
            <c:numRef>
              <c:f>location!$P$36:$P$40</c:f>
              <c:numCache>
                <c:formatCode>0</c:formatCode>
                <c:ptCount val="5"/>
                <c:pt idx="0">
                  <c:v>2018</c:v>
                </c:pt>
                <c:pt idx="1">
                  <c:v>2019</c:v>
                </c:pt>
                <c:pt idx="2">
                  <c:v>2020</c:v>
                </c:pt>
                <c:pt idx="3">
                  <c:v>2021</c:v>
                </c:pt>
                <c:pt idx="4">
                  <c:v>2022</c:v>
                </c:pt>
              </c:numCache>
            </c:numRef>
          </c:cat>
          <c:val>
            <c:numRef>
              <c:f>location!$Q$36:$Q$40</c:f>
              <c:numCache>
                <c:formatCode>0</c:formatCode>
                <c:ptCount val="5"/>
                <c:pt idx="0">
                  <c:v>170854</c:v>
                </c:pt>
                <c:pt idx="1">
                  <c:v>178450</c:v>
                </c:pt>
                <c:pt idx="2">
                  <c:v>116101</c:v>
                </c:pt>
                <c:pt idx="3">
                  <c:v>158509</c:v>
                </c:pt>
                <c:pt idx="4">
                  <c:v>195629</c:v>
                </c:pt>
              </c:numCache>
            </c:numRef>
          </c:val>
          <c:extLst>
            <c:ext xmlns:c16="http://schemas.microsoft.com/office/drawing/2014/chart" uri="{C3380CC4-5D6E-409C-BE32-E72D297353CC}">
              <c16:uniqueId val="{00000000-689B-4B1E-AE2D-8B92EFEDCBB6}"/>
            </c:ext>
          </c:extLst>
        </c:ser>
        <c:ser>
          <c:idx val="1"/>
          <c:order val="1"/>
          <c:tx>
            <c:strRef>
              <c:f>location!$R$35</c:f>
              <c:strCache>
                <c:ptCount val="1"/>
                <c:pt idx="0">
                  <c:v>rest of England (donors)</c:v>
                </c:pt>
              </c:strCache>
            </c:strRef>
          </c:tx>
          <c:spPr>
            <a:solidFill>
              <a:schemeClr val="accent2"/>
            </a:solidFill>
            <a:ln>
              <a:noFill/>
            </a:ln>
            <a:effectLst/>
          </c:spPr>
          <c:invertIfNegative val="0"/>
          <c:cat>
            <c:numRef>
              <c:f>location!$P$36:$P$40</c:f>
              <c:numCache>
                <c:formatCode>0</c:formatCode>
                <c:ptCount val="5"/>
                <c:pt idx="0">
                  <c:v>2018</c:v>
                </c:pt>
                <c:pt idx="1">
                  <c:v>2019</c:v>
                </c:pt>
                <c:pt idx="2">
                  <c:v>2020</c:v>
                </c:pt>
                <c:pt idx="3">
                  <c:v>2021</c:v>
                </c:pt>
                <c:pt idx="4">
                  <c:v>2022</c:v>
                </c:pt>
              </c:numCache>
            </c:numRef>
          </c:cat>
          <c:val>
            <c:numRef>
              <c:f>location!$R$36:$R$40</c:f>
              <c:numCache>
                <c:formatCode>General</c:formatCode>
                <c:ptCount val="5"/>
                <c:pt idx="0">
                  <c:v>79362</c:v>
                </c:pt>
                <c:pt idx="1">
                  <c:v>69205</c:v>
                </c:pt>
                <c:pt idx="2">
                  <c:v>49362</c:v>
                </c:pt>
                <c:pt idx="3">
                  <c:v>67477</c:v>
                </c:pt>
                <c:pt idx="4">
                  <c:v>80930</c:v>
                </c:pt>
              </c:numCache>
            </c:numRef>
          </c:val>
          <c:extLst>
            <c:ext xmlns:c16="http://schemas.microsoft.com/office/drawing/2014/chart" uri="{C3380CC4-5D6E-409C-BE32-E72D297353CC}">
              <c16:uniqueId val="{00000001-689B-4B1E-AE2D-8B92EFEDCBB6}"/>
            </c:ext>
          </c:extLst>
        </c:ser>
        <c:ser>
          <c:idx val="2"/>
          <c:order val="2"/>
          <c:tx>
            <c:strRef>
              <c:f>location!$S$35</c:f>
              <c:strCache>
                <c:ptCount val="1"/>
                <c:pt idx="0">
                  <c:v>rest of UK (donors)</c:v>
                </c:pt>
              </c:strCache>
            </c:strRef>
          </c:tx>
          <c:spPr>
            <a:solidFill>
              <a:schemeClr val="accent3"/>
            </a:solidFill>
            <a:ln>
              <a:noFill/>
            </a:ln>
            <a:effectLst/>
          </c:spPr>
          <c:invertIfNegative val="0"/>
          <c:cat>
            <c:numRef>
              <c:f>location!$P$36:$P$40</c:f>
              <c:numCache>
                <c:formatCode>0</c:formatCode>
                <c:ptCount val="5"/>
                <c:pt idx="0">
                  <c:v>2018</c:v>
                </c:pt>
                <c:pt idx="1">
                  <c:v>2019</c:v>
                </c:pt>
                <c:pt idx="2">
                  <c:v>2020</c:v>
                </c:pt>
                <c:pt idx="3">
                  <c:v>2021</c:v>
                </c:pt>
                <c:pt idx="4">
                  <c:v>2022</c:v>
                </c:pt>
              </c:numCache>
            </c:numRef>
          </c:cat>
          <c:val>
            <c:numRef>
              <c:f>location!$S$36:$S$40</c:f>
              <c:numCache>
                <c:formatCode>General</c:formatCode>
                <c:ptCount val="5"/>
                <c:pt idx="0">
                  <c:v>6554</c:v>
                </c:pt>
                <c:pt idx="1">
                  <c:v>8832</c:v>
                </c:pt>
                <c:pt idx="2">
                  <c:v>5168</c:v>
                </c:pt>
                <c:pt idx="3">
                  <c:v>8808</c:v>
                </c:pt>
                <c:pt idx="4">
                  <c:v>7526</c:v>
                </c:pt>
              </c:numCache>
            </c:numRef>
          </c:val>
          <c:extLst>
            <c:ext xmlns:c16="http://schemas.microsoft.com/office/drawing/2014/chart" uri="{C3380CC4-5D6E-409C-BE32-E72D297353CC}">
              <c16:uniqueId val="{00000002-689B-4B1E-AE2D-8B92EFEDCBB6}"/>
            </c:ext>
          </c:extLst>
        </c:ser>
        <c:dLbls>
          <c:showLegendKey val="0"/>
          <c:showVal val="0"/>
          <c:showCatName val="0"/>
          <c:showSerName val="0"/>
          <c:showPercent val="0"/>
          <c:showBubbleSize val="0"/>
        </c:dLbls>
        <c:gapWidth val="219"/>
        <c:overlap val="-27"/>
        <c:axId val="1724173456"/>
        <c:axId val="1724175856"/>
      </c:barChart>
      <c:lineChart>
        <c:grouping val="standard"/>
        <c:varyColors val="0"/>
        <c:ser>
          <c:idx val="3"/>
          <c:order val="3"/>
          <c:tx>
            <c:strRef>
              <c:f>location!$T$35</c:f>
              <c:strCache>
                <c:ptCount val="1"/>
                <c:pt idx="0">
                  <c:v>London (revenue)</c:v>
                </c:pt>
              </c:strCache>
            </c:strRef>
          </c:tx>
          <c:spPr>
            <a:ln w="57150" cap="rnd">
              <a:solidFill>
                <a:schemeClr val="accent1"/>
              </a:solidFill>
              <a:round/>
            </a:ln>
            <a:effectLst/>
          </c:spPr>
          <c:marker>
            <c:symbol val="none"/>
          </c:marker>
          <c:cat>
            <c:numRef>
              <c:f>location!$P$36:$P$40</c:f>
              <c:numCache>
                <c:formatCode>0</c:formatCode>
                <c:ptCount val="5"/>
                <c:pt idx="0">
                  <c:v>2018</c:v>
                </c:pt>
                <c:pt idx="1">
                  <c:v>2019</c:v>
                </c:pt>
                <c:pt idx="2">
                  <c:v>2020</c:v>
                </c:pt>
                <c:pt idx="3">
                  <c:v>2021</c:v>
                </c:pt>
                <c:pt idx="4">
                  <c:v>2022</c:v>
                </c:pt>
              </c:numCache>
            </c:numRef>
          </c:cat>
          <c:val>
            <c:numRef>
              <c:f>location!$T$36:$T$40</c:f>
              <c:numCache>
                <c:formatCode>_-* #,##0_-;\-* #,##0_-;_-* "-"??_-;_-@_-</c:formatCode>
                <c:ptCount val="5"/>
                <c:pt idx="0">
                  <c:v>56370142</c:v>
                </c:pt>
                <c:pt idx="1">
                  <c:v>55728507</c:v>
                </c:pt>
                <c:pt idx="2">
                  <c:v>58877245</c:v>
                </c:pt>
                <c:pt idx="3">
                  <c:v>70718739</c:v>
                </c:pt>
                <c:pt idx="4">
                  <c:v>47937208</c:v>
                </c:pt>
              </c:numCache>
            </c:numRef>
          </c:val>
          <c:smooth val="0"/>
          <c:extLst>
            <c:ext xmlns:c16="http://schemas.microsoft.com/office/drawing/2014/chart" uri="{C3380CC4-5D6E-409C-BE32-E72D297353CC}">
              <c16:uniqueId val="{00000003-689B-4B1E-AE2D-8B92EFEDCBB6}"/>
            </c:ext>
          </c:extLst>
        </c:ser>
        <c:ser>
          <c:idx val="4"/>
          <c:order val="4"/>
          <c:tx>
            <c:strRef>
              <c:f>location!$U$35</c:f>
              <c:strCache>
                <c:ptCount val="1"/>
                <c:pt idx="0">
                  <c:v>rest of England (revenue)</c:v>
                </c:pt>
              </c:strCache>
            </c:strRef>
          </c:tx>
          <c:spPr>
            <a:ln w="57150" cap="rnd">
              <a:solidFill>
                <a:schemeClr val="accent2">
                  <a:lumMod val="75000"/>
                </a:schemeClr>
              </a:solidFill>
              <a:round/>
            </a:ln>
            <a:effectLst/>
          </c:spPr>
          <c:marker>
            <c:symbol val="none"/>
          </c:marker>
          <c:cat>
            <c:numRef>
              <c:f>location!$P$36:$P$40</c:f>
              <c:numCache>
                <c:formatCode>0</c:formatCode>
                <c:ptCount val="5"/>
                <c:pt idx="0">
                  <c:v>2018</c:v>
                </c:pt>
                <c:pt idx="1">
                  <c:v>2019</c:v>
                </c:pt>
                <c:pt idx="2">
                  <c:v>2020</c:v>
                </c:pt>
                <c:pt idx="3">
                  <c:v>2021</c:v>
                </c:pt>
                <c:pt idx="4">
                  <c:v>2022</c:v>
                </c:pt>
              </c:numCache>
            </c:numRef>
          </c:cat>
          <c:val>
            <c:numRef>
              <c:f>location!$U$36:$U$40</c:f>
              <c:numCache>
                <c:formatCode>_-* #,##0_-;\-* #,##0_-;_-* "-"??_-;_-@_-</c:formatCode>
                <c:ptCount val="5"/>
                <c:pt idx="0">
                  <c:v>12926506</c:v>
                </c:pt>
                <c:pt idx="1">
                  <c:v>14286873</c:v>
                </c:pt>
                <c:pt idx="2">
                  <c:v>7284669</c:v>
                </c:pt>
                <c:pt idx="3">
                  <c:v>12944116</c:v>
                </c:pt>
                <c:pt idx="4">
                  <c:v>12259116</c:v>
                </c:pt>
              </c:numCache>
            </c:numRef>
          </c:val>
          <c:smooth val="0"/>
          <c:extLst>
            <c:ext xmlns:c16="http://schemas.microsoft.com/office/drawing/2014/chart" uri="{C3380CC4-5D6E-409C-BE32-E72D297353CC}">
              <c16:uniqueId val="{00000004-689B-4B1E-AE2D-8B92EFEDCBB6}"/>
            </c:ext>
          </c:extLst>
        </c:ser>
        <c:ser>
          <c:idx val="5"/>
          <c:order val="5"/>
          <c:tx>
            <c:strRef>
              <c:f>location!$V$35</c:f>
              <c:strCache>
                <c:ptCount val="1"/>
                <c:pt idx="0">
                  <c:v>rest of UK (revenue)</c:v>
                </c:pt>
              </c:strCache>
            </c:strRef>
          </c:tx>
          <c:spPr>
            <a:ln w="57150" cap="rnd">
              <a:solidFill>
                <a:schemeClr val="accent3">
                  <a:lumMod val="75000"/>
                </a:schemeClr>
              </a:solidFill>
              <a:round/>
            </a:ln>
            <a:effectLst/>
          </c:spPr>
          <c:marker>
            <c:symbol val="none"/>
          </c:marker>
          <c:cat>
            <c:numRef>
              <c:f>location!$P$36:$P$40</c:f>
              <c:numCache>
                <c:formatCode>0</c:formatCode>
                <c:ptCount val="5"/>
                <c:pt idx="0">
                  <c:v>2018</c:v>
                </c:pt>
                <c:pt idx="1">
                  <c:v>2019</c:v>
                </c:pt>
                <c:pt idx="2">
                  <c:v>2020</c:v>
                </c:pt>
                <c:pt idx="3">
                  <c:v>2021</c:v>
                </c:pt>
                <c:pt idx="4">
                  <c:v>2022</c:v>
                </c:pt>
              </c:numCache>
            </c:numRef>
          </c:cat>
          <c:val>
            <c:numRef>
              <c:f>location!$V$36:$V$40</c:f>
              <c:numCache>
                <c:formatCode>_-* #,##0_-;\-* #,##0_-;_-* "-"??_-;_-@_-</c:formatCode>
                <c:ptCount val="5"/>
                <c:pt idx="0">
                  <c:v>2033741</c:v>
                </c:pt>
                <c:pt idx="1">
                  <c:v>1685390</c:v>
                </c:pt>
                <c:pt idx="2">
                  <c:v>5718086</c:v>
                </c:pt>
                <c:pt idx="3">
                  <c:v>4347641</c:v>
                </c:pt>
                <c:pt idx="4">
                  <c:v>5164462</c:v>
                </c:pt>
              </c:numCache>
            </c:numRef>
          </c:val>
          <c:smooth val="0"/>
          <c:extLst>
            <c:ext xmlns:c16="http://schemas.microsoft.com/office/drawing/2014/chart" uri="{C3380CC4-5D6E-409C-BE32-E72D297353CC}">
              <c16:uniqueId val="{00000005-689B-4B1E-AE2D-8B92EFEDCBB6}"/>
            </c:ext>
          </c:extLst>
        </c:ser>
        <c:dLbls>
          <c:showLegendKey val="0"/>
          <c:showVal val="0"/>
          <c:showCatName val="0"/>
          <c:showSerName val="0"/>
          <c:showPercent val="0"/>
          <c:showBubbleSize val="0"/>
        </c:dLbls>
        <c:marker val="1"/>
        <c:smooth val="0"/>
        <c:axId val="2083498064"/>
        <c:axId val="2083487504"/>
      </c:lineChart>
      <c:catAx>
        <c:axId val="1724173456"/>
        <c:scaling>
          <c:orientation val="minMax"/>
        </c:scaling>
        <c:delete val="0"/>
        <c:axPos val="b"/>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724175856"/>
        <c:crosses val="autoZero"/>
        <c:auto val="1"/>
        <c:lblAlgn val="ctr"/>
        <c:lblOffset val="100"/>
        <c:noMultiLvlLbl val="0"/>
      </c:catAx>
      <c:valAx>
        <c:axId val="172417585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724173456"/>
        <c:crosses val="autoZero"/>
        <c:crossBetween val="between"/>
      </c:valAx>
      <c:valAx>
        <c:axId val="2083487504"/>
        <c:scaling>
          <c:orientation val="minMax"/>
        </c:scaling>
        <c:delete val="0"/>
        <c:axPos val="r"/>
        <c:numFmt formatCode="_-* #,##0_-;\-* #,##0_-;_-* &quot;-&quot;??_-;_-@_-"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83498064"/>
        <c:crosses val="max"/>
        <c:crossBetween val="between"/>
      </c:valAx>
      <c:catAx>
        <c:axId val="2083498064"/>
        <c:scaling>
          <c:orientation val="minMax"/>
        </c:scaling>
        <c:delete val="1"/>
        <c:axPos val="b"/>
        <c:numFmt formatCode="0" sourceLinked="1"/>
        <c:majorTickMark val="out"/>
        <c:minorTickMark val="none"/>
        <c:tickLblPos val="nextTo"/>
        <c:crossAx val="208348750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sz="2000" dirty="0"/>
              <a:t>average giving by location - philanthropy</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barChart>
        <c:barDir val="bar"/>
        <c:grouping val="clustered"/>
        <c:varyColors val="0"/>
        <c:ser>
          <c:idx val="0"/>
          <c:order val="0"/>
          <c:tx>
            <c:strRef>
              <c:f>location!$Q$59</c:f>
              <c:strCache>
                <c:ptCount val="1"/>
                <c:pt idx="0">
                  <c:v>London (average)</c:v>
                </c:pt>
              </c:strCache>
            </c:strRef>
          </c:tx>
          <c:spPr>
            <a:solidFill>
              <a:schemeClr val="accent1"/>
            </a:solidFill>
            <a:ln>
              <a:noFill/>
            </a:ln>
            <a:effectLst/>
          </c:spPr>
          <c:invertIfNegative val="0"/>
          <c:cat>
            <c:numRef>
              <c:f>location!$P$60:$P$64</c:f>
              <c:numCache>
                <c:formatCode>0</c:formatCode>
                <c:ptCount val="5"/>
                <c:pt idx="0">
                  <c:v>2018</c:v>
                </c:pt>
                <c:pt idx="1">
                  <c:v>2019</c:v>
                </c:pt>
                <c:pt idx="2">
                  <c:v>2020</c:v>
                </c:pt>
                <c:pt idx="3">
                  <c:v>2021</c:v>
                </c:pt>
                <c:pt idx="4">
                  <c:v>2022</c:v>
                </c:pt>
              </c:numCache>
            </c:numRef>
          </c:cat>
          <c:val>
            <c:numRef>
              <c:f>location!$Q$60:$Q$64</c:f>
              <c:numCache>
                <c:formatCode>_-* #,##0_-;\-* #,##0_-;_-* "-"??_-;_-@_-</c:formatCode>
                <c:ptCount val="5"/>
                <c:pt idx="0">
                  <c:v>330</c:v>
                </c:pt>
                <c:pt idx="1">
                  <c:v>312</c:v>
                </c:pt>
                <c:pt idx="2">
                  <c:v>507</c:v>
                </c:pt>
                <c:pt idx="3">
                  <c:v>446</c:v>
                </c:pt>
                <c:pt idx="4">
                  <c:v>242</c:v>
                </c:pt>
              </c:numCache>
            </c:numRef>
          </c:val>
          <c:extLst>
            <c:ext xmlns:c16="http://schemas.microsoft.com/office/drawing/2014/chart" uri="{C3380CC4-5D6E-409C-BE32-E72D297353CC}">
              <c16:uniqueId val="{00000000-85FB-432C-B393-42645416BC9A}"/>
            </c:ext>
          </c:extLst>
        </c:ser>
        <c:ser>
          <c:idx val="1"/>
          <c:order val="1"/>
          <c:tx>
            <c:strRef>
              <c:f>location!$R$59</c:f>
              <c:strCache>
                <c:ptCount val="1"/>
                <c:pt idx="0">
                  <c:v>rest of England (average)</c:v>
                </c:pt>
              </c:strCache>
            </c:strRef>
          </c:tx>
          <c:spPr>
            <a:solidFill>
              <a:schemeClr val="accent2"/>
            </a:solidFill>
            <a:ln>
              <a:noFill/>
            </a:ln>
            <a:effectLst/>
          </c:spPr>
          <c:invertIfNegative val="0"/>
          <c:cat>
            <c:numRef>
              <c:f>location!$P$60:$P$64</c:f>
              <c:numCache>
                <c:formatCode>0</c:formatCode>
                <c:ptCount val="5"/>
                <c:pt idx="0">
                  <c:v>2018</c:v>
                </c:pt>
                <c:pt idx="1">
                  <c:v>2019</c:v>
                </c:pt>
                <c:pt idx="2">
                  <c:v>2020</c:v>
                </c:pt>
                <c:pt idx="3">
                  <c:v>2021</c:v>
                </c:pt>
                <c:pt idx="4">
                  <c:v>2022</c:v>
                </c:pt>
              </c:numCache>
            </c:numRef>
          </c:cat>
          <c:val>
            <c:numRef>
              <c:f>location!$R$60:$R$64</c:f>
              <c:numCache>
                <c:formatCode>_-* #,##0_-;\-* #,##0_-;_-* "-"??_-;_-@_-</c:formatCode>
                <c:ptCount val="5"/>
                <c:pt idx="0">
                  <c:v>163</c:v>
                </c:pt>
                <c:pt idx="1">
                  <c:v>206</c:v>
                </c:pt>
                <c:pt idx="2">
                  <c:v>148</c:v>
                </c:pt>
                <c:pt idx="3">
                  <c:v>192</c:v>
                </c:pt>
                <c:pt idx="4">
                  <c:v>151</c:v>
                </c:pt>
              </c:numCache>
            </c:numRef>
          </c:val>
          <c:extLst>
            <c:ext xmlns:c16="http://schemas.microsoft.com/office/drawing/2014/chart" uri="{C3380CC4-5D6E-409C-BE32-E72D297353CC}">
              <c16:uniqueId val="{00000001-85FB-432C-B393-42645416BC9A}"/>
            </c:ext>
          </c:extLst>
        </c:ser>
        <c:ser>
          <c:idx val="2"/>
          <c:order val="2"/>
          <c:tx>
            <c:strRef>
              <c:f>location!$S$59</c:f>
              <c:strCache>
                <c:ptCount val="1"/>
                <c:pt idx="0">
                  <c:v>rest of UK (average)</c:v>
                </c:pt>
              </c:strCache>
            </c:strRef>
          </c:tx>
          <c:spPr>
            <a:solidFill>
              <a:schemeClr val="accent3"/>
            </a:solidFill>
            <a:ln>
              <a:noFill/>
            </a:ln>
            <a:effectLst/>
          </c:spPr>
          <c:invertIfNegative val="0"/>
          <c:cat>
            <c:numRef>
              <c:f>location!$P$60:$P$64</c:f>
              <c:numCache>
                <c:formatCode>0</c:formatCode>
                <c:ptCount val="5"/>
                <c:pt idx="0">
                  <c:v>2018</c:v>
                </c:pt>
                <c:pt idx="1">
                  <c:v>2019</c:v>
                </c:pt>
                <c:pt idx="2">
                  <c:v>2020</c:v>
                </c:pt>
                <c:pt idx="3">
                  <c:v>2021</c:v>
                </c:pt>
                <c:pt idx="4">
                  <c:v>2022</c:v>
                </c:pt>
              </c:numCache>
            </c:numRef>
          </c:cat>
          <c:val>
            <c:numRef>
              <c:f>location!$S$60:$S$64</c:f>
              <c:numCache>
                <c:formatCode>_-* #,##0_-;\-* #,##0_-;_-* "-"??_-;_-@_-</c:formatCode>
                <c:ptCount val="5"/>
                <c:pt idx="0">
                  <c:v>310</c:v>
                </c:pt>
                <c:pt idx="1">
                  <c:v>191</c:v>
                </c:pt>
                <c:pt idx="2">
                  <c:v>1106</c:v>
                </c:pt>
                <c:pt idx="3">
                  <c:v>494</c:v>
                </c:pt>
                <c:pt idx="4">
                  <c:v>686</c:v>
                </c:pt>
              </c:numCache>
            </c:numRef>
          </c:val>
          <c:extLst>
            <c:ext xmlns:c16="http://schemas.microsoft.com/office/drawing/2014/chart" uri="{C3380CC4-5D6E-409C-BE32-E72D297353CC}">
              <c16:uniqueId val="{00000002-85FB-432C-B393-42645416BC9A}"/>
            </c:ext>
          </c:extLst>
        </c:ser>
        <c:dLbls>
          <c:showLegendKey val="0"/>
          <c:showVal val="0"/>
          <c:showCatName val="0"/>
          <c:showSerName val="0"/>
          <c:showPercent val="0"/>
          <c:showBubbleSize val="0"/>
        </c:dLbls>
        <c:gapWidth val="182"/>
        <c:axId val="2083479824"/>
        <c:axId val="2083501424"/>
      </c:barChart>
      <c:catAx>
        <c:axId val="2083479824"/>
        <c:scaling>
          <c:orientation val="minMax"/>
        </c:scaling>
        <c:delete val="0"/>
        <c:axPos val="l"/>
        <c:numFmt formatCode="0"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83501424"/>
        <c:crosses val="autoZero"/>
        <c:auto val="1"/>
        <c:lblAlgn val="ctr"/>
        <c:lblOffset val="100"/>
        <c:noMultiLvlLbl val="0"/>
      </c:catAx>
      <c:valAx>
        <c:axId val="2083501424"/>
        <c:scaling>
          <c:orientation val="minMax"/>
        </c:scaling>
        <c:delete val="0"/>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0834798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r>
              <a:rPr lang="en-US" sz="2000" dirty="0"/>
              <a:t>producing company and venue comparison - philanthropy</a:t>
            </a:r>
          </a:p>
        </c:rich>
      </c:tx>
      <c:overlay val="0"/>
      <c:spPr>
        <a:noFill/>
        <a:ln>
          <a:noFill/>
        </a:ln>
        <a:effectLst/>
      </c:spPr>
      <c:txPr>
        <a:bodyPr rot="0" spcFirstLastPara="1" vertOverflow="ellipsis" vert="horz" wrap="square" anchor="ctr" anchorCtr="1"/>
        <a:lstStyle/>
        <a:p>
          <a:pPr>
            <a:defRPr sz="168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genre!$T$37</c:f>
              <c:strCache>
                <c:ptCount val="1"/>
                <c:pt idx="0">
                  <c:v>producing (numbers)</c:v>
                </c:pt>
              </c:strCache>
            </c:strRef>
          </c:tx>
          <c:spPr>
            <a:solidFill>
              <a:schemeClr val="accent3"/>
            </a:solidFill>
            <a:ln>
              <a:solidFill>
                <a:schemeClr val="accent3"/>
              </a:solidFill>
            </a:ln>
            <a:effectLst/>
          </c:spPr>
          <c:invertIfNegative val="0"/>
          <c:cat>
            <c:numRef>
              <c:f>genre!$S$38:$S$42</c:f>
              <c:numCache>
                <c:formatCode>General</c:formatCode>
                <c:ptCount val="5"/>
                <c:pt idx="0">
                  <c:v>2018</c:v>
                </c:pt>
                <c:pt idx="1">
                  <c:v>2019</c:v>
                </c:pt>
                <c:pt idx="2">
                  <c:v>2020</c:v>
                </c:pt>
                <c:pt idx="3">
                  <c:v>2021</c:v>
                </c:pt>
                <c:pt idx="4">
                  <c:v>2022</c:v>
                </c:pt>
              </c:numCache>
            </c:numRef>
          </c:cat>
          <c:val>
            <c:numRef>
              <c:f>genre!$T$38:$T$42</c:f>
              <c:numCache>
                <c:formatCode>_-* #,##0_-;\-* #,##0_-;_-* "-"??_-;_-@_-</c:formatCode>
                <c:ptCount val="5"/>
                <c:pt idx="0">
                  <c:v>113854</c:v>
                </c:pt>
                <c:pt idx="1">
                  <c:v>119012</c:v>
                </c:pt>
                <c:pt idx="2">
                  <c:v>81258</c:v>
                </c:pt>
                <c:pt idx="3">
                  <c:v>109432</c:v>
                </c:pt>
                <c:pt idx="4">
                  <c:v>136871</c:v>
                </c:pt>
              </c:numCache>
            </c:numRef>
          </c:val>
          <c:extLst>
            <c:ext xmlns:c16="http://schemas.microsoft.com/office/drawing/2014/chart" uri="{C3380CC4-5D6E-409C-BE32-E72D297353CC}">
              <c16:uniqueId val="{00000000-2AAE-4842-878A-A10C42950D55}"/>
            </c:ext>
          </c:extLst>
        </c:ser>
        <c:ser>
          <c:idx val="1"/>
          <c:order val="1"/>
          <c:tx>
            <c:strRef>
              <c:f>genre!$U$37</c:f>
              <c:strCache>
                <c:ptCount val="1"/>
                <c:pt idx="0">
                  <c:v>venue (numbers)</c:v>
                </c:pt>
              </c:strCache>
            </c:strRef>
          </c:tx>
          <c:spPr>
            <a:solidFill>
              <a:schemeClr val="accent2"/>
            </a:solidFill>
            <a:ln>
              <a:noFill/>
            </a:ln>
            <a:effectLst/>
          </c:spPr>
          <c:invertIfNegative val="0"/>
          <c:cat>
            <c:numRef>
              <c:f>genre!$S$38:$S$42</c:f>
              <c:numCache>
                <c:formatCode>General</c:formatCode>
                <c:ptCount val="5"/>
                <c:pt idx="0">
                  <c:v>2018</c:v>
                </c:pt>
                <c:pt idx="1">
                  <c:v>2019</c:v>
                </c:pt>
                <c:pt idx="2">
                  <c:v>2020</c:v>
                </c:pt>
                <c:pt idx="3">
                  <c:v>2021</c:v>
                </c:pt>
                <c:pt idx="4">
                  <c:v>2022</c:v>
                </c:pt>
              </c:numCache>
            </c:numRef>
          </c:cat>
          <c:val>
            <c:numRef>
              <c:f>genre!$U$38:$U$42</c:f>
              <c:numCache>
                <c:formatCode>_-* #,##0_-;\-* #,##0_-;_-* "-"??_-;_-@_-</c:formatCode>
                <c:ptCount val="5"/>
                <c:pt idx="0">
                  <c:v>135519</c:v>
                </c:pt>
                <c:pt idx="1">
                  <c:v>129050</c:v>
                </c:pt>
                <c:pt idx="2">
                  <c:v>74172</c:v>
                </c:pt>
                <c:pt idx="3">
                  <c:v>107165</c:v>
                </c:pt>
                <c:pt idx="4">
                  <c:v>121015</c:v>
                </c:pt>
              </c:numCache>
            </c:numRef>
          </c:val>
          <c:extLst>
            <c:ext xmlns:c16="http://schemas.microsoft.com/office/drawing/2014/chart" uri="{C3380CC4-5D6E-409C-BE32-E72D297353CC}">
              <c16:uniqueId val="{00000001-2AAE-4842-878A-A10C42950D55}"/>
            </c:ext>
          </c:extLst>
        </c:ser>
        <c:dLbls>
          <c:showLegendKey val="0"/>
          <c:showVal val="0"/>
          <c:showCatName val="0"/>
          <c:showSerName val="0"/>
          <c:showPercent val="0"/>
          <c:showBubbleSize val="0"/>
        </c:dLbls>
        <c:gapWidth val="219"/>
        <c:overlap val="-27"/>
        <c:axId val="91464960"/>
        <c:axId val="91441440"/>
      </c:barChart>
      <c:lineChart>
        <c:grouping val="standard"/>
        <c:varyColors val="0"/>
        <c:ser>
          <c:idx val="2"/>
          <c:order val="2"/>
          <c:tx>
            <c:strRef>
              <c:f>genre!$V$37</c:f>
              <c:strCache>
                <c:ptCount val="1"/>
                <c:pt idx="0">
                  <c:v>producing (revenue)</c:v>
                </c:pt>
              </c:strCache>
            </c:strRef>
          </c:tx>
          <c:spPr>
            <a:ln w="57150" cap="rnd">
              <a:solidFill>
                <a:schemeClr val="accent3">
                  <a:lumMod val="75000"/>
                </a:schemeClr>
              </a:solidFill>
              <a:round/>
            </a:ln>
            <a:effectLst/>
          </c:spPr>
          <c:marker>
            <c:symbol val="none"/>
          </c:marker>
          <c:cat>
            <c:numRef>
              <c:f>genre!$S$38:$S$42</c:f>
              <c:numCache>
                <c:formatCode>General</c:formatCode>
                <c:ptCount val="5"/>
                <c:pt idx="0">
                  <c:v>2018</c:v>
                </c:pt>
                <c:pt idx="1">
                  <c:v>2019</c:v>
                </c:pt>
                <c:pt idx="2">
                  <c:v>2020</c:v>
                </c:pt>
                <c:pt idx="3">
                  <c:v>2021</c:v>
                </c:pt>
                <c:pt idx="4">
                  <c:v>2022</c:v>
                </c:pt>
              </c:numCache>
            </c:numRef>
          </c:cat>
          <c:val>
            <c:numRef>
              <c:f>genre!$V$38:$V$42</c:f>
              <c:numCache>
                <c:formatCode>_-* #,##0_-;\-* #,##0_-;_-* "-"??_-;_-@_-</c:formatCode>
                <c:ptCount val="5"/>
                <c:pt idx="0">
                  <c:v>41579195</c:v>
                </c:pt>
                <c:pt idx="1">
                  <c:v>47776938</c:v>
                </c:pt>
                <c:pt idx="2">
                  <c:v>44415551</c:v>
                </c:pt>
                <c:pt idx="3">
                  <c:v>51048049</c:v>
                </c:pt>
                <c:pt idx="4">
                  <c:v>38170589</c:v>
                </c:pt>
              </c:numCache>
            </c:numRef>
          </c:val>
          <c:smooth val="0"/>
          <c:extLst>
            <c:ext xmlns:c16="http://schemas.microsoft.com/office/drawing/2014/chart" uri="{C3380CC4-5D6E-409C-BE32-E72D297353CC}">
              <c16:uniqueId val="{00000002-2AAE-4842-878A-A10C42950D55}"/>
            </c:ext>
          </c:extLst>
        </c:ser>
        <c:ser>
          <c:idx val="3"/>
          <c:order val="3"/>
          <c:tx>
            <c:strRef>
              <c:f>genre!$W$37</c:f>
              <c:strCache>
                <c:ptCount val="1"/>
                <c:pt idx="0">
                  <c:v>venue (revenue)</c:v>
                </c:pt>
              </c:strCache>
            </c:strRef>
          </c:tx>
          <c:spPr>
            <a:ln w="57150" cap="rnd">
              <a:solidFill>
                <a:schemeClr val="accent2">
                  <a:lumMod val="75000"/>
                </a:schemeClr>
              </a:solidFill>
              <a:round/>
            </a:ln>
            <a:effectLst/>
          </c:spPr>
          <c:marker>
            <c:symbol val="none"/>
          </c:marker>
          <c:cat>
            <c:numRef>
              <c:f>genre!$S$38:$S$42</c:f>
              <c:numCache>
                <c:formatCode>General</c:formatCode>
                <c:ptCount val="5"/>
                <c:pt idx="0">
                  <c:v>2018</c:v>
                </c:pt>
                <c:pt idx="1">
                  <c:v>2019</c:v>
                </c:pt>
                <c:pt idx="2">
                  <c:v>2020</c:v>
                </c:pt>
                <c:pt idx="3">
                  <c:v>2021</c:v>
                </c:pt>
                <c:pt idx="4">
                  <c:v>2022</c:v>
                </c:pt>
              </c:numCache>
            </c:numRef>
          </c:cat>
          <c:val>
            <c:numRef>
              <c:f>genre!$W$38:$W$42</c:f>
              <c:numCache>
                <c:formatCode>_-* #,##0_-;\-* #,##0_-;_-* "-"??_-;_-@_-</c:formatCode>
                <c:ptCount val="5"/>
                <c:pt idx="0">
                  <c:v>12167025</c:v>
                </c:pt>
                <c:pt idx="1">
                  <c:v>9841445</c:v>
                </c:pt>
                <c:pt idx="2">
                  <c:v>10958753</c:v>
                </c:pt>
                <c:pt idx="3">
                  <c:v>21228360</c:v>
                </c:pt>
                <c:pt idx="4">
                  <c:v>9023081</c:v>
                </c:pt>
              </c:numCache>
            </c:numRef>
          </c:val>
          <c:smooth val="0"/>
          <c:extLst>
            <c:ext xmlns:c16="http://schemas.microsoft.com/office/drawing/2014/chart" uri="{C3380CC4-5D6E-409C-BE32-E72D297353CC}">
              <c16:uniqueId val="{00000003-2AAE-4842-878A-A10C42950D55}"/>
            </c:ext>
          </c:extLst>
        </c:ser>
        <c:dLbls>
          <c:showLegendKey val="0"/>
          <c:showVal val="0"/>
          <c:showCatName val="0"/>
          <c:showSerName val="0"/>
          <c:showPercent val="0"/>
          <c:showBubbleSize val="0"/>
        </c:dLbls>
        <c:marker val="1"/>
        <c:smooth val="0"/>
        <c:axId val="91459680"/>
        <c:axId val="91459200"/>
      </c:lineChart>
      <c:catAx>
        <c:axId val="91464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91441440"/>
        <c:crosses val="autoZero"/>
        <c:auto val="1"/>
        <c:lblAlgn val="ctr"/>
        <c:lblOffset val="100"/>
        <c:noMultiLvlLbl val="0"/>
      </c:catAx>
      <c:valAx>
        <c:axId val="91441440"/>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91464960"/>
        <c:crosses val="autoZero"/>
        <c:crossBetween val="between"/>
        <c:majorUnit val="25000"/>
      </c:valAx>
      <c:valAx>
        <c:axId val="91459200"/>
        <c:scaling>
          <c:orientation val="minMax"/>
        </c:scaling>
        <c:delete val="0"/>
        <c:axPos val="r"/>
        <c:numFmt formatCode="_-* #,##0_-;\-* #,##0_-;_-* &quot;-&quot;??_-;_-@_-"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91459680"/>
        <c:crosses val="max"/>
        <c:crossBetween val="between"/>
      </c:valAx>
      <c:catAx>
        <c:axId val="91459680"/>
        <c:scaling>
          <c:orientation val="minMax"/>
        </c:scaling>
        <c:delete val="1"/>
        <c:axPos val="b"/>
        <c:numFmt formatCode="General" sourceLinked="1"/>
        <c:majorTickMark val="out"/>
        <c:minorTickMark val="none"/>
        <c:tickLblPos val="nextTo"/>
        <c:crossAx val="9145920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solidFill>
            <a:schemeClr val="tx1"/>
          </a:solidFill>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r>
              <a:rPr lang="en-US" sz="2000" dirty="0"/>
              <a:t>producing company and venue comparison - philanthropy</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endParaRPr lang="en-US"/>
        </a:p>
      </c:txPr>
    </c:title>
    <c:autoTitleDeleted val="0"/>
    <c:plotArea>
      <c:layout/>
      <c:barChart>
        <c:barDir val="bar"/>
        <c:grouping val="clustered"/>
        <c:varyColors val="0"/>
        <c:ser>
          <c:idx val="0"/>
          <c:order val="0"/>
          <c:tx>
            <c:strRef>
              <c:f>genre!$T$61</c:f>
              <c:strCache>
                <c:ptCount val="1"/>
                <c:pt idx="0">
                  <c:v>presenting (average)</c:v>
                </c:pt>
              </c:strCache>
            </c:strRef>
          </c:tx>
          <c:spPr>
            <a:solidFill>
              <a:schemeClr val="accent3"/>
            </a:solidFill>
            <a:ln>
              <a:solidFill>
                <a:schemeClr val="accent3"/>
              </a:solidFill>
            </a:ln>
            <a:effectLst/>
          </c:spPr>
          <c:invertIfNegative val="0"/>
          <c:cat>
            <c:numRef>
              <c:f>genre!$S$62:$S$66</c:f>
              <c:numCache>
                <c:formatCode>General</c:formatCode>
                <c:ptCount val="5"/>
                <c:pt idx="0">
                  <c:v>2018</c:v>
                </c:pt>
                <c:pt idx="1">
                  <c:v>2019</c:v>
                </c:pt>
                <c:pt idx="2">
                  <c:v>2020</c:v>
                </c:pt>
                <c:pt idx="3">
                  <c:v>2021</c:v>
                </c:pt>
                <c:pt idx="4">
                  <c:v>2022</c:v>
                </c:pt>
              </c:numCache>
            </c:numRef>
          </c:cat>
          <c:val>
            <c:numRef>
              <c:f>genre!$T$62:$T$66</c:f>
              <c:numCache>
                <c:formatCode>_-* #,##0_-;\-* #,##0_-;_-* "-"??_-;_-@_-</c:formatCode>
                <c:ptCount val="5"/>
                <c:pt idx="0">
                  <c:v>365</c:v>
                </c:pt>
                <c:pt idx="1">
                  <c:v>401</c:v>
                </c:pt>
                <c:pt idx="2">
                  <c:v>547</c:v>
                </c:pt>
                <c:pt idx="3">
                  <c:v>466</c:v>
                </c:pt>
                <c:pt idx="4">
                  <c:v>279</c:v>
                </c:pt>
              </c:numCache>
            </c:numRef>
          </c:val>
          <c:extLst>
            <c:ext xmlns:c16="http://schemas.microsoft.com/office/drawing/2014/chart" uri="{C3380CC4-5D6E-409C-BE32-E72D297353CC}">
              <c16:uniqueId val="{00000000-66F5-4EB1-82ED-A39AA3A314EE}"/>
            </c:ext>
          </c:extLst>
        </c:ser>
        <c:ser>
          <c:idx val="1"/>
          <c:order val="1"/>
          <c:tx>
            <c:strRef>
              <c:f>genre!$U$61</c:f>
              <c:strCache>
                <c:ptCount val="1"/>
                <c:pt idx="0">
                  <c:v>venue (average)</c:v>
                </c:pt>
              </c:strCache>
            </c:strRef>
          </c:tx>
          <c:spPr>
            <a:solidFill>
              <a:schemeClr val="accent2"/>
            </a:solidFill>
            <a:ln>
              <a:noFill/>
            </a:ln>
            <a:effectLst/>
          </c:spPr>
          <c:invertIfNegative val="0"/>
          <c:cat>
            <c:numRef>
              <c:f>genre!$S$62:$S$66</c:f>
              <c:numCache>
                <c:formatCode>General</c:formatCode>
                <c:ptCount val="5"/>
                <c:pt idx="0">
                  <c:v>2018</c:v>
                </c:pt>
                <c:pt idx="1">
                  <c:v>2019</c:v>
                </c:pt>
                <c:pt idx="2">
                  <c:v>2020</c:v>
                </c:pt>
                <c:pt idx="3">
                  <c:v>2021</c:v>
                </c:pt>
                <c:pt idx="4">
                  <c:v>2022</c:v>
                </c:pt>
              </c:numCache>
            </c:numRef>
          </c:cat>
          <c:val>
            <c:numRef>
              <c:f>genre!$U$62:$U$66</c:f>
              <c:numCache>
                <c:formatCode>General</c:formatCode>
                <c:ptCount val="5"/>
                <c:pt idx="0">
                  <c:v>90</c:v>
                </c:pt>
                <c:pt idx="1">
                  <c:v>76</c:v>
                </c:pt>
                <c:pt idx="2">
                  <c:v>148</c:v>
                </c:pt>
                <c:pt idx="3">
                  <c:v>198</c:v>
                </c:pt>
                <c:pt idx="4">
                  <c:v>75</c:v>
                </c:pt>
              </c:numCache>
            </c:numRef>
          </c:val>
          <c:extLst>
            <c:ext xmlns:c16="http://schemas.microsoft.com/office/drawing/2014/chart" uri="{C3380CC4-5D6E-409C-BE32-E72D297353CC}">
              <c16:uniqueId val="{00000001-66F5-4EB1-82ED-A39AA3A314EE}"/>
            </c:ext>
          </c:extLst>
        </c:ser>
        <c:dLbls>
          <c:showLegendKey val="0"/>
          <c:showVal val="0"/>
          <c:showCatName val="0"/>
          <c:showSerName val="0"/>
          <c:showPercent val="0"/>
          <c:showBubbleSize val="0"/>
        </c:dLbls>
        <c:gapWidth val="182"/>
        <c:axId val="91460160"/>
        <c:axId val="91453440"/>
      </c:barChart>
      <c:catAx>
        <c:axId val="9146016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91453440"/>
        <c:crosses val="autoZero"/>
        <c:auto val="1"/>
        <c:lblAlgn val="ctr"/>
        <c:lblOffset val="100"/>
        <c:noMultiLvlLbl val="0"/>
      </c:catAx>
      <c:valAx>
        <c:axId val="91453440"/>
        <c:scaling>
          <c:orientation val="minMax"/>
        </c:scaling>
        <c:delete val="0"/>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914601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r>
              <a:rPr lang="en-US" sz="2000" dirty="0"/>
              <a:t>donors by giving band</a:t>
            </a:r>
          </a:p>
        </c:rich>
      </c:tx>
      <c:overlay val="0"/>
      <c:spPr>
        <a:noFill/>
        <a:ln>
          <a:noFill/>
        </a:ln>
        <a:effectLst/>
      </c:spPr>
      <c:txPr>
        <a:bodyPr rot="0" spcFirstLastPara="1" vertOverflow="ellipsis" vert="horz" wrap="square" anchor="ctr" anchorCtr="1"/>
        <a:lstStyle/>
        <a:p>
          <a:pPr>
            <a:defRPr sz="192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5.8467780020771999E-2"/>
          <c:y val="9.0057075242498424E-2"/>
          <c:w val="0.90365954685647931"/>
          <c:h val="0.77826509715284342"/>
        </c:manualLayout>
      </c:layout>
      <c:barChart>
        <c:barDir val="bar"/>
        <c:grouping val="stacked"/>
        <c:varyColors val="0"/>
        <c:ser>
          <c:idx val="0"/>
          <c:order val="0"/>
          <c:tx>
            <c:strRef>
              <c:f>bands!$X$57</c:f>
              <c:strCache>
                <c:ptCount val="1"/>
                <c:pt idx="0">
                  <c:v>under 20</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8E10-434F-AAFE-D8AE1D394E3A}"/>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8E10-434F-AAFE-D8AE1D394E3A}"/>
            </c:ext>
          </c:extLst>
        </c:ser>
        <c:ser>
          <c:idx val="2"/>
          <c:order val="2"/>
          <c:tx>
            <c:strRef>
              <c:f>bands!$Z$57</c:f>
              <c:strCache>
                <c:ptCount val="1"/>
                <c:pt idx="0">
                  <c:v>100-249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8E10-434F-AAFE-D8AE1D394E3A}"/>
            </c:ext>
          </c:extLst>
        </c:ser>
        <c:ser>
          <c:idx val="3"/>
          <c:order val="3"/>
          <c:tx>
            <c:strRef>
              <c:f>bands!$AA$57</c:f>
              <c:strCache>
                <c:ptCount val="1"/>
                <c:pt idx="0">
                  <c:v>250-999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8E10-434F-AAFE-D8AE1D394E3A}"/>
            </c:ext>
          </c:extLst>
        </c:ser>
        <c:ser>
          <c:idx val="4"/>
          <c:order val="4"/>
          <c:tx>
            <c:strRef>
              <c:f>bands!$AB$57</c:f>
              <c:strCache>
                <c:ptCount val="1"/>
                <c:pt idx="0">
                  <c:v>1000-4999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8E10-434F-AAFE-D8AE1D394E3A}"/>
            </c:ext>
          </c:extLst>
        </c:ser>
        <c:ser>
          <c:idx val="5"/>
          <c:order val="5"/>
          <c:tx>
            <c:strRef>
              <c:f>bands!$AC$57</c:f>
              <c:strCache>
                <c:ptCount val="1"/>
                <c:pt idx="0">
                  <c:v>5000-9999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8E10-434F-AAFE-D8AE1D394E3A}"/>
            </c:ext>
          </c:extLst>
        </c:ser>
        <c:ser>
          <c:idx val="6"/>
          <c:order val="6"/>
          <c:tx>
            <c:strRef>
              <c:f>bands!$AD$57</c:f>
              <c:strCache>
                <c:ptCount val="1"/>
                <c:pt idx="0">
                  <c:v>10000-19999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8E10-434F-AAFE-D8AE1D394E3A}"/>
            </c:ext>
          </c:extLst>
        </c:ser>
        <c:ser>
          <c:idx val="7"/>
          <c:order val="7"/>
          <c:tx>
            <c:strRef>
              <c:f>bands!$AE$57</c:f>
              <c:strCache>
                <c:ptCount val="1"/>
                <c:pt idx="0">
                  <c:v>20000-50000</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8E10-434F-AAFE-D8AE1D394E3A}"/>
            </c:ext>
          </c:extLst>
        </c:ser>
        <c:ser>
          <c:idx val="8"/>
          <c:order val="8"/>
          <c:tx>
            <c:strRef>
              <c:f>bands!$AF$57</c:f>
              <c:strCache>
                <c:ptCount val="1"/>
                <c:pt idx="0">
                  <c:v>50000+</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8E10-434F-AAFE-D8AE1D394E3A}"/>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max val="30000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plotVisOnly val="1"/>
    <c:dispBlanksAs val="gap"/>
    <c:showDLblsOverMax val="0"/>
  </c:chart>
  <c:spPr>
    <a:noFill/>
    <a:ln>
      <a:noFill/>
    </a:ln>
    <a:effectLst/>
  </c:spPr>
  <c:txPr>
    <a:bodyPr/>
    <a:lstStyle/>
    <a:p>
      <a:pPr>
        <a:defRPr sz="1600">
          <a:solidFill>
            <a:schemeClr val="tx1"/>
          </a:solidFill>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5.8467780020771999E-2"/>
          <c:y val="9.0057075242498424E-2"/>
          <c:w val="0.90365954685647931"/>
          <c:h val="0.70362594781946886"/>
        </c:manualLayout>
      </c:layout>
      <c:barChart>
        <c:barDir val="bar"/>
        <c:grouping val="stacked"/>
        <c:varyColors val="0"/>
        <c:ser>
          <c:idx val="0"/>
          <c:order val="0"/>
          <c:tx>
            <c:strRef>
              <c:f>bands!$X$57</c:f>
              <c:strCache>
                <c:ptCount val="1"/>
                <c:pt idx="0">
                  <c:v>under 20</c:v>
                </c:pt>
              </c:strCache>
            </c:strRef>
          </c:tx>
          <c:spPr>
            <a:solidFill>
              <a:schemeClr val="accent4"/>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8E10-434F-AAFE-D8AE1D394E3A}"/>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8E10-434F-AAFE-D8AE1D394E3A}"/>
            </c:ext>
          </c:extLst>
        </c:ser>
        <c:ser>
          <c:idx val="2"/>
          <c:order val="2"/>
          <c:tx>
            <c:strRef>
              <c:f>bands!$Z$57</c:f>
              <c:strCache>
                <c:ptCount val="1"/>
                <c:pt idx="0">
                  <c:v>100-249</c:v>
                </c:pt>
              </c:strCache>
            </c:strRef>
          </c:tx>
          <c:spPr>
            <a:solidFill>
              <a:schemeClr val="accent3"/>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8E10-434F-AAFE-D8AE1D394E3A}"/>
            </c:ext>
          </c:extLst>
        </c:ser>
        <c:ser>
          <c:idx val="3"/>
          <c:order val="3"/>
          <c:tx>
            <c:strRef>
              <c:f>bands!$AA$57</c:f>
              <c:strCache>
                <c:ptCount val="1"/>
                <c:pt idx="0">
                  <c:v>250-999</c:v>
                </c:pt>
              </c:strCache>
            </c:strRef>
          </c:tx>
          <c:spPr>
            <a:solidFill>
              <a:schemeClr val="accent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8E10-434F-AAFE-D8AE1D394E3A}"/>
            </c:ext>
          </c:extLst>
        </c:ser>
        <c:ser>
          <c:idx val="4"/>
          <c:order val="4"/>
          <c:tx>
            <c:strRef>
              <c:f>bands!$AB$57</c:f>
              <c:strCache>
                <c:ptCount val="1"/>
                <c:pt idx="0">
                  <c:v>1000-4999</c:v>
                </c:pt>
              </c:strCache>
            </c:strRef>
          </c:tx>
          <c:spPr>
            <a:solidFill>
              <a:schemeClr val="accent6"/>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8E10-434F-AAFE-D8AE1D394E3A}"/>
            </c:ext>
          </c:extLst>
        </c:ser>
        <c:ser>
          <c:idx val="5"/>
          <c:order val="5"/>
          <c:tx>
            <c:strRef>
              <c:f>bands!$AC$57</c:f>
              <c:strCache>
                <c:ptCount val="1"/>
                <c:pt idx="0">
                  <c:v>5000-9999</c:v>
                </c:pt>
              </c:strCache>
            </c:strRef>
          </c:tx>
          <c:spPr>
            <a:solidFill>
              <a:schemeClr val="accent5"/>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8E10-434F-AAFE-D8AE1D394E3A}"/>
            </c:ext>
          </c:extLst>
        </c:ser>
        <c:ser>
          <c:idx val="6"/>
          <c:order val="6"/>
          <c:tx>
            <c:strRef>
              <c:f>bands!$AD$57</c:f>
              <c:strCache>
                <c:ptCount val="1"/>
                <c:pt idx="0">
                  <c:v>10000-19999</c:v>
                </c:pt>
              </c:strCache>
            </c:strRef>
          </c:tx>
          <c:spPr>
            <a:solidFill>
              <a:schemeClr val="tx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8E10-434F-AAFE-D8AE1D394E3A}"/>
            </c:ext>
          </c:extLst>
        </c:ser>
        <c:ser>
          <c:idx val="7"/>
          <c:order val="7"/>
          <c:tx>
            <c:strRef>
              <c:f>bands!$AE$57</c:f>
              <c:strCache>
                <c:ptCount val="1"/>
                <c:pt idx="0">
                  <c:v>20000-50000</c:v>
                </c:pt>
              </c:strCache>
            </c:strRef>
          </c:tx>
          <c:spPr>
            <a:solidFill>
              <a:schemeClr val="accent3">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8E10-434F-AAFE-D8AE1D394E3A}"/>
            </c:ext>
          </c:extLst>
        </c:ser>
        <c:ser>
          <c:idx val="8"/>
          <c:order val="8"/>
          <c:tx>
            <c:strRef>
              <c:f>bands!$AF$57</c:f>
              <c:strCache>
                <c:ptCount val="1"/>
                <c:pt idx="0">
                  <c:v>50000+</c:v>
                </c:pt>
              </c:strCache>
            </c:strRef>
          </c:tx>
          <c:spPr>
            <a:solidFill>
              <a:schemeClr val="accent6">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8E10-434F-AAFE-D8AE1D394E3A}"/>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max val="30000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1.3519881988625098E-2"/>
          <c:y val="0.92643205764216807"/>
          <c:w val="0.9764904773641655"/>
          <c:h val="7.356794235783172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 -</a:t>
            </a:r>
            <a:r>
              <a:rPr lang="en-US" sz="2000" baseline="0" dirty="0">
                <a:solidFill>
                  <a:schemeClr val="tx1"/>
                </a:solidFill>
              </a:rPr>
              <a:t> </a:t>
            </a:r>
            <a:r>
              <a:rPr lang="en-US" sz="2000" dirty="0">
                <a:solidFill>
                  <a:schemeClr val="tx1"/>
                </a:solidFill>
              </a:rPr>
              <a:t>percentage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2955631598035461E-2"/>
          <c:y val="0.10093706320005516"/>
          <c:w val="0.88969975592071615"/>
          <c:h val="0.69158022075830039"/>
        </c:manualLayout>
      </c:layout>
      <c:barChart>
        <c:barDir val="bar"/>
        <c:grouping val="percentStacked"/>
        <c:varyColors val="0"/>
        <c:ser>
          <c:idx val="0"/>
          <c:order val="0"/>
          <c:tx>
            <c:strRef>
              <c:f>bands!$X$57</c:f>
              <c:strCache>
                <c:ptCount val="1"/>
                <c:pt idx="0">
                  <c:v>under 20</c:v>
                </c:pt>
              </c:strCache>
            </c:strRef>
          </c:tx>
          <c:spPr>
            <a:solidFill>
              <a:schemeClr val="accent4"/>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370B-497C-88E6-499DF4C4C1BE}"/>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370B-497C-88E6-499DF4C4C1BE}"/>
            </c:ext>
          </c:extLst>
        </c:ser>
        <c:ser>
          <c:idx val="2"/>
          <c:order val="2"/>
          <c:tx>
            <c:strRef>
              <c:f>bands!$Z$57</c:f>
              <c:strCache>
                <c:ptCount val="1"/>
                <c:pt idx="0">
                  <c:v>100-249</c:v>
                </c:pt>
              </c:strCache>
            </c:strRef>
          </c:tx>
          <c:spPr>
            <a:solidFill>
              <a:schemeClr val="accent3"/>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370B-497C-88E6-499DF4C4C1BE}"/>
            </c:ext>
          </c:extLst>
        </c:ser>
        <c:ser>
          <c:idx val="3"/>
          <c:order val="3"/>
          <c:tx>
            <c:strRef>
              <c:f>bands!$AA$57</c:f>
              <c:strCache>
                <c:ptCount val="1"/>
                <c:pt idx="0">
                  <c:v>250-999</c:v>
                </c:pt>
              </c:strCache>
            </c:strRef>
          </c:tx>
          <c:spPr>
            <a:solidFill>
              <a:schemeClr val="accent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370B-497C-88E6-499DF4C4C1BE}"/>
            </c:ext>
          </c:extLst>
        </c:ser>
        <c:ser>
          <c:idx val="4"/>
          <c:order val="4"/>
          <c:tx>
            <c:strRef>
              <c:f>bands!$AB$57</c:f>
              <c:strCache>
                <c:ptCount val="1"/>
                <c:pt idx="0">
                  <c:v>1000-4999</c:v>
                </c:pt>
              </c:strCache>
            </c:strRef>
          </c:tx>
          <c:spPr>
            <a:solidFill>
              <a:schemeClr val="accent6"/>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370B-497C-88E6-499DF4C4C1BE}"/>
            </c:ext>
          </c:extLst>
        </c:ser>
        <c:ser>
          <c:idx val="5"/>
          <c:order val="5"/>
          <c:tx>
            <c:strRef>
              <c:f>bands!$AC$57</c:f>
              <c:strCache>
                <c:ptCount val="1"/>
                <c:pt idx="0">
                  <c:v>5000-9999</c:v>
                </c:pt>
              </c:strCache>
            </c:strRef>
          </c:tx>
          <c:spPr>
            <a:solidFill>
              <a:schemeClr val="accent5"/>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370B-497C-88E6-499DF4C4C1BE}"/>
            </c:ext>
          </c:extLst>
        </c:ser>
        <c:ser>
          <c:idx val="6"/>
          <c:order val="6"/>
          <c:tx>
            <c:strRef>
              <c:f>bands!$AD$57</c:f>
              <c:strCache>
                <c:ptCount val="1"/>
                <c:pt idx="0">
                  <c:v>10000-19999</c:v>
                </c:pt>
              </c:strCache>
            </c:strRef>
          </c:tx>
          <c:spPr>
            <a:solidFill>
              <a:schemeClr val="tx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370B-497C-88E6-499DF4C4C1BE}"/>
            </c:ext>
          </c:extLst>
        </c:ser>
        <c:ser>
          <c:idx val="7"/>
          <c:order val="7"/>
          <c:tx>
            <c:strRef>
              <c:f>bands!$AE$57</c:f>
              <c:strCache>
                <c:ptCount val="1"/>
                <c:pt idx="0">
                  <c:v>20000-50000</c:v>
                </c:pt>
              </c:strCache>
            </c:strRef>
          </c:tx>
          <c:spPr>
            <a:solidFill>
              <a:schemeClr val="accent3">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370B-497C-88E6-499DF4C4C1BE}"/>
            </c:ext>
          </c:extLst>
        </c:ser>
        <c:ser>
          <c:idx val="8"/>
          <c:order val="8"/>
          <c:tx>
            <c:strRef>
              <c:f>bands!$AF$57</c:f>
              <c:strCache>
                <c:ptCount val="1"/>
                <c:pt idx="0">
                  <c:v>50000+</c:v>
                </c:pt>
              </c:strCache>
            </c:strRef>
          </c:tx>
          <c:spPr>
            <a:solidFill>
              <a:schemeClr val="accent6">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370B-497C-88E6-499DF4C4C1BE}"/>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2.0738395237340779E-2"/>
          <c:y val="0.8700795898958974"/>
          <c:w val="0.96220173639985374"/>
          <c:h val="0.1144194514654203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 -</a:t>
            </a:r>
            <a:r>
              <a:rPr lang="en-US" sz="2000" baseline="0" dirty="0">
                <a:solidFill>
                  <a:schemeClr val="tx1"/>
                </a:solidFill>
              </a:rPr>
              <a:t> </a:t>
            </a:r>
            <a:r>
              <a:rPr lang="en-US" sz="2000" dirty="0">
                <a:solidFill>
                  <a:schemeClr val="tx1"/>
                </a:solidFill>
              </a:rPr>
              <a:t>percentage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2955631598035461E-2"/>
          <c:y val="0.10093706320005516"/>
          <c:w val="0.88969975592071615"/>
          <c:h val="0.69158022075830039"/>
        </c:manualLayout>
      </c:layout>
      <c:barChart>
        <c:barDir val="bar"/>
        <c:grouping val="percentStacked"/>
        <c:varyColors val="0"/>
        <c:ser>
          <c:idx val="0"/>
          <c:order val="0"/>
          <c:tx>
            <c:strRef>
              <c:f>bands!$X$57</c:f>
              <c:strCache>
                <c:ptCount val="1"/>
                <c:pt idx="0">
                  <c:v>under 20</c:v>
                </c:pt>
              </c:strCache>
            </c:strRef>
          </c:tx>
          <c:spPr>
            <a:solidFill>
              <a:schemeClr val="accent4"/>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F963-41D6-907D-5149005210E8}"/>
            </c:ext>
          </c:extLst>
        </c:ser>
        <c:ser>
          <c:idx val="1"/>
          <c:order val="1"/>
          <c:tx>
            <c:strRef>
              <c:f>bands!$Y$57</c:f>
              <c:strCache>
                <c:ptCount val="1"/>
                <c:pt idx="0">
                  <c:v>20-99</c:v>
                </c:pt>
              </c:strCache>
            </c:strRef>
          </c:tx>
          <c:spPr>
            <a:solidFill>
              <a:schemeClr val="accent2">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F963-41D6-907D-5149005210E8}"/>
            </c:ext>
          </c:extLst>
        </c:ser>
        <c:ser>
          <c:idx val="2"/>
          <c:order val="2"/>
          <c:tx>
            <c:strRef>
              <c:f>bands!$Z$57</c:f>
              <c:strCache>
                <c:ptCount val="1"/>
                <c:pt idx="0">
                  <c:v>100-249</c:v>
                </c:pt>
              </c:strCache>
            </c:strRef>
          </c:tx>
          <c:spPr>
            <a:solidFill>
              <a:schemeClr val="accent3">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F963-41D6-907D-5149005210E8}"/>
            </c:ext>
          </c:extLst>
        </c:ser>
        <c:ser>
          <c:idx val="3"/>
          <c:order val="3"/>
          <c:tx>
            <c:strRef>
              <c:f>bands!$AA$57</c:f>
              <c:strCache>
                <c:ptCount val="1"/>
                <c:pt idx="0">
                  <c:v>250-999</c:v>
                </c:pt>
              </c:strCache>
            </c:strRef>
          </c:tx>
          <c:spPr>
            <a:solidFill>
              <a:schemeClr val="accent1">
                <a:lumMod val="20000"/>
                <a:lumOff val="80000"/>
              </a:schemeClr>
            </a:solidFill>
            <a:ln>
              <a:solidFill>
                <a:schemeClr val="accent1">
                  <a:lumMod val="20000"/>
                  <a:lumOff val="80000"/>
                </a:schemeClr>
              </a:solid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F963-41D6-907D-5149005210E8}"/>
            </c:ext>
          </c:extLst>
        </c:ser>
        <c:ser>
          <c:idx val="4"/>
          <c:order val="4"/>
          <c:tx>
            <c:strRef>
              <c:f>bands!$AB$57</c:f>
              <c:strCache>
                <c:ptCount val="1"/>
                <c:pt idx="0">
                  <c:v>1000-4999</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F963-41D6-907D-5149005210E8}"/>
            </c:ext>
          </c:extLst>
        </c:ser>
        <c:ser>
          <c:idx val="5"/>
          <c:order val="5"/>
          <c:tx>
            <c:strRef>
              <c:f>bands!$AC$57</c:f>
              <c:strCache>
                <c:ptCount val="1"/>
                <c:pt idx="0">
                  <c:v>5000-9999</c:v>
                </c:pt>
              </c:strCache>
            </c:strRef>
          </c:tx>
          <c:spPr>
            <a:solidFill>
              <a:schemeClr val="accent5">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F963-41D6-907D-5149005210E8}"/>
            </c:ext>
          </c:extLst>
        </c:ser>
        <c:ser>
          <c:idx val="6"/>
          <c:order val="6"/>
          <c:tx>
            <c:strRef>
              <c:f>bands!$AD$57</c:f>
              <c:strCache>
                <c:ptCount val="1"/>
                <c:pt idx="0">
                  <c:v>10000-19999</c:v>
                </c:pt>
              </c:strCache>
            </c:strRef>
          </c:tx>
          <c:spPr>
            <a:solidFill>
              <a:schemeClr val="accent4">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F963-41D6-907D-5149005210E8}"/>
            </c:ext>
          </c:extLst>
        </c:ser>
        <c:ser>
          <c:idx val="7"/>
          <c:order val="7"/>
          <c:tx>
            <c:strRef>
              <c:f>bands!$AE$57</c:f>
              <c:strCache>
                <c:ptCount val="1"/>
                <c:pt idx="0">
                  <c:v>20000-50000</c:v>
                </c:pt>
              </c:strCache>
            </c:strRef>
          </c:tx>
          <c:spPr>
            <a:solidFill>
              <a:schemeClr val="accent3">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F963-41D6-907D-5149005210E8}"/>
            </c:ext>
          </c:extLst>
        </c:ser>
        <c:ser>
          <c:idx val="8"/>
          <c:order val="8"/>
          <c:tx>
            <c:strRef>
              <c:f>bands!$AF$57</c:f>
              <c:strCache>
                <c:ptCount val="1"/>
                <c:pt idx="0">
                  <c:v>50000+</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F963-41D6-907D-5149005210E8}"/>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2.0738395237340779E-2"/>
          <c:y val="0.8700795898958974"/>
          <c:w val="0.96220173639985374"/>
          <c:h val="0.1144194514654203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 -</a:t>
            </a:r>
            <a:r>
              <a:rPr lang="en-US" sz="2000" baseline="0" dirty="0">
                <a:solidFill>
                  <a:schemeClr val="tx1"/>
                </a:solidFill>
              </a:rPr>
              <a:t> </a:t>
            </a:r>
            <a:r>
              <a:rPr lang="en-US" sz="2000" dirty="0">
                <a:solidFill>
                  <a:schemeClr val="tx1"/>
                </a:solidFill>
              </a:rPr>
              <a:t>percentage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2955631598035461E-2"/>
          <c:y val="0.10093706320005516"/>
          <c:w val="0.88969975592071615"/>
          <c:h val="0.69158022075830039"/>
        </c:manualLayout>
      </c:layout>
      <c:barChart>
        <c:barDir val="bar"/>
        <c:grouping val="percentStacked"/>
        <c:varyColors val="0"/>
        <c:ser>
          <c:idx val="0"/>
          <c:order val="0"/>
          <c:tx>
            <c:strRef>
              <c:f>bands!$X$57</c:f>
              <c:strCache>
                <c:ptCount val="1"/>
                <c:pt idx="0">
                  <c:v>under 20</c:v>
                </c:pt>
              </c:strCache>
            </c:strRef>
          </c:tx>
          <c:spPr>
            <a:solidFill>
              <a:schemeClr val="accent4">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F3A2-4C0D-83A2-5E59CC88BEDB}"/>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F3A2-4C0D-83A2-5E59CC88BEDB}"/>
            </c:ext>
          </c:extLst>
        </c:ser>
        <c:ser>
          <c:idx val="2"/>
          <c:order val="2"/>
          <c:tx>
            <c:strRef>
              <c:f>bands!$Z$57</c:f>
              <c:strCache>
                <c:ptCount val="1"/>
                <c:pt idx="0">
                  <c:v>100-249</c:v>
                </c:pt>
              </c:strCache>
            </c:strRef>
          </c:tx>
          <c:spPr>
            <a:solidFill>
              <a:schemeClr val="accent3"/>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F3A2-4C0D-83A2-5E59CC88BEDB}"/>
            </c:ext>
          </c:extLst>
        </c:ser>
        <c:ser>
          <c:idx val="3"/>
          <c:order val="3"/>
          <c:tx>
            <c:strRef>
              <c:f>bands!$AA$57</c:f>
              <c:strCache>
                <c:ptCount val="1"/>
                <c:pt idx="0">
                  <c:v>250-999</c:v>
                </c:pt>
              </c:strCache>
            </c:strRef>
          </c:tx>
          <c:spPr>
            <a:solidFill>
              <a:schemeClr val="accent1">
                <a:lumMod val="20000"/>
                <a:lumOff val="80000"/>
              </a:schemeClr>
            </a:solidFill>
            <a:ln>
              <a:solidFill>
                <a:schemeClr val="accent1">
                  <a:lumMod val="20000"/>
                  <a:lumOff val="80000"/>
                </a:schemeClr>
              </a:solid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F3A2-4C0D-83A2-5E59CC88BEDB}"/>
            </c:ext>
          </c:extLst>
        </c:ser>
        <c:ser>
          <c:idx val="4"/>
          <c:order val="4"/>
          <c:tx>
            <c:strRef>
              <c:f>bands!$AB$57</c:f>
              <c:strCache>
                <c:ptCount val="1"/>
                <c:pt idx="0">
                  <c:v>1000-4999</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F3A2-4C0D-83A2-5E59CC88BEDB}"/>
            </c:ext>
          </c:extLst>
        </c:ser>
        <c:ser>
          <c:idx val="5"/>
          <c:order val="5"/>
          <c:tx>
            <c:strRef>
              <c:f>bands!$AC$57</c:f>
              <c:strCache>
                <c:ptCount val="1"/>
                <c:pt idx="0">
                  <c:v>5000-9999</c:v>
                </c:pt>
              </c:strCache>
            </c:strRef>
          </c:tx>
          <c:spPr>
            <a:solidFill>
              <a:schemeClr val="accent5">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F3A2-4C0D-83A2-5E59CC88BEDB}"/>
            </c:ext>
          </c:extLst>
        </c:ser>
        <c:ser>
          <c:idx val="6"/>
          <c:order val="6"/>
          <c:tx>
            <c:strRef>
              <c:f>bands!$AD$57</c:f>
              <c:strCache>
                <c:ptCount val="1"/>
                <c:pt idx="0">
                  <c:v>10000-19999</c:v>
                </c:pt>
              </c:strCache>
            </c:strRef>
          </c:tx>
          <c:spPr>
            <a:solidFill>
              <a:schemeClr val="accent4">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F3A2-4C0D-83A2-5E59CC88BEDB}"/>
            </c:ext>
          </c:extLst>
        </c:ser>
        <c:ser>
          <c:idx val="7"/>
          <c:order val="7"/>
          <c:tx>
            <c:strRef>
              <c:f>bands!$AE$57</c:f>
              <c:strCache>
                <c:ptCount val="1"/>
                <c:pt idx="0">
                  <c:v>20000-50000</c:v>
                </c:pt>
              </c:strCache>
            </c:strRef>
          </c:tx>
          <c:spPr>
            <a:solidFill>
              <a:schemeClr val="accent3">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F3A2-4C0D-83A2-5E59CC88BEDB}"/>
            </c:ext>
          </c:extLst>
        </c:ser>
        <c:ser>
          <c:idx val="8"/>
          <c:order val="8"/>
          <c:tx>
            <c:strRef>
              <c:f>bands!$AF$57</c:f>
              <c:strCache>
                <c:ptCount val="1"/>
                <c:pt idx="0">
                  <c:v>50000+</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F3A2-4C0D-83A2-5E59CC88BEDB}"/>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2.0738395237340779E-2"/>
          <c:y val="0.8700795898958974"/>
          <c:w val="0.96220173639985374"/>
          <c:h val="0.1144194514654203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 -</a:t>
            </a:r>
            <a:r>
              <a:rPr lang="en-US" sz="2000" baseline="0" dirty="0">
                <a:solidFill>
                  <a:schemeClr val="tx1"/>
                </a:solidFill>
              </a:rPr>
              <a:t> </a:t>
            </a:r>
            <a:r>
              <a:rPr lang="en-US" sz="2000" dirty="0">
                <a:solidFill>
                  <a:schemeClr val="tx1"/>
                </a:solidFill>
              </a:rPr>
              <a:t>percentage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2955631598035461E-2"/>
          <c:y val="0.10093706320005516"/>
          <c:w val="0.88969975592071615"/>
          <c:h val="0.69158022075830039"/>
        </c:manualLayout>
      </c:layout>
      <c:barChart>
        <c:barDir val="bar"/>
        <c:grouping val="percentStacked"/>
        <c:varyColors val="0"/>
        <c:ser>
          <c:idx val="0"/>
          <c:order val="0"/>
          <c:tx>
            <c:strRef>
              <c:f>bands!$X$57</c:f>
              <c:strCache>
                <c:ptCount val="1"/>
                <c:pt idx="0">
                  <c:v>under 20</c:v>
                </c:pt>
              </c:strCache>
            </c:strRef>
          </c:tx>
          <c:spPr>
            <a:solidFill>
              <a:schemeClr val="accent4">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F0C9-40F3-848E-835E53432C2F}"/>
            </c:ext>
          </c:extLst>
        </c:ser>
        <c:ser>
          <c:idx val="1"/>
          <c:order val="1"/>
          <c:tx>
            <c:strRef>
              <c:f>bands!$Y$57</c:f>
              <c:strCache>
                <c:ptCount val="1"/>
                <c:pt idx="0">
                  <c:v>20-99</c:v>
                </c:pt>
              </c:strCache>
            </c:strRef>
          </c:tx>
          <c:spPr>
            <a:solidFill>
              <a:schemeClr val="accent2">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F0C9-40F3-848E-835E53432C2F}"/>
            </c:ext>
          </c:extLst>
        </c:ser>
        <c:ser>
          <c:idx val="2"/>
          <c:order val="2"/>
          <c:tx>
            <c:strRef>
              <c:f>bands!$Z$57</c:f>
              <c:strCache>
                <c:ptCount val="1"/>
                <c:pt idx="0">
                  <c:v>100-249</c:v>
                </c:pt>
              </c:strCache>
            </c:strRef>
          </c:tx>
          <c:spPr>
            <a:solidFill>
              <a:schemeClr val="accent3">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F0C9-40F3-848E-835E53432C2F}"/>
            </c:ext>
          </c:extLst>
        </c:ser>
        <c:ser>
          <c:idx val="3"/>
          <c:order val="3"/>
          <c:tx>
            <c:strRef>
              <c:f>bands!$AA$57</c:f>
              <c:strCache>
                <c:ptCount val="1"/>
                <c:pt idx="0">
                  <c:v>250-999</c:v>
                </c:pt>
              </c:strCache>
            </c:strRef>
          </c:tx>
          <c:spPr>
            <a:solidFill>
              <a:schemeClr val="accent1"/>
            </a:solidFill>
            <a:ln>
              <a:solidFill>
                <a:schemeClr val="accent1">
                  <a:lumMod val="20000"/>
                  <a:lumOff val="80000"/>
                </a:schemeClr>
              </a:solid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F0C9-40F3-848E-835E53432C2F}"/>
            </c:ext>
          </c:extLst>
        </c:ser>
        <c:ser>
          <c:idx val="4"/>
          <c:order val="4"/>
          <c:tx>
            <c:strRef>
              <c:f>bands!$AB$57</c:f>
              <c:strCache>
                <c:ptCount val="1"/>
                <c:pt idx="0">
                  <c:v>1000-4999</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F0C9-40F3-848E-835E53432C2F}"/>
            </c:ext>
          </c:extLst>
        </c:ser>
        <c:ser>
          <c:idx val="5"/>
          <c:order val="5"/>
          <c:tx>
            <c:strRef>
              <c:f>bands!$AC$57</c:f>
              <c:strCache>
                <c:ptCount val="1"/>
                <c:pt idx="0">
                  <c:v>5000-9999</c:v>
                </c:pt>
              </c:strCache>
            </c:strRef>
          </c:tx>
          <c:spPr>
            <a:solidFill>
              <a:schemeClr val="accent5">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F0C9-40F3-848E-835E53432C2F}"/>
            </c:ext>
          </c:extLst>
        </c:ser>
        <c:ser>
          <c:idx val="6"/>
          <c:order val="6"/>
          <c:tx>
            <c:strRef>
              <c:f>bands!$AD$57</c:f>
              <c:strCache>
                <c:ptCount val="1"/>
                <c:pt idx="0">
                  <c:v>10000-19999</c:v>
                </c:pt>
              </c:strCache>
            </c:strRef>
          </c:tx>
          <c:spPr>
            <a:solidFill>
              <a:schemeClr val="accent4">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F0C9-40F3-848E-835E53432C2F}"/>
            </c:ext>
          </c:extLst>
        </c:ser>
        <c:ser>
          <c:idx val="7"/>
          <c:order val="7"/>
          <c:tx>
            <c:strRef>
              <c:f>bands!$AE$57</c:f>
              <c:strCache>
                <c:ptCount val="1"/>
                <c:pt idx="0">
                  <c:v>20000-50000</c:v>
                </c:pt>
              </c:strCache>
            </c:strRef>
          </c:tx>
          <c:spPr>
            <a:solidFill>
              <a:schemeClr val="accent3">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F0C9-40F3-848E-835E53432C2F}"/>
            </c:ext>
          </c:extLst>
        </c:ser>
        <c:ser>
          <c:idx val="8"/>
          <c:order val="8"/>
          <c:tx>
            <c:strRef>
              <c:f>bands!$AF$57</c:f>
              <c:strCache>
                <c:ptCount val="1"/>
                <c:pt idx="0">
                  <c:v>50000+</c:v>
                </c:pt>
              </c:strCache>
            </c:strRef>
          </c:tx>
          <c:spPr>
            <a:solidFill>
              <a:schemeClr val="accent6">
                <a:lumMod val="20000"/>
                <a:lumOff val="8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F0C9-40F3-848E-835E53432C2F}"/>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2.0738395237340779E-2"/>
          <c:y val="0.8700795898958974"/>
          <c:w val="0.96220173639985374"/>
          <c:h val="0.1144194514654203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 -</a:t>
            </a:r>
            <a:r>
              <a:rPr lang="en-US" sz="2000" baseline="0" dirty="0">
                <a:solidFill>
                  <a:schemeClr val="tx1"/>
                </a:solidFill>
              </a:rPr>
              <a:t> </a:t>
            </a:r>
            <a:r>
              <a:rPr lang="en-US" sz="2000" dirty="0">
                <a:solidFill>
                  <a:schemeClr val="tx1"/>
                </a:solidFill>
              </a:rPr>
              <a:t>percentage</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2955631598035461E-2"/>
          <c:y val="0.10093706320005516"/>
          <c:w val="0.88969975592071615"/>
          <c:h val="0.69158022075830039"/>
        </c:manualLayout>
      </c:layout>
      <c:barChart>
        <c:barDir val="bar"/>
        <c:grouping val="percentStacked"/>
        <c:varyColors val="0"/>
        <c:ser>
          <c:idx val="0"/>
          <c:order val="0"/>
          <c:tx>
            <c:strRef>
              <c:f>bands!$X$57</c:f>
              <c:strCache>
                <c:ptCount val="1"/>
                <c:pt idx="0">
                  <c:v>under 20</c:v>
                </c:pt>
              </c:strCache>
            </c:strRef>
          </c:tx>
          <c:spPr>
            <a:solidFill>
              <a:schemeClr val="accent4"/>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2C7A-4065-84D3-92E8C0A952FC}"/>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2C7A-4065-84D3-92E8C0A952FC}"/>
            </c:ext>
          </c:extLst>
        </c:ser>
        <c:ser>
          <c:idx val="2"/>
          <c:order val="2"/>
          <c:tx>
            <c:strRef>
              <c:f>bands!$Z$57</c:f>
              <c:strCache>
                <c:ptCount val="1"/>
                <c:pt idx="0">
                  <c:v>100-249</c:v>
                </c:pt>
              </c:strCache>
            </c:strRef>
          </c:tx>
          <c:spPr>
            <a:solidFill>
              <a:schemeClr val="accent3"/>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2C7A-4065-84D3-92E8C0A952FC}"/>
            </c:ext>
          </c:extLst>
        </c:ser>
        <c:ser>
          <c:idx val="3"/>
          <c:order val="3"/>
          <c:tx>
            <c:strRef>
              <c:f>bands!$AA$57</c:f>
              <c:strCache>
                <c:ptCount val="1"/>
                <c:pt idx="0">
                  <c:v>250-999</c:v>
                </c:pt>
              </c:strCache>
            </c:strRef>
          </c:tx>
          <c:spPr>
            <a:solidFill>
              <a:schemeClr val="accent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2C7A-4065-84D3-92E8C0A952FC}"/>
            </c:ext>
          </c:extLst>
        </c:ser>
        <c:ser>
          <c:idx val="4"/>
          <c:order val="4"/>
          <c:tx>
            <c:strRef>
              <c:f>bands!$AB$57</c:f>
              <c:strCache>
                <c:ptCount val="1"/>
                <c:pt idx="0">
                  <c:v>1000-4999</c:v>
                </c:pt>
              </c:strCache>
            </c:strRef>
          </c:tx>
          <c:spPr>
            <a:solidFill>
              <a:schemeClr val="accent6"/>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2C7A-4065-84D3-92E8C0A952FC}"/>
            </c:ext>
          </c:extLst>
        </c:ser>
        <c:ser>
          <c:idx val="5"/>
          <c:order val="5"/>
          <c:tx>
            <c:strRef>
              <c:f>bands!$AC$57</c:f>
              <c:strCache>
                <c:ptCount val="1"/>
                <c:pt idx="0">
                  <c:v>5000-9999</c:v>
                </c:pt>
              </c:strCache>
            </c:strRef>
          </c:tx>
          <c:spPr>
            <a:solidFill>
              <a:schemeClr val="accent5"/>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2C7A-4065-84D3-92E8C0A952FC}"/>
            </c:ext>
          </c:extLst>
        </c:ser>
        <c:ser>
          <c:idx val="6"/>
          <c:order val="6"/>
          <c:tx>
            <c:strRef>
              <c:f>bands!$AD$57</c:f>
              <c:strCache>
                <c:ptCount val="1"/>
                <c:pt idx="0">
                  <c:v>10000-19999</c:v>
                </c:pt>
              </c:strCache>
            </c:strRef>
          </c:tx>
          <c:spPr>
            <a:solidFill>
              <a:schemeClr val="tx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2C7A-4065-84D3-92E8C0A952FC}"/>
            </c:ext>
          </c:extLst>
        </c:ser>
        <c:ser>
          <c:idx val="7"/>
          <c:order val="7"/>
          <c:tx>
            <c:strRef>
              <c:f>bands!$AE$57</c:f>
              <c:strCache>
                <c:ptCount val="1"/>
                <c:pt idx="0">
                  <c:v>20000-50000</c:v>
                </c:pt>
              </c:strCache>
            </c:strRef>
          </c:tx>
          <c:spPr>
            <a:solidFill>
              <a:schemeClr val="accent3">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2C7A-4065-84D3-92E8C0A952FC}"/>
            </c:ext>
          </c:extLst>
        </c:ser>
        <c:ser>
          <c:idx val="8"/>
          <c:order val="8"/>
          <c:tx>
            <c:strRef>
              <c:f>bands!$AF$57</c:f>
              <c:strCache>
                <c:ptCount val="1"/>
                <c:pt idx="0">
                  <c:v>50000+</c:v>
                </c:pt>
              </c:strCache>
            </c:strRef>
          </c:tx>
          <c:spPr>
            <a:solidFill>
              <a:schemeClr val="accent6">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2C7A-4065-84D3-92E8C0A952FC}"/>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2.0738395237340779E-2"/>
          <c:y val="0.8700795898958974"/>
          <c:w val="0.96220173639985374"/>
          <c:h val="0.1144194514654203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members by giving bands</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1749427080471995E-2"/>
          <c:y val="0.10366298210443067"/>
          <c:w val="0.87260201351246958"/>
          <c:h val="0.66923617369553623"/>
        </c:manualLayout>
      </c:layout>
      <c:barChart>
        <c:barDir val="bar"/>
        <c:grouping val="stacked"/>
        <c:varyColors val="0"/>
        <c:ser>
          <c:idx val="0"/>
          <c:order val="0"/>
          <c:tx>
            <c:strRef>
              <c:f>bands!$Y$101</c:f>
              <c:strCache>
                <c:ptCount val="1"/>
                <c:pt idx="0">
                  <c:v>under 20</c:v>
                </c:pt>
              </c:strCache>
            </c:strRef>
          </c:tx>
          <c:spPr>
            <a:solidFill>
              <a:schemeClr val="tx2"/>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bands!$Y$103:$Y$106</c:f>
              <c:numCache>
                <c:formatCode>_-* #,##0_-;\-* #,##0_-;_-* "-"??_-;_-@_-</c:formatCode>
                <c:ptCount val="4"/>
                <c:pt idx="0">
                  <c:v>94799</c:v>
                </c:pt>
                <c:pt idx="1">
                  <c:v>37159</c:v>
                </c:pt>
                <c:pt idx="2">
                  <c:v>80761</c:v>
                </c:pt>
                <c:pt idx="3">
                  <c:v>128535</c:v>
                </c:pt>
              </c:numCache>
              <c:extLst/>
            </c:numRef>
          </c:val>
          <c:extLst>
            <c:ext xmlns:c16="http://schemas.microsoft.com/office/drawing/2014/chart" uri="{C3380CC4-5D6E-409C-BE32-E72D297353CC}">
              <c16:uniqueId val="{00000000-014A-4509-B432-924726461E77}"/>
            </c:ext>
          </c:extLst>
        </c:ser>
        <c:ser>
          <c:idx val="1"/>
          <c:order val="1"/>
          <c:tx>
            <c:strRef>
              <c:f>bands!$Z$101</c:f>
              <c:strCache>
                <c:ptCount val="1"/>
                <c:pt idx="0">
                  <c:v>20-99</c:v>
                </c:pt>
              </c:strCache>
            </c:strRef>
          </c:tx>
          <c:spPr>
            <a:solidFill>
              <a:schemeClr val="accent2"/>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bands!$Z$103:$Z$106</c:f>
              <c:numCache>
                <c:formatCode>_-* #,##0_-;\-* #,##0_-;_-* "-"??_-;_-@_-</c:formatCode>
                <c:ptCount val="4"/>
                <c:pt idx="0">
                  <c:v>66314</c:v>
                </c:pt>
                <c:pt idx="1">
                  <c:v>60811</c:v>
                </c:pt>
                <c:pt idx="2">
                  <c:v>49451</c:v>
                </c:pt>
                <c:pt idx="3">
                  <c:v>61806</c:v>
                </c:pt>
              </c:numCache>
              <c:extLst/>
            </c:numRef>
          </c:val>
          <c:extLst>
            <c:ext xmlns:c16="http://schemas.microsoft.com/office/drawing/2014/chart" uri="{C3380CC4-5D6E-409C-BE32-E72D297353CC}">
              <c16:uniqueId val="{00000001-014A-4509-B432-924726461E77}"/>
            </c:ext>
          </c:extLst>
        </c:ser>
        <c:ser>
          <c:idx val="2"/>
          <c:order val="2"/>
          <c:tx>
            <c:strRef>
              <c:f>bands!$AA$101</c:f>
              <c:strCache>
                <c:ptCount val="1"/>
                <c:pt idx="0">
                  <c:v>100-249</c:v>
                </c:pt>
              </c:strCache>
            </c:strRef>
          </c:tx>
          <c:spPr>
            <a:solidFill>
              <a:schemeClr val="accent3"/>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bands!$AA$103:$AA$106</c:f>
              <c:numCache>
                <c:formatCode>_-* #,##0_-;\-* #,##0_-;_-* "-"??_-;_-@_-</c:formatCode>
                <c:ptCount val="4"/>
                <c:pt idx="0">
                  <c:v>24988</c:v>
                </c:pt>
                <c:pt idx="1">
                  <c:v>22796</c:v>
                </c:pt>
                <c:pt idx="2">
                  <c:v>22326</c:v>
                </c:pt>
                <c:pt idx="3">
                  <c:v>27965</c:v>
                </c:pt>
              </c:numCache>
              <c:extLst/>
            </c:numRef>
          </c:val>
          <c:extLst>
            <c:ext xmlns:c16="http://schemas.microsoft.com/office/drawing/2014/chart" uri="{C3380CC4-5D6E-409C-BE32-E72D297353CC}">
              <c16:uniqueId val="{00000002-014A-4509-B432-924726461E77}"/>
            </c:ext>
          </c:extLst>
        </c:ser>
        <c:ser>
          <c:idx val="3"/>
          <c:order val="3"/>
          <c:tx>
            <c:strRef>
              <c:f>bands!$AB$101</c:f>
              <c:strCache>
                <c:ptCount val="1"/>
                <c:pt idx="0">
                  <c:v>250-999</c:v>
                </c:pt>
              </c:strCache>
            </c:strRef>
          </c:tx>
          <c:spPr>
            <a:solidFill>
              <a:schemeClr val="accent1"/>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bands!$AB$103:$AB$106</c:f>
              <c:numCache>
                <c:formatCode>_-* #,##0_-;\-* #,##0_-;_-* "-"??_-;_-@_-</c:formatCode>
                <c:ptCount val="4"/>
                <c:pt idx="0">
                  <c:v>564</c:v>
                </c:pt>
                <c:pt idx="1">
                  <c:v>688</c:v>
                </c:pt>
                <c:pt idx="2">
                  <c:v>726</c:v>
                </c:pt>
                <c:pt idx="3">
                  <c:v>733</c:v>
                </c:pt>
              </c:numCache>
              <c:extLst/>
            </c:numRef>
          </c:val>
          <c:extLst>
            <c:ext xmlns:c16="http://schemas.microsoft.com/office/drawing/2014/chart" uri="{C3380CC4-5D6E-409C-BE32-E72D297353CC}">
              <c16:uniqueId val="{00000003-014A-4509-B432-924726461E77}"/>
            </c:ext>
          </c:extLst>
        </c:ser>
        <c:ser>
          <c:idx val="4"/>
          <c:order val="4"/>
          <c:tx>
            <c:strRef>
              <c:f>bands!$AC$101</c:f>
              <c:strCache>
                <c:ptCount val="1"/>
                <c:pt idx="0">
                  <c:v>1000-4999</c:v>
                </c:pt>
              </c:strCache>
            </c:strRef>
          </c:tx>
          <c:spPr>
            <a:solidFill>
              <a:schemeClr val="accent5"/>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bands!$AC$103:$AC$106</c:f>
              <c:numCache>
                <c:formatCode>_-* #,##0_-;\-* #,##0_-;_-* "-"??_-;_-@_-</c:formatCode>
                <c:ptCount val="4"/>
                <c:pt idx="0">
                  <c:v>1340</c:v>
                </c:pt>
                <c:pt idx="1">
                  <c:v>1418</c:v>
                </c:pt>
                <c:pt idx="2">
                  <c:v>1370</c:v>
                </c:pt>
                <c:pt idx="3">
                  <c:v>1494</c:v>
                </c:pt>
              </c:numCache>
              <c:extLst/>
            </c:numRef>
          </c:val>
          <c:extLst>
            <c:ext xmlns:c16="http://schemas.microsoft.com/office/drawing/2014/chart" uri="{C3380CC4-5D6E-409C-BE32-E72D297353CC}">
              <c16:uniqueId val="{00000004-014A-4509-B432-924726461E77}"/>
            </c:ext>
          </c:extLst>
        </c:ser>
        <c:ser>
          <c:idx val="5"/>
          <c:order val="5"/>
          <c:tx>
            <c:strRef>
              <c:f>bands!$AD$101</c:f>
              <c:strCache>
                <c:ptCount val="1"/>
                <c:pt idx="0">
                  <c:v>5000-9999</c:v>
                </c:pt>
              </c:strCache>
            </c:strRef>
          </c:tx>
          <c:spPr>
            <a:solidFill>
              <a:schemeClr val="accent6"/>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bands!$AD$103:$AD$106</c:f>
              <c:numCache>
                <c:formatCode>_-* #,##0_-;\-* #,##0_-;_-* "-"??_-;_-@_-</c:formatCode>
                <c:ptCount val="4"/>
                <c:pt idx="0">
                  <c:v>352</c:v>
                </c:pt>
                <c:pt idx="1">
                  <c:v>285</c:v>
                </c:pt>
                <c:pt idx="2">
                  <c:v>324</c:v>
                </c:pt>
                <c:pt idx="3">
                  <c:v>359</c:v>
                </c:pt>
              </c:numCache>
              <c:extLst/>
            </c:numRef>
          </c:val>
          <c:extLst>
            <c:ext xmlns:c16="http://schemas.microsoft.com/office/drawing/2014/chart" uri="{C3380CC4-5D6E-409C-BE32-E72D297353CC}">
              <c16:uniqueId val="{00000005-014A-4509-B432-924726461E77}"/>
            </c:ext>
          </c:extLst>
        </c:ser>
        <c:ser>
          <c:idx val="6"/>
          <c:order val="6"/>
          <c:tx>
            <c:strRef>
              <c:f>bands!$AE$101</c:f>
              <c:strCache>
                <c:ptCount val="1"/>
                <c:pt idx="0">
                  <c:v>10000-19999</c:v>
                </c:pt>
              </c:strCache>
            </c:strRef>
          </c:tx>
          <c:spPr>
            <a:solidFill>
              <a:schemeClr val="tx1"/>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bands!$AE$103:$AE$106</c:f>
              <c:numCache>
                <c:formatCode>_-* #,##0_-;\-* #,##0_-;_-* "-"??_-;_-@_-</c:formatCode>
                <c:ptCount val="4"/>
                <c:pt idx="0">
                  <c:v>130</c:v>
                </c:pt>
                <c:pt idx="1">
                  <c:v>88</c:v>
                </c:pt>
                <c:pt idx="2">
                  <c:v>103</c:v>
                </c:pt>
                <c:pt idx="3">
                  <c:v>108</c:v>
                </c:pt>
              </c:numCache>
              <c:extLst/>
            </c:numRef>
          </c:val>
          <c:extLst>
            <c:ext xmlns:c16="http://schemas.microsoft.com/office/drawing/2014/chart" uri="{C3380CC4-5D6E-409C-BE32-E72D297353CC}">
              <c16:uniqueId val="{00000006-014A-4509-B432-924726461E77}"/>
            </c:ext>
          </c:extLst>
        </c:ser>
        <c:ser>
          <c:idx val="7"/>
          <c:order val="7"/>
          <c:tx>
            <c:strRef>
              <c:f>bands!$AF$101</c:f>
              <c:strCache>
                <c:ptCount val="1"/>
                <c:pt idx="0">
                  <c:v>20000-50000</c:v>
                </c:pt>
              </c:strCache>
            </c:strRef>
          </c:tx>
          <c:spPr>
            <a:solidFill>
              <a:schemeClr val="accent2">
                <a:lumMod val="5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bands!$AF$103:$AF$106</c:f>
              <c:numCache>
                <c:formatCode>_-* #,##0_-;\-* #,##0_-;_-* "-"??_-;_-@_-</c:formatCode>
                <c:ptCount val="4"/>
                <c:pt idx="0">
                  <c:v>131</c:v>
                </c:pt>
                <c:pt idx="1">
                  <c:v>85</c:v>
                </c:pt>
                <c:pt idx="2">
                  <c:v>120</c:v>
                </c:pt>
                <c:pt idx="3">
                  <c:v>135</c:v>
                </c:pt>
              </c:numCache>
              <c:extLst/>
            </c:numRef>
          </c:val>
          <c:extLst>
            <c:ext xmlns:c16="http://schemas.microsoft.com/office/drawing/2014/chart" uri="{C3380CC4-5D6E-409C-BE32-E72D297353CC}">
              <c16:uniqueId val="{00000007-014A-4509-B432-924726461E77}"/>
            </c:ext>
          </c:extLst>
        </c:ser>
        <c:ser>
          <c:idx val="8"/>
          <c:order val="8"/>
          <c:tx>
            <c:strRef>
              <c:f>bands!$AG$101</c:f>
              <c:strCache>
                <c:ptCount val="1"/>
                <c:pt idx="0">
                  <c:v>50000+</c:v>
                </c:pt>
              </c:strCache>
            </c:strRef>
          </c:tx>
          <c:spPr>
            <a:solidFill>
              <a:schemeClr val="accent6">
                <a:lumMod val="5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bands!$AG$103:$AG$106</c:f>
              <c:numCache>
                <c:formatCode>_-* #,##0_-;\-* #,##0_-;_-* "-"??_-;_-@_-</c:formatCode>
                <c:ptCount val="4"/>
                <c:pt idx="0">
                  <c:v>3</c:v>
                </c:pt>
                <c:pt idx="1">
                  <c:v>2</c:v>
                </c:pt>
                <c:pt idx="2">
                  <c:v>8</c:v>
                </c:pt>
                <c:pt idx="3">
                  <c:v>5</c:v>
                </c:pt>
              </c:numCache>
              <c:extLst/>
            </c:numRef>
          </c:val>
          <c:extLst>
            <c:ext xmlns:c16="http://schemas.microsoft.com/office/drawing/2014/chart" uri="{C3380CC4-5D6E-409C-BE32-E72D297353CC}">
              <c16:uniqueId val="{00000008-014A-4509-B432-924726461E77}"/>
            </c:ext>
          </c:extLst>
        </c:ser>
        <c:dLbls>
          <c:showLegendKey val="0"/>
          <c:showVal val="0"/>
          <c:showCatName val="0"/>
          <c:showSerName val="0"/>
          <c:showPercent val="0"/>
          <c:showBubbleSize val="0"/>
        </c:dLbls>
        <c:gapWidth val="150"/>
        <c:overlap val="100"/>
        <c:axId val="2083480304"/>
        <c:axId val="2083486064"/>
      </c:barChart>
      <c:catAx>
        <c:axId val="20834803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6064"/>
        <c:crosses val="autoZero"/>
        <c:auto val="1"/>
        <c:lblAlgn val="ctr"/>
        <c:lblOffset val="100"/>
        <c:noMultiLvlLbl val="0"/>
      </c:catAx>
      <c:valAx>
        <c:axId val="2083486064"/>
        <c:scaling>
          <c:orientation val="minMax"/>
        </c:scaling>
        <c:delete val="0"/>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0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members by giving bands</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1749427080471995E-2"/>
          <c:y val="0.10366298210443067"/>
          <c:w val="0.87260201351246958"/>
          <c:h val="0.66923617369553623"/>
        </c:manualLayout>
      </c:layout>
      <c:barChart>
        <c:barDir val="bar"/>
        <c:grouping val="stacked"/>
        <c:varyColors val="0"/>
        <c:ser>
          <c:idx val="0"/>
          <c:order val="0"/>
          <c:tx>
            <c:strRef>
              <c:f>bands!$Y$101</c:f>
              <c:strCache>
                <c:ptCount val="1"/>
                <c:pt idx="0">
                  <c:v>under 20</c:v>
                </c:pt>
              </c:strCache>
            </c:strRef>
          </c:tx>
          <c:spPr>
            <a:solidFill>
              <a:schemeClr val="tx2"/>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bands!$Y$103:$Y$106</c:f>
              <c:numCache>
                <c:formatCode>_-* #,##0_-;\-* #,##0_-;_-* "-"??_-;_-@_-</c:formatCode>
                <c:ptCount val="4"/>
                <c:pt idx="0">
                  <c:v>94799</c:v>
                </c:pt>
                <c:pt idx="1">
                  <c:v>37159</c:v>
                </c:pt>
                <c:pt idx="2">
                  <c:v>80761</c:v>
                </c:pt>
                <c:pt idx="3">
                  <c:v>128535</c:v>
                </c:pt>
              </c:numCache>
              <c:extLst/>
            </c:numRef>
          </c:val>
          <c:extLst>
            <c:ext xmlns:c16="http://schemas.microsoft.com/office/drawing/2014/chart" uri="{C3380CC4-5D6E-409C-BE32-E72D297353CC}">
              <c16:uniqueId val="{00000000-FAD9-4810-A61F-A57CA8C233CC}"/>
            </c:ext>
          </c:extLst>
        </c:ser>
        <c:ser>
          <c:idx val="1"/>
          <c:order val="1"/>
          <c:tx>
            <c:strRef>
              <c:f>bands!$Z$101</c:f>
              <c:strCache>
                <c:ptCount val="1"/>
                <c:pt idx="0">
                  <c:v>20-99</c:v>
                </c:pt>
              </c:strCache>
            </c:strRef>
          </c:tx>
          <c:spPr>
            <a:solidFill>
              <a:schemeClr val="accent2">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bands!$Z$103:$Z$106</c:f>
              <c:numCache>
                <c:formatCode>_-* #,##0_-;\-* #,##0_-;_-* "-"??_-;_-@_-</c:formatCode>
                <c:ptCount val="4"/>
                <c:pt idx="0">
                  <c:v>66314</c:v>
                </c:pt>
                <c:pt idx="1">
                  <c:v>60811</c:v>
                </c:pt>
                <c:pt idx="2">
                  <c:v>49451</c:v>
                </c:pt>
                <c:pt idx="3">
                  <c:v>61806</c:v>
                </c:pt>
              </c:numCache>
              <c:extLst/>
            </c:numRef>
          </c:val>
          <c:extLst>
            <c:ext xmlns:c16="http://schemas.microsoft.com/office/drawing/2014/chart" uri="{C3380CC4-5D6E-409C-BE32-E72D297353CC}">
              <c16:uniqueId val="{00000001-FAD9-4810-A61F-A57CA8C233CC}"/>
            </c:ext>
          </c:extLst>
        </c:ser>
        <c:ser>
          <c:idx val="2"/>
          <c:order val="2"/>
          <c:tx>
            <c:strRef>
              <c:f>bands!$AA$101</c:f>
              <c:strCache>
                <c:ptCount val="1"/>
                <c:pt idx="0">
                  <c:v>100-249</c:v>
                </c:pt>
              </c:strCache>
            </c:strRef>
          </c:tx>
          <c:spPr>
            <a:solidFill>
              <a:schemeClr val="accent3">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bands!$AA$103:$AA$106</c:f>
              <c:numCache>
                <c:formatCode>_-* #,##0_-;\-* #,##0_-;_-* "-"??_-;_-@_-</c:formatCode>
                <c:ptCount val="4"/>
                <c:pt idx="0">
                  <c:v>24988</c:v>
                </c:pt>
                <c:pt idx="1">
                  <c:v>22796</c:v>
                </c:pt>
                <c:pt idx="2">
                  <c:v>22326</c:v>
                </c:pt>
                <c:pt idx="3">
                  <c:v>27965</c:v>
                </c:pt>
              </c:numCache>
              <c:extLst/>
            </c:numRef>
          </c:val>
          <c:extLst>
            <c:ext xmlns:c16="http://schemas.microsoft.com/office/drawing/2014/chart" uri="{C3380CC4-5D6E-409C-BE32-E72D297353CC}">
              <c16:uniqueId val="{00000002-FAD9-4810-A61F-A57CA8C233CC}"/>
            </c:ext>
          </c:extLst>
        </c:ser>
        <c:ser>
          <c:idx val="3"/>
          <c:order val="3"/>
          <c:tx>
            <c:strRef>
              <c:f>bands!$AB$101</c:f>
              <c:strCache>
                <c:ptCount val="1"/>
                <c:pt idx="0">
                  <c:v>250-999</c:v>
                </c:pt>
              </c:strCache>
            </c:strRef>
          </c:tx>
          <c:spPr>
            <a:solidFill>
              <a:schemeClr val="accent1">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bands!$AB$103:$AB$106</c:f>
              <c:numCache>
                <c:formatCode>_-* #,##0_-;\-* #,##0_-;_-* "-"??_-;_-@_-</c:formatCode>
                <c:ptCount val="4"/>
                <c:pt idx="0">
                  <c:v>564</c:v>
                </c:pt>
                <c:pt idx="1">
                  <c:v>688</c:v>
                </c:pt>
                <c:pt idx="2">
                  <c:v>726</c:v>
                </c:pt>
                <c:pt idx="3">
                  <c:v>733</c:v>
                </c:pt>
              </c:numCache>
              <c:extLst/>
            </c:numRef>
          </c:val>
          <c:extLst>
            <c:ext xmlns:c16="http://schemas.microsoft.com/office/drawing/2014/chart" uri="{C3380CC4-5D6E-409C-BE32-E72D297353CC}">
              <c16:uniqueId val="{00000003-FAD9-4810-A61F-A57CA8C233CC}"/>
            </c:ext>
          </c:extLst>
        </c:ser>
        <c:ser>
          <c:idx val="4"/>
          <c:order val="4"/>
          <c:tx>
            <c:strRef>
              <c:f>bands!$AC$101</c:f>
              <c:strCache>
                <c:ptCount val="1"/>
                <c:pt idx="0">
                  <c:v>1000-4999</c:v>
                </c:pt>
              </c:strCache>
            </c:strRef>
          </c:tx>
          <c:spPr>
            <a:solidFill>
              <a:schemeClr val="accent5">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bands!$AC$103:$AC$106</c:f>
              <c:numCache>
                <c:formatCode>_-* #,##0_-;\-* #,##0_-;_-* "-"??_-;_-@_-</c:formatCode>
                <c:ptCount val="4"/>
                <c:pt idx="0">
                  <c:v>1340</c:v>
                </c:pt>
                <c:pt idx="1">
                  <c:v>1418</c:v>
                </c:pt>
                <c:pt idx="2">
                  <c:v>1370</c:v>
                </c:pt>
                <c:pt idx="3">
                  <c:v>1494</c:v>
                </c:pt>
              </c:numCache>
              <c:extLst/>
            </c:numRef>
          </c:val>
          <c:extLst>
            <c:ext xmlns:c16="http://schemas.microsoft.com/office/drawing/2014/chart" uri="{C3380CC4-5D6E-409C-BE32-E72D297353CC}">
              <c16:uniqueId val="{00000004-FAD9-4810-A61F-A57CA8C233CC}"/>
            </c:ext>
          </c:extLst>
        </c:ser>
        <c:ser>
          <c:idx val="5"/>
          <c:order val="5"/>
          <c:tx>
            <c:strRef>
              <c:f>bands!$AD$101</c:f>
              <c:strCache>
                <c:ptCount val="1"/>
                <c:pt idx="0">
                  <c:v>5000-9999</c:v>
                </c:pt>
              </c:strCache>
            </c:strRef>
          </c:tx>
          <c:spPr>
            <a:solidFill>
              <a:schemeClr val="accent6">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bands!$AD$103:$AD$106</c:f>
              <c:numCache>
                <c:formatCode>_-* #,##0_-;\-* #,##0_-;_-* "-"??_-;_-@_-</c:formatCode>
                <c:ptCount val="4"/>
                <c:pt idx="0">
                  <c:v>352</c:v>
                </c:pt>
                <c:pt idx="1">
                  <c:v>285</c:v>
                </c:pt>
                <c:pt idx="2">
                  <c:v>324</c:v>
                </c:pt>
                <c:pt idx="3">
                  <c:v>359</c:v>
                </c:pt>
              </c:numCache>
              <c:extLst/>
            </c:numRef>
          </c:val>
          <c:extLst>
            <c:ext xmlns:c16="http://schemas.microsoft.com/office/drawing/2014/chart" uri="{C3380CC4-5D6E-409C-BE32-E72D297353CC}">
              <c16:uniqueId val="{00000005-FAD9-4810-A61F-A57CA8C233CC}"/>
            </c:ext>
          </c:extLst>
        </c:ser>
        <c:ser>
          <c:idx val="6"/>
          <c:order val="6"/>
          <c:tx>
            <c:strRef>
              <c:f>bands!$AE$101</c:f>
              <c:strCache>
                <c:ptCount val="1"/>
                <c:pt idx="0">
                  <c:v>10000-19999</c:v>
                </c:pt>
              </c:strCache>
            </c:strRef>
          </c:tx>
          <c:spPr>
            <a:solidFill>
              <a:schemeClr val="accent4">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bands!$AE$103:$AE$106</c:f>
              <c:numCache>
                <c:formatCode>_-* #,##0_-;\-* #,##0_-;_-* "-"??_-;_-@_-</c:formatCode>
                <c:ptCount val="4"/>
                <c:pt idx="0">
                  <c:v>130</c:v>
                </c:pt>
                <c:pt idx="1">
                  <c:v>88</c:v>
                </c:pt>
                <c:pt idx="2">
                  <c:v>103</c:v>
                </c:pt>
                <c:pt idx="3">
                  <c:v>108</c:v>
                </c:pt>
              </c:numCache>
              <c:extLst/>
            </c:numRef>
          </c:val>
          <c:extLst>
            <c:ext xmlns:c16="http://schemas.microsoft.com/office/drawing/2014/chart" uri="{C3380CC4-5D6E-409C-BE32-E72D297353CC}">
              <c16:uniqueId val="{00000006-FAD9-4810-A61F-A57CA8C233CC}"/>
            </c:ext>
          </c:extLst>
        </c:ser>
        <c:ser>
          <c:idx val="7"/>
          <c:order val="7"/>
          <c:tx>
            <c:strRef>
              <c:f>bands!$AF$101</c:f>
              <c:strCache>
                <c:ptCount val="1"/>
                <c:pt idx="0">
                  <c:v>20000-50000</c:v>
                </c:pt>
              </c:strCache>
            </c:strRef>
          </c:tx>
          <c:spPr>
            <a:solidFill>
              <a:schemeClr val="accent2">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bands!$AF$103:$AF$106</c:f>
              <c:numCache>
                <c:formatCode>_-* #,##0_-;\-* #,##0_-;_-* "-"??_-;_-@_-</c:formatCode>
                <c:ptCount val="4"/>
                <c:pt idx="0">
                  <c:v>131</c:v>
                </c:pt>
                <c:pt idx="1">
                  <c:v>85</c:v>
                </c:pt>
                <c:pt idx="2">
                  <c:v>120</c:v>
                </c:pt>
                <c:pt idx="3">
                  <c:v>135</c:v>
                </c:pt>
              </c:numCache>
              <c:extLst/>
            </c:numRef>
          </c:val>
          <c:extLst>
            <c:ext xmlns:c16="http://schemas.microsoft.com/office/drawing/2014/chart" uri="{C3380CC4-5D6E-409C-BE32-E72D297353CC}">
              <c16:uniqueId val="{00000007-FAD9-4810-A61F-A57CA8C233CC}"/>
            </c:ext>
          </c:extLst>
        </c:ser>
        <c:ser>
          <c:idx val="8"/>
          <c:order val="8"/>
          <c:tx>
            <c:strRef>
              <c:f>bands!$AG$101</c:f>
              <c:strCache>
                <c:ptCount val="1"/>
                <c:pt idx="0">
                  <c:v>50000+</c:v>
                </c:pt>
              </c:strCache>
            </c:strRef>
          </c:tx>
          <c:spPr>
            <a:solidFill>
              <a:schemeClr val="accent6">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bands!$AG$103:$AG$106</c:f>
              <c:numCache>
                <c:formatCode>_-* #,##0_-;\-* #,##0_-;_-* "-"??_-;_-@_-</c:formatCode>
                <c:ptCount val="4"/>
                <c:pt idx="0">
                  <c:v>3</c:v>
                </c:pt>
                <c:pt idx="1">
                  <c:v>2</c:v>
                </c:pt>
                <c:pt idx="2">
                  <c:v>8</c:v>
                </c:pt>
                <c:pt idx="3">
                  <c:v>5</c:v>
                </c:pt>
              </c:numCache>
              <c:extLst/>
            </c:numRef>
          </c:val>
          <c:extLst>
            <c:ext xmlns:c16="http://schemas.microsoft.com/office/drawing/2014/chart" uri="{C3380CC4-5D6E-409C-BE32-E72D297353CC}">
              <c16:uniqueId val="{00000008-FAD9-4810-A61F-A57CA8C233CC}"/>
            </c:ext>
          </c:extLst>
        </c:ser>
        <c:dLbls>
          <c:showLegendKey val="0"/>
          <c:showVal val="0"/>
          <c:showCatName val="0"/>
          <c:showSerName val="0"/>
          <c:showPercent val="0"/>
          <c:showBubbleSize val="0"/>
        </c:dLbls>
        <c:gapWidth val="150"/>
        <c:overlap val="100"/>
        <c:axId val="2083480304"/>
        <c:axId val="2083486064"/>
      </c:barChart>
      <c:catAx>
        <c:axId val="20834803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6064"/>
        <c:crosses val="autoZero"/>
        <c:auto val="1"/>
        <c:lblAlgn val="ctr"/>
        <c:lblOffset val="100"/>
        <c:noMultiLvlLbl val="0"/>
      </c:catAx>
      <c:valAx>
        <c:axId val="2083486064"/>
        <c:scaling>
          <c:orientation val="minMax"/>
        </c:scaling>
        <c:delete val="0"/>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0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members by giving bands</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7.1749427080471995E-2"/>
          <c:y val="0.10366298210443067"/>
          <c:w val="0.87260201351246958"/>
          <c:h val="0.66923617369553623"/>
        </c:manualLayout>
      </c:layout>
      <c:barChart>
        <c:barDir val="bar"/>
        <c:grouping val="stacked"/>
        <c:varyColors val="0"/>
        <c:ser>
          <c:idx val="0"/>
          <c:order val="0"/>
          <c:tx>
            <c:strRef>
              <c:f>bands!$Y$101</c:f>
              <c:strCache>
                <c:ptCount val="1"/>
                <c:pt idx="0">
                  <c:v>under 20</c:v>
                </c:pt>
              </c:strCache>
            </c:strRef>
          </c:tx>
          <c:spPr>
            <a:solidFill>
              <a:schemeClr val="tx2">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bands!$Y$103:$Y$106</c:f>
              <c:numCache>
                <c:formatCode>_-* #,##0_-;\-* #,##0_-;_-* "-"??_-;_-@_-</c:formatCode>
                <c:ptCount val="4"/>
                <c:pt idx="0">
                  <c:v>94799</c:v>
                </c:pt>
                <c:pt idx="1">
                  <c:v>37159</c:v>
                </c:pt>
                <c:pt idx="2">
                  <c:v>80761</c:v>
                </c:pt>
                <c:pt idx="3">
                  <c:v>128535</c:v>
                </c:pt>
              </c:numCache>
              <c:extLst/>
            </c:numRef>
          </c:val>
          <c:extLst>
            <c:ext xmlns:c16="http://schemas.microsoft.com/office/drawing/2014/chart" uri="{C3380CC4-5D6E-409C-BE32-E72D297353CC}">
              <c16:uniqueId val="{00000000-28AB-4FAF-918B-A0F005E30FAB}"/>
            </c:ext>
          </c:extLst>
        </c:ser>
        <c:ser>
          <c:idx val="1"/>
          <c:order val="1"/>
          <c:tx>
            <c:strRef>
              <c:f>bands!$Z$101</c:f>
              <c:strCache>
                <c:ptCount val="1"/>
                <c:pt idx="0">
                  <c:v>20-99</c:v>
                </c:pt>
              </c:strCache>
            </c:strRef>
          </c:tx>
          <c:spPr>
            <a:solidFill>
              <a:schemeClr val="accent2">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bands!$Z$103:$Z$106</c:f>
              <c:numCache>
                <c:formatCode>_-* #,##0_-;\-* #,##0_-;_-* "-"??_-;_-@_-</c:formatCode>
                <c:ptCount val="4"/>
                <c:pt idx="0">
                  <c:v>66314</c:v>
                </c:pt>
                <c:pt idx="1">
                  <c:v>60811</c:v>
                </c:pt>
                <c:pt idx="2">
                  <c:v>49451</c:v>
                </c:pt>
                <c:pt idx="3">
                  <c:v>61806</c:v>
                </c:pt>
              </c:numCache>
              <c:extLst/>
            </c:numRef>
          </c:val>
          <c:extLst>
            <c:ext xmlns:c16="http://schemas.microsoft.com/office/drawing/2014/chart" uri="{C3380CC4-5D6E-409C-BE32-E72D297353CC}">
              <c16:uniqueId val="{00000001-28AB-4FAF-918B-A0F005E30FAB}"/>
            </c:ext>
          </c:extLst>
        </c:ser>
        <c:ser>
          <c:idx val="2"/>
          <c:order val="2"/>
          <c:tx>
            <c:strRef>
              <c:f>bands!$AA$101</c:f>
              <c:strCache>
                <c:ptCount val="1"/>
                <c:pt idx="0">
                  <c:v>100-249</c:v>
                </c:pt>
              </c:strCache>
            </c:strRef>
          </c:tx>
          <c:spPr>
            <a:solidFill>
              <a:schemeClr val="accent3"/>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bands!$AA$103:$AA$106</c:f>
              <c:numCache>
                <c:formatCode>_-* #,##0_-;\-* #,##0_-;_-* "-"??_-;_-@_-</c:formatCode>
                <c:ptCount val="4"/>
                <c:pt idx="0">
                  <c:v>24988</c:v>
                </c:pt>
                <c:pt idx="1">
                  <c:v>22796</c:v>
                </c:pt>
                <c:pt idx="2">
                  <c:v>22326</c:v>
                </c:pt>
                <c:pt idx="3">
                  <c:v>27965</c:v>
                </c:pt>
              </c:numCache>
              <c:extLst/>
            </c:numRef>
          </c:val>
          <c:extLst>
            <c:ext xmlns:c16="http://schemas.microsoft.com/office/drawing/2014/chart" uri="{C3380CC4-5D6E-409C-BE32-E72D297353CC}">
              <c16:uniqueId val="{00000002-28AB-4FAF-918B-A0F005E30FAB}"/>
            </c:ext>
          </c:extLst>
        </c:ser>
        <c:ser>
          <c:idx val="3"/>
          <c:order val="3"/>
          <c:tx>
            <c:strRef>
              <c:f>bands!$AB$101</c:f>
              <c:strCache>
                <c:ptCount val="1"/>
                <c:pt idx="0">
                  <c:v>250-999</c:v>
                </c:pt>
              </c:strCache>
            </c:strRef>
          </c:tx>
          <c:spPr>
            <a:solidFill>
              <a:schemeClr val="accent1">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bands!$AB$103:$AB$106</c:f>
              <c:numCache>
                <c:formatCode>_-* #,##0_-;\-* #,##0_-;_-* "-"??_-;_-@_-</c:formatCode>
                <c:ptCount val="4"/>
                <c:pt idx="0">
                  <c:v>564</c:v>
                </c:pt>
                <c:pt idx="1">
                  <c:v>688</c:v>
                </c:pt>
                <c:pt idx="2">
                  <c:v>726</c:v>
                </c:pt>
                <c:pt idx="3">
                  <c:v>733</c:v>
                </c:pt>
              </c:numCache>
              <c:extLst/>
            </c:numRef>
          </c:val>
          <c:extLst>
            <c:ext xmlns:c16="http://schemas.microsoft.com/office/drawing/2014/chart" uri="{C3380CC4-5D6E-409C-BE32-E72D297353CC}">
              <c16:uniqueId val="{00000003-28AB-4FAF-918B-A0F005E30FAB}"/>
            </c:ext>
          </c:extLst>
        </c:ser>
        <c:ser>
          <c:idx val="4"/>
          <c:order val="4"/>
          <c:tx>
            <c:strRef>
              <c:f>bands!$AC$101</c:f>
              <c:strCache>
                <c:ptCount val="1"/>
                <c:pt idx="0">
                  <c:v>1000-4999</c:v>
                </c:pt>
              </c:strCache>
            </c:strRef>
          </c:tx>
          <c:spPr>
            <a:solidFill>
              <a:schemeClr val="accent5">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bands!$AC$103:$AC$106</c:f>
              <c:numCache>
                <c:formatCode>_-* #,##0_-;\-* #,##0_-;_-* "-"??_-;_-@_-</c:formatCode>
                <c:ptCount val="4"/>
                <c:pt idx="0">
                  <c:v>1340</c:v>
                </c:pt>
                <c:pt idx="1">
                  <c:v>1418</c:v>
                </c:pt>
                <c:pt idx="2">
                  <c:v>1370</c:v>
                </c:pt>
                <c:pt idx="3">
                  <c:v>1494</c:v>
                </c:pt>
              </c:numCache>
              <c:extLst/>
            </c:numRef>
          </c:val>
          <c:extLst>
            <c:ext xmlns:c16="http://schemas.microsoft.com/office/drawing/2014/chart" uri="{C3380CC4-5D6E-409C-BE32-E72D297353CC}">
              <c16:uniqueId val="{00000004-28AB-4FAF-918B-A0F005E30FAB}"/>
            </c:ext>
          </c:extLst>
        </c:ser>
        <c:ser>
          <c:idx val="5"/>
          <c:order val="5"/>
          <c:tx>
            <c:strRef>
              <c:f>bands!$AD$101</c:f>
              <c:strCache>
                <c:ptCount val="1"/>
                <c:pt idx="0">
                  <c:v>5000-9999</c:v>
                </c:pt>
              </c:strCache>
            </c:strRef>
          </c:tx>
          <c:spPr>
            <a:solidFill>
              <a:schemeClr val="accent6">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bands!$AD$103:$AD$106</c:f>
              <c:numCache>
                <c:formatCode>_-* #,##0_-;\-* #,##0_-;_-* "-"??_-;_-@_-</c:formatCode>
                <c:ptCount val="4"/>
                <c:pt idx="0">
                  <c:v>352</c:v>
                </c:pt>
                <c:pt idx="1">
                  <c:v>285</c:v>
                </c:pt>
                <c:pt idx="2">
                  <c:v>324</c:v>
                </c:pt>
                <c:pt idx="3">
                  <c:v>359</c:v>
                </c:pt>
              </c:numCache>
              <c:extLst/>
            </c:numRef>
          </c:val>
          <c:extLst>
            <c:ext xmlns:c16="http://schemas.microsoft.com/office/drawing/2014/chart" uri="{C3380CC4-5D6E-409C-BE32-E72D297353CC}">
              <c16:uniqueId val="{00000005-28AB-4FAF-918B-A0F005E30FAB}"/>
            </c:ext>
          </c:extLst>
        </c:ser>
        <c:ser>
          <c:idx val="6"/>
          <c:order val="6"/>
          <c:tx>
            <c:strRef>
              <c:f>bands!$AE$101</c:f>
              <c:strCache>
                <c:ptCount val="1"/>
                <c:pt idx="0">
                  <c:v>10000-19999</c:v>
                </c:pt>
              </c:strCache>
            </c:strRef>
          </c:tx>
          <c:spPr>
            <a:solidFill>
              <a:schemeClr val="accent4">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bands!$AE$103:$AE$106</c:f>
              <c:numCache>
                <c:formatCode>_-* #,##0_-;\-* #,##0_-;_-* "-"??_-;_-@_-</c:formatCode>
                <c:ptCount val="4"/>
                <c:pt idx="0">
                  <c:v>130</c:v>
                </c:pt>
                <c:pt idx="1">
                  <c:v>88</c:v>
                </c:pt>
                <c:pt idx="2">
                  <c:v>103</c:v>
                </c:pt>
                <c:pt idx="3">
                  <c:v>108</c:v>
                </c:pt>
              </c:numCache>
              <c:extLst/>
            </c:numRef>
          </c:val>
          <c:extLst>
            <c:ext xmlns:c16="http://schemas.microsoft.com/office/drawing/2014/chart" uri="{C3380CC4-5D6E-409C-BE32-E72D297353CC}">
              <c16:uniqueId val="{00000006-28AB-4FAF-918B-A0F005E30FAB}"/>
            </c:ext>
          </c:extLst>
        </c:ser>
        <c:ser>
          <c:idx val="7"/>
          <c:order val="7"/>
          <c:tx>
            <c:strRef>
              <c:f>bands!$AF$101</c:f>
              <c:strCache>
                <c:ptCount val="1"/>
                <c:pt idx="0">
                  <c:v>20000-50000</c:v>
                </c:pt>
              </c:strCache>
            </c:strRef>
          </c:tx>
          <c:spPr>
            <a:solidFill>
              <a:schemeClr val="accent2">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bands!$AF$103:$AF$106</c:f>
              <c:numCache>
                <c:formatCode>_-* #,##0_-;\-* #,##0_-;_-* "-"??_-;_-@_-</c:formatCode>
                <c:ptCount val="4"/>
                <c:pt idx="0">
                  <c:v>131</c:v>
                </c:pt>
                <c:pt idx="1">
                  <c:v>85</c:v>
                </c:pt>
                <c:pt idx="2">
                  <c:v>120</c:v>
                </c:pt>
                <c:pt idx="3">
                  <c:v>135</c:v>
                </c:pt>
              </c:numCache>
              <c:extLst/>
            </c:numRef>
          </c:val>
          <c:extLst>
            <c:ext xmlns:c16="http://schemas.microsoft.com/office/drawing/2014/chart" uri="{C3380CC4-5D6E-409C-BE32-E72D297353CC}">
              <c16:uniqueId val="{00000007-28AB-4FAF-918B-A0F005E30FAB}"/>
            </c:ext>
          </c:extLst>
        </c:ser>
        <c:ser>
          <c:idx val="8"/>
          <c:order val="8"/>
          <c:tx>
            <c:strRef>
              <c:f>bands!$AG$101</c:f>
              <c:strCache>
                <c:ptCount val="1"/>
                <c:pt idx="0">
                  <c:v>50000+</c:v>
                </c:pt>
              </c:strCache>
            </c:strRef>
          </c:tx>
          <c:spPr>
            <a:solidFill>
              <a:schemeClr val="accent6">
                <a:lumMod val="20000"/>
                <a:lumOff val="80000"/>
              </a:schemeClr>
            </a:solidFill>
            <a:ln>
              <a:noFill/>
            </a:ln>
            <a:effectLst/>
          </c:spPr>
          <c:invertIfNegative val="0"/>
          <c:cat>
            <c:numRef>
              <c:f>bands!$X$103:$X$106</c:f>
              <c:numCache>
                <c:formatCode>General</c:formatCode>
                <c:ptCount val="4"/>
                <c:pt idx="0">
                  <c:v>2019</c:v>
                </c:pt>
                <c:pt idx="1">
                  <c:v>2020</c:v>
                </c:pt>
                <c:pt idx="2">
                  <c:v>2021</c:v>
                </c:pt>
                <c:pt idx="3">
                  <c:v>2022</c:v>
                </c:pt>
              </c:numCache>
              <c:extLst/>
            </c:numRef>
          </c:cat>
          <c:val>
            <c:numRef>
              <c:f>bands!$AG$103:$AG$106</c:f>
              <c:numCache>
                <c:formatCode>_-* #,##0_-;\-* #,##0_-;_-* "-"??_-;_-@_-</c:formatCode>
                <c:ptCount val="4"/>
                <c:pt idx="0">
                  <c:v>3</c:v>
                </c:pt>
                <c:pt idx="1">
                  <c:v>2</c:v>
                </c:pt>
                <c:pt idx="2">
                  <c:v>8</c:v>
                </c:pt>
                <c:pt idx="3">
                  <c:v>5</c:v>
                </c:pt>
              </c:numCache>
              <c:extLst/>
            </c:numRef>
          </c:val>
          <c:extLst>
            <c:ext xmlns:c16="http://schemas.microsoft.com/office/drawing/2014/chart" uri="{C3380CC4-5D6E-409C-BE32-E72D297353CC}">
              <c16:uniqueId val="{00000008-28AB-4FAF-918B-A0F005E30FAB}"/>
            </c:ext>
          </c:extLst>
        </c:ser>
        <c:dLbls>
          <c:showLegendKey val="0"/>
          <c:showVal val="0"/>
          <c:showCatName val="0"/>
          <c:showSerName val="0"/>
          <c:showPercent val="0"/>
          <c:showBubbleSize val="0"/>
        </c:dLbls>
        <c:gapWidth val="150"/>
        <c:overlap val="100"/>
        <c:axId val="2083480304"/>
        <c:axId val="2083486064"/>
      </c:barChart>
      <c:catAx>
        <c:axId val="208348030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6064"/>
        <c:crosses val="autoZero"/>
        <c:auto val="1"/>
        <c:lblAlgn val="ctr"/>
        <c:lblOffset val="100"/>
        <c:noMultiLvlLbl val="0"/>
      </c:catAx>
      <c:valAx>
        <c:axId val="2083486064"/>
        <c:scaling>
          <c:orientation val="minMax"/>
        </c:scaling>
        <c:delete val="0"/>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0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new and returning supporter comparison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new!$Q$87</c:f>
              <c:strCache>
                <c:ptCount val="1"/>
                <c:pt idx="0">
                  <c:v>new</c:v>
                </c:pt>
              </c:strCache>
            </c:strRef>
          </c:tx>
          <c:spPr>
            <a:solidFill>
              <a:schemeClr val="accent1"/>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18-2C59-4105-8F2A-4D02C012B5F0}"/>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1-3EA0-4B9A-B745-53AC33E39C14}"/>
              </c:ext>
            </c:extLst>
          </c:dPt>
          <c:dPt>
            <c:idx val="3"/>
            <c:invertIfNegative val="0"/>
            <c:bubble3D val="0"/>
            <c:spPr>
              <a:solidFill>
                <a:schemeClr val="accent3"/>
              </a:solidFill>
              <a:ln>
                <a:noFill/>
              </a:ln>
              <a:effectLst/>
            </c:spPr>
            <c:extLst>
              <c:ext xmlns:c16="http://schemas.microsoft.com/office/drawing/2014/chart" uri="{C3380CC4-5D6E-409C-BE32-E72D297353CC}">
                <c16:uniqueId val="{00000019-2C59-4105-8F2A-4D02C012B5F0}"/>
              </c:ext>
            </c:extLst>
          </c:dPt>
          <c:dPt>
            <c:idx val="4"/>
            <c:invertIfNegative val="0"/>
            <c:bubble3D val="0"/>
            <c:spPr>
              <a:solidFill>
                <a:schemeClr val="accent2"/>
              </a:solidFill>
              <a:ln>
                <a:noFill/>
              </a:ln>
              <a:effectLst/>
            </c:spPr>
            <c:extLst>
              <c:ext xmlns:c16="http://schemas.microsoft.com/office/drawing/2014/chart" uri="{C3380CC4-5D6E-409C-BE32-E72D297353CC}">
                <c16:uniqueId val="{00000003-3EA0-4B9A-B745-53AC33E39C14}"/>
              </c:ext>
            </c:extLst>
          </c:dPt>
          <c:dPt>
            <c:idx val="6"/>
            <c:invertIfNegative val="0"/>
            <c:bubble3D val="0"/>
            <c:spPr>
              <a:solidFill>
                <a:schemeClr val="accent3"/>
              </a:solidFill>
              <a:ln>
                <a:noFill/>
              </a:ln>
              <a:effectLst/>
            </c:spPr>
            <c:extLst>
              <c:ext xmlns:c16="http://schemas.microsoft.com/office/drawing/2014/chart" uri="{C3380CC4-5D6E-409C-BE32-E72D297353CC}">
                <c16:uniqueId val="{0000001A-2C59-4105-8F2A-4D02C012B5F0}"/>
              </c:ext>
            </c:extLst>
          </c:dPt>
          <c:dPt>
            <c:idx val="7"/>
            <c:invertIfNegative val="0"/>
            <c:bubble3D val="0"/>
            <c:spPr>
              <a:solidFill>
                <a:schemeClr val="accent2"/>
              </a:solidFill>
              <a:ln>
                <a:noFill/>
              </a:ln>
              <a:effectLst/>
            </c:spPr>
            <c:extLst>
              <c:ext xmlns:c16="http://schemas.microsoft.com/office/drawing/2014/chart" uri="{C3380CC4-5D6E-409C-BE32-E72D297353CC}">
                <c16:uniqueId val="{00000005-3EA0-4B9A-B745-53AC33E39C14}"/>
              </c:ext>
            </c:extLst>
          </c:dPt>
          <c:dPt>
            <c:idx val="9"/>
            <c:invertIfNegative val="0"/>
            <c:bubble3D val="0"/>
            <c:spPr>
              <a:solidFill>
                <a:schemeClr val="accent3"/>
              </a:solidFill>
              <a:ln>
                <a:noFill/>
              </a:ln>
              <a:effectLst/>
            </c:spPr>
            <c:extLst>
              <c:ext xmlns:c16="http://schemas.microsoft.com/office/drawing/2014/chart" uri="{C3380CC4-5D6E-409C-BE32-E72D297353CC}">
                <c16:uniqueId val="{0000001B-2C59-4105-8F2A-4D02C012B5F0}"/>
              </c:ext>
            </c:extLst>
          </c:dPt>
          <c:dPt>
            <c:idx val="10"/>
            <c:invertIfNegative val="0"/>
            <c:bubble3D val="0"/>
            <c:spPr>
              <a:solidFill>
                <a:schemeClr val="accent2"/>
              </a:solidFill>
              <a:ln>
                <a:noFill/>
              </a:ln>
              <a:effectLst/>
            </c:spPr>
            <c:extLst>
              <c:ext xmlns:c16="http://schemas.microsoft.com/office/drawing/2014/chart" uri="{C3380CC4-5D6E-409C-BE32-E72D297353CC}">
                <c16:uniqueId val="{00000007-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new!$Q$88:$Q$98</c:f>
              <c:numCache>
                <c:formatCode>0</c:formatCode>
                <c:ptCount val="11"/>
                <c:pt idx="0">
                  <c:v>179493</c:v>
                </c:pt>
                <c:pt idx="1">
                  <c:v>113758</c:v>
                </c:pt>
                <c:pt idx="3">
                  <c:v>101794</c:v>
                </c:pt>
                <c:pt idx="4">
                  <c:v>60361</c:v>
                </c:pt>
                <c:pt idx="6">
                  <c:v>151737</c:v>
                </c:pt>
                <c:pt idx="7">
                  <c:v>51677</c:v>
                </c:pt>
                <c:pt idx="9">
                  <c:v>201031</c:v>
                </c:pt>
                <c:pt idx="10">
                  <c:v>127153</c:v>
                </c:pt>
              </c:numCache>
            </c:numRef>
          </c:val>
          <c:extLst>
            <c:ext xmlns:c16="http://schemas.microsoft.com/office/drawing/2014/chart" uri="{C3380CC4-5D6E-409C-BE32-E72D297353CC}">
              <c16:uniqueId val="{00000008-3EA0-4B9A-B745-53AC33E39C14}"/>
            </c:ext>
          </c:extLst>
        </c:ser>
        <c:ser>
          <c:idx val="1"/>
          <c:order val="1"/>
          <c:tx>
            <c:strRef>
              <c:f>new!$R$87</c:f>
              <c:strCache>
                <c:ptCount val="1"/>
                <c:pt idx="0">
                  <c:v>returning</c:v>
                </c:pt>
              </c:strCache>
            </c:strRef>
          </c:tx>
          <c:spPr>
            <a:solidFill>
              <a:schemeClr val="accent2"/>
            </a:solidFill>
            <a:ln>
              <a:noFill/>
            </a:ln>
            <a:effectLst/>
          </c:spPr>
          <c:invertIfNegative val="0"/>
          <c:dPt>
            <c:idx val="0"/>
            <c:invertIfNegative val="0"/>
            <c:bubble3D val="0"/>
            <c:spPr>
              <a:solidFill>
                <a:schemeClr val="accent3">
                  <a:lumMod val="50000"/>
                </a:schemeClr>
              </a:solidFill>
              <a:ln>
                <a:noFill/>
              </a:ln>
              <a:effectLst/>
            </c:spPr>
            <c:extLst>
              <c:ext xmlns:c16="http://schemas.microsoft.com/office/drawing/2014/chart" uri="{C3380CC4-5D6E-409C-BE32-E72D297353CC}">
                <c16:uniqueId val="{0000000A-3EA0-4B9A-B745-53AC33E39C14}"/>
              </c:ext>
            </c:extLst>
          </c:dPt>
          <c:dPt>
            <c:idx val="1"/>
            <c:invertIfNegative val="0"/>
            <c:bubble3D val="0"/>
            <c:spPr>
              <a:solidFill>
                <a:schemeClr val="accent2">
                  <a:lumMod val="50000"/>
                </a:schemeClr>
              </a:solidFill>
              <a:ln>
                <a:noFill/>
              </a:ln>
              <a:effectLst/>
            </c:spPr>
            <c:extLst>
              <c:ext xmlns:c16="http://schemas.microsoft.com/office/drawing/2014/chart" uri="{C3380CC4-5D6E-409C-BE32-E72D297353CC}">
                <c16:uniqueId val="{0000000C-3EA0-4B9A-B745-53AC33E39C14}"/>
              </c:ext>
            </c:extLst>
          </c:dPt>
          <c:dPt>
            <c:idx val="3"/>
            <c:invertIfNegative val="0"/>
            <c:bubble3D val="0"/>
            <c:spPr>
              <a:solidFill>
                <a:schemeClr val="accent3">
                  <a:lumMod val="50000"/>
                </a:schemeClr>
              </a:solidFill>
              <a:ln>
                <a:noFill/>
              </a:ln>
              <a:effectLst/>
            </c:spPr>
            <c:extLst>
              <c:ext xmlns:c16="http://schemas.microsoft.com/office/drawing/2014/chart" uri="{C3380CC4-5D6E-409C-BE32-E72D297353CC}">
                <c16:uniqueId val="{0000000E-3EA0-4B9A-B745-53AC33E39C14}"/>
              </c:ext>
            </c:extLst>
          </c:dPt>
          <c:dPt>
            <c:idx val="4"/>
            <c:invertIfNegative val="0"/>
            <c:bubble3D val="0"/>
            <c:spPr>
              <a:solidFill>
                <a:schemeClr val="accent2">
                  <a:lumMod val="50000"/>
                </a:schemeClr>
              </a:solidFill>
              <a:ln>
                <a:noFill/>
              </a:ln>
              <a:effectLst/>
            </c:spPr>
            <c:extLst>
              <c:ext xmlns:c16="http://schemas.microsoft.com/office/drawing/2014/chart" uri="{C3380CC4-5D6E-409C-BE32-E72D297353CC}">
                <c16:uniqueId val="{00000010-3EA0-4B9A-B745-53AC33E39C14}"/>
              </c:ext>
            </c:extLst>
          </c:dPt>
          <c:dPt>
            <c:idx val="6"/>
            <c:invertIfNegative val="0"/>
            <c:bubble3D val="0"/>
            <c:spPr>
              <a:solidFill>
                <a:schemeClr val="accent3">
                  <a:lumMod val="50000"/>
                </a:schemeClr>
              </a:solidFill>
              <a:ln>
                <a:noFill/>
              </a:ln>
              <a:effectLst/>
            </c:spPr>
            <c:extLst>
              <c:ext xmlns:c16="http://schemas.microsoft.com/office/drawing/2014/chart" uri="{C3380CC4-5D6E-409C-BE32-E72D297353CC}">
                <c16:uniqueId val="{00000012-3EA0-4B9A-B745-53AC33E39C14}"/>
              </c:ext>
            </c:extLst>
          </c:dPt>
          <c:dPt>
            <c:idx val="7"/>
            <c:invertIfNegative val="0"/>
            <c:bubble3D val="0"/>
            <c:spPr>
              <a:solidFill>
                <a:schemeClr val="accent2">
                  <a:lumMod val="50000"/>
                </a:schemeClr>
              </a:solidFill>
              <a:ln>
                <a:noFill/>
              </a:ln>
              <a:effectLst/>
            </c:spPr>
            <c:extLst>
              <c:ext xmlns:c16="http://schemas.microsoft.com/office/drawing/2014/chart" uri="{C3380CC4-5D6E-409C-BE32-E72D297353CC}">
                <c16:uniqueId val="{00000014-3EA0-4B9A-B745-53AC33E39C14}"/>
              </c:ext>
            </c:extLst>
          </c:dPt>
          <c:dPt>
            <c:idx val="9"/>
            <c:invertIfNegative val="0"/>
            <c:bubble3D val="0"/>
            <c:spPr>
              <a:solidFill>
                <a:schemeClr val="accent3">
                  <a:lumMod val="50000"/>
                </a:schemeClr>
              </a:solidFill>
              <a:ln>
                <a:noFill/>
              </a:ln>
              <a:effectLst/>
            </c:spPr>
            <c:extLst>
              <c:ext xmlns:c16="http://schemas.microsoft.com/office/drawing/2014/chart" uri="{C3380CC4-5D6E-409C-BE32-E72D297353CC}">
                <c16:uniqueId val="{00000016-3EA0-4B9A-B745-53AC33E39C14}"/>
              </c:ext>
            </c:extLst>
          </c:dPt>
          <c:dPt>
            <c:idx val="10"/>
            <c:invertIfNegative val="0"/>
            <c:bubble3D val="0"/>
            <c:spPr>
              <a:solidFill>
                <a:schemeClr val="accent2">
                  <a:lumMod val="50000"/>
                </a:schemeClr>
              </a:solidFill>
              <a:ln>
                <a:noFill/>
              </a:ln>
              <a:effectLst/>
            </c:spPr>
            <c:extLst>
              <c:ext xmlns:c16="http://schemas.microsoft.com/office/drawing/2014/chart" uri="{C3380CC4-5D6E-409C-BE32-E72D297353CC}">
                <c16:uniqueId val="{00000018-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new!$R$88:$R$98</c:f>
              <c:numCache>
                <c:formatCode>0</c:formatCode>
                <c:ptCount val="11"/>
                <c:pt idx="0">
                  <c:v>72596</c:v>
                </c:pt>
                <c:pt idx="1">
                  <c:v>99819</c:v>
                </c:pt>
                <c:pt idx="3">
                  <c:v>56752</c:v>
                </c:pt>
                <c:pt idx="4">
                  <c:v>91938</c:v>
                </c:pt>
                <c:pt idx="6">
                  <c:v>71759</c:v>
                </c:pt>
                <c:pt idx="7">
                  <c:v>131482</c:v>
                </c:pt>
                <c:pt idx="9">
                  <c:v>96743</c:v>
                </c:pt>
                <c:pt idx="10">
                  <c:v>129452</c:v>
                </c:pt>
              </c:numCache>
            </c:numRef>
          </c:val>
          <c:extLst>
            <c:ext xmlns:c16="http://schemas.microsoft.com/office/drawing/2014/chart" uri="{C3380CC4-5D6E-409C-BE32-E72D297353CC}">
              <c16:uniqueId val="{00000019-3EA0-4B9A-B745-53AC33E39C14}"/>
            </c:ext>
          </c:extLst>
        </c:ser>
        <c:dLbls>
          <c:showLegendKey val="0"/>
          <c:showVal val="0"/>
          <c:showCatName val="0"/>
          <c:showSerName val="0"/>
          <c:showPercent val="0"/>
          <c:showBubbleSize val="0"/>
        </c:dLbls>
        <c:gapWidth val="150"/>
        <c:overlap val="100"/>
        <c:axId val="1961933136"/>
        <c:axId val="1961933616"/>
      </c:barChart>
      <c:catAx>
        <c:axId val="1961933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61933616"/>
        <c:crosses val="autoZero"/>
        <c:auto val="1"/>
        <c:lblAlgn val="ctr"/>
        <c:lblOffset val="100"/>
        <c:noMultiLvlLbl val="0"/>
      </c:catAx>
      <c:valAx>
        <c:axId val="196193361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619331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new and returning supporter comparison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new!$Q$87</c:f>
              <c:strCache>
                <c:ptCount val="1"/>
                <c:pt idx="0">
                  <c:v>new</c:v>
                </c:pt>
              </c:strCache>
            </c:strRef>
          </c:tx>
          <c:spPr>
            <a:solidFill>
              <a:schemeClr val="accent1"/>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18-2C59-4105-8F2A-4D02C012B5F0}"/>
              </c:ext>
            </c:extLst>
          </c:dPt>
          <c:dPt>
            <c:idx val="1"/>
            <c:invertIfNegative val="0"/>
            <c:bubble3D val="0"/>
            <c:spPr>
              <a:solidFill>
                <a:schemeClr val="accent2"/>
              </a:solidFill>
              <a:ln>
                <a:noFill/>
              </a:ln>
              <a:effectLst/>
            </c:spPr>
            <c:extLst>
              <c:ext xmlns:c16="http://schemas.microsoft.com/office/drawing/2014/chart" uri="{C3380CC4-5D6E-409C-BE32-E72D297353CC}">
                <c16:uniqueId val="{00000001-3EA0-4B9A-B745-53AC33E39C14}"/>
              </c:ext>
            </c:extLst>
          </c:dPt>
          <c:dPt>
            <c:idx val="3"/>
            <c:invertIfNegative val="0"/>
            <c:bubble3D val="0"/>
            <c:spPr>
              <a:solidFill>
                <a:schemeClr val="accent3"/>
              </a:solidFill>
              <a:ln>
                <a:noFill/>
              </a:ln>
              <a:effectLst/>
            </c:spPr>
            <c:extLst>
              <c:ext xmlns:c16="http://schemas.microsoft.com/office/drawing/2014/chart" uri="{C3380CC4-5D6E-409C-BE32-E72D297353CC}">
                <c16:uniqueId val="{00000019-2C59-4105-8F2A-4D02C012B5F0}"/>
              </c:ext>
            </c:extLst>
          </c:dPt>
          <c:dPt>
            <c:idx val="4"/>
            <c:invertIfNegative val="0"/>
            <c:bubble3D val="0"/>
            <c:spPr>
              <a:solidFill>
                <a:schemeClr val="accent2"/>
              </a:solidFill>
              <a:ln>
                <a:noFill/>
              </a:ln>
              <a:effectLst/>
            </c:spPr>
            <c:extLst>
              <c:ext xmlns:c16="http://schemas.microsoft.com/office/drawing/2014/chart" uri="{C3380CC4-5D6E-409C-BE32-E72D297353CC}">
                <c16:uniqueId val="{00000003-3EA0-4B9A-B745-53AC33E39C14}"/>
              </c:ext>
            </c:extLst>
          </c:dPt>
          <c:dPt>
            <c:idx val="6"/>
            <c:invertIfNegative val="0"/>
            <c:bubble3D val="0"/>
            <c:spPr>
              <a:solidFill>
                <a:schemeClr val="accent3"/>
              </a:solidFill>
              <a:ln>
                <a:noFill/>
              </a:ln>
              <a:effectLst/>
            </c:spPr>
            <c:extLst>
              <c:ext xmlns:c16="http://schemas.microsoft.com/office/drawing/2014/chart" uri="{C3380CC4-5D6E-409C-BE32-E72D297353CC}">
                <c16:uniqueId val="{0000001A-2C59-4105-8F2A-4D02C012B5F0}"/>
              </c:ext>
            </c:extLst>
          </c:dPt>
          <c:dPt>
            <c:idx val="7"/>
            <c:invertIfNegative val="0"/>
            <c:bubble3D val="0"/>
            <c:spPr>
              <a:solidFill>
                <a:schemeClr val="accent2"/>
              </a:solidFill>
              <a:ln>
                <a:noFill/>
              </a:ln>
              <a:effectLst/>
            </c:spPr>
            <c:extLst>
              <c:ext xmlns:c16="http://schemas.microsoft.com/office/drawing/2014/chart" uri="{C3380CC4-5D6E-409C-BE32-E72D297353CC}">
                <c16:uniqueId val="{00000005-3EA0-4B9A-B745-53AC33E39C14}"/>
              </c:ext>
            </c:extLst>
          </c:dPt>
          <c:dPt>
            <c:idx val="9"/>
            <c:invertIfNegative val="0"/>
            <c:bubble3D val="0"/>
            <c:spPr>
              <a:solidFill>
                <a:schemeClr val="accent3"/>
              </a:solidFill>
              <a:ln>
                <a:noFill/>
              </a:ln>
              <a:effectLst/>
            </c:spPr>
            <c:extLst>
              <c:ext xmlns:c16="http://schemas.microsoft.com/office/drawing/2014/chart" uri="{C3380CC4-5D6E-409C-BE32-E72D297353CC}">
                <c16:uniqueId val="{0000001B-2C59-4105-8F2A-4D02C012B5F0}"/>
              </c:ext>
            </c:extLst>
          </c:dPt>
          <c:dPt>
            <c:idx val="10"/>
            <c:invertIfNegative val="0"/>
            <c:bubble3D val="0"/>
            <c:spPr>
              <a:solidFill>
                <a:schemeClr val="accent2"/>
              </a:solidFill>
              <a:ln>
                <a:noFill/>
              </a:ln>
              <a:effectLst/>
            </c:spPr>
            <c:extLst>
              <c:ext xmlns:c16="http://schemas.microsoft.com/office/drawing/2014/chart" uri="{C3380CC4-5D6E-409C-BE32-E72D297353CC}">
                <c16:uniqueId val="{00000007-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new!$Q$88:$Q$98</c:f>
              <c:numCache>
                <c:formatCode>0</c:formatCode>
                <c:ptCount val="11"/>
                <c:pt idx="0">
                  <c:v>179493</c:v>
                </c:pt>
                <c:pt idx="1">
                  <c:v>113758</c:v>
                </c:pt>
                <c:pt idx="3">
                  <c:v>101794</c:v>
                </c:pt>
                <c:pt idx="4">
                  <c:v>60361</c:v>
                </c:pt>
                <c:pt idx="6">
                  <c:v>151737</c:v>
                </c:pt>
                <c:pt idx="7">
                  <c:v>51677</c:v>
                </c:pt>
                <c:pt idx="9">
                  <c:v>201031</c:v>
                </c:pt>
                <c:pt idx="10">
                  <c:v>127153</c:v>
                </c:pt>
              </c:numCache>
            </c:numRef>
          </c:val>
          <c:extLst>
            <c:ext xmlns:c16="http://schemas.microsoft.com/office/drawing/2014/chart" uri="{C3380CC4-5D6E-409C-BE32-E72D297353CC}">
              <c16:uniqueId val="{00000008-3EA0-4B9A-B745-53AC33E39C14}"/>
            </c:ext>
          </c:extLst>
        </c:ser>
        <c:ser>
          <c:idx val="1"/>
          <c:order val="1"/>
          <c:tx>
            <c:strRef>
              <c:f>new!$R$87</c:f>
              <c:strCache>
                <c:ptCount val="1"/>
                <c:pt idx="0">
                  <c:v>returning</c:v>
                </c:pt>
              </c:strCache>
            </c:strRef>
          </c:tx>
          <c:spPr>
            <a:solidFill>
              <a:schemeClr val="accent2"/>
            </a:solidFill>
            <a:ln>
              <a:noFill/>
            </a:ln>
            <a:effectLst/>
          </c:spPr>
          <c:invertIfNegative val="0"/>
          <c:dPt>
            <c:idx val="0"/>
            <c:invertIfNegative val="0"/>
            <c:bubble3D val="0"/>
            <c:spPr>
              <a:solidFill>
                <a:schemeClr val="accent3">
                  <a:lumMod val="50000"/>
                </a:schemeClr>
              </a:solidFill>
              <a:ln>
                <a:noFill/>
              </a:ln>
              <a:effectLst/>
            </c:spPr>
            <c:extLst>
              <c:ext xmlns:c16="http://schemas.microsoft.com/office/drawing/2014/chart" uri="{C3380CC4-5D6E-409C-BE32-E72D297353CC}">
                <c16:uniqueId val="{0000000A-3EA0-4B9A-B745-53AC33E39C14}"/>
              </c:ext>
            </c:extLst>
          </c:dPt>
          <c:dPt>
            <c:idx val="1"/>
            <c:invertIfNegative val="0"/>
            <c:bubble3D val="0"/>
            <c:spPr>
              <a:solidFill>
                <a:schemeClr val="accent2">
                  <a:lumMod val="50000"/>
                </a:schemeClr>
              </a:solidFill>
              <a:ln>
                <a:noFill/>
              </a:ln>
              <a:effectLst/>
            </c:spPr>
            <c:extLst>
              <c:ext xmlns:c16="http://schemas.microsoft.com/office/drawing/2014/chart" uri="{C3380CC4-5D6E-409C-BE32-E72D297353CC}">
                <c16:uniqueId val="{0000000C-3EA0-4B9A-B745-53AC33E39C14}"/>
              </c:ext>
            </c:extLst>
          </c:dPt>
          <c:dPt>
            <c:idx val="3"/>
            <c:invertIfNegative val="0"/>
            <c:bubble3D val="0"/>
            <c:spPr>
              <a:solidFill>
                <a:schemeClr val="accent3">
                  <a:lumMod val="50000"/>
                </a:schemeClr>
              </a:solidFill>
              <a:ln>
                <a:noFill/>
              </a:ln>
              <a:effectLst/>
            </c:spPr>
            <c:extLst>
              <c:ext xmlns:c16="http://schemas.microsoft.com/office/drawing/2014/chart" uri="{C3380CC4-5D6E-409C-BE32-E72D297353CC}">
                <c16:uniqueId val="{0000000E-3EA0-4B9A-B745-53AC33E39C14}"/>
              </c:ext>
            </c:extLst>
          </c:dPt>
          <c:dPt>
            <c:idx val="4"/>
            <c:invertIfNegative val="0"/>
            <c:bubble3D val="0"/>
            <c:spPr>
              <a:solidFill>
                <a:schemeClr val="accent2">
                  <a:lumMod val="50000"/>
                </a:schemeClr>
              </a:solidFill>
              <a:ln>
                <a:noFill/>
              </a:ln>
              <a:effectLst/>
            </c:spPr>
            <c:extLst>
              <c:ext xmlns:c16="http://schemas.microsoft.com/office/drawing/2014/chart" uri="{C3380CC4-5D6E-409C-BE32-E72D297353CC}">
                <c16:uniqueId val="{00000010-3EA0-4B9A-B745-53AC33E39C14}"/>
              </c:ext>
            </c:extLst>
          </c:dPt>
          <c:dPt>
            <c:idx val="6"/>
            <c:invertIfNegative val="0"/>
            <c:bubble3D val="0"/>
            <c:spPr>
              <a:solidFill>
                <a:schemeClr val="accent3">
                  <a:lumMod val="50000"/>
                </a:schemeClr>
              </a:solidFill>
              <a:ln>
                <a:noFill/>
              </a:ln>
              <a:effectLst/>
            </c:spPr>
            <c:extLst>
              <c:ext xmlns:c16="http://schemas.microsoft.com/office/drawing/2014/chart" uri="{C3380CC4-5D6E-409C-BE32-E72D297353CC}">
                <c16:uniqueId val="{00000012-3EA0-4B9A-B745-53AC33E39C14}"/>
              </c:ext>
            </c:extLst>
          </c:dPt>
          <c:dPt>
            <c:idx val="7"/>
            <c:invertIfNegative val="0"/>
            <c:bubble3D val="0"/>
            <c:spPr>
              <a:solidFill>
                <a:schemeClr val="accent2">
                  <a:lumMod val="50000"/>
                </a:schemeClr>
              </a:solidFill>
              <a:ln>
                <a:noFill/>
              </a:ln>
              <a:effectLst/>
            </c:spPr>
            <c:extLst>
              <c:ext xmlns:c16="http://schemas.microsoft.com/office/drawing/2014/chart" uri="{C3380CC4-5D6E-409C-BE32-E72D297353CC}">
                <c16:uniqueId val="{00000014-3EA0-4B9A-B745-53AC33E39C14}"/>
              </c:ext>
            </c:extLst>
          </c:dPt>
          <c:dPt>
            <c:idx val="9"/>
            <c:invertIfNegative val="0"/>
            <c:bubble3D val="0"/>
            <c:spPr>
              <a:solidFill>
                <a:schemeClr val="accent3">
                  <a:lumMod val="50000"/>
                </a:schemeClr>
              </a:solidFill>
              <a:ln>
                <a:noFill/>
              </a:ln>
              <a:effectLst/>
            </c:spPr>
            <c:extLst>
              <c:ext xmlns:c16="http://schemas.microsoft.com/office/drawing/2014/chart" uri="{C3380CC4-5D6E-409C-BE32-E72D297353CC}">
                <c16:uniqueId val="{00000016-3EA0-4B9A-B745-53AC33E39C14}"/>
              </c:ext>
            </c:extLst>
          </c:dPt>
          <c:dPt>
            <c:idx val="10"/>
            <c:invertIfNegative val="0"/>
            <c:bubble3D val="0"/>
            <c:spPr>
              <a:solidFill>
                <a:schemeClr val="accent2">
                  <a:lumMod val="50000"/>
                </a:schemeClr>
              </a:solidFill>
              <a:ln>
                <a:noFill/>
              </a:ln>
              <a:effectLst/>
            </c:spPr>
            <c:extLst>
              <c:ext xmlns:c16="http://schemas.microsoft.com/office/drawing/2014/chart" uri="{C3380CC4-5D6E-409C-BE32-E72D297353CC}">
                <c16:uniqueId val="{00000018-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new!$R$88:$R$98</c:f>
              <c:numCache>
                <c:formatCode>0</c:formatCode>
                <c:ptCount val="11"/>
                <c:pt idx="0">
                  <c:v>72596</c:v>
                </c:pt>
                <c:pt idx="1">
                  <c:v>99819</c:v>
                </c:pt>
                <c:pt idx="3">
                  <c:v>56752</c:v>
                </c:pt>
                <c:pt idx="4">
                  <c:v>91938</c:v>
                </c:pt>
                <c:pt idx="6">
                  <c:v>71759</c:v>
                </c:pt>
                <c:pt idx="7">
                  <c:v>131482</c:v>
                </c:pt>
                <c:pt idx="9">
                  <c:v>96743</c:v>
                </c:pt>
                <c:pt idx="10">
                  <c:v>129452</c:v>
                </c:pt>
              </c:numCache>
            </c:numRef>
          </c:val>
          <c:extLst>
            <c:ext xmlns:c16="http://schemas.microsoft.com/office/drawing/2014/chart" uri="{C3380CC4-5D6E-409C-BE32-E72D297353CC}">
              <c16:uniqueId val="{00000019-3EA0-4B9A-B745-53AC33E39C14}"/>
            </c:ext>
          </c:extLst>
        </c:ser>
        <c:dLbls>
          <c:showLegendKey val="0"/>
          <c:showVal val="0"/>
          <c:showCatName val="0"/>
          <c:showSerName val="0"/>
          <c:showPercent val="0"/>
          <c:showBubbleSize val="0"/>
        </c:dLbls>
        <c:gapWidth val="150"/>
        <c:overlap val="100"/>
        <c:axId val="1961933136"/>
        <c:axId val="1961933616"/>
      </c:barChart>
      <c:catAx>
        <c:axId val="1961933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61933616"/>
        <c:crosses val="autoZero"/>
        <c:auto val="1"/>
        <c:lblAlgn val="ctr"/>
        <c:lblOffset val="100"/>
        <c:noMultiLvlLbl val="0"/>
      </c:catAx>
      <c:valAx>
        <c:axId val="196193361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619331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new and returning supporter comparison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new!$Q$87</c:f>
              <c:strCache>
                <c:ptCount val="1"/>
                <c:pt idx="0">
                  <c:v>new</c:v>
                </c:pt>
              </c:strCache>
            </c:strRef>
          </c:tx>
          <c:spPr>
            <a:solidFill>
              <a:schemeClr val="accent1"/>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18-2C59-4105-8F2A-4D02C012B5F0}"/>
              </c:ext>
            </c:extLst>
          </c:dPt>
          <c:dPt>
            <c:idx val="1"/>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1-3EA0-4B9A-B745-53AC33E39C14}"/>
              </c:ext>
            </c:extLst>
          </c:dPt>
          <c:dPt>
            <c:idx val="3"/>
            <c:invertIfNegative val="0"/>
            <c:bubble3D val="0"/>
            <c:spPr>
              <a:solidFill>
                <a:schemeClr val="accent3"/>
              </a:solidFill>
              <a:ln>
                <a:noFill/>
              </a:ln>
              <a:effectLst/>
            </c:spPr>
            <c:extLst>
              <c:ext xmlns:c16="http://schemas.microsoft.com/office/drawing/2014/chart" uri="{C3380CC4-5D6E-409C-BE32-E72D297353CC}">
                <c16:uniqueId val="{00000019-2C59-4105-8F2A-4D02C012B5F0}"/>
              </c:ext>
            </c:extLst>
          </c:dPt>
          <c:dPt>
            <c:idx val="4"/>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3-3EA0-4B9A-B745-53AC33E39C14}"/>
              </c:ext>
            </c:extLst>
          </c:dPt>
          <c:dPt>
            <c:idx val="6"/>
            <c:invertIfNegative val="0"/>
            <c:bubble3D val="0"/>
            <c:spPr>
              <a:solidFill>
                <a:schemeClr val="accent3"/>
              </a:solidFill>
              <a:ln>
                <a:noFill/>
              </a:ln>
              <a:effectLst/>
            </c:spPr>
            <c:extLst>
              <c:ext xmlns:c16="http://schemas.microsoft.com/office/drawing/2014/chart" uri="{C3380CC4-5D6E-409C-BE32-E72D297353CC}">
                <c16:uniqueId val="{0000001A-2C59-4105-8F2A-4D02C012B5F0}"/>
              </c:ext>
            </c:extLst>
          </c:dPt>
          <c:dPt>
            <c:idx val="7"/>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5-3EA0-4B9A-B745-53AC33E39C14}"/>
              </c:ext>
            </c:extLst>
          </c:dPt>
          <c:dPt>
            <c:idx val="9"/>
            <c:invertIfNegative val="0"/>
            <c:bubble3D val="0"/>
            <c:spPr>
              <a:solidFill>
                <a:schemeClr val="accent3"/>
              </a:solidFill>
              <a:ln>
                <a:noFill/>
              </a:ln>
              <a:effectLst/>
            </c:spPr>
            <c:extLst>
              <c:ext xmlns:c16="http://schemas.microsoft.com/office/drawing/2014/chart" uri="{C3380CC4-5D6E-409C-BE32-E72D297353CC}">
                <c16:uniqueId val="{0000001B-2C59-4105-8F2A-4D02C012B5F0}"/>
              </c:ext>
            </c:extLst>
          </c:dPt>
          <c:dPt>
            <c:idx val="10"/>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7-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new!$Q$88:$Q$98</c:f>
              <c:numCache>
                <c:formatCode>0</c:formatCode>
                <c:ptCount val="11"/>
                <c:pt idx="0">
                  <c:v>179493</c:v>
                </c:pt>
                <c:pt idx="1">
                  <c:v>113758</c:v>
                </c:pt>
                <c:pt idx="3">
                  <c:v>101794</c:v>
                </c:pt>
                <c:pt idx="4">
                  <c:v>60361</c:v>
                </c:pt>
                <c:pt idx="6">
                  <c:v>151737</c:v>
                </c:pt>
                <c:pt idx="7">
                  <c:v>51677</c:v>
                </c:pt>
                <c:pt idx="9">
                  <c:v>201031</c:v>
                </c:pt>
                <c:pt idx="10">
                  <c:v>127153</c:v>
                </c:pt>
              </c:numCache>
            </c:numRef>
          </c:val>
          <c:extLst>
            <c:ext xmlns:c16="http://schemas.microsoft.com/office/drawing/2014/chart" uri="{C3380CC4-5D6E-409C-BE32-E72D297353CC}">
              <c16:uniqueId val="{00000008-3EA0-4B9A-B745-53AC33E39C14}"/>
            </c:ext>
          </c:extLst>
        </c:ser>
        <c:ser>
          <c:idx val="1"/>
          <c:order val="1"/>
          <c:tx>
            <c:strRef>
              <c:f>new!$R$87</c:f>
              <c:strCache>
                <c:ptCount val="1"/>
                <c:pt idx="0">
                  <c:v>returning</c:v>
                </c:pt>
              </c:strCache>
            </c:strRef>
          </c:tx>
          <c:spPr>
            <a:solidFill>
              <a:schemeClr val="accent2"/>
            </a:solidFill>
            <a:ln>
              <a:noFill/>
            </a:ln>
            <a:effectLst/>
          </c:spPr>
          <c:invertIfNegative val="0"/>
          <c:dPt>
            <c:idx val="0"/>
            <c:invertIfNegative val="0"/>
            <c:bubble3D val="0"/>
            <c:spPr>
              <a:solidFill>
                <a:schemeClr val="accent3">
                  <a:lumMod val="50000"/>
                </a:schemeClr>
              </a:solidFill>
              <a:ln>
                <a:noFill/>
              </a:ln>
              <a:effectLst/>
            </c:spPr>
            <c:extLst>
              <c:ext xmlns:c16="http://schemas.microsoft.com/office/drawing/2014/chart" uri="{C3380CC4-5D6E-409C-BE32-E72D297353CC}">
                <c16:uniqueId val="{0000000A-3EA0-4B9A-B745-53AC33E39C14}"/>
              </c:ext>
            </c:extLst>
          </c:dPt>
          <c:dPt>
            <c:idx val="1"/>
            <c:invertIfNegative val="0"/>
            <c:bubble3D val="0"/>
            <c:spPr>
              <a:solidFill>
                <a:schemeClr val="accent2">
                  <a:lumMod val="40000"/>
                  <a:lumOff val="60000"/>
                </a:schemeClr>
              </a:solidFill>
              <a:ln>
                <a:noFill/>
              </a:ln>
              <a:effectLst/>
            </c:spPr>
            <c:extLst>
              <c:ext xmlns:c16="http://schemas.microsoft.com/office/drawing/2014/chart" uri="{C3380CC4-5D6E-409C-BE32-E72D297353CC}">
                <c16:uniqueId val="{0000000C-3EA0-4B9A-B745-53AC33E39C14}"/>
              </c:ext>
            </c:extLst>
          </c:dPt>
          <c:dPt>
            <c:idx val="3"/>
            <c:invertIfNegative val="0"/>
            <c:bubble3D val="0"/>
            <c:spPr>
              <a:solidFill>
                <a:schemeClr val="accent3">
                  <a:lumMod val="50000"/>
                </a:schemeClr>
              </a:solidFill>
              <a:ln>
                <a:noFill/>
              </a:ln>
              <a:effectLst/>
            </c:spPr>
            <c:extLst>
              <c:ext xmlns:c16="http://schemas.microsoft.com/office/drawing/2014/chart" uri="{C3380CC4-5D6E-409C-BE32-E72D297353CC}">
                <c16:uniqueId val="{0000000E-3EA0-4B9A-B745-53AC33E39C14}"/>
              </c:ext>
            </c:extLst>
          </c:dPt>
          <c:dPt>
            <c:idx val="4"/>
            <c:invertIfNegative val="0"/>
            <c:bubble3D val="0"/>
            <c:spPr>
              <a:solidFill>
                <a:schemeClr val="accent2">
                  <a:lumMod val="40000"/>
                  <a:lumOff val="60000"/>
                </a:schemeClr>
              </a:solidFill>
              <a:ln>
                <a:noFill/>
              </a:ln>
              <a:effectLst/>
            </c:spPr>
            <c:extLst>
              <c:ext xmlns:c16="http://schemas.microsoft.com/office/drawing/2014/chart" uri="{C3380CC4-5D6E-409C-BE32-E72D297353CC}">
                <c16:uniqueId val="{00000010-3EA0-4B9A-B745-53AC33E39C14}"/>
              </c:ext>
            </c:extLst>
          </c:dPt>
          <c:dPt>
            <c:idx val="6"/>
            <c:invertIfNegative val="0"/>
            <c:bubble3D val="0"/>
            <c:spPr>
              <a:solidFill>
                <a:schemeClr val="accent3">
                  <a:lumMod val="50000"/>
                </a:schemeClr>
              </a:solidFill>
              <a:ln>
                <a:noFill/>
              </a:ln>
              <a:effectLst/>
            </c:spPr>
            <c:extLst>
              <c:ext xmlns:c16="http://schemas.microsoft.com/office/drawing/2014/chart" uri="{C3380CC4-5D6E-409C-BE32-E72D297353CC}">
                <c16:uniqueId val="{00000012-3EA0-4B9A-B745-53AC33E39C14}"/>
              </c:ext>
            </c:extLst>
          </c:dPt>
          <c:dPt>
            <c:idx val="7"/>
            <c:invertIfNegative val="0"/>
            <c:bubble3D val="0"/>
            <c:spPr>
              <a:solidFill>
                <a:schemeClr val="accent2">
                  <a:lumMod val="40000"/>
                  <a:lumOff val="60000"/>
                </a:schemeClr>
              </a:solidFill>
              <a:ln>
                <a:noFill/>
              </a:ln>
              <a:effectLst/>
            </c:spPr>
            <c:extLst>
              <c:ext xmlns:c16="http://schemas.microsoft.com/office/drawing/2014/chart" uri="{C3380CC4-5D6E-409C-BE32-E72D297353CC}">
                <c16:uniqueId val="{00000014-3EA0-4B9A-B745-53AC33E39C14}"/>
              </c:ext>
            </c:extLst>
          </c:dPt>
          <c:dPt>
            <c:idx val="9"/>
            <c:invertIfNegative val="0"/>
            <c:bubble3D val="0"/>
            <c:spPr>
              <a:solidFill>
                <a:schemeClr val="accent3">
                  <a:lumMod val="50000"/>
                </a:schemeClr>
              </a:solidFill>
              <a:ln>
                <a:noFill/>
              </a:ln>
              <a:effectLst/>
            </c:spPr>
            <c:extLst>
              <c:ext xmlns:c16="http://schemas.microsoft.com/office/drawing/2014/chart" uri="{C3380CC4-5D6E-409C-BE32-E72D297353CC}">
                <c16:uniqueId val="{00000016-3EA0-4B9A-B745-53AC33E39C14}"/>
              </c:ext>
            </c:extLst>
          </c:dPt>
          <c:dPt>
            <c:idx val="10"/>
            <c:invertIfNegative val="0"/>
            <c:bubble3D val="0"/>
            <c:spPr>
              <a:solidFill>
                <a:schemeClr val="accent2">
                  <a:lumMod val="40000"/>
                  <a:lumOff val="60000"/>
                </a:schemeClr>
              </a:solidFill>
              <a:ln>
                <a:noFill/>
              </a:ln>
              <a:effectLst/>
            </c:spPr>
            <c:extLst>
              <c:ext xmlns:c16="http://schemas.microsoft.com/office/drawing/2014/chart" uri="{C3380CC4-5D6E-409C-BE32-E72D297353CC}">
                <c16:uniqueId val="{00000018-3EA0-4B9A-B745-53AC33E39C14}"/>
              </c:ext>
            </c:extLst>
          </c:dPt>
          <c:cat>
            <c:strRef>
              <c:f>new!$P$88:$P$98</c:f>
              <c:strCache>
                <c:ptCount val="11"/>
                <c:pt idx="0">
                  <c:v>2019 - donors</c:v>
                </c:pt>
                <c:pt idx="1">
                  <c:v>2019 - members</c:v>
                </c:pt>
                <c:pt idx="3">
                  <c:v>2020 - donors</c:v>
                </c:pt>
                <c:pt idx="4">
                  <c:v>2020 - members</c:v>
                </c:pt>
                <c:pt idx="6">
                  <c:v>2021 - donors</c:v>
                </c:pt>
                <c:pt idx="7">
                  <c:v>2021 - members</c:v>
                </c:pt>
                <c:pt idx="9">
                  <c:v>2022 - donors</c:v>
                </c:pt>
                <c:pt idx="10">
                  <c:v>2022 - members</c:v>
                </c:pt>
              </c:strCache>
            </c:strRef>
          </c:cat>
          <c:val>
            <c:numRef>
              <c:f>new!$R$88:$R$98</c:f>
              <c:numCache>
                <c:formatCode>0</c:formatCode>
                <c:ptCount val="11"/>
                <c:pt idx="0">
                  <c:v>72596</c:v>
                </c:pt>
                <c:pt idx="1">
                  <c:v>99819</c:v>
                </c:pt>
                <c:pt idx="3">
                  <c:v>56752</c:v>
                </c:pt>
                <c:pt idx="4">
                  <c:v>91938</c:v>
                </c:pt>
                <c:pt idx="6">
                  <c:v>71759</c:v>
                </c:pt>
                <c:pt idx="7">
                  <c:v>131482</c:v>
                </c:pt>
                <c:pt idx="9">
                  <c:v>96743</c:v>
                </c:pt>
                <c:pt idx="10">
                  <c:v>129452</c:v>
                </c:pt>
              </c:numCache>
            </c:numRef>
          </c:val>
          <c:extLst>
            <c:ext xmlns:c16="http://schemas.microsoft.com/office/drawing/2014/chart" uri="{C3380CC4-5D6E-409C-BE32-E72D297353CC}">
              <c16:uniqueId val="{00000019-3EA0-4B9A-B745-53AC33E39C14}"/>
            </c:ext>
          </c:extLst>
        </c:ser>
        <c:dLbls>
          <c:showLegendKey val="0"/>
          <c:showVal val="0"/>
          <c:showCatName val="0"/>
          <c:showSerName val="0"/>
          <c:showPercent val="0"/>
          <c:showBubbleSize val="0"/>
        </c:dLbls>
        <c:gapWidth val="150"/>
        <c:overlap val="100"/>
        <c:axId val="1961933136"/>
        <c:axId val="1961933616"/>
      </c:barChart>
      <c:catAx>
        <c:axId val="19619331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1961933616"/>
        <c:crosses val="autoZero"/>
        <c:auto val="1"/>
        <c:lblAlgn val="ctr"/>
        <c:lblOffset val="100"/>
        <c:noMultiLvlLbl val="0"/>
      </c:catAx>
      <c:valAx>
        <c:axId val="196193361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9619331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donors by giving band</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6.5635765897158874E-2"/>
          <c:y val="9.0057129045967327E-2"/>
          <c:w val="0.90365954685647931"/>
          <c:h val="0.70362594781946886"/>
        </c:manualLayout>
      </c:layout>
      <c:barChart>
        <c:barDir val="bar"/>
        <c:grouping val="stacked"/>
        <c:varyColors val="0"/>
        <c:ser>
          <c:idx val="0"/>
          <c:order val="0"/>
          <c:tx>
            <c:strRef>
              <c:f>bands!$X$57</c:f>
              <c:strCache>
                <c:ptCount val="1"/>
                <c:pt idx="0">
                  <c:v>under 20</c:v>
                </c:pt>
              </c:strCache>
            </c:strRef>
          </c:tx>
          <c:spPr>
            <a:solidFill>
              <a:schemeClr val="accent4"/>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bands!$X$58:$X$62</c:f>
              <c:numCache>
                <c:formatCode>General</c:formatCode>
                <c:ptCount val="5"/>
                <c:pt idx="0">
                  <c:v>212771</c:v>
                </c:pt>
                <c:pt idx="1">
                  <c:v>217096</c:v>
                </c:pt>
                <c:pt idx="2">
                  <c:v>96465</c:v>
                </c:pt>
                <c:pt idx="3">
                  <c:v>187688</c:v>
                </c:pt>
                <c:pt idx="4">
                  <c:v>248704</c:v>
                </c:pt>
              </c:numCache>
            </c:numRef>
          </c:val>
          <c:extLst>
            <c:ext xmlns:c16="http://schemas.microsoft.com/office/drawing/2014/chart" uri="{C3380CC4-5D6E-409C-BE32-E72D297353CC}">
              <c16:uniqueId val="{00000000-B25E-42C4-9ED1-1AD9DFC4B118}"/>
            </c:ext>
          </c:extLst>
        </c:ser>
        <c:ser>
          <c:idx val="1"/>
          <c:order val="1"/>
          <c:tx>
            <c:strRef>
              <c:f>bands!$Y$57</c:f>
              <c:strCache>
                <c:ptCount val="1"/>
                <c:pt idx="0">
                  <c:v>20-99</c:v>
                </c:pt>
              </c:strCache>
            </c:strRef>
          </c:tx>
          <c:spPr>
            <a:solidFill>
              <a:schemeClr val="accent2"/>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bands!$Y$58:$Y$62</c:f>
              <c:numCache>
                <c:formatCode>General</c:formatCode>
                <c:ptCount val="5"/>
                <c:pt idx="0">
                  <c:v>22292</c:v>
                </c:pt>
                <c:pt idx="1">
                  <c:v>11378</c:v>
                </c:pt>
                <c:pt idx="2">
                  <c:v>34129</c:v>
                </c:pt>
                <c:pt idx="3">
                  <c:v>12853</c:v>
                </c:pt>
                <c:pt idx="4">
                  <c:v>14327</c:v>
                </c:pt>
              </c:numCache>
            </c:numRef>
          </c:val>
          <c:extLst>
            <c:ext xmlns:c16="http://schemas.microsoft.com/office/drawing/2014/chart" uri="{C3380CC4-5D6E-409C-BE32-E72D297353CC}">
              <c16:uniqueId val="{00000001-B25E-42C4-9ED1-1AD9DFC4B118}"/>
            </c:ext>
          </c:extLst>
        </c:ser>
        <c:ser>
          <c:idx val="2"/>
          <c:order val="2"/>
          <c:tx>
            <c:strRef>
              <c:f>bands!$Z$57</c:f>
              <c:strCache>
                <c:ptCount val="1"/>
                <c:pt idx="0">
                  <c:v>100-249</c:v>
                </c:pt>
              </c:strCache>
            </c:strRef>
          </c:tx>
          <c:spPr>
            <a:solidFill>
              <a:schemeClr val="accent3"/>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bands!$Z$58:$Z$62</c:f>
              <c:numCache>
                <c:formatCode>General</c:formatCode>
                <c:ptCount val="5"/>
                <c:pt idx="0">
                  <c:v>14874</c:v>
                </c:pt>
                <c:pt idx="1">
                  <c:v>19747</c:v>
                </c:pt>
                <c:pt idx="2">
                  <c:v>21045</c:v>
                </c:pt>
                <c:pt idx="3">
                  <c:v>17899</c:v>
                </c:pt>
                <c:pt idx="4">
                  <c:v>23191</c:v>
                </c:pt>
              </c:numCache>
            </c:numRef>
          </c:val>
          <c:extLst>
            <c:ext xmlns:c16="http://schemas.microsoft.com/office/drawing/2014/chart" uri="{C3380CC4-5D6E-409C-BE32-E72D297353CC}">
              <c16:uniqueId val="{00000002-B25E-42C4-9ED1-1AD9DFC4B118}"/>
            </c:ext>
          </c:extLst>
        </c:ser>
        <c:ser>
          <c:idx val="3"/>
          <c:order val="3"/>
          <c:tx>
            <c:strRef>
              <c:f>bands!$AA$57</c:f>
              <c:strCache>
                <c:ptCount val="1"/>
                <c:pt idx="0">
                  <c:v>250-999</c:v>
                </c:pt>
              </c:strCache>
            </c:strRef>
          </c:tx>
          <c:spPr>
            <a:solidFill>
              <a:schemeClr val="accent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bands!$AA$58:$AA$62</c:f>
              <c:numCache>
                <c:formatCode>General</c:formatCode>
                <c:ptCount val="5"/>
                <c:pt idx="0">
                  <c:v>2691</c:v>
                </c:pt>
                <c:pt idx="1">
                  <c:v>2297</c:v>
                </c:pt>
                <c:pt idx="2">
                  <c:v>4552</c:v>
                </c:pt>
                <c:pt idx="3">
                  <c:v>2538</c:v>
                </c:pt>
                <c:pt idx="4">
                  <c:v>2690</c:v>
                </c:pt>
              </c:numCache>
            </c:numRef>
          </c:val>
          <c:extLst>
            <c:ext xmlns:c16="http://schemas.microsoft.com/office/drawing/2014/chart" uri="{C3380CC4-5D6E-409C-BE32-E72D297353CC}">
              <c16:uniqueId val="{00000003-B25E-42C4-9ED1-1AD9DFC4B118}"/>
            </c:ext>
          </c:extLst>
        </c:ser>
        <c:ser>
          <c:idx val="4"/>
          <c:order val="4"/>
          <c:tx>
            <c:strRef>
              <c:f>bands!$AB$57</c:f>
              <c:strCache>
                <c:ptCount val="1"/>
                <c:pt idx="0">
                  <c:v>1000-4999</c:v>
                </c:pt>
              </c:strCache>
            </c:strRef>
          </c:tx>
          <c:spPr>
            <a:solidFill>
              <a:schemeClr val="accent6"/>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bands!$AB$58:$AB$62</c:f>
              <c:numCache>
                <c:formatCode>General</c:formatCode>
                <c:ptCount val="5"/>
                <c:pt idx="0">
                  <c:v>1779</c:v>
                </c:pt>
                <c:pt idx="1">
                  <c:v>1610</c:v>
                </c:pt>
                <c:pt idx="2">
                  <c:v>1535</c:v>
                </c:pt>
                <c:pt idx="3">
                  <c:v>1419</c:v>
                </c:pt>
                <c:pt idx="4">
                  <c:v>1473</c:v>
                </c:pt>
              </c:numCache>
            </c:numRef>
          </c:val>
          <c:extLst>
            <c:ext xmlns:c16="http://schemas.microsoft.com/office/drawing/2014/chart" uri="{C3380CC4-5D6E-409C-BE32-E72D297353CC}">
              <c16:uniqueId val="{00000004-B25E-42C4-9ED1-1AD9DFC4B118}"/>
            </c:ext>
          </c:extLst>
        </c:ser>
        <c:ser>
          <c:idx val="5"/>
          <c:order val="5"/>
          <c:tx>
            <c:strRef>
              <c:f>bands!$AC$57</c:f>
              <c:strCache>
                <c:ptCount val="1"/>
                <c:pt idx="0">
                  <c:v>5000-9999</c:v>
                </c:pt>
              </c:strCache>
            </c:strRef>
          </c:tx>
          <c:spPr>
            <a:solidFill>
              <a:schemeClr val="accent5"/>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bands!$AC$58:$AC$62</c:f>
              <c:numCache>
                <c:formatCode>General</c:formatCode>
                <c:ptCount val="5"/>
                <c:pt idx="0">
                  <c:v>582</c:v>
                </c:pt>
                <c:pt idx="1">
                  <c:v>544</c:v>
                </c:pt>
                <c:pt idx="2">
                  <c:v>385</c:v>
                </c:pt>
                <c:pt idx="3">
                  <c:v>443</c:v>
                </c:pt>
                <c:pt idx="4">
                  <c:v>484</c:v>
                </c:pt>
              </c:numCache>
            </c:numRef>
          </c:val>
          <c:extLst>
            <c:ext xmlns:c16="http://schemas.microsoft.com/office/drawing/2014/chart" uri="{C3380CC4-5D6E-409C-BE32-E72D297353CC}">
              <c16:uniqueId val="{00000005-B25E-42C4-9ED1-1AD9DFC4B118}"/>
            </c:ext>
          </c:extLst>
        </c:ser>
        <c:ser>
          <c:idx val="6"/>
          <c:order val="6"/>
          <c:tx>
            <c:strRef>
              <c:f>bands!$AD$57</c:f>
              <c:strCache>
                <c:ptCount val="1"/>
                <c:pt idx="0">
                  <c:v>10000-19999</c:v>
                </c:pt>
              </c:strCache>
            </c:strRef>
          </c:tx>
          <c:spPr>
            <a:solidFill>
              <a:schemeClr val="tx1"/>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bands!$AD$58:$AD$62</c:f>
              <c:numCache>
                <c:formatCode>General</c:formatCode>
                <c:ptCount val="5"/>
                <c:pt idx="0">
                  <c:v>249</c:v>
                </c:pt>
                <c:pt idx="1">
                  <c:v>274</c:v>
                </c:pt>
                <c:pt idx="2">
                  <c:v>176</c:v>
                </c:pt>
                <c:pt idx="3">
                  <c:v>188</c:v>
                </c:pt>
                <c:pt idx="4">
                  <c:v>182</c:v>
                </c:pt>
              </c:numCache>
            </c:numRef>
          </c:val>
          <c:extLst>
            <c:ext xmlns:c16="http://schemas.microsoft.com/office/drawing/2014/chart" uri="{C3380CC4-5D6E-409C-BE32-E72D297353CC}">
              <c16:uniqueId val="{00000006-B25E-42C4-9ED1-1AD9DFC4B118}"/>
            </c:ext>
          </c:extLst>
        </c:ser>
        <c:ser>
          <c:idx val="7"/>
          <c:order val="7"/>
          <c:tx>
            <c:strRef>
              <c:f>bands!$AE$57</c:f>
              <c:strCache>
                <c:ptCount val="1"/>
                <c:pt idx="0">
                  <c:v>20000-50000</c:v>
                </c:pt>
              </c:strCache>
            </c:strRef>
          </c:tx>
          <c:spPr>
            <a:solidFill>
              <a:schemeClr val="accent3">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bands!$AE$58:$AE$62</c:f>
              <c:numCache>
                <c:formatCode>General</c:formatCode>
                <c:ptCount val="5"/>
                <c:pt idx="0">
                  <c:v>178</c:v>
                </c:pt>
                <c:pt idx="1">
                  <c:v>179</c:v>
                </c:pt>
                <c:pt idx="2">
                  <c:v>133</c:v>
                </c:pt>
                <c:pt idx="3">
                  <c:v>135</c:v>
                </c:pt>
                <c:pt idx="4">
                  <c:v>162</c:v>
                </c:pt>
              </c:numCache>
            </c:numRef>
          </c:val>
          <c:extLst>
            <c:ext xmlns:c16="http://schemas.microsoft.com/office/drawing/2014/chart" uri="{C3380CC4-5D6E-409C-BE32-E72D297353CC}">
              <c16:uniqueId val="{00000007-B25E-42C4-9ED1-1AD9DFC4B118}"/>
            </c:ext>
          </c:extLst>
        </c:ser>
        <c:ser>
          <c:idx val="8"/>
          <c:order val="8"/>
          <c:tx>
            <c:strRef>
              <c:f>bands!$AF$57</c:f>
              <c:strCache>
                <c:ptCount val="1"/>
                <c:pt idx="0">
                  <c:v>50000+</c:v>
                </c:pt>
              </c:strCache>
            </c:strRef>
          </c:tx>
          <c:spPr>
            <a:solidFill>
              <a:schemeClr val="accent6">
                <a:lumMod val="50000"/>
              </a:schemeClr>
            </a:solidFill>
            <a:ln>
              <a:noFill/>
            </a:ln>
            <a:effectLst/>
          </c:spPr>
          <c:invertIfNegative val="0"/>
          <c:cat>
            <c:numRef>
              <c:f>bands!$W$58:$W$62</c:f>
              <c:numCache>
                <c:formatCode>General</c:formatCode>
                <c:ptCount val="5"/>
                <c:pt idx="0">
                  <c:v>2018</c:v>
                </c:pt>
                <c:pt idx="1">
                  <c:v>2019</c:v>
                </c:pt>
                <c:pt idx="2">
                  <c:v>2020</c:v>
                </c:pt>
                <c:pt idx="3">
                  <c:v>2021</c:v>
                </c:pt>
                <c:pt idx="4">
                  <c:v>2022</c:v>
                </c:pt>
              </c:numCache>
            </c:numRef>
          </c:cat>
          <c:val>
            <c:numRef>
              <c:f>bands!$AF$58:$AF$62</c:f>
              <c:numCache>
                <c:formatCode>General</c:formatCode>
                <c:ptCount val="5"/>
                <c:pt idx="0">
                  <c:v>177</c:v>
                </c:pt>
                <c:pt idx="1">
                  <c:v>166</c:v>
                </c:pt>
                <c:pt idx="2">
                  <c:v>141</c:v>
                </c:pt>
                <c:pt idx="3">
                  <c:v>179</c:v>
                </c:pt>
                <c:pt idx="4">
                  <c:v>189</c:v>
                </c:pt>
              </c:numCache>
            </c:numRef>
          </c:val>
          <c:extLst>
            <c:ext xmlns:c16="http://schemas.microsoft.com/office/drawing/2014/chart" uri="{C3380CC4-5D6E-409C-BE32-E72D297353CC}">
              <c16:uniqueId val="{00000008-B25E-42C4-9ED1-1AD9DFC4B118}"/>
            </c:ext>
          </c:extLst>
        </c:ser>
        <c:dLbls>
          <c:showLegendKey val="0"/>
          <c:showVal val="0"/>
          <c:showCatName val="0"/>
          <c:showSerName val="0"/>
          <c:showPercent val="0"/>
          <c:showBubbleSize val="0"/>
        </c:dLbls>
        <c:gapWidth val="150"/>
        <c:overlap val="100"/>
        <c:axId val="2083484624"/>
        <c:axId val="2083496624"/>
      </c:barChart>
      <c:catAx>
        <c:axId val="2083484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96624"/>
        <c:crosses val="autoZero"/>
        <c:auto val="1"/>
        <c:lblAlgn val="ctr"/>
        <c:lblOffset val="100"/>
        <c:noMultiLvlLbl val="0"/>
      </c:catAx>
      <c:valAx>
        <c:axId val="2083496624"/>
        <c:scaling>
          <c:orientation val="minMax"/>
          <c:max val="30000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2083484624"/>
        <c:crosses val="autoZero"/>
        <c:crossBetween val="between"/>
      </c:valAx>
      <c:spPr>
        <a:noFill/>
        <a:ln>
          <a:noFill/>
        </a:ln>
        <a:effectLst/>
      </c:spPr>
    </c:plotArea>
    <c:legend>
      <c:legendPos val="b"/>
      <c:layout>
        <c:manualLayout>
          <c:xMode val="edge"/>
          <c:yMode val="edge"/>
          <c:x val="1.3519881988625098E-2"/>
          <c:y val="0.92643205764216807"/>
          <c:w val="0.9764904773641655"/>
          <c:h val="7.356794235783172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2023 - 2025 projections - memberships</a:t>
            </a:r>
          </a:p>
        </c:rich>
      </c:tx>
      <c:layout>
        <c:manualLayout>
          <c:xMode val="edge"/>
          <c:yMode val="edge"/>
          <c:x val="0.31785126289011001"/>
          <c:y val="4.9373827128624259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9681045488399615"/>
          <c:y val="0.1698443045111466"/>
          <c:w val="0.78688519629317233"/>
          <c:h val="0.6617035838915597"/>
        </c:manualLayout>
      </c:layout>
      <c:barChart>
        <c:barDir val="bar"/>
        <c:grouping val="stacked"/>
        <c:varyColors val="0"/>
        <c:ser>
          <c:idx val="0"/>
          <c:order val="0"/>
          <c:tx>
            <c:strRef>
              <c:f>budget!$L$36</c:f>
              <c:strCache>
                <c:ptCount val="1"/>
                <c:pt idx="0">
                  <c:v>increase</c:v>
                </c:pt>
              </c:strCache>
            </c:strRef>
          </c:tx>
          <c:spPr>
            <a:solidFill>
              <a:schemeClr val="accent3"/>
            </a:solidFill>
            <a:ln>
              <a:noFill/>
            </a:ln>
            <a:effectLst/>
          </c:spPr>
          <c:invertIfNegative val="0"/>
          <c:cat>
            <c:strRef>
              <c:f>budget!$M$35:$O$35</c:f>
              <c:strCache>
                <c:ptCount val="3"/>
                <c:pt idx="0">
                  <c:v>members</c:v>
                </c:pt>
                <c:pt idx="1">
                  <c:v>membership revenue</c:v>
                </c:pt>
                <c:pt idx="2">
                  <c:v>budget reliance</c:v>
                </c:pt>
              </c:strCache>
            </c:strRef>
          </c:cat>
          <c:val>
            <c:numRef>
              <c:f>budget!$M$36:$O$36</c:f>
              <c:numCache>
                <c:formatCode>0%</c:formatCode>
                <c:ptCount val="3"/>
                <c:pt idx="0">
                  <c:v>0.84</c:v>
                </c:pt>
                <c:pt idx="1">
                  <c:v>0.84</c:v>
                </c:pt>
                <c:pt idx="2">
                  <c:v>0.44</c:v>
                </c:pt>
              </c:numCache>
            </c:numRef>
          </c:val>
          <c:extLst>
            <c:ext xmlns:c16="http://schemas.microsoft.com/office/drawing/2014/chart" uri="{C3380CC4-5D6E-409C-BE32-E72D297353CC}">
              <c16:uniqueId val="{00000000-1493-4640-A63B-D97F2B2C3E91}"/>
            </c:ext>
          </c:extLst>
        </c:ser>
        <c:ser>
          <c:idx val="1"/>
          <c:order val="1"/>
          <c:tx>
            <c:strRef>
              <c:f>budget!$L$37</c:f>
              <c:strCache>
                <c:ptCount val="1"/>
                <c:pt idx="0">
                  <c:v>stable</c:v>
                </c:pt>
              </c:strCache>
            </c:strRef>
          </c:tx>
          <c:spPr>
            <a:solidFill>
              <a:schemeClr val="accent2"/>
            </a:solidFill>
            <a:ln>
              <a:noFill/>
            </a:ln>
            <a:effectLst/>
          </c:spPr>
          <c:invertIfNegative val="0"/>
          <c:cat>
            <c:strRef>
              <c:f>budget!$M$35:$O$35</c:f>
              <c:strCache>
                <c:ptCount val="3"/>
                <c:pt idx="0">
                  <c:v>members</c:v>
                </c:pt>
                <c:pt idx="1">
                  <c:v>membership revenue</c:v>
                </c:pt>
                <c:pt idx="2">
                  <c:v>budget reliance</c:v>
                </c:pt>
              </c:strCache>
            </c:strRef>
          </c:cat>
          <c:val>
            <c:numRef>
              <c:f>budget!$M$37:$O$37</c:f>
              <c:numCache>
                <c:formatCode>0%</c:formatCode>
                <c:ptCount val="3"/>
                <c:pt idx="0">
                  <c:v>0.12</c:v>
                </c:pt>
                <c:pt idx="1">
                  <c:v>0.12</c:v>
                </c:pt>
                <c:pt idx="2">
                  <c:v>0.52</c:v>
                </c:pt>
              </c:numCache>
            </c:numRef>
          </c:val>
          <c:extLst>
            <c:ext xmlns:c16="http://schemas.microsoft.com/office/drawing/2014/chart" uri="{C3380CC4-5D6E-409C-BE32-E72D297353CC}">
              <c16:uniqueId val="{00000001-1493-4640-A63B-D97F2B2C3E91}"/>
            </c:ext>
          </c:extLst>
        </c:ser>
        <c:ser>
          <c:idx val="2"/>
          <c:order val="2"/>
          <c:tx>
            <c:strRef>
              <c:f>budget!$L$38</c:f>
              <c:strCache>
                <c:ptCount val="1"/>
                <c:pt idx="0">
                  <c:v>decrease</c:v>
                </c:pt>
              </c:strCache>
            </c:strRef>
          </c:tx>
          <c:spPr>
            <a:solidFill>
              <a:schemeClr val="tx2"/>
            </a:solidFill>
            <a:ln>
              <a:noFill/>
            </a:ln>
            <a:effectLst/>
          </c:spPr>
          <c:invertIfNegative val="0"/>
          <c:cat>
            <c:strRef>
              <c:f>budget!$M$35:$O$35</c:f>
              <c:strCache>
                <c:ptCount val="3"/>
                <c:pt idx="0">
                  <c:v>members</c:v>
                </c:pt>
                <c:pt idx="1">
                  <c:v>membership revenue</c:v>
                </c:pt>
                <c:pt idx="2">
                  <c:v>budget reliance</c:v>
                </c:pt>
              </c:strCache>
            </c:strRef>
          </c:cat>
          <c:val>
            <c:numRef>
              <c:f>budget!$M$38:$O$38</c:f>
              <c:numCache>
                <c:formatCode>0%</c:formatCode>
                <c:ptCount val="3"/>
                <c:pt idx="0">
                  <c:v>0.04</c:v>
                </c:pt>
                <c:pt idx="1">
                  <c:v>0.04</c:v>
                </c:pt>
                <c:pt idx="2">
                  <c:v>0.04</c:v>
                </c:pt>
              </c:numCache>
            </c:numRef>
          </c:val>
          <c:extLst>
            <c:ext xmlns:c16="http://schemas.microsoft.com/office/drawing/2014/chart" uri="{C3380CC4-5D6E-409C-BE32-E72D297353CC}">
              <c16:uniqueId val="{00000002-1493-4640-A63B-D97F2B2C3E91}"/>
            </c:ext>
          </c:extLst>
        </c:ser>
        <c:dLbls>
          <c:showLegendKey val="0"/>
          <c:showVal val="0"/>
          <c:showCatName val="0"/>
          <c:showSerName val="0"/>
          <c:showPercent val="0"/>
          <c:showBubbleSize val="0"/>
        </c:dLbls>
        <c:gapWidth val="150"/>
        <c:overlap val="100"/>
        <c:axId val="102259183"/>
        <c:axId val="102261103"/>
      </c:barChart>
      <c:catAx>
        <c:axId val="10225918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102261103"/>
        <c:crosses val="autoZero"/>
        <c:auto val="1"/>
        <c:lblAlgn val="ctr"/>
        <c:lblOffset val="100"/>
        <c:noMultiLvlLbl val="0"/>
      </c:catAx>
      <c:valAx>
        <c:axId val="102261103"/>
        <c:scaling>
          <c:orientation val="minMax"/>
          <c:max val="1"/>
        </c:scaling>
        <c:delete val="1"/>
        <c:axPos val="t"/>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02259183"/>
        <c:crosses val="autoZero"/>
        <c:crossBetween val="between"/>
      </c:valAx>
      <c:spPr>
        <a:noFill/>
        <a:ln>
          <a:noFill/>
        </a:ln>
        <a:effectLst/>
      </c:spPr>
    </c:plotArea>
    <c:legend>
      <c:legendPos val="b"/>
      <c:layout>
        <c:manualLayout>
          <c:xMode val="edge"/>
          <c:yMode val="edge"/>
          <c:x val="0.35271157460211611"/>
          <c:y val="0.8817636797574695"/>
          <c:w val="0.2945767590952682"/>
          <c:h val="5.6519036331750129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2023 - 2025 projections - philanthropy</a:t>
            </a:r>
          </a:p>
        </c:rich>
      </c:tx>
      <c:layout>
        <c:manualLayout>
          <c:xMode val="edge"/>
          <c:yMode val="edge"/>
          <c:x val="0.32037265982617619"/>
          <c:y val="9.3465040000416444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5493725576718195"/>
          <c:y val="0.17668320987703071"/>
          <c:w val="0.83458137713242631"/>
          <c:h val="0.65030540828175287"/>
        </c:manualLayout>
      </c:layout>
      <c:barChart>
        <c:barDir val="bar"/>
        <c:grouping val="stacked"/>
        <c:varyColors val="0"/>
        <c:ser>
          <c:idx val="0"/>
          <c:order val="0"/>
          <c:tx>
            <c:strRef>
              <c:f>budget!$L$31</c:f>
              <c:strCache>
                <c:ptCount val="1"/>
                <c:pt idx="0">
                  <c:v>increase</c:v>
                </c:pt>
              </c:strCache>
            </c:strRef>
          </c:tx>
          <c:spPr>
            <a:solidFill>
              <a:schemeClr val="accent3"/>
            </a:solidFill>
            <a:ln>
              <a:noFill/>
            </a:ln>
            <a:effectLst/>
          </c:spPr>
          <c:invertIfNegative val="0"/>
          <c:cat>
            <c:strRef>
              <c:f>budget!$M$30:$O$30</c:f>
              <c:strCache>
                <c:ptCount val="3"/>
                <c:pt idx="0">
                  <c:v>donors</c:v>
                </c:pt>
                <c:pt idx="1">
                  <c:v>donor revenue</c:v>
                </c:pt>
                <c:pt idx="2">
                  <c:v>budget reliance</c:v>
                </c:pt>
              </c:strCache>
            </c:strRef>
          </c:cat>
          <c:val>
            <c:numRef>
              <c:f>budget!$M$31:$O$31</c:f>
              <c:numCache>
                <c:formatCode>0%</c:formatCode>
                <c:ptCount val="3"/>
                <c:pt idx="0">
                  <c:v>0.79</c:v>
                </c:pt>
                <c:pt idx="1">
                  <c:v>0.83</c:v>
                </c:pt>
                <c:pt idx="2">
                  <c:v>0.54</c:v>
                </c:pt>
              </c:numCache>
            </c:numRef>
          </c:val>
          <c:extLst>
            <c:ext xmlns:c16="http://schemas.microsoft.com/office/drawing/2014/chart" uri="{C3380CC4-5D6E-409C-BE32-E72D297353CC}">
              <c16:uniqueId val="{00000000-416C-4705-B652-BA10514AFF94}"/>
            </c:ext>
          </c:extLst>
        </c:ser>
        <c:ser>
          <c:idx val="1"/>
          <c:order val="1"/>
          <c:tx>
            <c:strRef>
              <c:f>budget!$L$32</c:f>
              <c:strCache>
                <c:ptCount val="1"/>
                <c:pt idx="0">
                  <c:v>stable</c:v>
                </c:pt>
              </c:strCache>
            </c:strRef>
          </c:tx>
          <c:spPr>
            <a:solidFill>
              <a:schemeClr val="accent2"/>
            </a:solidFill>
            <a:ln>
              <a:noFill/>
            </a:ln>
            <a:effectLst/>
          </c:spPr>
          <c:invertIfNegative val="0"/>
          <c:cat>
            <c:strRef>
              <c:f>budget!$M$30:$O$30</c:f>
              <c:strCache>
                <c:ptCount val="3"/>
                <c:pt idx="0">
                  <c:v>donors</c:v>
                </c:pt>
                <c:pt idx="1">
                  <c:v>donor revenue</c:v>
                </c:pt>
                <c:pt idx="2">
                  <c:v>budget reliance</c:v>
                </c:pt>
              </c:strCache>
            </c:strRef>
          </c:cat>
          <c:val>
            <c:numRef>
              <c:f>budget!$M$32:$O$32</c:f>
              <c:numCache>
                <c:formatCode>0%</c:formatCode>
                <c:ptCount val="3"/>
                <c:pt idx="0">
                  <c:v>0.16</c:v>
                </c:pt>
                <c:pt idx="1">
                  <c:v>0.17</c:v>
                </c:pt>
                <c:pt idx="2">
                  <c:v>0.46</c:v>
                </c:pt>
              </c:numCache>
            </c:numRef>
          </c:val>
          <c:extLst>
            <c:ext xmlns:c16="http://schemas.microsoft.com/office/drawing/2014/chart" uri="{C3380CC4-5D6E-409C-BE32-E72D297353CC}">
              <c16:uniqueId val="{00000001-416C-4705-B652-BA10514AFF94}"/>
            </c:ext>
          </c:extLst>
        </c:ser>
        <c:ser>
          <c:idx val="2"/>
          <c:order val="2"/>
          <c:tx>
            <c:strRef>
              <c:f>budget!$L$33</c:f>
              <c:strCache>
                <c:ptCount val="1"/>
                <c:pt idx="0">
                  <c:v>decrease</c:v>
                </c:pt>
              </c:strCache>
            </c:strRef>
          </c:tx>
          <c:spPr>
            <a:solidFill>
              <a:schemeClr val="tx2"/>
            </a:solidFill>
            <a:ln>
              <a:noFill/>
            </a:ln>
            <a:effectLst/>
          </c:spPr>
          <c:invertIfNegative val="0"/>
          <c:cat>
            <c:strRef>
              <c:f>budget!$M$30:$O$30</c:f>
              <c:strCache>
                <c:ptCount val="3"/>
                <c:pt idx="0">
                  <c:v>donors</c:v>
                </c:pt>
                <c:pt idx="1">
                  <c:v>donor revenue</c:v>
                </c:pt>
                <c:pt idx="2">
                  <c:v>budget reliance</c:v>
                </c:pt>
              </c:strCache>
            </c:strRef>
          </c:cat>
          <c:val>
            <c:numRef>
              <c:f>budget!$M$33:$O$33</c:f>
              <c:numCache>
                <c:formatCode>0%</c:formatCode>
                <c:ptCount val="3"/>
                <c:pt idx="0">
                  <c:v>0.05</c:v>
                </c:pt>
                <c:pt idx="1">
                  <c:v>0</c:v>
                </c:pt>
                <c:pt idx="2">
                  <c:v>0</c:v>
                </c:pt>
              </c:numCache>
            </c:numRef>
          </c:val>
          <c:extLst>
            <c:ext xmlns:c16="http://schemas.microsoft.com/office/drawing/2014/chart" uri="{C3380CC4-5D6E-409C-BE32-E72D297353CC}">
              <c16:uniqueId val="{00000002-416C-4705-B652-BA10514AFF94}"/>
            </c:ext>
          </c:extLst>
        </c:ser>
        <c:dLbls>
          <c:showLegendKey val="0"/>
          <c:showVal val="0"/>
          <c:showCatName val="0"/>
          <c:showSerName val="0"/>
          <c:showPercent val="0"/>
          <c:showBubbleSize val="0"/>
        </c:dLbls>
        <c:gapWidth val="150"/>
        <c:overlap val="100"/>
        <c:axId val="97234703"/>
        <c:axId val="97232303"/>
      </c:barChart>
      <c:catAx>
        <c:axId val="97234703"/>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97232303"/>
        <c:crosses val="autoZero"/>
        <c:auto val="1"/>
        <c:lblAlgn val="ctr"/>
        <c:lblOffset val="100"/>
        <c:noMultiLvlLbl val="0"/>
      </c:catAx>
      <c:valAx>
        <c:axId val="97232303"/>
        <c:scaling>
          <c:orientation val="minMax"/>
          <c:max val="1"/>
        </c:scaling>
        <c:delete val="1"/>
        <c:axPos val="t"/>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97234703"/>
        <c:crosses val="autoZero"/>
        <c:crossBetween val="between"/>
      </c:valAx>
      <c:spPr>
        <a:noFill/>
        <a:ln>
          <a:noFill/>
        </a:ln>
        <a:effectLst/>
      </c:spPr>
    </c:plotArea>
    <c:legend>
      <c:legendPos val="b"/>
      <c:layout>
        <c:manualLayout>
          <c:xMode val="edge"/>
          <c:yMode val="edge"/>
          <c:x val="0.35271157460211611"/>
          <c:y val="0.87823354881357774"/>
          <c:w val="0.2945767590952682"/>
          <c:h val="5.5873309914909644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 type comparison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trusts!$X$31</c:f>
              <c:strCache>
                <c:ptCount val="1"/>
                <c:pt idx="0">
                  <c:v>individuals</c:v>
                </c:pt>
              </c:strCache>
            </c:strRef>
          </c:tx>
          <c:spPr>
            <a:solidFill>
              <a:schemeClr val="accent2"/>
            </a:solidFill>
            <a:ln>
              <a:noFill/>
            </a:ln>
            <a:effectLst/>
          </c:spPr>
          <c:invertIfNegative val="0"/>
          <c:cat>
            <c:numRef>
              <c:f>trusts!$W$32:$W$36</c:f>
              <c:numCache>
                <c:formatCode>General</c:formatCode>
                <c:ptCount val="5"/>
                <c:pt idx="0">
                  <c:v>2018</c:v>
                </c:pt>
                <c:pt idx="1">
                  <c:v>2019</c:v>
                </c:pt>
                <c:pt idx="2">
                  <c:v>2020</c:v>
                </c:pt>
                <c:pt idx="3">
                  <c:v>2021</c:v>
                </c:pt>
                <c:pt idx="4">
                  <c:v>2022</c:v>
                </c:pt>
              </c:numCache>
            </c:numRef>
          </c:cat>
          <c:val>
            <c:numRef>
              <c:f>trusts!$X$32:$X$36</c:f>
              <c:numCache>
                <c:formatCode>_-* #,##0_-;\-* #,##0_-;_-* "-"??_-;_-@_-</c:formatCode>
                <c:ptCount val="5"/>
                <c:pt idx="0">
                  <c:v>239096</c:v>
                </c:pt>
                <c:pt idx="1">
                  <c:v>239318</c:v>
                </c:pt>
                <c:pt idx="2">
                  <c:v>158170</c:v>
                </c:pt>
                <c:pt idx="3">
                  <c:v>222699</c:v>
                </c:pt>
                <c:pt idx="4">
                  <c:v>296996</c:v>
                </c:pt>
              </c:numCache>
            </c:numRef>
          </c:val>
          <c:extLst>
            <c:ext xmlns:c16="http://schemas.microsoft.com/office/drawing/2014/chart" uri="{C3380CC4-5D6E-409C-BE32-E72D297353CC}">
              <c16:uniqueId val="{00000000-B1D9-4630-BE6E-DC0B1ABC3AAD}"/>
            </c:ext>
          </c:extLst>
        </c:ser>
        <c:ser>
          <c:idx val="1"/>
          <c:order val="1"/>
          <c:tx>
            <c:strRef>
              <c:f>trusts!$Y$31</c:f>
              <c:strCache>
                <c:ptCount val="1"/>
                <c:pt idx="0">
                  <c:v>trusts</c:v>
                </c:pt>
              </c:strCache>
            </c:strRef>
          </c:tx>
          <c:spPr>
            <a:solidFill>
              <a:schemeClr val="accent1"/>
            </a:solidFill>
            <a:ln>
              <a:noFill/>
            </a:ln>
            <a:effectLst/>
          </c:spPr>
          <c:invertIfNegative val="0"/>
          <c:cat>
            <c:numRef>
              <c:f>trusts!$W$32:$W$36</c:f>
              <c:numCache>
                <c:formatCode>General</c:formatCode>
                <c:ptCount val="5"/>
                <c:pt idx="0">
                  <c:v>2018</c:v>
                </c:pt>
                <c:pt idx="1">
                  <c:v>2019</c:v>
                </c:pt>
                <c:pt idx="2">
                  <c:v>2020</c:v>
                </c:pt>
                <c:pt idx="3">
                  <c:v>2021</c:v>
                </c:pt>
                <c:pt idx="4">
                  <c:v>2022</c:v>
                </c:pt>
              </c:numCache>
            </c:numRef>
          </c:cat>
          <c:val>
            <c:numRef>
              <c:f>trusts!$Y$32:$Y$36</c:f>
              <c:numCache>
                <c:formatCode>_-* #,##0_-;\-* #,##0_-;_-* "-"??_-;_-@_-</c:formatCode>
                <c:ptCount val="5"/>
                <c:pt idx="0">
                  <c:v>185</c:v>
                </c:pt>
                <c:pt idx="1">
                  <c:v>175</c:v>
                </c:pt>
                <c:pt idx="2">
                  <c:v>153</c:v>
                </c:pt>
                <c:pt idx="3">
                  <c:v>160</c:v>
                </c:pt>
                <c:pt idx="4">
                  <c:v>192</c:v>
                </c:pt>
              </c:numCache>
            </c:numRef>
          </c:val>
          <c:extLst>
            <c:ext xmlns:c16="http://schemas.microsoft.com/office/drawing/2014/chart" uri="{C3380CC4-5D6E-409C-BE32-E72D297353CC}">
              <c16:uniqueId val="{00000001-B1D9-4630-BE6E-DC0B1ABC3AAD}"/>
            </c:ext>
          </c:extLst>
        </c:ser>
        <c:dLbls>
          <c:showLegendKey val="0"/>
          <c:showVal val="0"/>
          <c:showCatName val="0"/>
          <c:showSerName val="0"/>
          <c:showPercent val="0"/>
          <c:showBubbleSize val="0"/>
        </c:dLbls>
        <c:gapWidth val="219"/>
        <c:overlap val="100"/>
        <c:axId val="2103855520"/>
        <c:axId val="2103856480"/>
      </c:barChart>
      <c:lineChart>
        <c:grouping val="standard"/>
        <c:varyColors val="0"/>
        <c:dLbls>
          <c:showLegendKey val="0"/>
          <c:showVal val="0"/>
          <c:showCatName val="0"/>
          <c:showSerName val="0"/>
          <c:showPercent val="0"/>
          <c:showBubbleSize val="0"/>
        </c:dLbls>
        <c:marker val="1"/>
        <c:smooth val="0"/>
        <c:axId val="2071906016"/>
        <c:axId val="2071902176"/>
        <c:extLst>
          <c:ext xmlns:c15="http://schemas.microsoft.com/office/drawing/2012/chart" uri="{02D57815-91ED-43cb-92C2-25804820EDAC}">
            <c15:filteredLineSeries>
              <c15:ser>
                <c:idx val="2"/>
                <c:order val="2"/>
                <c:tx>
                  <c:strRef>
                    <c:extLst>
                      <c:ext uri="{02D57815-91ED-43cb-92C2-25804820EDAC}">
                        <c15:formulaRef>
                          <c15:sqref>trusts!$Z$31</c15:sqref>
                        </c15:formulaRef>
                      </c:ext>
                    </c:extLst>
                    <c:strCache>
                      <c:ptCount val="1"/>
                      <c:pt idx="0">
                        <c:v>individuals (revenue)</c:v>
                      </c:pt>
                    </c:strCache>
                  </c:strRef>
                </c:tx>
                <c:spPr>
                  <a:ln w="38100" cap="rnd">
                    <a:solidFill>
                      <a:schemeClr val="accent1"/>
                    </a:solidFill>
                    <a:round/>
                  </a:ln>
                  <a:effectLst/>
                </c:spPr>
                <c:marker>
                  <c:symbol val="none"/>
                </c:marker>
                <c:cat>
                  <c:numRef>
                    <c:extLst>
                      <c:ext uri="{02D57815-91ED-43cb-92C2-25804820EDAC}">
                        <c15:formulaRef>
                          <c15:sqref>trusts!$W$32:$W$36</c15:sqref>
                        </c15:formulaRef>
                      </c:ext>
                    </c:extLst>
                    <c:numCache>
                      <c:formatCode>General</c:formatCode>
                      <c:ptCount val="5"/>
                      <c:pt idx="0">
                        <c:v>2018</c:v>
                      </c:pt>
                      <c:pt idx="1">
                        <c:v>2019</c:v>
                      </c:pt>
                      <c:pt idx="2">
                        <c:v>2020</c:v>
                      </c:pt>
                      <c:pt idx="3">
                        <c:v>2021</c:v>
                      </c:pt>
                      <c:pt idx="4">
                        <c:v>2022</c:v>
                      </c:pt>
                    </c:numCache>
                  </c:numRef>
                </c:cat>
                <c:val>
                  <c:numRef>
                    <c:extLst>
                      <c:ext uri="{02D57815-91ED-43cb-92C2-25804820EDAC}">
                        <c15:formulaRef>
                          <c15:sqref>trusts!$Z$32:$Z$36</c15:sqref>
                        </c15:formulaRef>
                      </c:ext>
                    </c:extLst>
                    <c:numCache>
                      <c:formatCode>_-* #,##0_-;\-* #,##0_-;_-* "-"??_-;_-@_-</c:formatCode>
                      <c:ptCount val="5"/>
                      <c:pt idx="0">
                        <c:v>34049356</c:v>
                      </c:pt>
                      <c:pt idx="1">
                        <c:v>33335234</c:v>
                      </c:pt>
                      <c:pt idx="2">
                        <c:v>30952968</c:v>
                      </c:pt>
                      <c:pt idx="3">
                        <c:v>36812179</c:v>
                      </c:pt>
                      <c:pt idx="4">
                        <c:v>25235251</c:v>
                      </c:pt>
                    </c:numCache>
                  </c:numRef>
                </c:val>
                <c:smooth val="0"/>
                <c:extLst>
                  <c:ext xmlns:c16="http://schemas.microsoft.com/office/drawing/2014/chart" uri="{C3380CC4-5D6E-409C-BE32-E72D297353CC}">
                    <c16:uniqueId val="{00000002-B1D9-4630-BE6E-DC0B1ABC3AAD}"/>
                  </c:ext>
                </c:extLst>
              </c15:ser>
            </c15:filteredLineSeries>
            <c15:filteredLineSeries>
              <c15:ser>
                <c:idx val="3"/>
                <c:order val="3"/>
                <c:tx>
                  <c:strRef>
                    <c:extLst xmlns:c15="http://schemas.microsoft.com/office/drawing/2012/chart">
                      <c:ext xmlns:c15="http://schemas.microsoft.com/office/drawing/2012/chart" uri="{02D57815-91ED-43cb-92C2-25804820EDAC}">
                        <c15:formulaRef>
                          <c15:sqref>trusts!$AA$31</c15:sqref>
                        </c15:formulaRef>
                      </c:ext>
                    </c:extLst>
                    <c:strCache>
                      <c:ptCount val="1"/>
                      <c:pt idx="0">
                        <c:v>trusts (revenue)</c:v>
                      </c:pt>
                    </c:strCache>
                  </c:strRef>
                </c:tx>
                <c:spPr>
                  <a:ln w="38100" cap="rnd">
                    <a:solidFill>
                      <a:schemeClr val="accent2">
                        <a:lumMod val="75000"/>
                      </a:schemeClr>
                    </a:solidFill>
                    <a:round/>
                  </a:ln>
                  <a:effectLst/>
                </c:spPr>
                <c:marker>
                  <c:symbol val="none"/>
                </c:marker>
                <c:cat>
                  <c:numRef>
                    <c:extLst xmlns:c15="http://schemas.microsoft.com/office/drawing/2012/chart">
                      <c:ext xmlns:c15="http://schemas.microsoft.com/office/drawing/2012/chart" uri="{02D57815-91ED-43cb-92C2-25804820EDAC}">
                        <c15:formulaRef>
                          <c15:sqref>trusts!$W$32:$W$36</c15:sqref>
                        </c15:formulaRef>
                      </c:ext>
                    </c:extLst>
                    <c:numCache>
                      <c:formatCode>General</c:formatCode>
                      <c:ptCount val="5"/>
                      <c:pt idx="0">
                        <c:v>2018</c:v>
                      </c:pt>
                      <c:pt idx="1">
                        <c:v>2019</c:v>
                      </c:pt>
                      <c:pt idx="2">
                        <c:v>2020</c:v>
                      </c:pt>
                      <c:pt idx="3">
                        <c:v>2021</c:v>
                      </c:pt>
                      <c:pt idx="4">
                        <c:v>2022</c:v>
                      </c:pt>
                    </c:numCache>
                  </c:numRef>
                </c:cat>
                <c:val>
                  <c:numRef>
                    <c:extLst xmlns:c15="http://schemas.microsoft.com/office/drawing/2012/chart">
                      <c:ext xmlns:c15="http://schemas.microsoft.com/office/drawing/2012/chart" uri="{02D57815-91ED-43cb-92C2-25804820EDAC}">
                        <c15:formulaRef>
                          <c15:sqref>trusts!$AA$32:$AA$36</c15:sqref>
                        </c15:formulaRef>
                      </c:ext>
                    </c:extLst>
                    <c:numCache>
                      <c:formatCode>_-* #,##0_-;\-* #,##0_-;_-* "-"??_-;_-@_-</c:formatCode>
                      <c:ptCount val="5"/>
                      <c:pt idx="0">
                        <c:v>9452454</c:v>
                      </c:pt>
                      <c:pt idx="1">
                        <c:v>7584763</c:v>
                      </c:pt>
                      <c:pt idx="2">
                        <c:v>9627971</c:v>
                      </c:pt>
                      <c:pt idx="3">
                        <c:v>14888353</c:v>
                      </c:pt>
                      <c:pt idx="4">
                        <c:v>8126487</c:v>
                      </c:pt>
                    </c:numCache>
                  </c:numRef>
                </c:val>
                <c:smooth val="0"/>
                <c:extLst xmlns:c15="http://schemas.microsoft.com/office/drawing/2012/chart">
                  <c:ext xmlns:c16="http://schemas.microsoft.com/office/drawing/2014/chart" uri="{C3380CC4-5D6E-409C-BE32-E72D297353CC}">
                    <c16:uniqueId val="{00000003-B1D9-4630-BE6E-DC0B1ABC3AAD}"/>
                  </c:ext>
                </c:extLst>
              </c15:ser>
            </c15:filteredLineSeries>
          </c:ext>
        </c:extLst>
      </c:lineChart>
      <c:catAx>
        <c:axId val="2103855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2103856480"/>
        <c:crosses val="autoZero"/>
        <c:auto val="1"/>
        <c:lblAlgn val="ctr"/>
        <c:lblOffset val="100"/>
        <c:noMultiLvlLbl val="0"/>
      </c:catAx>
      <c:valAx>
        <c:axId val="2103856480"/>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03855520"/>
        <c:crosses val="autoZero"/>
        <c:crossBetween val="between"/>
      </c:valAx>
      <c:valAx>
        <c:axId val="2071902176"/>
        <c:scaling>
          <c:orientation val="minMax"/>
        </c:scaling>
        <c:delete val="1"/>
        <c:axPos val="r"/>
        <c:numFmt formatCode="_-* #,##0_-;\-* #,##0_-;_-* &quot;-&quot;??_-;_-@_-" sourceLinked="1"/>
        <c:majorTickMark val="out"/>
        <c:minorTickMark val="none"/>
        <c:tickLblPos val="nextTo"/>
        <c:crossAx val="2071906016"/>
        <c:crosses val="max"/>
        <c:crossBetween val="between"/>
      </c:valAx>
      <c:catAx>
        <c:axId val="2071906016"/>
        <c:scaling>
          <c:orientation val="minMax"/>
        </c:scaling>
        <c:delete val="1"/>
        <c:axPos val="b"/>
        <c:numFmt formatCode="General" sourceLinked="1"/>
        <c:majorTickMark val="out"/>
        <c:minorTickMark val="none"/>
        <c:tickLblPos val="nextTo"/>
        <c:crossAx val="2071902176"/>
        <c:crosses val="autoZero"/>
        <c:auto val="1"/>
        <c:lblAlgn val="ctr"/>
        <c:lblOffset val="100"/>
        <c:noMultiLvlLbl val="0"/>
      </c:cat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200" b="0" i="0" u="none" strike="noStrike" kern="1200" baseline="0">
                <a:solidFill>
                  <a:schemeClr val="tx1"/>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sz="1200"/>
      </a:pPr>
      <a:endParaRPr lang="en-US"/>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donor type comparison</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trusts!$X$31</c:f>
              <c:strCache>
                <c:ptCount val="1"/>
                <c:pt idx="0">
                  <c:v>individuals (donors)</c:v>
                </c:pt>
              </c:strCache>
            </c:strRef>
          </c:tx>
          <c:spPr>
            <a:solidFill>
              <a:schemeClr val="accent2"/>
            </a:solidFill>
            <a:ln>
              <a:noFill/>
            </a:ln>
            <a:effectLst/>
          </c:spPr>
          <c:invertIfNegative val="0"/>
          <c:cat>
            <c:numRef>
              <c:f>trusts!$W$32:$W$36</c:f>
              <c:numCache>
                <c:formatCode>General</c:formatCode>
                <c:ptCount val="5"/>
                <c:pt idx="0">
                  <c:v>2018</c:v>
                </c:pt>
                <c:pt idx="1">
                  <c:v>2019</c:v>
                </c:pt>
                <c:pt idx="2">
                  <c:v>2020</c:v>
                </c:pt>
                <c:pt idx="3">
                  <c:v>2021</c:v>
                </c:pt>
                <c:pt idx="4">
                  <c:v>2022</c:v>
                </c:pt>
              </c:numCache>
            </c:numRef>
          </c:cat>
          <c:val>
            <c:numRef>
              <c:f>trusts!$X$32:$X$36</c:f>
              <c:numCache>
                <c:formatCode>_-* #,##0_-;\-* #,##0_-;_-* "-"??_-;_-@_-</c:formatCode>
                <c:ptCount val="5"/>
                <c:pt idx="0">
                  <c:v>239096</c:v>
                </c:pt>
                <c:pt idx="1">
                  <c:v>239318</c:v>
                </c:pt>
                <c:pt idx="2">
                  <c:v>158170</c:v>
                </c:pt>
                <c:pt idx="3">
                  <c:v>222699</c:v>
                </c:pt>
                <c:pt idx="4">
                  <c:v>296996</c:v>
                </c:pt>
              </c:numCache>
            </c:numRef>
          </c:val>
          <c:extLst>
            <c:ext xmlns:c16="http://schemas.microsoft.com/office/drawing/2014/chart" uri="{C3380CC4-5D6E-409C-BE32-E72D297353CC}">
              <c16:uniqueId val="{00000000-B1D9-4630-BE6E-DC0B1ABC3AAD}"/>
            </c:ext>
          </c:extLst>
        </c:ser>
        <c:ser>
          <c:idx val="1"/>
          <c:order val="1"/>
          <c:tx>
            <c:strRef>
              <c:f>trusts!$Y$31</c:f>
              <c:strCache>
                <c:ptCount val="1"/>
                <c:pt idx="0">
                  <c:v>trusts (donors)</c:v>
                </c:pt>
              </c:strCache>
            </c:strRef>
          </c:tx>
          <c:spPr>
            <a:solidFill>
              <a:schemeClr val="accent1"/>
            </a:solidFill>
            <a:ln>
              <a:noFill/>
            </a:ln>
            <a:effectLst/>
          </c:spPr>
          <c:invertIfNegative val="0"/>
          <c:cat>
            <c:numRef>
              <c:f>trusts!$W$32:$W$36</c:f>
              <c:numCache>
                <c:formatCode>General</c:formatCode>
                <c:ptCount val="5"/>
                <c:pt idx="0">
                  <c:v>2018</c:v>
                </c:pt>
                <c:pt idx="1">
                  <c:v>2019</c:v>
                </c:pt>
                <c:pt idx="2">
                  <c:v>2020</c:v>
                </c:pt>
                <c:pt idx="3">
                  <c:v>2021</c:v>
                </c:pt>
                <c:pt idx="4">
                  <c:v>2022</c:v>
                </c:pt>
              </c:numCache>
            </c:numRef>
          </c:cat>
          <c:val>
            <c:numRef>
              <c:f>trusts!$Y$32:$Y$36</c:f>
              <c:numCache>
                <c:formatCode>_-* #,##0_-;\-* #,##0_-;_-* "-"??_-;_-@_-</c:formatCode>
                <c:ptCount val="5"/>
                <c:pt idx="0">
                  <c:v>185</c:v>
                </c:pt>
                <c:pt idx="1">
                  <c:v>175</c:v>
                </c:pt>
                <c:pt idx="2">
                  <c:v>153</c:v>
                </c:pt>
                <c:pt idx="3">
                  <c:v>160</c:v>
                </c:pt>
                <c:pt idx="4">
                  <c:v>192</c:v>
                </c:pt>
              </c:numCache>
            </c:numRef>
          </c:val>
          <c:extLst>
            <c:ext xmlns:c16="http://schemas.microsoft.com/office/drawing/2014/chart" uri="{C3380CC4-5D6E-409C-BE32-E72D297353CC}">
              <c16:uniqueId val="{00000001-B1D9-4630-BE6E-DC0B1ABC3AAD}"/>
            </c:ext>
          </c:extLst>
        </c:ser>
        <c:dLbls>
          <c:showLegendKey val="0"/>
          <c:showVal val="0"/>
          <c:showCatName val="0"/>
          <c:showSerName val="0"/>
          <c:showPercent val="0"/>
          <c:showBubbleSize val="0"/>
        </c:dLbls>
        <c:gapWidth val="219"/>
        <c:overlap val="100"/>
        <c:axId val="2103855520"/>
        <c:axId val="2103856480"/>
      </c:barChart>
      <c:lineChart>
        <c:grouping val="standard"/>
        <c:varyColors val="0"/>
        <c:ser>
          <c:idx val="2"/>
          <c:order val="2"/>
          <c:tx>
            <c:strRef>
              <c:f>trusts!$Z$31</c:f>
              <c:strCache>
                <c:ptCount val="1"/>
                <c:pt idx="0">
                  <c:v>individuals (revenue)</c:v>
                </c:pt>
              </c:strCache>
            </c:strRef>
          </c:tx>
          <c:spPr>
            <a:ln w="38100" cap="rnd">
              <a:solidFill>
                <a:schemeClr val="accent1"/>
              </a:solidFill>
              <a:round/>
            </a:ln>
            <a:effectLst/>
          </c:spPr>
          <c:marker>
            <c:symbol val="none"/>
          </c:marker>
          <c:cat>
            <c:numRef>
              <c:f>trusts!$W$32:$W$36</c:f>
              <c:numCache>
                <c:formatCode>General</c:formatCode>
                <c:ptCount val="5"/>
                <c:pt idx="0">
                  <c:v>2018</c:v>
                </c:pt>
                <c:pt idx="1">
                  <c:v>2019</c:v>
                </c:pt>
                <c:pt idx="2">
                  <c:v>2020</c:v>
                </c:pt>
                <c:pt idx="3">
                  <c:v>2021</c:v>
                </c:pt>
                <c:pt idx="4">
                  <c:v>2022</c:v>
                </c:pt>
              </c:numCache>
            </c:numRef>
          </c:cat>
          <c:val>
            <c:numRef>
              <c:f>trusts!$Z$32:$Z$36</c:f>
              <c:numCache>
                <c:formatCode>_-* #,##0_-;\-* #,##0_-;_-* "-"??_-;_-@_-</c:formatCode>
                <c:ptCount val="5"/>
                <c:pt idx="0">
                  <c:v>34049356</c:v>
                </c:pt>
                <c:pt idx="1">
                  <c:v>33335234</c:v>
                </c:pt>
                <c:pt idx="2">
                  <c:v>30952968</c:v>
                </c:pt>
                <c:pt idx="3">
                  <c:v>36812179</c:v>
                </c:pt>
                <c:pt idx="4">
                  <c:v>25235251</c:v>
                </c:pt>
              </c:numCache>
            </c:numRef>
          </c:val>
          <c:smooth val="0"/>
          <c:extLst>
            <c:ext xmlns:c16="http://schemas.microsoft.com/office/drawing/2014/chart" uri="{C3380CC4-5D6E-409C-BE32-E72D297353CC}">
              <c16:uniqueId val="{00000002-B1D9-4630-BE6E-DC0B1ABC3AAD}"/>
            </c:ext>
          </c:extLst>
        </c:ser>
        <c:ser>
          <c:idx val="3"/>
          <c:order val="3"/>
          <c:tx>
            <c:strRef>
              <c:f>trusts!$AA$31</c:f>
              <c:strCache>
                <c:ptCount val="1"/>
                <c:pt idx="0">
                  <c:v>trusts (revenue)</c:v>
                </c:pt>
              </c:strCache>
            </c:strRef>
          </c:tx>
          <c:spPr>
            <a:ln w="38100" cap="rnd">
              <a:solidFill>
                <a:schemeClr val="accent2">
                  <a:lumMod val="75000"/>
                </a:schemeClr>
              </a:solidFill>
              <a:round/>
            </a:ln>
            <a:effectLst/>
          </c:spPr>
          <c:marker>
            <c:symbol val="none"/>
          </c:marker>
          <c:cat>
            <c:numRef>
              <c:f>trusts!$W$32:$W$36</c:f>
              <c:numCache>
                <c:formatCode>General</c:formatCode>
                <c:ptCount val="5"/>
                <c:pt idx="0">
                  <c:v>2018</c:v>
                </c:pt>
                <c:pt idx="1">
                  <c:v>2019</c:v>
                </c:pt>
                <c:pt idx="2">
                  <c:v>2020</c:v>
                </c:pt>
                <c:pt idx="3">
                  <c:v>2021</c:v>
                </c:pt>
                <c:pt idx="4">
                  <c:v>2022</c:v>
                </c:pt>
              </c:numCache>
            </c:numRef>
          </c:cat>
          <c:val>
            <c:numRef>
              <c:f>trusts!$AA$32:$AA$36</c:f>
              <c:numCache>
                <c:formatCode>_-* #,##0_-;\-* #,##0_-;_-* "-"??_-;_-@_-</c:formatCode>
                <c:ptCount val="5"/>
                <c:pt idx="0">
                  <c:v>9452454</c:v>
                </c:pt>
                <c:pt idx="1">
                  <c:v>7584763</c:v>
                </c:pt>
                <c:pt idx="2">
                  <c:v>9627971</c:v>
                </c:pt>
                <c:pt idx="3">
                  <c:v>14888353</c:v>
                </c:pt>
                <c:pt idx="4">
                  <c:v>8126487</c:v>
                </c:pt>
              </c:numCache>
            </c:numRef>
          </c:val>
          <c:smooth val="0"/>
          <c:extLst>
            <c:ext xmlns:c16="http://schemas.microsoft.com/office/drawing/2014/chart" uri="{C3380CC4-5D6E-409C-BE32-E72D297353CC}">
              <c16:uniqueId val="{00000003-B1D9-4630-BE6E-DC0B1ABC3AAD}"/>
            </c:ext>
          </c:extLst>
        </c:ser>
        <c:dLbls>
          <c:showLegendKey val="0"/>
          <c:showVal val="0"/>
          <c:showCatName val="0"/>
          <c:showSerName val="0"/>
          <c:showPercent val="0"/>
          <c:showBubbleSize val="0"/>
        </c:dLbls>
        <c:marker val="1"/>
        <c:smooth val="0"/>
        <c:axId val="2071906016"/>
        <c:axId val="2071902176"/>
      </c:lineChart>
      <c:catAx>
        <c:axId val="2103855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2103856480"/>
        <c:crosses val="autoZero"/>
        <c:auto val="1"/>
        <c:lblAlgn val="ctr"/>
        <c:lblOffset val="100"/>
        <c:noMultiLvlLbl val="0"/>
      </c:catAx>
      <c:valAx>
        <c:axId val="2103856480"/>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2103855520"/>
        <c:crosses val="autoZero"/>
        <c:crossBetween val="between"/>
      </c:valAx>
      <c:valAx>
        <c:axId val="2071902176"/>
        <c:scaling>
          <c:orientation val="minMax"/>
        </c:scaling>
        <c:delete val="0"/>
        <c:axPos val="r"/>
        <c:numFmt formatCode="_-* #,##0_-;\-* #,##0_-;_-* &quot;-&quot;??_-;_-@_-"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71906016"/>
        <c:crosses val="max"/>
        <c:crossBetween val="between"/>
      </c:valAx>
      <c:catAx>
        <c:axId val="2071906016"/>
        <c:scaling>
          <c:orientation val="minMax"/>
        </c:scaling>
        <c:delete val="1"/>
        <c:axPos val="b"/>
        <c:numFmt formatCode="General" sourceLinked="1"/>
        <c:majorTickMark val="out"/>
        <c:minorTickMark val="none"/>
        <c:tickLblPos val="nextTo"/>
        <c:crossAx val="2071902176"/>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en-US" sz="2000" dirty="0">
                <a:solidFill>
                  <a:schemeClr val="tx1"/>
                </a:solidFill>
              </a:rPr>
              <a:t>development resourcing</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staff!$AC$33</c:f>
              <c:strCache>
                <c:ptCount val="1"/>
                <c:pt idx="0">
                  <c:v>FTE - total</c:v>
                </c:pt>
              </c:strCache>
            </c:strRef>
          </c:tx>
          <c:spPr>
            <a:solidFill>
              <a:schemeClr val="accent3"/>
            </a:solidFill>
            <a:ln>
              <a:noFill/>
            </a:ln>
            <a:effectLst/>
          </c:spPr>
          <c:invertIfNegative val="0"/>
          <c:cat>
            <c:numRef>
              <c:f>staff!$AB$34:$AB$38</c:f>
              <c:numCache>
                <c:formatCode>General</c:formatCode>
                <c:ptCount val="5"/>
                <c:pt idx="0">
                  <c:v>2018</c:v>
                </c:pt>
                <c:pt idx="1">
                  <c:v>2019</c:v>
                </c:pt>
                <c:pt idx="2">
                  <c:v>2020</c:v>
                </c:pt>
                <c:pt idx="3">
                  <c:v>2021</c:v>
                </c:pt>
                <c:pt idx="4">
                  <c:v>2022</c:v>
                </c:pt>
              </c:numCache>
            </c:numRef>
          </c:cat>
          <c:val>
            <c:numRef>
              <c:f>staff!$AC$34:$AC$38</c:f>
              <c:numCache>
                <c:formatCode>General</c:formatCode>
                <c:ptCount val="5"/>
                <c:pt idx="0">
                  <c:v>128.30000000000001</c:v>
                </c:pt>
                <c:pt idx="1">
                  <c:v>156.5</c:v>
                </c:pt>
                <c:pt idx="2">
                  <c:v>141.30000000000001</c:v>
                </c:pt>
                <c:pt idx="3">
                  <c:v>148.30000000000001</c:v>
                </c:pt>
                <c:pt idx="4">
                  <c:v>161.80000000000001</c:v>
                </c:pt>
              </c:numCache>
            </c:numRef>
          </c:val>
          <c:extLst>
            <c:ext xmlns:c16="http://schemas.microsoft.com/office/drawing/2014/chart" uri="{C3380CC4-5D6E-409C-BE32-E72D297353CC}">
              <c16:uniqueId val="{00000000-026F-48A1-BFC5-42129E027688}"/>
            </c:ext>
          </c:extLst>
        </c:ser>
        <c:dLbls>
          <c:showLegendKey val="0"/>
          <c:showVal val="0"/>
          <c:showCatName val="0"/>
          <c:showSerName val="0"/>
          <c:showPercent val="0"/>
          <c:showBubbleSize val="0"/>
        </c:dLbls>
        <c:gapWidth val="219"/>
        <c:overlap val="-27"/>
        <c:axId val="120914864"/>
        <c:axId val="120915824"/>
      </c:barChart>
      <c:lineChart>
        <c:grouping val="standard"/>
        <c:varyColors val="0"/>
        <c:ser>
          <c:idx val="1"/>
          <c:order val="1"/>
          <c:tx>
            <c:strRef>
              <c:f>staff!$AD$33</c:f>
              <c:strCache>
                <c:ptCount val="1"/>
                <c:pt idx="0">
                  <c:v>FTE - average</c:v>
                </c:pt>
              </c:strCache>
            </c:strRef>
          </c:tx>
          <c:spPr>
            <a:ln w="38100" cap="rnd">
              <a:solidFill>
                <a:schemeClr val="accent2"/>
              </a:solidFill>
              <a:round/>
            </a:ln>
            <a:effectLst/>
          </c:spPr>
          <c:marker>
            <c:symbol val="none"/>
          </c:marker>
          <c:cat>
            <c:numRef>
              <c:f>staff!$AB$34:$AB$38</c:f>
              <c:numCache>
                <c:formatCode>General</c:formatCode>
                <c:ptCount val="5"/>
                <c:pt idx="0">
                  <c:v>2018</c:v>
                </c:pt>
                <c:pt idx="1">
                  <c:v>2019</c:v>
                </c:pt>
                <c:pt idx="2">
                  <c:v>2020</c:v>
                </c:pt>
                <c:pt idx="3">
                  <c:v>2021</c:v>
                </c:pt>
                <c:pt idx="4">
                  <c:v>2022</c:v>
                </c:pt>
              </c:numCache>
            </c:numRef>
          </c:cat>
          <c:val>
            <c:numRef>
              <c:f>staff!$AD$34:$AD$38</c:f>
              <c:numCache>
                <c:formatCode>General</c:formatCode>
                <c:ptCount val="5"/>
                <c:pt idx="0">
                  <c:v>6.8</c:v>
                </c:pt>
                <c:pt idx="1">
                  <c:v>8.1999999999999993</c:v>
                </c:pt>
                <c:pt idx="2">
                  <c:v>7.4</c:v>
                </c:pt>
                <c:pt idx="3">
                  <c:v>7.8</c:v>
                </c:pt>
                <c:pt idx="4">
                  <c:v>8.5</c:v>
                </c:pt>
              </c:numCache>
            </c:numRef>
          </c:val>
          <c:smooth val="0"/>
          <c:extLst>
            <c:ext xmlns:c16="http://schemas.microsoft.com/office/drawing/2014/chart" uri="{C3380CC4-5D6E-409C-BE32-E72D297353CC}">
              <c16:uniqueId val="{00000001-026F-48A1-BFC5-42129E027688}"/>
            </c:ext>
          </c:extLst>
        </c:ser>
        <c:dLbls>
          <c:showLegendKey val="0"/>
          <c:showVal val="0"/>
          <c:showCatName val="0"/>
          <c:showSerName val="0"/>
          <c:showPercent val="0"/>
          <c:showBubbleSize val="0"/>
        </c:dLbls>
        <c:marker val="1"/>
        <c:smooth val="0"/>
        <c:axId val="2082561984"/>
        <c:axId val="2082559584"/>
      </c:lineChart>
      <c:catAx>
        <c:axId val="120914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0915824"/>
        <c:crosses val="autoZero"/>
        <c:auto val="1"/>
        <c:lblAlgn val="ctr"/>
        <c:lblOffset val="100"/>
        <c:noMultiLvlLbl val="0"/>
      </c:catAx>
      <c:valAx>
        <c:axId val="120915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20914864"/>
        <c:crosses val="autoZero"/>
        <c:crossBetween val="between"/>
      </c:valAx>
      <c:valAx>
        <c:axId val="2082559584"/>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2082561984"/>
        <c:crosses val="max"/>
        <c:crossBetween val="between"/>
      </c:valAx>
      <c:catAx>
        <c:axId val="2082561984"/>
        <c:scaling>
          <c:orientation val="minMax"/>
        </c:scaling>
        <c:delete val="1"/>
        <c:axPos val="b"/>
        <c:numFmt formatCode="General" sourceLinked="1"/>
        <c:majorTickMark val="out"/>
        <c:minorTickMark val="none"/>
        <c:tickLblPos val="nextTo"/>
        <c:crossAx val="2082559584"/>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Sheet1!$L$3</c:f>
              <c:strCache>
                <c:ptCount val="1"/>
                <c:pt idx="0">
                  <c:v>Calls Attempted</c:v>
                </c:pt>
              </c:strCache>
            </c:strRef>
          </c:tx>
          <c:spPr>
            <a:solidFill>
              <a:schemeClr val="accent1"/>
            </a:solidFill>
            <a:ln>
              <a:noFill/>
            </a:ln>
            <a:effectLst/>
          </c:spPr>
          <c:invertIfNegative val="0"/>
          <c:dPt>
            <c:idx val="0"/>
            <c:invertIfNegative val="0"/>
            <c:bubble3D val="0"/>
            <c:spPr>
              <a:solidFill>
                <a:schemeClr val="accent5">
                  <a:lumMod val="75000"/>
                  <a:lumOff val="25000"/>
                </a:schemeClr>
              </a:solidFill>
              <a:ln>
                <a:noFill/>
              </a:ln>
              <a:effectLst/>
            </c:spPr>
            <c:extLst>
              <c:ext xmlns:c16="http://schemas.microsoft.com/office/drawing/2014/chart" uri="{C3380CC4-5D6E-409C-BE32-E72D297353CC}">
                <c16:uniqueId val="{00000002-C022-402D-897E-C9DD63F70DE3}"/>
              </c:ext>
            </c:extLst>
          </c:dPt>
          <c:dPt>
            <c:idx val="1"/>
            <c:invertIfNegative val="0"/>
            <c:bubble3D val="0"/>
            <c:spPr>
              <a:solidFill>
                <a:schemeClr val="accent5">
                  <a:lumMod val="50000"/>
                  <a:lumOff val="50000"/>
                </a:schemeClr>
              </a:solidFill>
              <a:ln>
                <a:noFill/>
              </a:ln>
              <a:effectLst/>
            </c:spPr>
            <c:extLst>
              <c:ext xmlns:c16="http://schemas.microsoft.com/office/drawing/2014/chart" uri="{C3380CC4-5D6E-409C-BE32-E72D297353CC}">
                <c16:uniqueId val="{00000003-C022-402D-897E-C9DD63F70DE3}"/>
              </c:ext>
            </c:extLst>
          </c:dPt>
          <c:dLbls>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Sheet1!$M$2:$O$2</c:f>
              <c:strCache>
                <c:ptCount val="2"/>
                <c:pt idx="0">
                  <c:v>LES MIS 2019</c:v>
                </c:pt>
                <c:pt idx="1">
                  <c:v>TLK 20/22</c:v>
                </c:pt>
              </c:strCache>
              <c:extLst/>
            </c:strRef>
          </c:cat>
          <c:val>
            <c:numRef>
              <c:f>Sheet1!$M$3:$O$3</c:f>
              <c:numCache>
                <c:formatCode>#,##0</c:formatCode>
                <c:ptCount val="2"/>
                <c:pt idx="0">
                  <c:v>1460</c:v>
                </c:pt>
                <c:pt idx="1">
                  <c:v>1126</c:v>
                </c:pt>
              </c:numCache>
              <c:extLst/>
            </c:numRef>
          </c:val>
          <c:extLst>
            <c:ext xmlns:c16="http://schemas.microsoft.com/office/drawing/2014/chart" uri="{C3380CC4-5D6E-409C-BE32-E72D297353CC}">
              <c16:uniqueId val="{00000000-C022-402D-897E-C9DD63F70DE3}"/>
            </c:ext>
          </c:extLst>
        </c:ser>
        <c:dLbls>
          <c:dLblPos val="outEnd"/>
          <c:showLegendKey val="0"/>
          <c:showVal val="1"/>
          <c:showCatName val="0"/>
          <c:showSerName val="0"/>
          <c:showPercent val="0"/>
          <c:showBubbleSize val="0"/>
        </c:dLbls>
        <c:gapWidth val="219"/>
        <c:overlap val="-27"/>
        <c:axId val="492649584"/>
        <c:axId val="492650240"/>
      </c:barChart>
      <c:catAx>
        <c:axId val="49264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50240"/>
        <c:crosses val="autoZero"/>
        <c:auto val="1"/>
        <c:lblAlgn val="ctr"/>
        <c:lblOffset val="100"/>
        <c:noMultiLvlLbl val="0"/>
      </c:catAx>
      <c:valAx>
        <c:axId val="49265024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4958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defRPr>
      </a:pPr>
      <a:endParaRPr lang="en-US"/>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Sheet1!$L$7</c:f>
              <c:strCache>
                <c:ptCount val="1"/>
                <c:pt idx="0">
                  <c:v>Calls Attempted</c:v>
                </c:pt>
              </c:strCache>
            </c:strRef>
          </c:tx>
          <c:spPr>
            <a:solidFill>
              <a:schemeClr val="accent1"/>
            </a:solidFill>
            <a:ln>
              <a:noFill/>
            </a:ln>
            <a:effectLst/>
          </c:spPr>
          <c:invertIfNegative val="0"/>
          <c:dPt>
            <c:idx val="0"/>
            <c:invertIfNegative val="0"/>
            <c:bubble3D val="0"/>
            <c:spPr>
              <a:solidFill>
                <a:schemeClr val="accent5">
                  <a:lumMod val="75000"/>
                  <a:lumOff val="25000"/>
                </a:schemeClr>
              </a:solidFill>
              <a:ln>
                <a:noFill/>
              </a:ln>
              <a:effectLst/>
            </c:spPr>
            <c:extLst>
              <c:ext xmlns:c16="http://schemas.microsoft.com/office/drawing/2014/chart" uri="{C3380CC4-5D6E-409C-BE32-E72D297353CC}">
                <c16:uniqueId val="{00000002-F9B4-476E-86AB-E9FF07979F6D}"/>
              </c:ext>
            </c:extLst>
          </c:dPt>
          <c:dPt>
            <c:idx val="1"/>
            <c:invertIfNegative val="0"/>
            <c:bubble3D val="0"/>
            <c:spPr>
              <a:solidFill>
                <a:schemeClr val="accent5">
                  <a:lumMod val="50000"/>
                  <a:lumOff val="50000"/>
                </a:schemeClr>
              </a:solidFill>
              <a:ln>
                <a:noFill/>
              </a:ln>
              <a:effectLst/>
            </c:spPr>
            <c:extLst>
              <c:ext xmlns:c16="http://schemas.microsoft.com/office/drawing/2014/chart" uri="{C3380CC4-5D6E-409C-BE32-E72D297353CC}">
                <c16:uniqueId val="{00000003-F9B4-476E-86AB-E9FF07979F6D}"/>
              </c:ext>
            </c:extLst>
          </c:dPt>
          <c:dLbls>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Sheet1!$M$2:$O$2</c:f>
              <c:strCache>
                <c:ptCount val="2"/>
                <c:pt idx="0">
                  <c:v>LES MIS 2019</c:v>
                </c:pt>
                <c:pt idx="1">
                  <c:v>TLK 20/22</c:v>
                </c:pt>
              </c:strCache>
              <c:extLst/>
            </c:strRef>
          </c:cat>
          <c:val>
            <c:numRef>
              <c:f>Sheet1!$M$7:$O$7</c:f>
              <c:numCache>
                <c:formatCode>#,##0</c:formatCode>
                <c:ptCount val="2"/>
                <c:pt idx="0">
                  <c:v>574.41666666666663</c:v>
                </c:pt>
                <c:pt idx="1">
                  <c:v>365.1</c:v>
                </c:pt>
              </c:numCache>
              <c:extLst/>
            </c:numRef>
          </c:val>
          <c:extLst>
            <c:ext xmlns:c16="http://schemas.microsoft.com/office/drawing/2014/chart" uri="{C3380CC4-5D6E-409C-BE32-E72D297353CC}">
              <c16:uniqueId val="{00000000-F9B4-476E-86AB-E9FF07979F6D}"/>
            </c:ext>
          </c:extLst>
        </c:ser>
        <c:dLbls>
          <c:dLblPos val="outEnd"/>
          <c:showLegendKey val="0"/>
          <c:showVal val="1"/>
          <c:showCatName val="0"/>
          <c:showSerName val="0"/>
          <c:showPercent val="0"/>
          <c:showBubbleSize val="0"/>
        </c:dLbls>
        <c:gapWidth val="219"/>
        <c:overlap val="-27"/>
        <c:axId val="492649584"/>
        <c:axId val="492650240"/>
      </c:barChart>
      <c:catAx>
        <c:axId val="49264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50240"/>
        <c:crosses val="autoZero"/>
        <c:auto val="1"/>
        <c:lblAlgn val="ctr"/>
        <c:lblOffset val="100"/>
        <c:noMultiLvlLbl val="0"/>
      </c:catAx>
      <c:valAx>
        <c:axId val="492650240"/>
        <c:scaling>
          <c:orientation val="minMax"/>
          <c:max val="16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4958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defRPr>
      </a:pPr>
      <a:endParaRPr lang="en-US"/>
    </a:p>
  </c:txPr>
  <c:externalData r:id="rId3">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Sheet1!$L$3</c:f>
              <c:strCache>
                <c:ptCount val="1"/>
                <c:pt idx="0">
                  <c:v>Calls Attempted</c:v>
                </c:pt>
              </c:strCache>
            </c:strRef>
          </c:tx>
          <c:spPr>
            <a:solidFill>
              <a:schemeClr val="accent1"/>
            </a:solidFill>
            <a:ln>
              <a:noFill/>
            </a:ln>
            <a:effectLst/>
          </c:spPr>
          <c:invertIfNegative val="0"/>
          <c:dPt>
            <c:idx val="0"/>
            <c:invertIfNegative val="0"/>
            <c:bubble3D val="0"/>
            <c:spPr>
              <a:solidFill>
                <a:schemeClr val="accent5">
                  <a:lumMod val="75000"/>
                  <a:lumOff val="25000"/>
                </a:schemeClr>
              </a:solidFill>
              <a:ln>
                <a:noFill/>
              </a:ln>
              <a:effectLst/>
            </c:spPr>
            <c:extLst>
              <c:ext xmlns:c16="http://schemas.microsoft.com/office/drawing/2014/chart" uri="{C3380CC4-5D6E-409C-BE32-E72D297353CC}">
                <c16:uniqueId val="{00000002-C022-402D-897E-C9DD63F70DE3}"/>
              </c:ext>
            </c:extLst>
          </c:dPt>
          <c:dPt>
            <c:idx val="1"/>
            <c:invertIfNegative val="0"/>
            <c:bubble3D val="0"/>
            <c:spPr>
              <a:solidFill>
                <a:schemeClr val="accent5">
                  <a:lumMod val="50000"/>
                  <a:lumOff val="50000"/>
                </a:schemeClr>
              </a:solidFill>
              <a:ln>
                <a:noFill/>
              </a:ln>
              <a:effectLst/>
            </c:spPr>
            <c:extLst>
              <c:ext xmlns:c16="http://schemas.microsoft.com/office/drawing/2014/chart" uri="{C3380CC4-5D6E-409C-BE32-E72D297353CC}">
                <c16:uniqueId val="{00000003-C022-402D-897E-C9DD63F70DE3}"/>
              </c:ext>
            </c:extLst>
          </c:dPt>
          <c:dPt>
            <c:idx val="2"/>
            <c:invertIfNegative val="0"/>
            <c:bubble3D val="0"/>
            <c:spPr>
              <a:solidFill>
                <a:schemeClr val="accent2">
                  <a:lumMod val="75000"/>
                </a:schemeClr>
              </a:solidFill>
              <a:ln>
                <a:noFill/>
              </a:ln>
              <a:effectLst/>
            </c:spPr>
            <c:extLst>
              <c:ext xmlns:c16="http://schemas.microsoft.com/office/drawing/2014/chart" uri="{C3380CC4-5D6E-409C-BE32-E72D297353CC}">
                <c16:uniqueId val="{00000004-C022-402D-897E-C9DD63F70DE3}"/>
              </c:ext>
            </c:extLst>
          </c:dPt>
          <c:dLbls>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Sheet1!$M$2:$O$2</c:f>
              <c:strCache>
                <c:ptCount val="3"/>
                <c:pt idx="0">
                  <c:v>LES MIS 2019</c:v>
                </c:pt>
                <c:pt idx="1">
                  <c:v>TLK 20/22</c:v>
                </c:pt>
                <c:pt idx="2">
                  <c:v>HAMILTON 2024</c:v>
                </c:pt>
              </c:strCache>
            </c:strRef>
          </c:cat>
          <c:val>
            <c:numRef>
              <c:f>Sheet1!$M$3:$O$3</c:f>
              <c:numCache>
                <c:formatCode>#,##0</c:formatCode>
                <c:ptCount val="3"/>
                <c:pt idx="0">
                  <c:v>1460</c:v>
                </c:pt>
                <c:pt idx="1">
                  <c:v>1126</c:v>
                </c:pt>
                <c:pt idx="2">
                  <c:v>176</c:v>
                </c:pt>
              </c:numCache>
            </c:numRef>
          </c:val>
          <c:extLst>
            <c:ext xmlns:c16="http://schemas.microsoft.com/office/drawing/2014/chart" uri="{C3380CC4-5D6E-409C-BE32-E72D297353CC}">
              <c16:uniqueId val="{00000000-C022-402D-897E-C9DD63F70DE3}"/>
            </c:ext>
          </c:extLst>
        </c:ser>
        <c:dLbls>
          <c:dLblPos val="outEnd"/>
          <c:showLegendKey val="0"/>
          <c:showVal val="1"/>
          <c:showCatName val="0"/>
          <c:showSerName val="0"/>
          <c:showPercent val="0"/>
          <c:showBubbleSize val="0"/>
        </c:dLbls>
        <c:gapWidth val="219"/>
        <c:overlap val="-27"/>
        <c:axId val="492649584"/>
        <c:axId val="492650240"/>
      </c:barChart>
      <c:catAx>
        <c:axId val="49264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50240"/>
        <c:crosses val="autoZero"/>
        <c:auto val="1"/>
        <c:lblAlgn val="ctr"/>
        <c:lblOffset val="100"/>
        <c:noMultiLvlLbl val="0"/>
      </c:catAx>
      <c:valAx>
        <c:axId val="49265024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4958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Sheet1!$L$7</c:f>
              <c:strCache>
                <c:ptCount val="1"/>
                <c:pt idx="0">
                  <c:v>Calls Attempted</c:v>
                </c:pt>
              </c:strCache>
            </c:strRef>
          </c:tx>
          <c:spPr>
            <a:solidFill>
              <a:schemeClr val="accent1"/>
            </a:solidFill>
            <a:ln>
              <a:noFill/>
            </a:ln>
            <a:effectLst/>
          </c:spPr>
          <c:invertIfNegative val="0"/>
          <c:dPt>
            <c:idx val="0"/>
            <c:invertIfNegative val="0"/>
            <c:bubble3D val="0"/>
            <c:spPr>
              <a:solidFill>
                <a:schemeClr val="accent5">
                  <a:lumMod val="75000"/>
                  <a:lumOff val="25000"/>
                </a:schemeClr>
              </a:solidFill>
              <a:ln>
                <a:noFill/>
              </a:ln>
              <a:effectLst/>
            </c:spPr>
            <c:extLst>
              <c:ext xmlns:c16="http://schemas.microsoft.com/office/drawing/2014/chart" uri="{C3380CC4-5D6E-409C-BE32-E72D297353CC}">
                <c16:uniqueId val="{00000002-F9B4-476E-86AB-E9FF07979F6D}"/>
              </c:ext>
            </c:extLst>
          </c:dPt>
          <c:dPt>
            <c:idx val="1"/>
            <c:invertIfNegative val="0"/>
            <c:bubble3D val="0"/>
            <c:spPr>
              <a:solidFill>
                <a:schemeClr val="accent5">
                  <a:lumMod val="50000"/>
                  <a:lumOff val="50000"/>
                </a:schemeClr>
              </a:solidFill>
              <a:ln>
                <a:noFill/>
              </a:ln>
              <a:effectLst/>
            </c:spPr>
            <c:extLst>
              <c:ext xmlns:c16="http://schemas.microsoft.com/office/drawing/2014/chart" uri="{C3380CC4-5D6E-409C-BE32-E72D297353CC}">
                <c16:uniqueId val="{00000003-F9B4-476E-86AB-E9FF07979F6D}"/>
              </c:ext>
            </c:extLst>
          </c:dPt>
          <c:dPt>
            <c:idx val="2"/>
            <c:invertIfNegative val="0"/>
            <c:bubble3D val="0"/>
            <c:spPr>
              <a:solidFill>
                <a:schemeClr val="accent2">
                  <a:lumMod val="75000"/>
                </a:schemeClr>
              </a:solidFill>
              <a:ln>
                <a:noFill/>
              </a:ln>
              <a:effectLst/>
            </c:spPr>
            <c:extLst>
              <c:ext xmlns:c16="http://schemas.microsoft.com/office/drawing/2014/chart" uri="{C3380CC4-5D6E-409C-BE32-E72D297353CC}">
                <c16:uniqueId val="{00000004-F9B4-476E-86AB-E9FF07979F6D}"/>
              </c:ext>
            </c:extLst>
          </c:dPt>
          <c:dLbls>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Sheet1!$M$2:$O$2</c:f>
              <c:strCache>
                <c:ptCount val="3"/>
                <c:pt idx="0">
                  <c:v>LES MIS 2019</c:v>
                </c:pt>
                <c:pt idx="1">
                  <c:v>TLK 20/22</c:v>
                </c:pt>
                <c:pt idx="2">
                  <c:v>HAMILTON 2024</c:v>
                </c:pt>
              </c:strCache>
            </c:strRef>
          </c:cat>
          <c:val>
            <c:numRef>
              <c:f>Sheet1!$M$7:$O$7</c:f>
              <c:numCache>
                <c:formatCode>#,##0</c:formatCode>
                <c:ptCount val="3"/>
                <c:pt idx="0">
                  <c:v>574.41666666666663</c:v>
                </c:pt>
                <c:pt idx="1">
                  <c:v>365.1</c:v>
                </c:pt>
                <c:pt idx="2">
                  <c:v>98</c:v>
                </c:pt>
              </c:numCache>
            </c:numRef>
          </c:val>
          <c:extLst>
            <c:ext xmlns:c16="http://schemas.microsoft.com/office/drawing/2014/chart" uri="{C3380CC4-5D6E-409C-BE32-E72D297353CC}">
              <c16:uniqueId val="{00000000-F9B4-476E-86AB-E9FF07979F6D}"/>
            </c:ext>
          </c:extLst>
        </c:ser>
        <c:dLbls>
          <c:dLblPos val="outEnd"/>
          <c:showLegendKey val="0"/>
          <c:showVal val="1"/>
          <c:showCatName val="0"/>
          <c:showSerName val="0"/>
          <c:showPercent val="0"/>
          <c:showBubbleSize val="0"/>
        </c:dLbls>
        <c:gapWidth val="219"/>
        <c:overlap val="-27"/>
        <c:axId val="492649584"/>
        <c:axId val="492650240"/>
      </c:barChart>
      <c:catAx>
        <c:axId val="492649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50240"/>
        <c:crosses val="autoZero"/>
        <c:auto val="1"/>
        <c:lblAlgn val="ctr"/>
        <c:lblOffset val="100"/>
        <c:noMultiLvlLbl val="0"/>
      </c:catAx>
      <c:valAx>
        <c:axId val="492650240"/>
        <c:scaling>
          <c:orientation val="minMax"/>
          <c:max val="16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49264958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ysClr val="windowText" lastClr="000000"/>
          </a:solidFill>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 online'!$A$20</c:f>
              <c:strCache>
                <c:ptCount val="1"/>
                <c:pt idx="0">
                  <c:v>Web Sales</c:v>
                </c:pt>
              </c:strCache>
            </c:strRef>
          </c:tx>
          <c:spPr>
            <a:solidFill>
              <a:srgbClr val="00B050"/>
            </a:solidFill>
            <a:ln>
              <a:noFill/>
            </a:ln>
            <a:effectLst/>
          </c:spPr>
          <c:invertIfNegative val="0"/>
          <c:dPt>
            <c:idx val="0"/>
            <c:invertIfNegative val="0"/>
            <c:bubble3D val="0"/>
            <c:spPr>
              <a:solidFill>
                <a:schemeClr val="accent3"/>
              </a:solidFill>
              <a:ln>
                <a:noFill/>
              </a:ln>
              <a:effectLst/>
            </c:spPr>
            <c:extLst>
              <c:ext xmlns:c16="http://schemas.microsoft.com/office/drawing/2014/chart" uri="{C3380CC4-5D6E-409C-BE32-E72D297353CC}">
                <c16:uniqueId val="{00000000-78D0-40B3-BE91-00F9B0080F73}"/>
              </c:ext>
            </c:extLst>
          </c:dPt>
          <c:dPt>
            <c:idx val="1"/>
            <c:invertIfNegative val="0"/>
            <c:bubble3D val="0"/>
            <c:spPr>
              <a:solidFill>
                <a:srgbClr val="E0A0CF"/>
              </a:solidFill>
              <a:ln>
                <a:noFill/>
              </a:ln>
              <a:effectLst/>
            </c:spPr>
            <c:extLst>
              <c:ext xmlns:c16="http://schemas.microsoft.com/office/drawing/2014/chart" uri="{C3380CC4-5D6E-409C-BE32-E72D297353CC}">
                <c16:uniqueId val="{00000001-78D0-40B3-BE91-00F9B0080F73}"/>
              </c:ext>
            </c:extLst>
          </c:dPt>
          <c:dPt>
            <c:idx val="2"/>
            <c:invertIfNegative val="0"/>
            <c:bubble3D val="0"/>
            <c:spPr>
              <a:solidFill>
                <a:srgbClr val="ED3762"/>
              </a:solidFill>
              <a:ln>
                <a:noFill/>
              </a:ln>
              <a:effectLst/>
            </c:spPr>
            <c:extLst>
              <c:ext xmlns:c16="http://schemas.microsoft.com/office/drawing/2014/chart" uri="{C3380CC4-5D6E-409C-BE32-E72D297353CC}">
                <c16:uniqueId val="{00000002-78D0-40B3-BE91-00F9B0080F73}"/>
              </c:ext>
            </c:extLst>
          </c:dPt>
          <c:dPt>
            <c:idx val="3"/>
            <c:invertIfNegative val="0"/>
            <c:bubble3D val="0"/>
            <c:spPr>
              <a:solidFill>
                <a:schemeClr val="accent3">
                  <a:lumMod val="75000"/>
                </a:schemeClr>
              </a:solidFill>
              <a:ln>
                <a:noFill/>
              </a:ln>
              <a:effectLst/>
            </c:spPr>
            <c:extLst>
              <c:ext xmlns:c16="http://schemas.microsoft.com/office/drawing/2014/chart" uri="{C3380CC4-5D6E-409C-BE32-E72D297353CC}">
                <c16:uniqueId val="{00000003-78D0-40B3-BE91-00F9B0080F73}"/>
              </c:ext>
            </c:extLst>
          </c:dPt>
          <c:dPt>
            <c:idx val="4"/>
            <c:invertIfNegative val="0"/>
            <c:bubble3D val="0"/>
            <c:spPr>
              <a:solidFill>
                <a:srgbClr val="92D050"/>
              </a:solidFill>
              <a:ln>
                <a:noFill/>
              </a:ln>
              <a:effectLst/>
            </c:spPr>
            <c:extLst>
              <c:ext xmlns:c16="http://schemas.microsoft.com/office/drawing/2014/chart" uri="{C3380CC4-5D6E-409C-BE32-E72D297353CC}">
                <c16:uniqueId val="{00000004-78D0-40B3-BE91-00F9B0080F73}"/>
              </c:ext>
            </c:extLst>
          </c:dPt>
          <c:dPt>
            <c:idx val="5"/>
            <c:invertIfNegative val="0"/>
            <c:bubble3D val="0"/>
            <c:spPr>
              <a:solidFill>
                <a:schemeClr val="accent5">
                  <a:lumMod val="75000"/>
                  <a:lumOff val="25000"/>
                </a:schemeClr>
              </a:solidFill>
              <a:ln>
                <a:noFill/>
              </a:ln>
              <a:effectLst/>
            </c:spPr>
            <c:extLst>
              <c:ext xmlns:c16="http://schemas.microsoft.com/office/drawing/2014/chart" uri="{C3380CC4-5D6E-409C-BE32-E72D297353CC}">
                <c16:uniqueId val="{00000005-78D0-40B3-BE91-00F9B0080F73}"/>
              </c:ext>
            </c:extLst>
          </c:dPt>
          <c:dPt>
            <c:idx val="6"/>
            <c:invertIfNegative val="0"/>
            <c:bubble3D val="0"/>
            <c:spPr>
              <a:solidFill>
                <a:srgbClr val="E3DE00"/>
              </a:solidFill>
              <a:ln>
                <a:noFill/>
              </a:ln>
              <a:effectLst/>
            </c:spPr>
            <c:extLst>
              <c:ext xmlns:c16="http://schemas.microsoft.com/office/drawing/2014/chart" uri="{C3380CC4-5D6E-409C-BE32-E72D297353CC}">
                <c16:uniqueId val="{00000006-78D0-40B3-BE91-00F9B0080F73}"/>
              </c:ext>
            </c:extLst>
          </c:dPt>
          <c:dPt>
            <c:idx val="7"/>
            <c:invertIfNegative val="0"/>
            <c:bubble3D val="0"/>
            <c:spPr>
              <a:solidFill>
                <a:schemeClr val="accent2">
                  <a:lumMod val="75000"/>
                </a:schemeClr>
              </a:solidFill>
              <a:ln>
                <a:noFill/>
              </a:ln>
              <a:effectLst/>
            </c:spPr>
            <c:extLst>
              <c:ext xmlns:c16="http://schemas.microsoft.com/office/drawing/2014/chart" uri="{C3380CC4-5D6E-409C-BE32-E72D297353CC}">
                <c16:uniqueId val="{00000007-78D0-40B3-BE91-00F9B0080F73}"/>
              </c:ext>
            </c:extLst>
          </c:dPt>
          <c:dLbls>
            <c:dLbl>
              <c:idx val="0"/>
              <c:tx>
                <c:strRef>
                  <c:f>'% online'!$B$22</c:f>
                  <c:strCache>
                    <c:ptCount val="1"/>
                    <c:pt idx="0">
                      <c:v>33%</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{BFE34D86-6971-46C9-83CD-9161A18B3837}</c15:txfldGUID>
                      <c15:f>'% online'!$B$22</c15:f>
                      <c15:dlblFieldTableCache>
                        <c:ptCount val="1"/>
                        <c:pt idx="0">
                          <c:v>33%</c:v>
                        </c:pt>
                      </c15:dlblFieldTableCache>
                    </c15:dlblFTEntry>
                  </c15:dlblFieldTable>
                  <c15:showDataLabelsRange val="0"/>
                </c:ext>
                <c:ext xmlns:c16="http://schemas.microsoft.com/office/drawing/2014/chart" uri="{C3380CC4-5D6E-409C-BE32-E72D297353CC}">
                  <c16:uniqueId val="{00000000-78D0-40B3-BE91-00F9B0080F73}"/>
                </c:ext>
              </c:extLst>
            </c:dLbl>
            <c:dLbl>
              <c:idx val="1"/>
              <c:tx>
                <c:strRef>
                  <c:f>'% online'!$C$22</c:f>
                  <c:strCache>
                    <c:ptCount val="1"/>
                    <c:pt idx="0">
                      <c:v>61%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{2D51D5A1-D3A1-4D42-99AE-FBF697163626}</c15:txfldGUID>
                      <c15:f>'% online'!$C$22</c15:f>
                      <c15:dlblFieldTableCache>
                        <c:ptCount val="1"/>
                        <c:pt idx="0">
                          <c:v>61%</c:v>
                        </c:pt>
                      </c15:dlblFieldTableCache>
                    </c15:dlblFTEntry>
                  </c15:dlblFieldTable>
                  <c15:showDataLabelsRange val="0"/>
                </c:ext>
                <c:ext xmlns:c16="http://schemas.microsoft.com/office/drawing/2014/chart" uri="{C3380CC4-5D6E-409C-BE32-E72D297353CC}">
                  <c16:uniqueId val="{00000001-78D0-40B3-BE91-00F9B0080F73}"/>
                </c:ext>
              </c:extLst>
            </c:dLbl>
            <c:dLbl>
              <c:idx val="2"/>
              <c:tx>
                <c:strRef>
                  <c:f>'% online'!$D$22</c:f>
                  <c:strCache>
                    <c:ptCount val="1"/>
                    <c:pt idx="0">
                      <c:v>46%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{05901B21-4C3A-4895-A3EA-4881B74CE5DE}</c15:txfldGUID>
                      <c15:f>'% online'!$D$22</c15:f>
                      <c15:dlblFieldTableCache>
                        <c:ptCount val="1"/>
                        <c:pt idx="0">
                          <c:v>46%</c:v>
                        </c:pt>
                      </c15:dlblFieldTableCache>
                    </c15:dlblFTEntry>
                  </c15:dlblFieldTable>
                  <c15:showDataLabelsRange val="0"/>
                </c:ext>
                <c:ext xmlns:c16="http://schemas.microsoft.com/office/drawing/2014/chart" uri="{C3380CC4-5D6E-409C-BE32-E72D297353CC}">
                  <c16:uniqueId val="{00000002-78D0-40B3-BE91-00F9B0080F73}"/>
                </c:ext>
              </c:extLst>
            </c:dLbl>
            <c:dLbl>
              <c:idx val="3"/>
              <c:tx>
                <c:strRef>
                  <c:f>'% online'!$E$22</c:f>
                  <c:strCache>
                    <c:ptCount val="1"/>
                    <c:pt idx="0">
                      <c:v>61%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{209E81FF-1465-46E8-91EF-549D2BDA9193}</c15:txfldGUID>
                      <c15:f>'% online'!$E$22</c15:f>
                      <c15:dlblFieldTableCache>
                        <c:ptCount val="1"/>
                        <c:pt idx="0">
                          <c:v>61%</c:v>
                        </c:pt>
                      </c15:dlblFieldTableCache>
                    </c15:dlblFTEntry>
                  </c15:dlblFieldTable>
                  <c15:showDataLabelsRange val="0"/>
                </c:ext>
                <c:ext xmlns:c16="http://schemas.microsoft.com/office/drawing/2014/chart" uri="{C3380CC4-5D6E-409C-BE32-E72D297353CC}">
                  <c16:uniqueId val="{00000003-78D0-40B3-BE91-00F9B0080F73}"/>
                </c:ext>
              </c:extLst>
            </c:dLbl>
            <c:dLbl>
              <c:idx val="4"/>
              <c:tx>
                <c:strRef>
                  <c:f>'% online'!$F$22</c:f>
                  <c:strCache>
                    <c:ptCount val="1"/>
                    <c:pt idx="0">
                      <c:v>69%</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{4E16C5E2-F0D2-441C-89A8-C487D1368D4D}</c15:txfldGUID>
                      <c15:f>'% online'!$F$22</c15:f>
                      <c15:dlblFieldTableCache>
                        <c:ptCount val="1"/>
                        <c:pt idx="0">
                          <c:v>69%</c:v>
                        </c:pt>
                      </c15:dlblFieldTableCache>
                    </c15:dlblFTEntry>
                  </c15:dlblFieldTable>
                  <c15:showDataLabelsRange val="0"/>
                </c:ext>
                <c:ext xmlns:c16="http://schemas.microsoft.com/office/drawing/2014/chart" uri="{C3380CC4-5D6E-409C-BE32-E72D297353CC}">
                  <c16:uniqueId val="{00000004-78D0-40B3-BE91-00F9B0080F73}"/>
                </c:ext>
              </c:extLst>
            </c:dLbl>
            <c:dLbl>
              <c:idx val="5"/>
              <c:tx>
                <c:strRef>
                  <c:f>'% online'!$G$22</c:f>
                  <c:strCache>
                    <c:ptCount val="1"/>
                    <c:pt idx="0">
                      <c:v>86%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{3AA701EF-2946-4551-B072-6E03AAC7709D}</c15:txfldGUID>
                      <c15:f>'% online'!$G$22</c15:f>
                      <c15:dlblFieldTableCache>
                        <c:ptCount val="1"/>
                        <c:pt idx="0">
                          <c:v>86%</c:v>
                        </c:pt>
                      </c15:dlblFieldTableCache>
                    </c15:dlblFTEntry>
                  </c15:dlblFieldTable>
                  <c15:showDataLabelsRange val="0"/>
                </c:ext>
                <c:ext xmlns:c16="http://schemas.microsoft.com/office/drawing/2014/chart" uri="{C3380CC4-5D6E-409C-BE32-E72D297353CC}">
                  <c16:uniqueId val="{00000005-78D0-40B3-BE91-00F9B0080F73}"/>
                </c:ext>
              </c:extLst>
            </c:dLbl>
            <c:dLbl>
              <c:idx val="6"/>
              <c:tx>
                <c:strRef>
                  <c:f>'% online'!$H$22</c:f>
                  <c:strCache>
                    <c:ptCount val="1"/>
                    <c:pt idx="0">
                      <c:v>95%</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{2FD11017-CA96-48F2-9D3B-5E0EA20B6DF2}</c15:txfldGUID>
                      <c15:f>'% online'!$H$22</c15:f>
                      <c15:dlblFieldTableCache>
                        <c:ptCount val="1"/>
                        <c:pt idx="0">
                          <c:v>95%</c:v>
                        </c:pt>
                      </c15:dlblFieldTableCache>
                    </c15:dlblFTEntry>
                  </c15:dlblFieldTable>
                  <c15:showDataLabelsRange val="0"/>
                </c:ext>
                <c:ext xmlns:c16="http://schemas.microsoft.com/office/drawing/2014/chart" uri="{C3380CC4-5D6E-409C-BE32-E72D297353CC}">
                  <c16:uniqueId val="{00000006-78D0-40B3-BE91-00F9B0080F73}"/>
                </c:ext>
              </c:extLst>
            </c:dLbl>
            <c:dLbl>
              <c:idx val="7"/>
              <c:tx>
                <c:strRef>
                  <c:f>'% online'!$I$22</c:f>
                  <c:strCache>
                    <c:ptCount val="1"/>
                    <c:pt idx="0">
                      <c:v>96%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{F201ABFD-B0A2-4942-8235-F727C91EF957}</c15:txfldGUID>
                      <c15:f>'% online'!$I$22</c15:f>
                      <c15:dlblFieldTableCache>
                        <c:ptCount val="1"/>
                        <c:pt idx="0">
                          <c:v>96%</c:v>
                        </c:pt>
                      </c15:dlblFieldTableCache>
                    </c15:dlblFTEntry>
                  </c15:dlblFieldTable>
                  <c15:showDataLabelsRange val="0"/>
                </c:ext>
                <c:ext xmlns:c16="http://schemas.microsoft.com/office/drawing/2014/chart" uri="{C3380CC4-5D6E-409C-BE32-E72D297353CC}">
                  <c16:uniqueId val="{00000007-78D0-40B3-BE91-00F9B0080F73}"/>
                </c:ext>
              </c:extLst>
            </c:dLbl>
            <c:spPr>
              <a:noFill/>
              <a:ln>
                <a:noFill/>
              </a:ln>
              <a:effectLst/>
            </c:spPr>
            <c:txPr>
              <a:bodyPr rot="0" spcFirstLastPara="1" vertOverflow="ellipsis" vert="horz" wrap="square" anchor="ctr" anchorCtr="1"/>
              <a:lstStyle/>
              <a:p>
                <a:pPr>
                  <a:defRPr sz="9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 online'!$B$2:$I$2</c:f>
              <c:strCache>
                <c:ptCount val="8"/>
                <c:pt idx="0">
                  <c:v>Mamma Mia 2010</c:v>
                </c:pt>
                <c:pt idx="1">
                  <c:v>Wicked 2014</c:v>
                </c:pt>
                <c:pt idx="2">
                  <c:v>The Lion King 2014</c:v>
                </c:pt>
                <c:pt idx="3">
                  <c:v>Wicked 2018</c:v>
                </c:pt>
                <c:pt idx="4">
                  <c:v>Matilda 2018</c:v>
                </c:pt>
                <c:pt idx="5">
                  <c:v>Les Mis 2019</c:v>
                </c:pt>
                <c:pt idx="6">
                  <c:v>Alladin 2023</c:v>
                </c:pt>
                <c:pt idx="7">
                  <c:v>Hamilton 2024</c:v>
                </c:pt>
              </c:strCache>
            </c:strRef>
          </c:cat>
          <c:val>
            <c:numRef>
              <c:f>'% online'!$B$20:$I$20</c:f>
              <c:numCache>
                <c:formatCode>#,##0</c:formatCode>
                <c:ptCount val="8"/>
                <c:pt idx="0">
                  <c:v>2494</c:v>
                </c:pt>
                <c:pt idx="1">
                  <c:v>1855</c:v>
                </c:pt>
                <c:pt idx="2">
                  <c:v>3450</c:v>
                </c:pt>
                <c:pt idx="3">
                  <c:v>1191</c:v>
                </c:pt>
                <c:pt idx="4">
                  <c:v>1924</c:v>
                </c:pt>
                <c:pt idx="5">
                  <c:v>6280</c:v>
                </c:pt>
                <c:pt idx="6">
                  <c:v>3641</c:v>
                </c:pt>
                <c:pt idx="7">
                  <c:v>7265</c:v>
                </c:pt>
              </c:numCache>
            </c:numRef>
          </c:val>
          <c:extLst>
            <c:ext xmlns:c16="http://schemas.microsoft.com/office/drawing/2014/chart" uri="{C3380CC4-5D6E-409C-BE32-E72D297353CC}">
              <c16:uniqueId val="{00000008-78D0-40B3-BE91-00F9B0080F73}"/>
            </c:ext>
          </c:extLst>
        </c:ser>
        <c:ser>
          <c:idx val="1"/>
          <c:order val="1"/>
          <c:tx>
            <c:strRef>
              <c:f>'% online'!$A$21</c:f>
              <c:strCache>
                <c:ptCount val="1"/>
                <c:pt idx="0">
                  <c:v>Offline Sales</c:v>
                </c:pt>
              </c:strCache>
            </c:strRef>
          </c:tx>
          <c:spPr>
            <a:solidFill>
              <a:schemeClr val="tx1">
                <a:lumMod val="60000"/>
                <a:lumOff val="40000"/>
              </a:schemeClr>
            </a:solidFill>
            <a:ln>
              <a:noFill/>
            </a:ln>
            <a:effectLst/>
          </c:spPr>
          <c:invertIfNegative val="0"/>
          <c:dLbls>
            <c:delete val="1"/>
          </c:dLbls>
          <c:cat>
            <c:strRef>
              <c:f>'% online'!$B$2:$I$2</c:f>
              <c:strCache>
                <c:ptCount val="8"/>
                <c:pt idx="0">
                  <c:v>Mamma Mia 2010</c:v>
                </c:pt>
                <c:pt idx="1">
                  <c:v>Wicked 2014</c:v>
                </c:pt>
                <c:pt idx="2">
                  <c:v>The Lion King 2014</c:v>
                </c:pt>
                <c:pt idx="3">
                  <c:v>Wicked 2018</c:v>
                </c:pt>
                <c:pt idx="4">
                  <c:v>Matilda 2018</c:v>
                </c:pt>
                <c:pt idx="5">
                  <c:v>Les Mis 2019</c:v>
                </c:pt>
                <c:pt idx="6">
                  <c:v>Alladin 2023</c:v>
                </c:pt>
                <c:pt idx="7">
                  <c:v>Hamilton 2024</c:v>
                </c:pt>
              </c:strCache>
            </c:strRef>
          </c:cat>
          <c:val>
            <c:numRef>
              <c:f>'% online'!$B$21:$I$21</c:f>
              <c:numCache>
                <c:formatCode>#,##0</c:formatCode>
                <c:ptCount val="8"/>
                <c:pt idx="0">
                  <c:v>5019</c:v>
                </c:pt>
                <c:pt idx="1">
                  <c:v>1168</c:v>
                </c:pt>
                <c:pt idx="2">
                  <c:v>4072</c:v>
                </c:pt>
                <c:pt idx="3">
                  <c:v>766</c:v>
                </c:pt>
                <c:pt idx="4">
                  <c:v>873</c:v>
                </c:pt>
                <c:pt idx="5">
                  <c:v>1047</c:v>
                </c:pt>
                <c:pt idx="6">
                  <c:v>181</c:v>
                </c:pt>
                <c:pt idx="7">
                  <c:v>291</c:v>
                </c:pt>
              </c:numCache>
            </c:numRef>
          </c:val>
          <c:extLst>
            <c:ext xmlns:c16="http://schemas.microsoft.com/office/drawing/2014/chart" uri="{C3380CC4-5D6E-409C-BE32-E72D297353CC}">
              <c16:uniqueId val="{00000009-78D0-40B3-BE91-00F9B0080F73}"/>
            </c:ext>
          </c:extLst>
        </c:ser>
        <c:dLbls>
          <c:dLblPos val="ctr"/>
          <c:showLegendKey val="0"/>
          <c:showVal val="1"/>
          <c:showCatName val="0"/>
          <c:showSerName val="0"/>
          <c:showPercent val="0"/>
          <c:showBubbleSize val="0"/>
        </c:dLbls>
        <c:gapWidth val="150"/>
        <c:overlap val="100"/>
        <c:axId val="853769256"/>
        <c:axId val="853771880"/>
      </c:barChart>
      <c:catAx>
        <c:axId val="853769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853771880"/>
        <c:crosses val="autoZero"/>
        <c:auto val="1"/>
        <c:lblAlgn val="ctr"/>
        <c:lblOffset val="100"/>
        <c:noMultiLvlLbl val="0"/>
      </c:catAx>
      <c:valAx>
        <c:axId val="8537718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r>
                  <a:rPr lang="en-GB"/>
                  <a:t># ORDERS</a:t>
                </a:r>
              </a:p>
            </c:rich>
          </c:tx>
          <c:overlay val="0"/>
          <c:spPr>
            <a:noFill/>
            <a:ln>
              <a:noFill/>
            </a:ln>
            <a:effectLst/>
          </c:spPr>
          <c:txPr>
            <a:bodyPr rot="-54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crossAx val="85376925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ysClr val="windowText" lastClr="000000"/>
          </a:solidFill>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Sheet1!$L$11</c:f>
              <c:strCache>
                <c:ptCount val="1"/>
                <c:pt idx="0">
                  <c:v>Calls</c:v>
                </c:pt>
              </c:strCache>
            </c:strRef>
          </c:tx>
          <c:spPr>
            <a:solidFill>
              <a:schemeClr val="accent2"/>
            </a:solidFill>
            <a:ln>
              <a:noFill/>
            </a:ln>
            <a:effectLst/>
          </c:spPr>
          <c:invertIfNegative val="0"/>
          <c:dLbls>
            <c:dLbl>
              <c:idx val="0"/>
              <c:tx>
                <c:strRef>
                  <c:f>Sheet1!$M$16</c:f>
                  <c:strCache>
                    <c:ptCount val="1"/>
                    <c:pt idx="0">
                      <c:v>86%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{AFD2BB8B-7659-4488-BF28-780F1C503101}</c15:txfldGUID>
                      <c15:f>Sheet1!$M$16</c15:f>
                      <c15:dlblFieldTableCache>
                        <c:ptCount val="1"/>
                        <c:pt idx="0">
                          <c:v>86%</c:v>
                        </c:pt>
                      </c15:dlblFieldTableCache>
                    </c15:dlblFTEntry>
                  </c15:dlblFieldTable>
                  <c15:showDataLabelsRange val="0"/>
                </c:ext>
                <c:ext xmlns:c16="http://schemas.microsoft.com/office/drawing/2014/chart" uri="{C3380CC4-5D6E-409C-BE32-E72D297353CC}">
                  <c16:uniqueId val="{00000000-C856-42D0-9E17-22B8C926A252}"/>
                </c:ext>
              </c:extLst>
            </c:dLbl>
            <c:dLbl>
              <c:idx val="1"/>
              <c:tx>
                <c:strRef>
                  <c:f>Sheet1!$N$16</c:f>
                  <c:strCache>
                    <c:ptCount val="1"/>
                    <c:pt idx="0">
                      <c:v>23%</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{A914F5A7-00B7-46AC-9A10-0332F5D105C1}</c15:txfldGUID>
                      <c15:f>Sheet1!$N$16</c15:f>
                      <c15:dlblFieldTableCache>
                        <c:ptCount val="1"/>
                        <c:pt idx="0">
                          <c:v>23%</c:v>
                        </c:pt>
                      </c15:dlblFieldTableCache>
                    </c15:dlblFTEntry>
                  </c15:dlblFieldTable>
                  <c15:showDataLabelsRange val="0"/>
                </c:ext>
                <c:ext xmlns:c16="http://schemas.microsoft.com/office/drawing/2014/chart" uri="{C3380CC4-5D6E-409C-BE32-E72D297353CC}">
                  <c16:uniqueId val="{00000001-C856-42D0-9E17-22B8C926A252}"/>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Sheet1!$M$10:$N$10</c:f>
              <c:strCache>
                <c:ptCount val="2"/>
                <c:pt idx="0">
                  <c:v>TLK 20/22</c:v>
                </c:pt>
                <c:pt idx="1">
                  <c:v>HAMILTON 2024</c:v>
                </c:pt>
              </c:strCache>
            </c:strRef>
          </c:cat>
          <c:val>
            <c:numRef>
              <c:f>Sheet1!$M$11:$N$11</c:f>
              <c:numCache>
                <c:formatCode>#,##0</c:formatCode>
                <c:ptCount val="2"/>
                <c:pt idx="0">
                  <c:v>365.1</c:v>
                </c:pt>
                <c:pt idx="1">
                  <c:v>98</c:v>
                </c:pt>
              </c:numCache>
            </c:numRef>
          </c:val>
          <c:extLst>
            <c:ext xmlns:c16="http://schemas.microsoft.com/office/drawing/2014/chart" uri="{C3380CC4-5D6E-409C-BE32-E72D297353CC}">
              <c16:uniqueId val="{00000002-C856-42D0-9E17-22B8C926A252}"/>
            </c:ext>
          </c:extLst>
        </c:ser>
        <c:ser>
          <c:idx val="1"/>
          <c:order val="1"/>
          <c:tx>
            <c:strRef>
              <c:f>Sheet1!$L$12</c:f>
              <c:strCache>
                <c:ptCount val="1"/>
                <c:pt idx="0">
                  <c:v>Chat</c:v>
                </c:pt>
              </c:strCache>
            </c:strRef>
          </c:tx>
          <c:spPr>
            <a:solidFill>
              <a:srgbClr val="0070C0"/>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6-C856-42D0-9E17-22B8C926A252}"/>
                </c:ext>
              </c:extLst>
            </c:dLbl>
            <c:dLbl>
              <c:idx val="1"/>
              <c:tx>
                <c:strRef>
                  <c:f>Sheet1!$N$17</c:f>
                  <c:strCache>
                    <c:ptCount val="1"/>
                    <c:pt idx="0">
                      <c:v>56%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{AEE758CE-8AD2-4644-A7F8-DFED5995FC07}</c15:txfldGUID>
                      <c15:f>Sheet1!$N$17</c15:f>
                      <c15:dlblFieldTableCache>
                        <c:ptCount val="1"/>
                        <c:pt idx="0">
                          <c:v>56%</c:v>
                        </c:pt>
                      </c15:dlblFieldTableCache>
                    </c15:dlblFTEntry>
                  </c15:dlblFieldTable>
                  <c15:showDataLabelsRange val="0"/>
                </c:ext>
                <c:ext xmlns:c16="http://schemas.microsoft.com/office/drawing/2014/chart" uri="{C3380CC4-5D6E-409C-BE32-E72D297353CC}">
                  <c16:uniqueId val="{00000007-C856-42D0-9E17-22B8C926A252}"/>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Sheet1!$M$10:$N$10</c:f>
              <c:strCache>
                <c:ptCount val="2"/>
                <c:pt idx="0">
                  <c:v>TLK 20/22</c:v>
                </c:pt>
                <c:pt idx="1">
                  <c:v>HAMILTON 2024</c:v>
                </c:pt>
              </c:strCache>
            </c:strRef>
          </c:cat>
          <c:val>
            <c:numRef>
              <c:f>Sheet1!$M$12:$N$12</c:f>
              <c:numCache>
                <c:formatCode>#,##0</c:formatCode>
                <c:ptCount val="2"/>
                <c:pt idx="0">
                  <c:v>0</c:v>
                </c:pt>
                <c:pt idx="1">
                  <c:v>242.16666666666666</c:v>
                </c:pt>
              </c:numCache>
            </c:numRef>
          </c:val>
          <c:extLst>
            <c:ext xmlns:c16="http://schemas.microsoft.com/office/drawing/2014/chart" uri="{C3380CC4-5D6E-409C-BE32-E72D297353CC}">
              <c16:uniqueId val="{00000008-C856-42D0-9E17-22B8C926A252}"/>
            </c:ext>
          </c:extLst>
        </c:ser>
        <c:ser>
          <c:idx val="2"/>
          <c:order val="2"/>
          <c:tx>
            <c:strRef>
              <c:f>Sheet1!$L$13</c:f>
              <c:strCache>
                <c:ptCount val="1"/>
                <c:pt idx="0">
                  <c:v>Email</c:v>
                </c:pt>
              </c:strCache>
            </c:strRef>
          </c:tx>
          <c:spPr>
            <a:solidFill>
              <a:schemeClr val="accent3"/>
            </a:solidFill>
            <a:ln>
              <a:noFill/>
            </a:ln>
            <a:effectLst/>
          </c:spPr>
          <c:invertIfNegative val="0"/>
          <c:dLbls>
            <c:dLbl>
              <c:idx val="0"/>
              <c:tx>
                <c:strRef>
                  <c:f>Sheet1!$M$18</c:f>
                  <c:strCache>
                    <c:ptCount val="1"/>
                    <c:pt idx="0">
                      <c:v>14%</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{9F46CAE0-D5B6-418D-816D-3CF02145A46B}</c15:txfldGUID>
                      <c15:f>Sheet1!$M$18</c15:f>
                      <c15:dlblFieldTableCache>
                        <c:ptCount val="1"/>
                        <c:pt idx="0">
                          <c:v>14%</c:v>
                        </c:pt>
                      </c15:dlblFieldTableCache>
                    </c15:dlblFTEntry>
                  </c15:dlblFieldTable>
                  <c15:showDataLabelsRange val="0"/>
                </c:ext>
                <c:ext xmlns:c16="http://schemas.microsoft.com/office/drawing/2014/chart" uri="{C3380CC4-5D6E-409C-BE32-E72D297353CC}">
                  <c16:uniqueId val="{00000003-C856-42D0-9E17-22B8C926A252}"/>
                </c:ext>
              </c:extLst>
            </c:dLbl>
            <c:dLbl>
              <c:idx val="1"/>
              <c:tx>
                <c:strRef>
                  <c:f>Sheet1!$N$18</c:f>
                  <c:strCache>
                    <c:ptCount val="1"/>
                    <c:pt idx="0">
                      <c:v>21%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{72BA3D6C-EC02-4238-973A-B819DD3FDBAE}</c15:txfldGUID>
                      <c15:f>Sheet1!$N$18</c15:f>
                      <c15:dlblFieldTableCache>
                        <c:ptCount val="1"/>
                        <c:pt idx="0">
                          <c:v>21%</c:v>
                        </c:pt>
                      </c15:dlblFieldTableCache>
                    </c15:dlblFTEntry>
                  </c15:dlblFieldTable>
                  <c15:showDataLabelsRange val="0"/>
                </c:ext>
                <c:ext xmlns:c16="http://schemas.microsoft.com/office/drawing/2014/chart" uri="{C3380CC4-5D6E-409C-BE32-E72D297353CC}">
                  <c16:uniqueId val="{00000004-C856-42D0-9E17-22B8C926A252}"/>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Sheet1!$M$10:$N$10</c:f>
              <c:strCache>
                <c:ptCount val="2"/>
                <c:pt idx="0">
                  <c:v>TLK 20/22</c:v>
                </c:pt>
                <c:pt idx="1">
                  <c:v>HAMILTON 2024</c:v>
                </c:pt>
              </c:strCache>
            </c:strRef>
          </c:cat>
          <c:val>
            <c:numRef>
              <c:f>Sheet1!$M$13:$N$13</c:f>
              <c:numCache>
                <c:formatCode>#,##0</c:formatCode>
                <c:ptCount val="2"/>
                <c:pt idx="0">
                  <c:v>61.166666666666664</c:v>
                </c:pt>
                <c:pt idx="1">
                  <c:v>89.666666666666671</c:v>
                </c:pt>
              </c:numCache>
            </c:numRef>
          </c:val>
          <c:extLst>
            <c:ext xmlns:c16="http://schemas.microsoft.com/office/drawing/2014/chart" uri="{C3380CC4-5D6E-409C-BE32-E72D297353CC}">
              <c16:uniqueId val="{00000005-C856-42D0-9E17-22B8C926A252}"/>
            </c:ext>
          </c:extLst>
        </c:ser>
        <c:dLbls>
          <c:dLblPos val="ctr"/>
          <c:showLegendKey val="0"/>
          <c:showVal val="1"/>
          <c:showCatName val="0"/>
          <c:showSerName val="0"/>
          <c:showPercent val="0"/>
          <c:showBubbleSize val="0"/>
        </c:dLbls>
        <c:gapWidth val="150"/>
        <c:overlap val="100"/>
        <c:axId val="911098936"/>
        <c:axId val="911103528"/>
      </c:barChart>
      <c:catAx>
        <c:axId val="9110989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911103528"/>
        <c:crosses val="autoZero"/>
        <c:auto val="1"/>
        <c:lblAlgn val="ctr"/>
        <c:lblOffset val="100"/>
        <c:noMultiLvlLbl val="0"/>
      </c:catAx>
      <c:valAx>
        <c:axId val="911103528"/>
        <c:scaling>
          <c:orientation val="minMax"/>
          <c:max val="45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911098936"/>
        <c:crosses val="autoZero"/>
        <c:crossBetween val="between"/>
      </c:valAx>
      <c:spPr>
        <a:noFill/>
        <a:ln>
          <a:noFill/>
        </a:ln>
        <a:effectLst/>
      </c:spPr>
    </c:plotArea>
    <c:legend>
      <c:legendPos val="l"/>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tx1"/>
          </a:solidFill>
        </a:defRPr>
      </a:pPr>
      <a:endParaRPr lang="en-US"/>
    </a:p>
  </c:txPr>
  <c:externalData r:id="rId3">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Sheet1!$L$21</c:f>
              <c:strCache>
                <c:ptCount val="1"/>
                <c:pt idx="0">
                  <c:v>Calls Handled</c:v>
                </c:pt>
              </c:strCache>
            </c:strRef>
          </c:tx>
          <c:spPr>
            <a:solidFill>
              <a:schemeClr val="accent2"/>
            </a:solidFill>
            <a:ln>
              <a:noFill/>
            </a:ln>
            <a:effectLst/>
          </c:spPr>
          <c:invertIfNegative val="0"/>
          <c:dLbls>
            <c:dLbl>
              <c:idx val="0"/>
              <c:tx>
                <c:strRef>
                  <c:f>Sheet1!$M$29</c:f>
                  <c:strCache>
                    <c:ptCount val="1"/>
                    <c:pt idx="0">
                      <c:v>64%</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{2786AB9D-F168-4C19-8B4F-1466153F678B}</c15:txfldGUID>
                      <c15:f>Sheet1!$M$29</c15:f>
                      <c15:dlblFieldTableCache>
                        <c:ptCount val="1"/>
                        <c:pt idx="0">
                          <c:v>64%</c:v>
                        </c:pt>
                      </c15:dlblFieldTableCache>
                    </c15:dlblFTEntry>
                  </c15:dlblFieldTable>
                  <c15:showDataLabelsRange val="0"/>
                </c:ext>
                <c:ext xmlns:c16="http://schemas.microsoft.com/office/drawing/2014/chart" uri="{C3380CC4-5D6E-409C-BE32-E72D297353CC}">
                  <c16:uniqueId val="{00000000-7F86-4283-BE4A-5DEE8DFCF49D}"/>
                </c:ext>
              </c:extLst>
            </c:dLbl>
            <c:dLbl>
              <c:idx val="1"/>
              <c:tx>
                <c:strRef>
                  <c:f>Sheet1!$N$29</c:f>
                  <c:strCache>
                    <c:ptCount val="1"/>
                    <c:pt idx="0">
                      <c:v>17%</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{67664825-5190-4714-B334-11C6E7092ADC}</c15:txfldGUID>
                      <c15:f>Sheet1!$N$29</c15:f>
                      <c15:dlblFieldTableCache>
                        <c:ptCount val="1"/>
                        <c:pt idx="0">
                          <c:v>17%</c:v>
                        </c:pt>
                      </c15:dlblFieldTableCache>
                    </c15:dlblFTEntry>
                  </c15:dlblFieldTable>
                  <c15:showDataLabelsRange val="0"/>
                </c:ext>
                <c:ext xmlns:c16="http://schemas.microsoft.com/office/drawing/2014/chart" uri="{C3380CC4-5D6E-409C-BE32-E72D297353CC}">
                  <c16:uniqueId val="{00000001-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Sheet1!$M$21:$N$21</c:f>
              <c:numCache>
                <c:formatCode>0</c:formatCode>
                <c:ptCount val="2"/>
                <c:pt idx="0">
                  <c:v>273.10000000000002</c:v>
                </c:pt>
                <c:pt idx="1">
                  <c:v>73.5</c:v>
                </c:pt>
              </c:numCache>
            </c:numRef>
          </c:val>
          <c:extLst>
            <c:ext xmlns:c16="http://schemas.microsoft.com/office/drawing/2014/chart" uri="{C3380CC4-5D6E-409C-BE32-E72D297353CC}">
              <c16:uniqueId val="{00000002-7F86-4283-BE4A-5DEE8DFCF49D}"/>
            </c:ext>
          </c:extLst>
        </c:ser>
        <c:ser>
          <c:idx val="1"/>
          <c:order val="1"/>
          <c:tx>
            <c:strRef>
              <c:f>Sheet1!$L$22</c:f>
              <c:strCache>
                <c:ptCount val="1"/>
                <c:pt idx="0">
                  <c:v>Calls Dropped</c:v>
                </c:pt>
              </c:strCache>
            </c:strRef>
          </c:tx>
          <c:spPr>
            <a:solidFill>
              <a:srgbClr val="C00000"/>
            </a:solidFill>
            <a:ln>
              <a:noFill/>
            </a:ln>
            <a:effectLst/>
          </c:spPr>
          <c:invertIfNegative val="0"/>
          <c:dLbls>
            <c:dLbl>
              <c:idx val="0"/>
              <c:tx>
                <c:strRef>
                  <c:f>Sheet1!$M$30</c:f>
                  <c:strCache>
                    <c:ptCount val="1"/>
                    <c:pt idx="0">
                      <c:v>22%</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{17814ABA-31C2-4AE5-93F3-87AB0BA939E2}</c15:txfldGUID>
                      <c15:f>Sheet1!$M$30</c15:f>
                      <c15:dlblFieldTableCache>
                        <c:ptCount val="1"/>
                        <c:pt idx="0">
                          <c:v>22%</c:v>
                        </c:pt>
                      </c15:dlblFieldTableCache>
                    </c15:dlblFTEntry>
                  </c15:dlblFieldTable>
                  <c15:showDataLabelsRange val="0"/>
                </c:ext>
                <c:ext xmlns:c16="http://schemas.microsoft.com/office/drawing/2014/chart" uri="{C3380CC4-5D6E-409C-BE32-E72D297353CC}">
                  <c16:uniqueId val="{00000003-7F86-4283-BE4A-5DEE8DFCF49D}"/>
                </c:ext>
              </c:extLst>
            </c:dLbl>
            <c:dLbl>
              <c:idx val="1"/>
              <c:tx>
                <c:strRef>
                  <c:f>Sheet1!$N$30</c:f>
                  <c:strCache>
                    <c:ptCount val="1"/>
                    <c:pt idx="0">
                      <c:v>6%</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{400E3D37-B700-425E-8A96-FCB24813894C}</c15:txfldGUID>
                      <c15:f>Sheet1!$N$30</c15:f>
                      <c15:dlblFieldTableCache>
                        <c:ptCount val="1"/>
                        <c:pt idx="0">
                          <c:v>6%</c:v>
                        </c:pt>
                      </c15:dlblFieldTableCache>
                    </c15:dlblFTEntry>
                  </c15:dlblFieldTable>
                  <c15:showDataLabelsRange val="0"/>
                </c:ext>
                <c:ext xmlns:c16="http://schemas.microsoft.com/office/drawing/2014/chart" uri="{C3380CC4-5D6E-409C-BE32-E72D297353CC}">
                  <c16:uniqueId val="{00000004-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Sheet1!$M$22:$N$22</c:f>
              <c:numCache>
                <c:formatCode>0</c:formatCode>
                <c:ptCount val="2"/>
                <c:pt idx="0">
                  <c:v>92</c:v>
                </c:pt>
                <c:pt idx="1">
                  <c:v>24.5</c:v>
                </c:pt>
              </c:numCache>
            </c:numRef>
          </c:val>
          <c:extLst>
            <c:ext xmlns:c16="http://schemas.microsoft.com/office/drawing/2014/chart" uri="{C3380CC4-5D6E-409C-BE32-E72D297353CC}">
              <c16:uniqueId val="{00000005-7F86-4283-BE4A-5DEE8DFCF49D}"/>
            </c:ext>
          </c:extLst>
        </c:ser>
        <c:ser>
          <c:idx val="2"/>
          <c:order val="2"/>
          <c:tx>
            <c:strRef>
              <c:f>Sheet1!$L$23</c:f>
              <c:strCache>
                <c:ptCount val="1"/>
                <c:pt idx="0">
                  <c:v>Chats Handled Solely by Bot</c:v>
                </c:pt>
              </c:strCache>
            </c:strRef>
          </c:tx>
          <c:spPr>
            <a:solidFill>
              <a:schemeClr val="accent5"/>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6-7F86-4283-BE4A-5DEE8DFCF49D}"/>
                </c:ext>
              </c:extLst>
            </c:dLbl>
            <c:dLbl>
              <c:idx val="1"/>
              <c:tx>
                <c:strRef>
                  <c:f>Sheet1!$N$31</c:f>
                  <c:strCache>
                    <c:ptCount val="1"/>
                    <c:pt idx="0">
                      <c:v>35%</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{AEA1D6A2-F89F-4376-9218-91FC3CD92357}</c15:txfldGUID>
                      <c15:f>Sheet1!$N$31</c15:f>
                      <c15:dlblFieldTableCache>
                        <c:ptCount val="1"/>
                        <c:pt idx="0">
                          <c:v>35%</c:v>
                        </c:pt>
                      </c15:dlblFieldTableCache>
                    </c15:dlblFTEntry>
                  </c15:dlblFieldTable>
                  <c15:showDataLabelsRange val="0"/>
                </c:ext>
                <c:ext xmlns:c16="http://schemas.microsoft.com/office/drawing/2014/chart" uri="{C3380CC4-5D6E-409C-BE32-E72D297353CC}">
                  <c16:uniqueId val="{00000007-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Sheet1!$M$23:$N$23</c:f>
              <c:numCache>
                <c:formatCode>0</c:formatCode>
                <c:ptCount val="2"/>
                <c:pt idx="0">
                  <c:v>0</c:v>
                </c:pt>
                <c:pt idx="1">
                  <c:v>150.16666666666666</c:v>
                </c:pt>
              </c:numCache>
            </c:numRef>
          </c:val>
          <c:extLst>
            <c:ext xmlns:c16="http://schemas.microsoft.com/office/drawing/2014/chart" uri="{C3380CC4-5D6E-409C-BE32-E72D297353CC}">
              <c16:uniqueId val="{00000008-7F86-4283-BE4A-5DEE8DFCF49D}"/>
            </c:ext>
          </c:extLst>
        </c:ser>
        <c:ser>
          <c:idx val="3"/>
          <c:order val="3"/>
          <c:tx>
            <c:strRef>
              <c:f>Sheet1!$L$24</c:f>
              <c:strCache>
                <c:ptCount val="1"/>
                <c:pt idx="0">
                  <c:v>Chat Transfer Requests (Handled)</c:v>
                </c:pt>
              </c:strCache>
            </c:strRef>
          </c:tx>
          <c:spPr>
            <a:solidFill>
              <a:srgbClr val="0070C0"/>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9-7F86-4283-BE4A-5DEE8DFCF49D}"/>
                </c:ext>
              </c:extLst>
            </c:dLbl>
            <c:dLbl>
              <c:idx val="1"/>
              <c:tx>
                <c:strRef>
                  <c:f>Sheet1!$N$32</c:f>
                  <c:strCache>
                    <c:ptCount val="1"/>
                    <c:pt idx="0">
                      <c:v>21%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{28A6BBE0-356A-45B3-A35B-D677D9431E0E}</c15:txfldGUID>
                      <c15:f>Sheet1!$N$32</c15:f>
                      <c15:dlblFieldTableCache>
                        <c:ptCount val="1"/>
                        <c:pt idx="0">
                          <c:v>21%</c:v>
                        </c:pt>
                      </c15:dlblFieldTableCache>
                    </c15:dlblFTEntry>
                  </c15:dlblFieldTable>
                  <c15:showDataLabelsRange val="0"/>
                </c:ext>
                <c:ext xmlns:c16="http://schemas.microsoft.com/office/drawing/2014/chart" uri="{C3380CC4-5D6E-409C-BE32-E72D297353CC}">
                  <c16:uniqueId val="{0000000A-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Sheet1!$M$24:$N$24</c:f>
              <c:numCache>
                <c:formatCode>0</c:formatCode>
                <c:ptCount val="2"/>
                <c:pt idx="0">
                  <c:v>0</c:v>
                </c:pt>
                <c:pt idx="1">
                  <c:v>88.5</c:v>
                </c:pt>
              </c:numCache>
            </c:numRef>
          </c:val>
          <c:extLst>
            <c:ext xmlns:c16="http://schemas.microsoft.com/office/drawing/2014/chart" uri="{C3380CC4-5D6E-409C-BE32-E72D297353CC}">
              <c16:uniqueId val="{0000000B-7F86-4283-BE4A-5DEE8DFCF49D}"/>
            </c:ext>
          </c:extLst>
        </c:ser>
        <c:ser>
          <c:idx val="4"/>
          <c:order val="4"/>
          <c:tx>
            <c:strRef>
              <c:f>Sheet1!$L$25</c:f>
              <c:strCache>
                <c:ptCount val="1"/>
                <c:pt idx="0">
                  <c:v>Chat Transfer Requests (Failed)</c:v>
                </c:pt>
              </c:strCache>
            </c:strRef>
          </c:tx>
          <c:spPr>
            <a:solidFill>
              <a:schemeClr val="accent4">
                <a:lumMod val="60000"/>
                <a:lumOff val="40000"/>
              </a:scheme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C-7F86-4283-BE4A-5DEE8DFCF49D}"/>
                </c:ext>
              </c:extLst>
            </c:dLbl>
            <c:dLbl>
              <c:idx val="1"/>
              <c:tx>
                <c:strRef>
                  <c:f>Sheet1!$N$33</c:f>
                  <c:strCache>
                    <c:ptCount val="1"/>
                    <c:pt idx="0">
                      <c:v>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{559CF5E7-5683-4C74-996D-047804745B12}</c15:txfldGUID>
                      <c15:f>Sheet1!$N$33</c15:f>
                      <c15:dlblFieldTableCache>
                        <c:ptCount val="1"/>
                        <c:pt idx="0">
                          <c:v>1%</c:v>
                        </c:pt>
                      </c15:dlblFieldTableCache>
                    </c15:dlblFTEntry>
                  </c15:dlblFieldTable>
                  <c15:showDataLabelsRange val="0"/>
                </c:ext>
                <c:ext xmlns:c16="http://schemas.microsoft.com/office/drawing/2014/chart" uri="{C3380CC4-5D6E-409C-BE32-E72D297353CC}">
                  <c16:uniqueId val="{0000000D-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Sheet1!$M$25:$N$25</c:f>
              <c:numCache>
                <c:formatCode>0</c:formatCode>
                <c:ptCount val="2"/>
                <c:pt idx="0">
                  <c:v>0</c:v>
                </c:pt>
                <c:pt idx="1">
                  <c:v>3.5</c:v>
                </c:pt>
              </c:numCache>
            </c:numRef>
          </c:val>
          <c:extLst>
            <c:ext xmlns:c16="http://schemas.microsoft.com/office/drawing/2014/chart" uri="{C3380CC4-5D6E-409C-BE32-E72D297353CC}">
              <c16:uniqueId val="{0000000E-7F86-4283-BE4A-5DEE8DFCF49D}"/>
            </c:ext>
          </c:extLst>
        </c:ser>
        <c:ser>
          <c:idx val="5"/>
          <c:order val="5"/>
          <c:tx>
            <c:strRef>
              <c:f>Sheet1!$L$26</c:f>
              <c:strCache>
                <c:ptCount val="1"/>
                <c:pt idx="0">
                  <c:v>Emails</c:v>
                </c:pt>
              </c:strCache>
            </c:strRef>
          </c:tx>
          <c:spPr>
            <a:solidFill>
              <a:schemeClr val="accent3"/>
            </a:solidFill>
            <a:ln>
              <a:noFill/>
            </a:ln>
            <a:effectLst/>
          </c:spPr>
          <c:invertIfNegative val="0"/>
          <c:dLbls>
            <c:dLbl>
              <c:idx val="0"/>
              <c:tx>
                <c:strRef>
                  <c:f>Sheet1!$M$34</c:f>
                  <c:strCache>
                    <c:ptCount val="1"/>
                    <c:pt idx="0">
                      <c:v>14%</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{7A8E9E3E-658D-47CE-97C7-4223999D121E}</c15:txfldGUID>
                      <c15:f>Sheet1!$M$34</c15:f>
                      <c15:dlblFieldTableCache>
                        <c:ptCount val="1"/>
                        <c:pt idx="0">
                          <c:v>14%</c:v>
                        </c:pt>
                      </c15:dlblFieldTableCache>
                    </c15:dlblFTEntry>
                  </c15:dlblFieldTable>
                  <c15:showDataLabelsRange val="0"/>
                </c:ext>
                <c:ext xmlns:c16="http://schemas.microsoft.com/office/drawing/2014/chart" uri="{C3380CC4-5D6E-409C-BE32-E72D297353CC}">
                  <c16:uniqueId val="{0000000F-7F86-4283-BE4A-5DEE8DFCF49D}"/>
                </c:ext>
              </c:extLst>
            </c:dLbl>
            <c:dLbl>
              <c:idx val="1"/>
              <c:tx>
                <c:strRef>
                  <c:f>Sheet1!$N$34</c:f>
                  <c:strCache>
                    <c:ptCount val="1"/>
                    <c:pt idx="0">
                      <c:v>21%</c:v>
                    </c:pt>
                  </c:strCache>
                </c:strRef>
              </c:tx>
              <c:dLblPos val="ctr"/>
              <c:showLegendKey val="0"/>
              <c:showVal val="1"/>
              <c:showCatName val="0"/>
              <c:showSerName val="0"/>
              <c:showPercent val="0"/>
              <c:showBubbleSize val="0"/>
              <c:extLst>
                <c:ext xmlns:c15="http://schemas.microsoft.com/office/drawing/2012/chart" uri="{CE6537A1-D6FC-4f65-9D91-7224C49458BB}">
                  <c15:dlblFieldTable>
                    <c15:dlblFTEntry>
                      <c15:txfldGUID>{6FEC7ABB-D272-4F58-8A34-095A30732397}</c15:txfldGUID>
                      <c15:f>Sheet1!$N$34</c15:f>
                      <c15:dlblFieldTableCache>
                        <c:ptCount val="1"/>
                        <c:pt idx="0">
                          <c:v>21%</c:v>
                        </c:pt>
                      </c15:dlblFieldTableCache>
                    </c15:dlblFTEntry>
                  </c15:dlblFieldTable>
                  <c15:showDataLabelsRange val="0"/>
                </c:ext>
                <c:ext xmlns:c16="http://schemas.microsoft.com/office/drawing/2014/chart" uri="{C3380CC4-5D6E-409C-BE32-E72D297353CC}">
                  <c16:uniqueId val="{00000010-7F86-4283-BE4A-5DEE8DFCF49D}"/>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Sheet1!$M$20:$N$20</c:f>
              <c:strCache>
                <c:ptCount val="2"/>
                <c:pt idx="0">
                  <c:v>TLK 20/22</c:v>
                </c:pt>
                <c:pt idx="1">
                  <c:v>HAMILTON 2024</c:v>
                </c:pt>
              </c:strCache>
            </c:strRef>
          </c:cat>
          <c:val>
            <c:numRef>
              <c:f>Sheet1!$M$26:$N$26</c:f>
              <c:numCache>
                <c:formatCode>0</c:formatCode>
                <c:ptCount val="2"/>
                <c:pt idx="0">
                  <c:v>61.166666666666664</c:v>
                </c:pt>
                <c:pt idx="1">
                  <c:v>89.666666666666671</c:v>
                </c:pt>
              </c:numCache>
            </c:numRef>
          </c:val>
          <c:extLst>
            <c:ext xmlns:c16="http://schemas.microsoft.com/office/drawing/2014/chart" uri="{C3380CC4-5D6E-409C-BE32-E72D297353CC}">
              <c16:uniqueId val="{00000011-7F86-4283-BE4A-5DEE8DFCF49D}"/>
            </c:ext>
          </c:extLst>
        </c:ser>
        <c:dLbls>
          <c:dLblPos val="ctr"/>
          <c:showLegendKey val="0"/>
          <c:showVal val="1"/>
          <c:showCatName val="0"/>
          <c:showSerName val="0"/>
          <c:showPercent val="0"/>
          <c:showBubbleSize val="0"/>
        </c:dLbls>
        <c:gapWidth val="150"/>
        <c:overlap val="100"/>
        <c:axId val="686428064"/>
        <c:axId val="686428392"/>
      </c:barChart>
      <c:catAx>
        <c:axId val="6864280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686428392"/>
        <c:crosses val="autoZero"/>
        <c:auto val="1"/>
        <c:lblAlgn val="ctr"/>
        <c:lblOffset val="100"/>
        <c:noMultiLvlLbl val="0"/>
      </c:catAx>
      <c:valAx>
        <c:axId val="686428392"/>
        <c:scaling>
          <c:orientation val="minMax"/>
          <c:max val="450"/>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686428064"/>
        <c:crosses val="autoZero"/>
        <c:crossBetween val="between"/>
      </c:valAx>
      <c:spPr>
        <a:noFill/>
        <a:ln>
          <a:noFill/>
        </a:ln>
        <a:effectLst/>
      </c:spPr>
    </c:plotArea>
    <c:legend>
      <c:legendPos val="l"/>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006901-B160-44CA-96A9-373F8C0DB13A}" type="datetimeFigureOut">
              <a:rPr lang="en-GB" smtClean="0"/>
              <a:t>03/11/2023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59B644-5C38-475E-B99F-8E7CDF6ED5FF}" type="slidenum">
              <a:rPr lang="en-GB" smtClean="0"/>
              <a:t>‹#›</a:t>
            </a:fld>
            <a:endParaRPr lang="en-GB"/>
          </a:p>
        </p:txBody>
      </p:sp>
    </p:spTree>
    <p:extLst>
      <p:ext uri="{BB962C8B-B14F-4D97-AF65-F5344CB8AC3E}">
        <p14:creationId xmlns:p14="http://schemas.microsoft.com/office/powerpoint/2010/main" val="1455844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3" Type="http://schemas.openxmlformats.org/officeDocument/2006/relationships/hyperlink" Target="https://www.tessituranetwork.com/Support/Help" TargetMode="External"/><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3" Type="http://schemas.openxmlformats.org/officeDocument/2006/relationships/hyperlink" Target="https://www.tessituranetwork.com/Help_System_v160/TN-Application/v16/Web-Application-Orders.htm" TargetMode="External"/><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kern="100" dirty="0">
                <a:effectLst/>
                <a:latin typeface="Amgueddfa Body" panose="00000500000000000000" pitchFamily="2" charset="0"/>
                <a:ea typeface="Calibri" panose="020F0502020204030204" pitchFamily="34" charset="0"/>
                <a:cs typeface="Calibri" panose="020F0502020204030204" pitchFamily="34" charset="0"/>
              </a:rPr>
              <a:t>I’m Ffion Williams-Cormany and I work for Museum Wales as their CRM &amp; Ticketing Officer.  Today I’m going to be sharing my experience working with the TNEW Digital Content Portal and using it for a bit more of an alternative event.</a:t>
            </a:r>
          </a:p>
          <a:p>
            <a:pPr>
              <a:lnSpc>
                <a:spcPct val="107000"/>
              </a:lnSpc>
              <a:spcAft>
                <a:spcPts val="800"/>
              </a:spcAft>
            </a:pPr>
            <a:endParaRPr lang="en-US" sz="1800" kern="100" dirty="0">
              <a:effectLst/>
              <a:latin typeface="Amgueddfa Body" panose="00000500000000000000" pitchFamily="2" charset="0"/>
              <a:ea typeface="Calibri" panose="020F0502020204030204" pitchFamily="34" charset="0"/>
              <a:cs typeface="Calibri" panose="020F0502020204030204" pitchFamily="34" charset="0"/>
            </a:endParaRPr>
          </a:p>
          <a:p>
            <a:r>
              <a:rPr lang="en-US" dirty="0"/>
              <a:t>So, since 2010 we have hosted a Food Festival here at St Fagans National Museum of History. It’s a really popular weekend which usually sees between 50-80 food vendors who sell anything from chutneys to </a:t>
            </a:r>
            <a:r>
              <a:rPr lang="en-US" dirty="0" err="1"/>
              <a:t>portguese</a:t>
            </a:r>
            <a:r>
              <a:rPr lang="en-US" dirty="0"/>
              <a:t> tarts, to pizza to cider.</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ea typeface="Calibri" panose="020F0502020204030204" pitchFamily="34" charset="0"/>
                <a:cs typeface="Calibri" panose="020F0502020204030204" pitchFamily="34" charset="0"/>
              </a:rPr>
              <a:t>It’s not a ticketed event and there were no plans to make it ticketed for visitors due to the nature of the festival and how busy it gets. However, following multiple chats with our Events team who develop and deliver the Festival we came to the conclusion that we could utilize Tessitura by moving process of registering the vendors taking part in the weekend onto the platform. This meant that we’d be able to streamline that process by taking advantage of what Tessitura and TNEW could do.</a:t>
            </a:r>
            <a:endParaRPr lang="en-GB" sz="1200" dirty="0">
              <a:effectLst/>
              <a:latin typeface="Amgueddfa Body" panose="00000500000000000000" pitchFamily="2" charset="0"/>
              <a:ea typeface="Calibri" panose="020F0502020204030204" pitchFamily="34" charset="0"/>
              <a:cs typeface="Calibri" panose="020F0502020204030204"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459B644-5C38-475E-B99F-8E7CDF6ED5FF}" type="slidenum">
              <a:rPr lang="en-GB" smtClean="0"/>
              <a:t>4</a:t>
            </a:fld>
            <a:endParaRPr lang="en-GB"/>
          </a:p>
        </p:txBody>
      </p:sp>
    </p:spTree>
    <p:extLst>
      <p:ext uri="{BB962C8B-B14F-4D97-AF65-F5344CB8AC3E}">
        <p14:creationId xmlns:p14="http://schemas.microsoft.com/office/powerpoint/2010/main" val="3622397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mgueddfa Body" panose="00000500000000000000" pitchFamily="2" charset="0"/>
                <a:ea typeface="Calibri" panose="020F0502020204030204" pitchFamily="34" charset="0"/>
                <a:cs typeface="Calibri" panose="020F0502020204030204" pitchFamily="34" charset="0"/>
              </a:rPr>
              <a:t>The process in previous years has looked like this&gt; put out a call for applications, get applications in, notify successful applicants and there continues this back and forth over email and phone, with queries, forms being sent and received and taking and chasing payments over the phone.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mgueddfa Body" panose="00000500000000000000" pitchFamily="2"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mgueddfa Body" panose="00000500000000000000" pitchFamily="2" charset="0"/>
                <a:ea typeface="Calibri" panose="020F0502020204030204" pitchFamily="34" charset="0"/>
                <a:cs typeface="Calibri" panose="020F0502020204030204" pitchFamily="34" charset="0"/>
              </a:rPr>
              <a:t>We knew that we likely couldn’t resolve all of these issues in one fell swoop due to time and capacity across both teams working on this, but we identified some areas where we could cut that workload quite significantly by moving things onto Tessitura, particularly by using TNEW’s Digital Content Portal.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mgueddfa Body" panose="00000500000000000000" pitchFamily="2"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mgueddfa Body" panose="00000500000000000000" pitchFamily="2"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mgueddfa Body" panose="00000500000000000000" pitchFamily="2" charset="0"/>
                <a:ea typeface="Calibri" panose="020F0502020204030204" pitchFamily="34" charset="0"/>
                <a:cs typeface="Calibri" panose="020F0502020204030204" pitchFamily="34" charset="0"/>
              </a:rPr>
              <a:t>I was really excited by this – I love a customer portal.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9471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ea typeface="Calibri" panose="020F0502020204030204" pitchFamily="34" charset="0"/>
                <a:cs typeface="Calibri" panose="020F0502020204030204" pitchFamily="34" charset="0"/>
              </a:rPr>
              <a:t>So what did we actually want? Firstly, we wanted our vendors to be able to pay for their stall and any add-ons such as power and furniture hire online. As part of this process we also wanted them to be able to provide some initial information about their order including whether they wanted a VAT receipt and a spot to be able to list any electrical equipment they were bringing on the weekend.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Amgueddfa Body" panose="00000500000000000000" pitchFamily="2"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ea typeface="Calibri" panose="020F0502020204030204" pitchFamily="34" charset="0"/>
                <a:cs typeface="Calibri" panose="020F0502020204030204" pitchFamily="34" charset="0"/>
              </a:rPr>
              <a:t>So you can see here what it looked like on the front end. Fairly straightforward and immediately removes a few crucial steps in that admin-heavy process as the vendors could self-serve.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5668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cs typeface="Calibri" panose="020F0502020204030204" pitchFamily="34" charset="0"/>
              </a:rPr>
              <a:t>Now, we had a lot of conversations and thoughts about how best to facilitate this within Tessitura.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Amgueddfa Body" panose="00000500000000000000" pitchFamily="2"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cs typeface="Calibri" panose="020F0502020204030204" pitchFamily="34" charset="0"/>
              </a:rPr>
              <a:t>We had four different pitch types to correspond with different areas across the site and so after some trial and error and figuring out exactly what we needed Tessitura to do for us we decided to make each of the pitch types a different production season (and then performance) on Tessitura rather than using different ticket types under the same event or performance.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Amgueddfa Body" panose="00000500000000000000" pitchFamily="2"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cs typeface="Calibri" panose="020F0502020204030204" pitchFamily="34" charset="0"/>
              </a:rPr>
              <a:t>Now this might seem like a more complicated way to achieve the end goal but we wanted to be able to have a more hands on approach to customizing what the vendors saw and what they received. By doing this we were able to make sure their email confirmations displayed the correct information so they knew what they paid for 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Amgueddfa Body" panose="00000500000000000000" pitchFamily="2"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mgueddfa Body" panose="00000500000000000000" pitchFamily="2" charset="0"/>
                <a:cs typeface="Calibri" panose="020F0502020204030204" pitchFamily="34" charset="0"/>
              </a:rPr>
              <a:t>By doing this it also meant that each pitch type could have their own </a:t>
            </a:r>
            <a:r>
              <a:rPr lang="en-US" sz="1200" dirty="0" err="1">
                <a:effectLst/>
                <a:latin typeface="Amgueddfa Body" panose="00000500000000000000" pitchFamily="2" charset="0"/>
                <a:cs typeface="Calibri" panose="020F0502020204030204" pitchFamily="34" charset="0"/>
              </a:rPr>
              <a:t>customised</a:t>
            </a:r>
            <a:r>
              <a:rPr lang="en-US" sz="1200" dirty="0">
                <a:effectLst/>
                <a:latin typeface="Amgueddfa Body" panose="00000500000000000000" pitchFamily="2" charset="0"/>
                <a:cs typeface="Calibri" panose="020F0502020204030204" pitchFamily="34" charset="0"/>
              </a:rPr>
              <a:t> TNEW portal.</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9212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Within TNEW itself there are a few different areas where we can customize our portal.</a:t>
            </a:r>
          </a:p>
          <a:p>
            <a:endParaRPr lang="en-US" dirty="0"/>
          </a:p>
          <a:p>
            <a:r>
              <a:rPr lang="en-US" dirty="0"/>
              <a:t>One of the key things for us as an organization ALWAYS is the ability to make it bilingual. Obviously you can always customize your own content, but it’s important that those things that are a bit more hard coded can also be adapted to accommodate the Welsh language. In TNEW under Page Editor &gt; Digital Content in the dropdown this allows you to edit some of those buttons and static headings.</a:t>
            </a:r>
            <a:r>
              <a:rPr lang="en-GB" dirty="0"/>
              <a:t> You can choose whether you want headings at all.</a:t>
            </a:r>
          </a:p>
          <a:p>
            <a:endParaRPr lang="en-GB" dirty="0"/>
          </a:p>
          <a:p>
            <a:r>
              <a:rPr lang="en-GB" dirty="0"/>
              <a:t>Remember that these are global settings so if you turn off headings here, none of your Digital Content portals will have headings. There are a few other points in the journey where you can customise your portal more specifically to different events so here I’d recommend leaving the options as broad as possible.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8358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we head to Product Type Editor.</a:t>
            </a:r>
          </a:p>
          <a:p>
            <a:endParaRPr lang="en-US" dirty="0"/>
          </a:p>
          <a:p>
            <a:r>
              <a:rPr lang="en-US" dirty="0"/>
              <a:t>We did create a new Product Type for the Food Festival so that we could edit and customize things to our liking without having to worry about creating any issues for our longstanding event product types. For example we have a product type for Timed Entry events, PWYC events so we can utilize the editable pricing feature and just for generic event entry events.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mgueddfa Body" panose="00000500000000000000" pitchFamily="2" charset="0"/>
                <a:ea typeface="Amgueddfa Body" panose="00000500000000000000" pitchFamily="2" charset="0"/>
              </a:rPr>
              <a:t>Within your desired product type you can edit finer details for your portal including when you want it to become available and you can further edit text for your specific portal here.  This is a handy feature as for the Food Festival we wanted the portal to be available to view long before the weekend itself and we also wanted the option to have it active over the duration of the weekend.</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497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final step in TNEW is to navigate to the page that holds your event listing.</a:t>
            </a:r>
          </a:p>
          <a:p>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644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so if you scroll down, here’s where you can edit the header for this pitch type’s portal, as well as the general content of the page.</a:t>
            </a:r>
          </a:p>
          <a:p>
            <a:endParaRPr lang="en-US" dirty="0"/>
          </a:p>
          <a:p>
            <a:r>
              <a:rPr lang="en-US" dirty="0"/>
              <a:t>You can include text, links, images, videos and I’m sure more. </a:t>
            </a:r>
          </a:p>
          <a:p>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49834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this is what it looked like for the vendors on the front end within their account.</a:t>
            </a:r>
          </a:p>
          <a:p>
            <a:endParaRPr lang="en-US" dirty="0"/>
          </a:p>
          <a:p>
            <a:r>
              <a:rPr lang="en-US" dirty="0"/>
              <a:t>We had a couple of vendors who were confused by the Upcoming Events vs Digital Content button and needed to be pointed in the right direction.</a:t>
            </a:r>
          </a:p>
          <a:p>
            <a:endParaRPr lang="en-US" dirty="0">
              <a:latin typeface="Amgueddfa Body" panose="00000500000000000000" pitchFamily="2" charset="0"/>
              <a:ea typeface="Amgueddfa Body" panose="00000500000000000000" pitchFamily="2" charset="0"/>
            </a:endParaRPr>
          </a:p>
          <a:p>
            <a:r>
              <a:rPr lang="en-US" dirty="0">
                <a:latin typeface="Amgueddfa Body" panose="00000500000000000000" pitchFamily="2" charset="0"/>
                <a:ea typeface="Amgueddfa Body" panose="00000500000000000000" pitchFamily="2" charset="0"/>
              </a:rPr>
              <a:t>This shows my portal for my Marquee pitch ready and waiting for me. You can also customize the image here or choose not have an image at all. The title for the portal pulls from the event name in Tessitura itself, and can be changed within the Product Type event page in TNEW by overriding the Tessitura title.</a:t>
            </a:r>
          </a:p>
          <a:p>
            <a:endParaRPr lang="en-US" dirty="0">
              <a:latin typeface="Amgueddfa Body" panose="00000500000000000000" pitchFamily="2" charset="0"/>
              <a:ea typeface="Amgueddfa Body" panose="00000500000000000000" pitchFamily="2" charset="0"/>
            </a:endParaRPr>
          </a:p>
          <a:p>
            <a:r>
              <a:rPr lang="en-US" dirty="0">
                <a:latin typeface="Amgueddfa Body" panose="00000500000000000000" pitchFamily="2" charset="0"/>
                <a:ea typeface="Amgueddfa Body" panose="00000500000000000000" pitchFamily="2" charset="0"/>
              </a:rPr>
              <a:t>Your customers can also have access to more than one portal at a time, so they’re not just limited to one. The additional ones will be listed underneath.</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7055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mgueddfa Body" panose="00000500000000000000" pitchFamily="2" charset="0"/>
                <a:ea typeface="Amgueddfa Body" panose="00000500000000000000" pitchFamily="2" charset="0"/>
              </a:rPr>
              <a:t>Once you click on the View Content button we head into the portal itself.</a:t>
            </a:r>
          </a:p>
          <a:p>
            <a:endParaRPr lang="en-US" dirty="0">
              <a:latin typeface="Amgueddfa Body" panose="00000500000000000000" pitchFamily="2" charset="0"/>
              <a:ea typeface="Amgueddfa Body" panose="00000500000000000000" pitchFamily="2" charset="0"/>
            </a:endParaRPr>
          </a:p>
          <a:p>
            <a:r>
              <a:rPr lang="en-US" dirty="0">
                <a:latin typeface="Amgueddfa Body" panose="00000500000000000000" pitchFamily="2" charset="0"/>
                <a:ea typeface="Amgueddfa Body" panose="00000500000000000000" pitchFamily="2" charset="0"/>
              </a:rPr>
              <a:t>Now what our ultimately looked like by the end is fairly straightforward. On the left you’ll see what the top of the page looked like with our own customer header image, a title, and some copy provided by our Events Officer running the Food Festival.</a:t>
            </a:r>
          </a:p>
          <a:p>
            <a:endParaRPr lang="en-US" dirty="0">
              <a:latin typeface="Amgueddfa Body" panose="00000500000000000000" pitchFamily="2" charset="0"/>
              <a:ea typeface="Amgueddfa Body" panose="00000500000000000000" pitchFamily="2" charset="0"/>
            </a:endParaRPr>
          </a:p>
          <a:p>
            <a:r>
              <a:rPr lang="en-US" dirty="0">
                <a:latin typeface="Amgueddfa Body" panose="00000500000000000000" pitchFamily="2" charset="0"/>
                <a:ea typeface="Amgueddfa Body" panose="00000500000000000000" pitchFamily="2" charset="0"/>
              </a:rPr>
              <a:t>On the right shows the area lower down the page when someone scrolls which just had our key documents hyperlinked so the vendors could download and access them.</a:t>
            </a:r>
          </a:p>
          <a:p>
            <a:endParaRPr lang="en-US" dirty="0">
              <a:latin typeface="Amgueddfa Body" panose="00000500000000000000" pitchFamily="2" charset="0"/>
              <a:ea typeface="Amgueddfa Body" panose="00000500000000000000" pitchFamily="2" charset="0"/>
            </a:endParaRPr>
          </a:p>
          <a:p>
            <a:r>
              <a:rPr lang="en-US" dirty="0">
                <a:latin typeface="Amgueddfa Body" panose="00000500000000000000" pitchFamily="2" charset="0"/>
                <a:ea typeface="Amgueddfa Body" panose="00000500000000000000" pitchFamily="2" charset="0"/>
              </a:rPr>
              <a:t>Since the portal had opened to the vendors who’d paid this has looked different. We were able to update the copy and contents depending on what was required for the vendors during that time. This was its final iteration with all the necessary documents for the weekend.</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5291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did we learn from this first use of the portal for the Food Festival?</a:t>
            </a:r>
          </a:p>
          <a:p>
            <a:endParaRPr lang="en-US" dirty="0"/>
          </a:p>
          <a:p>
            <a:r>
              <a:rPr lang="en-US" dirty="0"/>
              <a:t>- We’d definitely make some changes to how we communicate with the vendor about the portal and how to use it. We found that a couple of vendors weren’t able to find their way easily and we developed a really simple step by step guide in the middle of the vendor intake to help those who needed a bit of extra support.</a:t>
            </a:r>
          </a:p>
          <a:p>
            <a:endParaRPr lang="en-US" dirty="0"/>
          </a:p>
          <a:p>
            <a:r>
              <a:rPr lang="en-US" dirty="0"/>
              <a:t>- Next year we’d also look into using it a bit more on the weekend itself. Maybe to give any updates that vendors could see or to share things like the </a:t>
            </a:r>
            <a:r>
              <a:rPr lang="en-US" dirty="0" err="1"/>
              <a:t>wifi</a:t>
            </a:r>
            <a:r>
              <a:rPr lang="en-US" dirty="0"/>
              <a:t> password. </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6816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Amgueddfa Body" panose="00000500000000000000" pitchFamily="2" charset="0"/>
                <a:ea typeface="Calibri" panose="020F0502020204030204" pitchFamily="34" charset="0"/>
                <a:cs typeface="Calibri" panose="020F0502020204030204" pitchFamily="34" charset="0"/>
              </a:rPr>
              <a:t>That was a whistlestop tour of three of our </a:t>
            </a:r>
            <a:r>
              <a:rPr lang="en-US" sz="1800" kern="100" dirty="0" err="1">
                <a:effectLst/>
                <a:latin typeface="Amgueddfa Body" panose="00000500000000000000" pitchFamily="2" charset="0"/>
                <a:ea typeface="Calibri" panose="020F0502020204030204" pitchFamily="34" charset="0"/>
                <a:cs typeface="Calibri" panose="020F0502020204030204" pitchFamily="34" charset="0"/>
              </a:rPr>
              <a:t>customisations</a:t>
            </a:r>
            <a:r>
              <a:rPr lang="en-US" sz="1800" kern="100" dirty="0">
                <a:effectLst/>
                <a:latin typeface="Amgueddfa Body" panose="00000500000000000000" pitchFamily="2" charset="0"/>
                <a:ea typeface="Calibri" panose="020F0502020204030204" pitchFamily="34" charset="0"/>
                <a:cs typeface="Calibri" panose="020F0502020204030204" pitchFamily="34" charset="0"/>
              </a:rPr>
              <a:t> that have really benefitted us this year. </a:t>
            </a:r>
            <a:endParaRPr lang="en-GB" sz="1800" kern="100" dirty="0">
              <a:effectLst/>
              <a:latin typeface="Amgueddfa Body" panose="00000500000000000000" pitchFamily="2"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C5C1A4-8F74-461C-818F-DFF56B64710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2502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Montserrat" panose="00000500000000000000" pitchFamily="2" charset="0"/>
                <a:ea typeface="Calibri" panose="020F0502020204030204" pitchFamily="34" charset="0"/>
                <a:cs typeface="Times New Roman" panose="02020603050405020304" pitchFamily="18" charset="0"/>
              </a:rPr>
              <a:t>Hello everyone, My name is Ellie Griffiths, I’m Product Marketing Manager at Tessitura. I use the pronouns she/her, I’m a white person in my late 30s with blonde and blue hair and I’m wearing XXXXXX.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latin typeface="Montserrat" panose="000005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Montserrat" panose="00000500000000000000" pitchFamily="2" charset="0"/>
                <a:ea typeface="Calibri" panose="020F0502020204030204" pitchFamily="34" charset="0"/>
                <a:cs typeface="Times New Roman" panose="02020603050405020304" pitchFamily="18" charset="0"/>
              </a:rPr>
              <a:t>I’m excited to be here today to share with you the work we at Tessitura have done in looking at fundraising trends through our benchmarking project </a:t>
            </a:r>
            <a:r>
              <a:rPr lang="en-US" sz="1200" i="1" dirty="0">
                <a:effectLst/>
                <a:latin typeface="Montserrat" panose="00000500000000000000" pitchFamily="2" charset="0"/>
                <a:ea typeface="Calibri" panose="020F0502020204030204" pitchFamily="34" charset="0"/>
                <a:cs typeface="Times New Roman" panose="02020603050405020304" pitchFamily="18" charset="0"/>
              </a:rPr>
              <a:t>Measuring Momentum. This project is </a:t>
            </a:r>
            <a:r>
              <a:rPr lang="en-US" sz="1200" dirty="0">
                <a:effectLst/>
                <a:latin typeface="Montserrat" panose="00000500000000000000" pitchFamily="2" charset="0"/>
                <a:ea typeface="Calibri" panose="020F0502020204030204" pitchFamily="34" charset="0"/>
                <a:cs typeface="Times New Roman" panose="02020603050405020304" pitchFamily="18" charset="0"/>
              </a:rPr>
              <a:t>driven by the questions we were seeing across the organizations we serve to assess donor and member revenue and trends before, during and as we emerge from the COVID pandemic.</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200" dirty="0">
              <a:effectLst/>
              <a:latin typeface="Montserrat" panose="000005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9448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200" i="1" dirty="0">
                <a:effectLst/>
                <a:latin typeface="Montserrat" panose="00000500000000000000" pitchFamily="2" charset="0"/>
                <a:ea typeface="Calibri" panose="020F0502020204030204" pitchFamily="34" charset="0"/>
                <a:cs typeface="Times New Roman" panose="02020603050405020304" pitchFamily="18" charset="0"/>
              </a:rPr>
              <a:t>Measuring Momentum</a:t>
            </a:r>
            <a:r>
              <a:rPr lang="en-US" sz="1200" dirty="0">
                <a:effectLst/>
                <a:latin typeface="Montserrat" panose="00000500000000000000" pitchFamily="2" charset="0"/>
                <a:ea typeface="Calibri" panose="020F0502020204030204" pitchFamily="34" charset="0"/>
                <a:cs typeface="Times New Roman" panose="02020603050405020304" pitchFamily="18" charset="0"/>
              </a:rPr>
              <a:t> has been a collaborative project between our Asia Pacific and UK/Europe teams, this small but mighty team here, to measure philanthropic trends in each of our regions independently, and to identify commonalities across the international divide.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3146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sz="1800" kern="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More than only a partnership across regions, </a:t>
            </a:r>
            <a:r>
              <a:rPr lang="en-AU" sz="1800" i="1" kern="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Maintaining Momentum</a:t>
            </a:r>
            <a:r>
              <a:rPr lang="en-AU" sz="1800" kern="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is also a partnership with our members – responding to the questions we have heard across countries and crafting a study that responds to the trends you want to better understand. We have run benchmarking projects like these in Australia and New Zealand since 2017, extending into the UK and Europe in 2021.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sz="1800" kern="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sz="1800" kern="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Creating these benchmarks has been more valuable than ever over the last couple of years. Having something to compare to when planning for an unpredictable future has proven a comforting and valuable resource, as our industry re-emerges into a changed environment.</a:t>
            </a:r>
            <a:endParaRPr lang="en-US" sz="1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6047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At the heart if it, the value of benchmarking is to gather an objective understanding of your organisation’s experience relative to others in your field. Is your resounding success something that’s being experienced across the sector? Or is your just on budget result actually best in class? And the value in benchmarking within a tighter sample cohort comes from comparing like for like, or at least similar for similar.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We’ve tried to take a deeper look at donor behaviour across the organisations who participated in our study. And this is where I think there is value in the benchmarking we do as Tessitura Network.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86015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What we also often hear from our benchmarking participants, is what a valuable undertaking it is for them. To really examine closely peaks, the troughs, the patterns and results their organisation has seen over time. It’s something we don’t always take the time to do.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With more and more tools available to extract, slice and dice data accessing donor data is often simpler than it’s ever been. But what do you actually do with it? In speaking to my peers in member organisations, I hear people saying they have data, but how do they tell a story with it? How do they really use it to help find direction and focus.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3155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AU" sz="1200" kern="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There’s this quite well-known quote that’s attributed to Clive Humby – he’s a UK mathematician most famous as the architect the Tesco Clubcard, the first of its kind supermarket loyalty and reward program that really mined customer data to understand and leverage behaviour. </a:t>
            </a:r>
            <a:r>
              <a:rPr lang="en-AU" sz="1200" b="1" kern="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[click] </a:t>
            </a:r>
            <a:r>
              <a:rPr lang="en-AU" sz="1200" kern="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Humby described data as;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AU" sz="1200" kern="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2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the new oil. </a:t>
            </a:r>
            <a:r>
              <a:rPr lang="en-US" sz="1200" b="1"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 </a:t>
            </a:r>
            <a:r>
              <a:rPr lang="en-US" sz="12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It’s valuable but if unrefined it cannot really be used.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200" dirty="0">
                <a:effectLst/>
                <a:latin typeface="Montserrat" panose="00000500000000000000" pitchFamily="2"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AU" sz="1200" kern="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And there’s a tragic irony to this. As we rapidly exploit and diminish one resources, we’re at the same time exponentially growing the other.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8631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We see this benchmarking work as an opportunity to showcase data informed decision making in practice. From gathering raw, unrefined measures, developing those into metrics that provide some insight and crafting those metrics into a guiding narrative that can genuinely help us decide what to do next, and where to focus.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So here’s how we went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0955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Montserrat" panose="00000500000000000000" pitchFamily="2" charset="0"/>
                <a:ea typeface="Calibri" panose="020F0502020204030204" pitchFamily="34" charset="0"/>
                <a:cs typeface="Times New Roman" panose="02020603050405020304" pitchFamily="18" charset="0"/>
              </a:rPr>
              <a:t>The methodology around our data collection leverages the fact our members all share the same CRM platform. Of course, Tessitura Analytics is the business intelligence and data visualisation technology that is baked into Tessitura.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8744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We created two Tessitura Analytics Dashboards, one which looks at philanthropic metrics, the other at memberships over a five-year period. </a:t>
            </a:r>
            <a:r>
              <a:rPr lang="en-US" sz="1800" b="1" dirty="0">
                <a:effectLst/>
                <a:latin typeface="Montserrat" panose="00000500000000000000" pitchFamily="2" charset="0"/>
                <a:ea typeface="Calibri" panose="020F0502020204030204" pitchFamily="34" charset="0"/>
                <a:cs typeface="Times New Roman" panose="02020603050405020304" pitchFamily="18" charset="0"/>
              </a:rPr>
              <a:t>[click] </a:t>
            </a:r>
            <a:r>
              <a:rPr lang="en-US" sz="1800" dirty="0">
                <a:effectLst/>
                <a:latin typeface="Montserrat" panose="00000500000000000000" pitchFamily="2" charset="0"/>
                <a:ea typeface="Calibri" panose="020F0502020204030204" pitchFamily="34" charset="0"/>
                <a:cs typeface="Times New Roman" panose="02020603050405020304" pitchFamily="18" charset="0"/>
              </a:rPr>
              <a:t>The dashboards were loaded into everyone’s Tessitura environment. Which meant some relatively sophisticated comparative measures were immediately visible.  It also meant we could guarantee consistency across everybody’s data – we didn’t risk one </a:t>
            </a:r>
            <a:r>
              <a:rPr lang="en-US" sz="1800" dirty="0" err="1">
                <a:effectLst/>
                <a:latin typeface="Montserrat" panose="00000500000000000000" pitchFamily="2" charset="0"/>
                <a:ea typeface="Calibri" panose="020F0502020204030204" pitchFamily="34" charset="0"/>
                <a:cs typeface="Times New Roman" panose="02020603050405020304" pitchFamily="18" charset="0"/>
              </a:rPr>
              <a:t>organisation</a:t>
            </a:r>
            <a:r>
              <a:rPr lang="en-US" sz="1800" dirty="0">
                <a:effectLst/>
                <a:latin typeface="Montserrat" panose="00000500000000000000" pitchFamily="2" charset="0"/>
                <a:ea typeface="Calibri" panose="020F0502020204030204" pitchFamily="34" charset="0"/>
                <a:cs typeface="Times New Roman" panose="02020603050405020304" pitchFamily="18" charset="0"/>
              </a:rPr>
              <a:t> measuring </a:t>
            </a:r>
            <a:r>
              <a:rPr lang="en-US" sz="1800" i="1" dirty="0">
                <a:effectLst/>
                <a:latin typeface="Montserrat" panose="00000500000000000000" pitchFamily="2" charset="0"/>
                <a:ea typeface="Calibri" panose="020F0502020204030204" pitchFamily="34" charset="0"/>
                <a:cs typeface="Times New Roman" panose="02020603050405020304" pitchFamily="18" charset="0"/>
              </a:rPr>
              <a:t>donors</a:t>
            </a:r>
            <a:r>
              <a:rPr lang="en-US" sz="1800" dirty="0">
                <a:effectLst/>
                <a:latin typeface="Montserrat" panose="00000500000000000000" pitchFamily="2" charset="0"/>
                <a:ea typeface="Calibri" panose="020F0502020204030204" pitchFamily="34" charset="0"/>
                <a:cs typeface="Times New Roman" panose="02020603050405020304" pitchFamily="18" charset="0"/>
              </a:rPr>
              <a:t> and another </a:t>
            </a:r>
            <a:r>
              <a:rPr lang="en-US" sz="1800" dirty="0" err="1">
                <a:effectLst/>
                <a:latin typeface="Montserrat" panose="00000500000000000000" pitchFamily="2" charset="0"/>
                <a:ea typeface="Calibri" panose="020F0502020204030204" pitchFamily="34" charset="0"/>
                <a:cs typeface="Times New Roman" panose="02020603050405020304" pitchFamily="18" charset="0"/>
              </a:rPr>
              <a:t>organisation</a:t>
            </a:r>
            <a:r>
              <a:rPr lang="en-US" sz="1800" dirty="0">
                <a:effectLst/>
                <a:latin typeface="Montserrat" panose="00000500000000000000" pitchFamily="2" charset="0"/>
                <a:ea typeface="Calibri" panose="020F0502020204030204" pitchFamily="34" charset="0"/>
                <a:cs typeface="Times New Roman" panose="02020603050405020304" pitchFamily="18" charset="0"/>
              </a:rPr>
              <a:t> measuring </a:t>
            </a:r>
            <a:r>
              <a:rPr lang="en-US" sz="1800" i="1" dirty="0">
                <a:effectLst/>
                <a:latin typeface="Montserrat" panose="00000500000000000000" pitchFamily="2" charset="0"/>
                <a:ea typeface="Calibri" panose="020F0502020204030204" pitchFamily="34" charset="0"/>
                <a:cs typeface="Times New Roman" panose="02020603050405020304" pitchFamily="18" charset="0"/>
              </a:rPr>
              <a:t>donations</a:t>
            </a:r>
            <a:r>
              <a:rPr lang="en-US" sz="1800" dirty="0">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41598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And it also provided our participants with a valuable resource they can use ongoing for their own internal analysis.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The metrics were augmented by observational feedback on resourcing, team structures and projections for philanthropy and memberships over the next three years.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9542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We are looking at a small but robust sample of 25 organisations. Geographically we swing towards London-based organisations, which is typical of our UK membership. </a:t>
            </a:r>
          </a:p>
          <a:p>
            <a:pPr marL="0" marR="0" lvl="0" indent="0" algn="l" defTabSz="914400" rtl="0" eaLnBrk="1" fontAlgn="auto" latinLnBrk="0" hangingPunct="1">
              <a:lnSpc>
                <a:spcPct val="150000"/>
              </a:lnSpc>
              <a:spcBef>
                <a:spcPts val="0"/>
              </a:spcBef>
              <a:spcAft>
                <a:spcPts val="800"/>
              </a:spcAft>
              <a:buClrTx/>
              <a:buSzTx/>
              <a:buFontTx/>
              <a:buNone/>
              <a:tabLst/>
              <a:defRPr/>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And in terms of the types of organisations, our study participants are relatively evenly split between venues and producing performing arts companies – alongside admission-based organisations.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671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The figures we’ll take you through today are based on </a:t>
            </a: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contributed revenue from individuals, households and </a:t>
            </a: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trusts and foundations. </a:t>
            </a: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And that contributed revenue could be anything from a £5 in-cart donation, the donated value of tickets, fundraising appeal income right through to major gifts. </a:t>
            </a: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What we don’t incorporate into these stats is corporate partnership or sponsorship revenue, or the relative value of any volunteering or pro-bono work.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We are also looking at membership numbers and that associated revenue. This will include memberships which are strictly benefit based as well as those that include a philanthropic component.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8042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In a large part, the impetus for doing this work is that in our roles at Tessitura Network, we are commonly asked by members – what are you seeing in other organisations? What do the trends seem to be? The anecdotal feedback we hear from members is great, but in the same way we encourage you to be data informed I think it’s important to be able say more than just ‘it’s a strong year for philanthropy’ or ‘ticket sales are challenging’. It benefits us all if we can put some measures around this.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59376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But I also think measures and metrics on their own are only marginally valuable. Any research project needs to have a goal in mind and a learning outcome that can be applied.  Our goal in this work was to shed light on donor and member impact in aggregate since 2018 to help inform future strategies.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041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The key question to resolve is, if the pandemic has shifted supporter behaviour over the last 2-3 years, where do we focus in order to propel momentum?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7768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[slide]</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And why is it important for marketers to understand these trends? First and foremost, if you are focused on creating a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person-</a:t>
            </a:r>
            <a:r>
              <a:rPr lang="en-US" sz="1800" i="1"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centred</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approach it is vital to remember that your supporters attend, and your attendees support.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90886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Arguably the people who support through memberships or philanthropy are your most engaged, so it’s important to understand all sides of that engagement to build a true picture of what loyalty and connectedness to the arts really mean.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50403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[slide]</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We know that developing ‘cultures of philanthropy’ has been an internal focus for many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in recent years. Well before the pandemic we understood that government funding is decreasing in real terms and that earned revenue may hit a ceiling. A silver lining we frequently heard during lockdowns was that teams and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had galvanized around their philanthropic mission. There was more time to focus on this message, supporters became more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real </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we heard stories of just what our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meant to people. This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galvinisation</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is something we need to work hard to maintain as our attention get pulled in different directions.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83209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b="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Added to that, do our traditional measures of success still hold true? 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hifting donor and members behaviour may mean the same measures of success are no longer fit for purpose. It may mean your prospect and supporter markets are not the same people they used to be – or maybe it’s the same people but behaving differently.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98360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So to build that story out of the data, what we want to unpack for you today are 5 trends that we’ve uncovered that may help you better understand what engagement looks like now and where best to channel your thinking to intentionally maintain and deepen that engagement.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Spoiler alert – these are the trends here, I’m giving you the conclusion before we’ve been on the journey.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Reason being, having said my preference is always to build stories out of data, the first part of what we share with you today is going to be a lot of data. Bear with us, we need to break it down and lay it all out in order to tie the data all back together again.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07728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Let’s start at the beginning and a broad overview of what giving has looked like over the course of our study period – the five years from January 2018 through to December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Montserrat"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Tree>
    <p:extLst>
      <p:ext uri="{BB962C8B-B14F-4D97-AF65-F5344CB8AC3E}">
        <p14:creationId xmlns:p14="http://schemas.microsoft.com/office/powerpoint/2010/main" val="8026722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First up, the numbers. How many people are giving? This is the number of unique individuals who made a donation in each of our study years. Alongside this are the number of members. The trend is obvious and maybe familiar.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From the relative stability of 2018 and 2019, 2020 saw both donor and member numbers plumet – for all the reasons we know about. 2021 prompted a significant recovery but what is quite interesting is that amongst our study cohort 2022 recorded an increase in both donor and members numbers – a significant one, about 10% more donors and 21% more members than 2018.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On the surface of it, this is a positive trend. However, when we factor in the associated revenue the narrative flips.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95270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Member revenue saw a commensurate dip in 2020, followed by an approximately 22% increase in 2021 to then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drop</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by 28% last year - despite the significant increase in numbers.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43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Contribution revenue has a slightly different trajectory. Despite lower donor numbers in 2020, donation revenue was slightly higher than the previous years – there were about 85,000 fewer donors but about </a:t>
                </a:r>
                <a14:m>
                  <m:oMath xmlns:m="http://schemas.openxmlformats.org/officeDocument/2006/math">
                    <m:r>
                      <a:rPr lang="en-US" sz="1800" i="1">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2M more income. Anecdotally, we know there were many stories of extraordinary support from some quarters.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2021 was a revenue highpoint, at about £88M. However, 2022 again saw a decrease in contributed revenue that is not reflective of the donor numbers. Donors are up about 10% on 2018 but revenue is down 10% on the same year, and around 30% down on the 2021 peak.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Notes Placeholder 2"/>
              <p:cNvSpPr>
                <a:spLocks noGrp="1"/>
              </p:cNvSpPr>
              <p:nvPr>
                <p:ph type="body" idx="1"/>
              </p:nvPr>
            </p:nvSpPr>
            <p:spPr/>
            <p:txBody>
              <a:bodyPr/>
              <a:lstStyle/>
              <a:p>
                <a:pPr>
                  <a:lnSpc>
                    <a:spcPct val="150000"/>
                  </a:lnSpc>
                  <a:spcAft>
                    <a:spcPts val="800"/>
                  </a:spcAft>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[slide – graph]</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Contribution revenue has a slightly different trajectory. Despite lower donor numbers in 2020, donation revenue was slightly higher than the previous years – there were about 85,000 fewer donors but about </a:t>
                </a:r>
                <a:r>
                  <a:rPr lang="en-US" sz="1800" i="0">
                    <a:solidFill>
                      <a:srgbClr val="000000"/>
                    </a:solidFill>
                    <a:effectLst/>
                    <a:latin typeface="Cambria Math" panose="02040503050406030204" pitchFamily="18" charset="0"/>
                    <a:ea typeface="Calibri" panose="020F0502020204030204" pitchFamily="34" charset="0"/>
                    <a:cs typeface="Times New Roman" panose="02020603050405020304" pitchFamily="18" charset="0"/>
                  </a:rPr>
                  <a:t>£</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2M more income. Anecdotally, we know there were many stories of extraordinary support from some quarters.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2021 was a revenue highpoint, at about £88M. However, 2022 again saw a decrease in contributed revenue that is not reflective of the donor numbers. Donors are up about 10% on 2018 but revenue is down 10% on the same year, and around 30% down on the 2021 peak.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mc:Fallback>
      </mc:AlternateContent>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93563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As a point of interest and international comparison, what we are looking at here are the Australia and New Zealand 5 years results on the left in green and the UK on the right in purple. Something worth noting is that our AU/NZ study looked only at donations as memberships in our region don’t typically have the philanthropic overlay they do in the UK. </a:t>
            </a: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The experience during the COVID peak of 2020 was quite different. We saw a very significant uptick both in individual donors and the associated revenue. Donor numbers actually peaked in 2021, whilst revenue began to decrease. </a:t>
            </a: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When we look at 2022 as the most recently completed calendar year, what’s quite clear is that across both regions, whilst unique supporter numbers are strong, stronger than pre-pandemic, the associated revenue is down. So the value and the need in contributing is recognised, but there is simply not the revenue that there was pre-pandemic.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We see this globally of course. The economic environment we are operating in means many of our audiences will be thinking twice before purchasing a ticket, let alone making a donation.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Contributed revenue in the UK is down 10% from 2018, membership revenue is down 17%. In AU/NZ there has actually been a small increase in revenue, 4%, compared to 2018. But this sits against a 20% increase in the number of donors and is 31% lower than revenue in 2021.</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20335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800" kern="1200" dirty="0">
                <a:solidFill>
                  <a:srgbClr val="000000"/>
                </a:solidFill>
                <a:effectLst/>
                <a:latin typeface="Montserrat" panose="00000500000000000000" pitchFamily="2" charset="0"/>
                <a:ea typeface="Times New Roman" panose="02020603050405020304" pitchFamily="18" charset="0"/>
              </a:rPr>
              <a:t>So we are seeing more people supporting, but less money coming in.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kern="1200" dirty="0">
                <a:solidFill>
                  <a:srgbClr val="000000"/>
                </a:solidFill>
                <a:effectLst/>
                <a:latin typeface="Montserrat" panose="00000500000000000000" pitchFamily="2"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kern="1200" dirty="0">
                <a:solidFill>
                  <a:srgbClr val="000000"/>
                </a:solidFill>
                <a:effectLst/>
                <a:latin typeface="Montserrat" panose="00000500000000000000" pitchFamily="2" charset="0"/>
                <a:ea typeface="Times New Roman" panose="02020603050405020304" pitchFamily="18" charset="0"/>
              </a:rPr>
              <a:t>There are a couple of things at play here and I’m going to look at donation trends first. </a:t>
            </a:r>
            <a:endParaRPr lang="en-GB" sz="1800" dirty="0">
              <a:effectLst/>
              <a:latin typeface="Times New Roman" panose="02020603050405020304" pitchFamily="18" charset="0"/>
              <a:ea typeface="Times New Roman" panose="02020603050405020304" pitchFamily="18" charset="0"/>
            </a:endParaRP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81899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rgbClr val="000000"/>
                </a:solidFill>
                <a:effectLst/>
                <a:latin typeface="Montserrat" panose="00000500000000000000" pitchFamily="2" charset="0"/>
                <a:ea typeface="Times New Roman" panose="02020603050405020304" pitchFamily="18" charset="0"/>
              </a:rPr>
              <a:t>One is geography. We have split our donor data based on London, the rest of England and the rest of the UK. Whilst regions outside London have certainly seen some fluctuation, the overall 2022 revenue decrease is quite clearly driven by the experiences of </a:t>
            </a:r>
            <a:r>
              <a:rPr lang="en-US" sz="1800" kern="1200" dirty="0" err="1">
                <a:solidFill>
                  <a:srgbClr val="000000"/>
                </a:solidFill>
                <a:effectLst/>
                <a:latin typeface="Montserrat" panose="00000500000000000000" pitchFamily="2" charset="0"/>
                <a:ea typeface="Times New Roman" panose="02020603050405020304" pitchFamily="18" charset="0"/>
              </a:rPr>
              <a:t>organisations</a:t>
            </a:r>
            <a:r>
              <a:rPr lang="en-US" sz="1800" kern="1200" dirty="0">
                <a:solidFill>
                  <a:srgbClr val="000000"/>
                </a:solidFill>
                <a:effectLst/>
                <a:latin typeface="Montserrat" panose="00000500000000000000" pitchFamily="2" charset="0"/>
                <a:ea typeface="Times New Roman" panose="02020603050405020304" pitchFamily="18" charset="0"/>
              </a:rPr>
              <a:t> based in the capital.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7710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And when donor numbers are high but revenue is down, y</a:t>
            </a:r>
            <a:r>
              <a:rPr lang="en-US" sz="1800" kern="1200" dirty="0">
                <a:solidFill>
                  <a:srgbClr val="000000"/>
                </a:solidFill>
                <a:effectLst/>
                <a:latin typeface="Montserrat" panose="00000500000000000000" pitchFamily="2" charset="0"/>
                <a:ea typeface="Calibri" panose="020F0502020204030204" pitchFamily="34" charset="0"/>
              </a:rPr>
              <a:t>ou don’t need to be a </a:t>
            </a:r>
            <a:r>
              <a:rPr lang="en-US" sz="1800" kern="1200" dirty="0" err="1">
                <a:solidFill>
                  <a:srgbClr val="000000"/>
                </a:solidFill>
                <a:effectLst/>
                <a:latin typeface="Montserrat" panose="00000500000000000000" pitchFamily="2" charset="0"/>
                <a:ea typeface="Calibri" panose="020F0502020204030204" pitchFamily="34" charset="0"/>
              </a:rPr>
              <a:t>maths</a:t>
            </a:r>
            <a:r>
              <a:rPr lang="en-US" sz="1800" kern="1200" dirty="0">
                <a:solidFill>
                  <a:srgbClr val="000000"/>
                </a:solidFill>
                <a:effectLst/>
                <a:latin typeface="Montserrat" panose="00000500000000000000" pitchFamily="2" charset="0"/>
                <a:ea typeface="Calibri" panose="020F0502020204030204" pitchFamily="34" charset="0"/>
              </a:rPr>
              <a:t> wiz to assume average giving is at play. </a:t>
            </a:r>
            <a:r>
              <a:rPr lang="en-US" sz="1800" kern="1200" dirty="0" err="1">
                <a:solidFill>
                  <a:srgbClr val="000000"/>
                </a:solidFill>
                <a:effectLst/>
                <a:latin typeface="Montserrat" panose="00000500000000000000" pitchFamily="2" charset="0"/>
                <a:ea typeface="Calibri" panose="020F0502020204030204" pitchFamily="34" charset="0"/>
              </a:rPr>
              <a:t>Organisations</a:t>
            </a:r>
            <a:r>
              <a:rPr lang="en-US" sz="1800" kern="1200" dirty="0">
                <a:solidFill>
                  <a:srgbClr val="000000"/>
                </a:solidFill>
                <a:effectLst/>
                <a:latin typeface="Montserrat" panose="00000500000000000000" pitchFamily="2" charset="0"/>
                <a:ea typeface="Calibri" panose="020F0502020204030204" pitchFamily="34" charset="0"/>
              </a:rPr>
              <a:t> in Wales and Ireland saw the most significant 2020 average giving increases and have managed to maintain a degree of this.  In contrast, London based </a:t>
            </a:r>
            <a:r>
              <a:rPr lang="en-US" sz="1800" kern="1200" dirty="0" err="1">
                <a:solidFill>
                  <a:srgbClr val="000000"/>
                </a:solidFill>
                <a:effectLst/>
                <a:latin typeface="Montserrat" panose="00000500000000000000" pitchFamily="2" charset="0"/>
                <a:ea typeface="Calibri" panose="020F0502020204030204" pitchFamily="34" charset="0"/>
              </a:rPr>
              <a:t>organisations</a:t>
            </a:r>
            <a:r>
              <a:rPr lang="en-US" sz="1800" kern="1200" dirty="0">
                <a:solidFill>
                  <a:srgbClr val="000000"/>
                </a:solidFill>
                <a:effectLst/>
                <a:latin typeface="Montserrat" panose="00000500000000000000" pitchFamily="2" charset="0"/>
                <a:ea typeface="Calibri" panose="020F0502020204030204" pitchFamily="34" charset="0"/>
              </a:rPr>
              <a:t> have seen average giving decline between 2018 and 2022 – from a peak of £507 in 2020 to a 2022 average of £242 (2018 was £320).</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kern="1200" dirty="0">
                <a:solidFill>
                  <a:srgbClr val="000000"/>
                </a:solidFill>
                <a:effectLst/>
                <a:latin typeface="Montserrat" panose="00000500000000000000" pitchFamily="2" charset="0"/>
                <a:ea typeface="Calibri" panose="020F0502020204030204" pitchFamily="34" charset="0"/>
              </a:rPr>
              <a:t>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kern="1200" dirty="0">
                <a:solidFill>
                  <a:srgbClr val="000000"/>
                </a:solidFill>
                <a:effectLst/>
                <a:latin typeface="Montserrat" panose="00000500000000000000" pitchFamily="2" charset="0"/>
                <a:ea typeface="Calibri" panose="020F0502020204030204" pitchFamily="34" charset="0"/>
              </a:rPr>
              <a:t>Regions outside the capital have experienced a less marked variation in average giving – within a £50 range over the five years and conversely experiencing a decrease in 2020. Average giving between London and the rest of England last year sat at £242 and £151 respectively, which is a tightening of that traditional gap.</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96558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We looked at the data based on type of organisation also and contrasting producing companies and venues was perhaps the most enlightening.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Venue donor </a:t>
            </a:r>
            <a:r>
              <a:rPr lang="en-US" sz="1800" i="1" dirty="0">
                <a:solidFill>
                  <a:srgbClr val="000000"/>
                </a:solidFill>
                <a:effectLst/>
                <a:latin typeface="Montserrat" panose="00000500000000000000" pitchFamily="2" charset="0"/>
                <a:ea typeface="Times New Roman" panose="02020603050405020304" pitchFamily="18" charset="0"/>
              </a:rPr>
              <a:t>numbers </a:t>
            </a:r>
            <a:r>
              <a:rPr lang="en-US" sz="1800" dirty="0">
                <a:solidFill>
                  <a:srgbClr val="000000"/>
                </a:solidFill>
                <a:effectLst/>
                <a:latin typeface="Montserrat" panose="00000500000000000000" pitchFamily="2" charset="0"/>
                <a:ea typeface="Times New Roman" panose="02020603050405020304" pitchFamily="18" charset="0"/>
              </a:rPr>
              <a:t>have typically been high (this is the purple column), and overall revenue has always been substantially lower than producing companies. Globally we see venues having to work hard to find that philanthropic ‘hook’ and we also see them attract very high numbers of lower-level donors.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US" sz="1800" dirty="0">
                <a:solidFill>
                  <a:srgbClr val="000000"/>
                </a:solidFill>
                <a:effectLst/>
                <a:latin typeface="Montserrat" panose="00000500000000000000" pitchFamily="2" charset="0"/>
                <a:ea typeface="Times New Roman" panose="02020603050405020304" pitchFamily="18" charset="0"/>
              </a:rPr>
              <a:t>It’s interesting to note that venue donor numbers edged ahead in 2018 and 2019 but dropped more sharply as closures hit and have not recovered at the same pace as producing companies. Indeed, the number of people donating to venues was down about 14,000 last year, compared to 2018.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12881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Times New Roman" panose="02020603050405020304" pitchFamily="18" charset="0"/>
              </a:rPr>
              <a:t>Average giving peaked in 2020 for producing companies (driven by that survival message and ticket donations – more on that in a moment), whilst venues peaked in 2021, as things reopened. </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93053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Times New Roman" panose="02020603050405020304" pitchFamily="18" charset="0"/>
              </a:rPr>
              <a:t>So overall, there are more donors giving less. </a:t>
            </a:r>
            <a:r>
              <a:rPr lang="en-US" sz="1800" kern="1200" dirty="0">
                <a:solidFill>
                  <a:srgbClr val="000000"/>
                </a:solidFill>
                <a:effectLst/>
                <a:latin typeface="Montserrat" panose="00000500000000000000" pitchFamily="2" charset="0"/>
                <a:ea typeface="Calibri" panose="020F0502020204030204" pitchFamily="34" charset="0"/>
              </a:rPr>
              <a:t>And it’s not surprising that high donor numbers often mean lots of donors at the lower giving levels, which brings the average down.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63697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Returning to the total unique donors in each of these years…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8072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we can break each year down by giving band, which groups donors based on their total annual giving that year. At the lowest level we have micro-donors at £20 or under, with the highest band being £50K plus. You can see the various bands in between listed here. These bands were decided based on what our benchmarking pilot cohort told us was a sensible and comparative breakdown.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28632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To make the graph easier to interpret, I’m going to show this data based on percentage of donors.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288791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What’s very clear is that in 2020 the rate of micro-donations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de</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creased significantly. That’s the grey part of the bar. These are gifts of under £20, which it’s easy to imagine are often those incidental, add-on donations that there was simply very little opportunity to make while tickets were not being sold and venues were closed.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4828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Both as a proportion and raw numbers, the £20-99 and £100-249 levels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in</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creased significantly. We can draw a connection here to ticket donations.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40163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Do</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nated tickets definitely changed the fundraising landscape in 20/21 so I’m going to look at some associated trends.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531794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As lockdowns hit, performing arts organisations especially, encouraged ticket holders to donate the value of their tickets back to an organisation. The majority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in our survey, 88% offered this.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688355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Of the organisations offering the option to donate, again the majority – 85% - were counting the value of that ticket donation towards a donor’s overall annual giving. This impacted donor profile by giving bands.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34133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When it comes to subsequent appeals, for the most part these ‘ticket-only’ donors have been included. And about 50%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say they are supporting. They are proving an often-untapped pipeline and a worthwhile segment to invest in.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877800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Though it might not look so obvious or significant, the number of donors in the £250-999 band, the orange band, actually doubled between 2019 and 2020.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highlight>
                  <a:srgbClr val="FFFF00"/>
                </a:highligh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 would say we should look at segments like this more closely. They might only be a small proportion, but their relative value is considerable. And that level of individual giving is significant and likely has a lot of thought behind it – whether it was in donating the value of tickets or as cash support. That mid-level of annual giving is where we hear a lot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say they need to consolidate and grow. This segment - 4500 donors in 2020, about 2500 last year - seems to be a worthwhile place to focus and build a long-term retention and growth strategy around.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28491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What I find quite interesting when looking at 2022, is that the profile in these giving bands has snapped back to pretty much what it was in 2019.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6819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This begs the question, how can we hang onto that willingness to give more? Undoubtedly, the crisis nature of what our industry was seeing drove this generosity. And we are now in an economic environment which we know will have many of our audiences thinking twice before purchasing a ticket, let alone donating.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12121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This seems a good segue to looking at memberships, and here again I want to look at memberships by band – based on the cost of the membership. A reminder, some of the cost of a membership will be for benefits and some will be classed as a contribution, and of course this varies by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For the sake of consistency we are showing giving bands based on gross membership revenue.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As we saw earlier, overall numbers are high and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99918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you can see by the chart that growth is largely in the lower echelons.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298176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However, what we also saw in 2022 was the highest total members in the 100-249 bracket, about 28K. We know some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have revised their membership offering and pricing so that may have driven some of the upgrading – but taking a more positive angle it may also be indicative of a deepening engagement.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689268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To put some colour around this, I’m going to turn to look at acquisition and retention rates and what seems a measurable difference between these two supporter types.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Montserrat"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Tree>
    <p:extLst>
      <p:ext uri="{BB962C8B-B14F-4D97-AF65-F5344CB8AC3E}">
        <p14:creationId xmlns:p14="http://schemas.microsoft.com/office/powerpoint/2010/main" val="248099608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Though members numbers are lower, their relative ‘stickiness’ is greater.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663046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Notably in 2021, returning donors made up 72% of the total, about 131K members. </a:t>
            </a:r>
            <a:r>
              <a:rPr lang="en-US"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 </a:t>
            </a: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It’s probably not surprising that in this newly re-opened and potentially ‘risky’ environment, those with an existing connection would have been more likely to commit to a membership and support as they previously had.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a:lnSpc>
                <a:spcPct val="150000"/>
              </a:lnSpc>
              <a:spcAft>
                <a:spcPts val="800"/>
              </a:spcAft>
            </a:pPr>
            <a:r>
              <a:rPr lang="en-US"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a:t>
            </a: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In 2022, member numbers increased to just over ¼ million and this is largely through acquisition. About 130K are still returning, it’s a 50/50 split and nearer pre-pandemic levels.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Donor behaviour is on the whole, more fickle.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059046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Numbers are higher and overall revenue is stronger but you can see that returning donor rates are just not that high – hovering around 30%, topping out at 36% in 2020. This means at the height of the pandemic, nearly two thirds of the donors were supporting their given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for the first time, which on first blush might seem like an astounding metric. </a:t>
            </a:r>
          </a:p>
          <a:p>
            <a:endParaRPr lang="en-US" sz="1800" dirty="0">
              <a:solidFill>
                <a:srgbClr val="000000"/>
              </a:solidFill>
              <a:effectLst/>
              <a:latin typeface="Montserrat" panose="00000500000000000000" pitchFamily="2"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80726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The fallback thought for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might be: well, many of these people weren’t previously donors, donating to the arts is possibly not something that would otherwise have been on their radar. Maybe they are just a one-time giver, we’re grateful and we move on. But the reality is that while new donor rates were high at the apex of the pandemic, in fact they always are.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594287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 often think new donor rates, much like new audience rates, are a complicated metric. Of course we want to introduce new people to our programs, but ideally we want them to stay.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5924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As a percentage, high new donor rates can be indicative of high donor churn. I actually think calculating a donor churn rate is a more valuable and actionable metric.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247309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Know at what rate people are leaving the program over a given period and then actually decide where your level of comfort is for this. It’s a nice ideal to retain everyone, but it’s not possible. Know where to strive for retention, and where maybe you need to let it go.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54040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As we saw a moment ago, a lot of donors sit in that micro giving band. We can expect to see a lot of churn there, and probably we can be okay with this.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[click] </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You don’t want to see churn up around here. Not worrying about donor churn is near-sighted, trying to retain everyone is unrealistic. The Goldilocks position is to know where to focus what are </a:t>
            </a:r>
            <a:r>
              <a:rPr lang="en-US" sz="1800" i="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always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limited resources to retain in the most strategically valuable cohorts.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43922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strategic growth is where most organisations are focused.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46208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Upward of 80% are looking to increase memberships and therefore membership revenue.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466810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the figures are much the same for philanthropy. What is interesting in both cases is that whilst growth in numbers and revenue is what’s projected, budgets are seemingly more conservative – with 44%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projecting greater reliance on memberships revenue at the bottom line, and 54%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the same for philanthropic revenue.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869115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Within our study cohort there is a really positive trend in trust and foundation revenue. When we look at the number of contributions associated with trusts and foundations the number is so slight it’s virtually impossible to see on this graph – it’s that tiny little sliver of orange across the top.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619714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But when we look at what that represents as revenue it’s considerable. Between 2018 and 2022, it represents between 25-30% of fundraising revenue. You can very quickly start to see the exponential impact even a small growth in the number of foundation donors could create.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305814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80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when we asked where teams were looking to develop new skills, major giving was very much at the fore – capital campaigns, legacy giving, trusts and individual major gifts.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80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593396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Half the organisation surveyed said they expected a change in the skillset of their teams to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realise</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future goals,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437395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nearly the same number (44%) said they thought their team size would increase to accommodate these. This is quite a positive position, particularly in the current environment where we know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are being very considered about resourcing.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898215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Our study cohort has seen growth in team resourcing over the five years. Last year we sat just under 200 full time equivalent staff across this cohort, with the average per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being 8.5. Of course, the number of staff scales along with the size of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from a top of 55 FTE down to those with no dedicated Development staff.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Overall, this is a 25% growth since 2018.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You can see from this graph that the number of people employed in fundraising roles dipped in 2020 and 2021 – we know arts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saw this across the board. Though comparatively I think we’d have to say there has been relative stability. What we do also note is the relative ‘privilege’ of many of the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in our community – they are for the most part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recognised</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and resourced. We know that the experience in the small and independent arts sector has by no means be the same. </a:t>
            </a:r>
          </a:p>
          <a:p>
            <a:pPr>
              <a:lnSpc>
                <a:spcPct val="150000"/>
              </a:lnSpc>
              <a:spcAft>
                <a:spcPts val="800"/>
              </a:spcAft>
            </a:pPr>
            <a:endPar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Interestingly, we gave this presentation in the US last month and this was one area the audience particularly noted the difference across regions. Where in Australia, New Zealand and the UK we are seeing a small but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consistant</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growth in human resourcing in fundraising, in the US the economic situation of many organisations is seeing freezes and layoffs in fundraising teams. And there is understandable concern about what the flow on effect of this will be on revenue.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912883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Because</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the end of the day, it’s that human resourcing that makes all the difference. You can have the most amazing product, the most amazing venue, the most amazing benefits or the most amazing CRM platform – but fundamentally it’s by investing in relationships, retention and loyalty that we can really move the needle. And this takes people.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408540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Now that has been a lot of charts and a lot of stats. So we wanted to take a final few minutes to draw together five key stories that our benchmarking data tells.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18119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Firstly, supporter numbers are high. 2022 represented the strongest of our 5 years, in both donor and member numbers. This offers great potential for retention and cultivation and between both streams represents 550,000 people who have made the active effort to support.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836167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conversely, revenue is down. This has a very real impact on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and puts us in a push/pull situation where we’re both subject to our own growing costs and the economic pressures on many of our supporters. It makes focusing and segmenting for the greatest return all the more important.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62151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Number three - be aware of a shifting donor profiles. Peak pandemic period saw a doubling of annual giving in the £100-£249 band - this is a donor segment that deserves focus. The circumstances might have been exceptional and somewhat obscured by ticket donations, but if even a small segment are open to giving at a higher level or multiple times in a given year, the impact can be significant. It is worth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looking deeply at donors who fit this profile and building a specific plan around them. It’s not too late to cultivate that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behaviour</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919529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Four - high levels of ‘new’ is not new, there have always been high levels of new donors each year. Over the peak of the pandemic many gave for the first time, though not at vastly higher rates than they have previously or since.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Whilst acquisition can be positive, be aware of the rate of churn – the data shows that new donors make up about two thirds of donors each year. There is a lot of movement in and out. This is relatively understandable at those incidental levels – which we can see have rebounded to being the bulk (about 85%). But </a:t>
            </a:r>
            <a:r>
              <a:rPr lang="en-US" sz="1800" dirty="0" err="1">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need to be aware of the churn, retention and return trends in the higher giving bands.  Churn at the lower, micro level might be okay – churn at the higher levels is something to be more concerned about.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highlight>
                  <a:srgbClr val="FFFF00"/>
                </a:highligh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201284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Aft>
                <a:spcPts val="800"/>
              </a:spcAft>
            </a:pPr>
            <a:r>
              <a:rPr lang="en-US" sz="18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And these churn and retention metrics are very different in members. High rates of member retention, compared to acquisition, were probably to be expected in the early stages of re-opening – there was a greater than usual level of risk associated in an upfront commitment. Positively, member retention is strong, stronger even than in 2019. This is really the ultimate goal – loyalty, retention and engagement.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59123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800" kern="1200" dirty="0">
                <a:solidFill>
                  <a:srgbClr val="000000"/>
                </a:solidFill>
                <a:effectLst/>
                <a:latin typeface="Montserrat" panose="00000500000000000000" pitchFamily="2" charset="0"/>
                <a:ea typeface="Calibri" panose="020F0502020204030204" pitchFamily="34" charset="0"/>
              </a:rPr>
              <a:t>And an overarching observation, it’s well worth the time to look back and remember what’s changed. The data seems to suggest some </a:t>
            </a:r>
            <a:r>
              <a:rPr lang="en-US" sz="1800" kern="1200" dirty="0" err="1">
                <a:solidFill>
                  <a:srgbClr val="000000"/>
                </a:solidFill>
                <a:effectLst/>
                <a:latin typeface="Montserrat" panose="00000500000000000000" pitchFamily="2" charset="0"/>
                <a:ea typeface="Calibri" panose="020F0502020204030204" pitchFamily="34" charset="0"/>
              </a:rPr>
              <a:t>behaviours</a:t>
            </a:r>
            <a:r>
              <a:rPr lang="en-US" sz="1800" kern="1200" dirty="0">
                <a:solidFill>
                  <a:srgbClr val="000000"/>
                </a:solidFill>
                <a:effectLst/>
                <a:latin typeface="Montserrat" panose="00000500000000000000" pitchFamily="2" charset="0"/>
                <a:ea typeface="Calibri" panose="020F0502020204030204" pitchFamily="34" charset="0"/>
              </a:rPr>
              <a:t> have snapped back and some things have altered. It will pay to be intentional about how to respond to these. </a:t>
            </a:r>
            <a:endParaRPr lang="en-GB" sz="18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effectLst/>
                <a:latin typeface="Montserrat" panose="00000500000000000000" pitchFamily="2" charset="0"/>
                <a:ea typeface="Calibri" panose="020F0502020204030204" pitchFamily="34" charset="0"/>
                <a:cs typeface="Times New Roman" panose="02020603050405020304" pitchFamily="18" charset="0"/>
              </a:rPr>
              <a:t>I would encourage you in your </a:t>
            </a:r>
            <a:r>
              <a:rPr lang="en-US" sz="1800" dirty="0" err="1">
                <a:effectLst/>
                <a:latin typeface="Montserrat" panose="00000500000000000000" pitchFamily="2" charset="0"/>
                <a:ea typeface="Calibri" panose="020F0502020204030204" pitchFamily="34" charset="0"/>
                <a:cs typeface="Times New Roman" panose="02020603050405020304" pitchFamily="18" charset="0"/>
              </a:rPr>
              <a:t>organisations</a:t>
            </a:r>
            <a:r>
              <a:rPr lang="en-US" sz="1800" dirty="0">
                <a:effectLst/>
                <a:latin typeface="Montserrat" panose="00000500000000000000" pitchFamily="2" charset="0"/>
                <a:ea typeface="Calibri" panose="020F0502020204030204" pitchFamily="34" charset="0"/>
                <a:cs typeface="Times New Roman" panose="02020603050405020304" pitchFamily="18" charset="0"/>
              </a:rPr>
              <a:t> to pause for a moment. Look back at the trends you’ve seen in your donors over the last few years. At where the strengths have been and the challenges too. Take a moment to imprint that change, deeply into the way you approach what you do. Then use that reflection to consider where the opportunities lie. Consider what feels different and consider how we can harness that momentum.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603192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kind of question would you like to see </a:t>
            </a:r>
            <a:r>
              <a:rPr lang="en-US"/>
              <a:t>in the future?</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5E5F03-5749-45D3-8861-DECEA5169C3D}"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2215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Hamilton an international popular phenomenon </a:t>
            </a:r>
          </a:p>
          <a:p>
            <a:r>
              <a:rPr lang="en-GB"/>
              <a:t>11 Tony’s, 7 Olivier Awards, a Grammy and Pulitzer Prize for Drama. </a:t>
            </a:r>
          </a:p>
          <a:p>
            <a:r>
              <a:rPr lang="en-GB"/>
              <a:t>Running on Broadway since 2015, in London since 2017. And streamed by over 3 million people when added to Disney+ in 2020. </a:t>
            </a:r>
          </a:p>
          <a:p>
            <a:r>
              <a:rPr lang="en-GB"/>
              <a:t>Finally coming out on UK Tour and running at WMC for 9 weeks next Christmas.</a:t>
            </a:r>
          </a:p>
          <a:p>
            <a:r>
              <a:rPr lang="en-GB"/>
              <a:t>Every reason to think the on-sale period is going to be a very busy period for us…</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820741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and that’s how it turned out.</a:t>
            </a:r>
          </a:p>
          <a:p>
            <a:r>
              <a:rPr lang="en-GB"/>
              <a:t>By number orders placed on public on-sale day- third biggest day in our history.</a:t>
            </a:r>
          </a:p>
          <a:p>
            <a:r>
              <a:rPr lang="en-GB"/>
              <a:t>But if you look at the whole on-sale period, from first member priority through to second day of general sale, Hamilton is top…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580930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You’d expect for that then to be an extremely busy period for our ticket office.</a:t>
            </a:r>
          </a:p>
          <a:p>
            <a:r>
              <a:rPr lang="en-GB"/>
              <a:t>Especially if you look at the last two major on-sales pre-pandemic. Over a thousand calls attempted on public on-sale day. Only possible to answer little more than half (54% Les Mis, 63% TLK)</a:t>
            </a:r>
          </a:p>
          <a:p>
            <a:r>
              <a:rPr lang="en-GB"/>
              <a:t>^And that was with a much larger team. Lockdown-era cutbacks means CR Team is a fraction of the size it used to be.</a:t>
            </a:r>
          </a:p>
          <a:p>
            <a:r>
              <a:rPr lang="en-GB"/>
              <a:t>Reasonable to worry ahead of Hamilton then that demand would far outstrip capacity to answer, that handle rate and service level could be really terrible…</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170782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But that’s not how it transpired.</a:t>
            </a:r>
          </a:p>
          <a:p>
            <a:r>
              <a:rPr lang="en-GB"/>
              <a:t>Demand on phone line through on-sale period down 83% on Les Mis, 73% on TLK.</a:t>
            </a:r>
          </a:p>
          <a:p>
            <a:r>
              <a:rPr lang="en-GB"/>
              <a:t>Despite a much smaller team- phone handle rate pretty much where it was for Lion King.</a:t>
            </a:r>
          </a:p>
          <a:p>
            <a:r>
              <a:rPr lang="en-GB"/>
              <a:t>So how did we do this?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841758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rPr>
              <a:t>FYI excluding pandemic era postponed shows (Mormon &amp; TLK 20/22) from top graph as so many orders refunded.</a:t>
            </a:r>
          </a:p>
          <a:p>
            <a:r>
              <a:rPr lang="en-GB" sz="1800">
                <a:effectLst/>
                <a:latin typeface="Calibri" panose="020F0502020204030204" pitchFamily="34" charset="0"/>
                <a:ea typeface="Calibri" panose="020F0502020204030204" pitchFamily="34" charset="0"/>
              </a:rPr>
              <a:t>Just wanted to show that trend towards online bookings goes back much further than recent major on-sales</a:t>
            </a:r>
          </a:p>
          <a:p>
            <a:r>
              <a:rPr lang="en-GB" sz="1800">
                <a:effectLst/>
                <a:latin typeface="Calibri" panose="020F0502020204030204" pitchFamily="34" charset="0"/>
                <a:ea typeface="Calibri" panose="020F0502020204030204" pitchFamily="34" charset="0"/>
              </a:rPr>
              <a:t>Once upon a time, majority of orders during our busiest periods going through ticket office. Even in late 2010’s around a third of major on-sales still offline. </a:t>
            </a:r>
          </a:p>
          <a:p>
            <a:r>
              <a:rPr lang="en-GB" sz="1800">
                <a:effectLst/>
                <a:latin typeface="Calibri" panose="020F0502020204030204" pitchFamily="34" charset="0"/>
                <a:ea typeface="Calibri" panose="020F0502020204030204" pitchFamily="34" charset="0"/>
              </a:rPr>
              <a:t>Launch of new, much more reliable and functional, website ahead of Les Mis on-sale made a big difference. And since lockdown, 95+% of orders going through the website.</a:t>
            </a:r>
          </a:p>
          <a:p>
            <a:r>
              <a:rPr lang="en-GB" sz="1800">
                <a:effectLst/>
                <a:latin typeface="Calibri" panose="020F0502020204030204" pitchFamily="34" charset="0"/>
                <a:ea typeface="Calibri" panose="020F0502020204030204" pitchFamily="34" charset="0"/>
              </a:rPr>
              <a:t>That’s partly a result of how we’ve been pitching the phone line since lockdown. Messaging on the website and also on the IVR lines tries to drive home that the website is where you booked tickets, and the phones are much more about customer support. </a:t>
            </a:r>
          </a:p>
          <a:p>
            <a:endParaRPr lang="en-GB" sz="1800">
              <a:effectLst/>
              <a:latin typeface="Calibri" panose="020F0502020204030204" pitchFamily="34" charset="0"/>
              <a:ea typeface="Calibri" panose="020F0502020204030204" pitchFamily="34" charset="0"/>
            </a:endParaRPr>
          </a:p>
          <a:p>
            <a:endParaRPr lang="en-GB" sz="1800">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1125623"/>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Calibri" panose="020F0502020204030204" pitchFamily="34" charset="0"/>
                <a:ea typeface="Calibri" panose="020F0502020204030204" pitchFamily="34" charset="0"/>
              </a:rPr>
              <a:t>We’ve put a lot of work into expanding what you can do with the website.</a:t>
            </a:r>
          </a:p>
          <a:p>
            <a:r>
              <a:rPr lang="en-GB" sz="1800">
                <a:effectLst/>
                <a:latin typeface="Calibri" panose="020F0502020204030204" pitchFamily="34" charset="0"/>
                <a:ea typeface="Calibri" panose="020F0502020204030204" pitchFamily="34" charset="0"/>
              </a:rPr>
              <a:t>Pre-pandemic if you wanted to book in a wheelchair position, or use a HYNT free carer card, you had to call us to do that. Now you can select the wheelchair positions from the seat map, with a pop-up warning you that this is a wheelchair position. And so long as you’ve got the </a:t>
            </a:r>
            <a:r>
              <a:rPr lang="en-GB" sz="1800" err="1">
                <a:effectLst/>
                <a:latin typeface="Calibri" panose="020F0502020204030204" pitchFamily="34" charset="0"/>
                <a:ea typeface="Calibri" panose="020F0502020204030204" pitchFamily="34" charset="0"/>
              </a:rPr>
              <a:t>Hynt</a:t>
            </a:r>
            <a:r>
              <a:rPr lang="en-GB" sz="1800">
                <a:effectLst/>
                <a:latin typeface="Calibri" panose="020F0502020204030204" pitchFamily="34" charset="0"/>
                <a:ea typeface="Calibri" panose="020F0502020204030204" pitchFamily="34" charset="0"/>
              </a:rPr>
              <a:t> constituency on your constituent profile in Tessitura, the </a:t>
            </a:r>
            <a:r>
              <a:rPr lang="en-GB" sz="1800" err="1">
                <a:effectLst/>
                <a:latin typeface="Calibri" panose="020F0502020204030204" pitchFamily="34" charset="0"/>
                <a:ea typeface="Calibri" panose="020F0502020204030204" pitchFamily="34" charset="0"/>
              </a:rPr>
              <a:t>Hynt</a:t>
            </a:r>
            <a:r>
              <a:rPr lang="en-GB" sz="1800">
                <a:effectLst/>
                <a:latin typeface="Calibri" panose="020F0502020204030204" pitchFamily="34" charset="0"/>
                <a:ea typeface="Calibri" panose="020F0502020204030204" pitchFamily="34" charset="0"/>
              </a:rPr>
              <a:t> comp price type will appear there.</a:t>
            </a:r>
          </a:p>
          <a:p>
            <a:r>
              <a:rPr lang="en-GB" sz="1800">
                <a:effectLst/>
                <a:latin typeface="Calibri" panose="020F0502020204030204" pitchFamily="34" charset="0"/>
                <a:ea typeface="Calibri" panose="020F0502020204030204" pitchFamily="34" charset="0"/>
              </a:rPr>
              <a:t>If you wanted to place a large group reservation and pay later, previously needed to contact us. Now, so long as you’re logged in with the Group Booker constituency in Tessitura, you’ll be asked if you’d like to make a group booking when starting an order and given the option to reserve now and pay later.</a:t>
            </a:r>
          </a:p>
          <a:p>
            <a:r>
              <a:rPr lang="en-GB" sz="1800">
                <a:effectLst/>
                <a:latin typeface="Calibri" panose="020F0502020204030204" pitchFamily="34" charset="0"/>
                <a:ea typeface="Calibri" panose="020F0502020204030204" pitchFamily="34" charset="0"/>
              </a:rPr>
              <a:t>And post-booking…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Calibri" panose="020F0502020204030204" pitchFamily="34" charset="0"/>
                <a:ea typeface="Calibri" panose="020F0502020204030204" pitchFamily="34" charset="0"/>
              </a:rPr>
              <a:t>Lost your tickets – don’t need to contact us to sort that out anymore. Just login to My Account, view your upcoming events and get your e-tickets reissued to you by email or text.</a:t>
            </a:r>
          </a:p>
          <a:p>
            <a:r>
              <a:rPr lang="en-GB" sz="1800">
                <a:effectLst/>
                <a:latin typeface="Calibri" panose="020F0502020204030204" pitchFamily="34" charset="0"/>
                <a:ea typeface="Calibri" panose="020F0502020204030204" pitchFamily="34" charset="0"/>
              </a:rPr>
              <a:t>Can’t make the show you’ve booked – exchange to another date of the same show, without needing to contact us.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451071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Calibri" panose="020F0502020204030204" pitchFamily="34" charset="0"/>
                <a:ea typeface="Calibri" panose="020F0502020204030204" pitchFamily="34" charset="0"/>
              </a:rPr>
              <a:t>Also launched an alternative contact channel – bot-supported web chat</a:t>
            </a:r>
          </a:p>
          <a:p>
            <a:r>
              <a:rPr lang="en-GB" sz="1800">
                <a:effectLst/>
                <a:latin typeface="Calibri" panose="020F0502020204030204" pitchFamily="34" charset="0"/>
                <a:ea typeface="Calibri" panose="020F0502020204030204" pitchFamily="34" charset="0"/>
              </a:rPr>
              <a:t>‘Can We Help?’ button appears on every page on the website. </a:t>
            </a:r>
          </a:p>
          <a:p>
            <a:r>
              <a:rPr lang="en-GB" sz="1800">
                <a:effectLst/>
                <a:latin typeface="Calibri" panose="020F0502020204030204" pitchFamily="34" charset="0"/>
                <a:ea typeface="Calibri" panose="020F0502020204030204" pitchFamily="34" charset="0"/>
              </a:rPr>
              <a:t>Opening questions are fielded by a bot, with an opening message advising the user can request to be transferred to a human during staffed hours (10-5 Monday to Saturday)</a:t>
            </a:r>
          </a:p>
          <a:p>
            <a:r>
              <a:rPr lang="en-GB" sz="1800">
                <a:effectLst/>
                <a:latin typeface="Calibri" panose="020F0502020204030204" pitchFamily="34" charset="0"/>
                <a:ea typeface="Calibri" panose="020F0502020204030204" pitchFamily="34" charset="0"/>
              </a:rPr>
              <a:t>The bot’s capable of answering generic questions, explaining bits of functionality or providing links to relevant bits of the website. The bot can also recognise requests to speak to a human agent and will hand the customer over.</a:t>
            </a:r>
          </a:p>
          <a:p>
            <a:r>
              <a:rPr lang="en-GB" sz="1800">
                <a:effectLst/>
                <a:latin typeface="Calibri" panose="020F0502020204030204" pitchFamily="34" charset="0"/>
                <a:ea typeface="Calibri" panose="020F0502020204030204" pitchFamily="34" charset="0"/>
              </a:rPr>
              <a:t>Can see the difference it’s made to how people reach us comparing av. daily comms volumes by channel during the Hamilton on-sale period as against last major on-sale pre-pandemic. The volume of contacts overall is very similar- but for Hamilton the chat platform took the strain, with the majority those chats answered by the bot.</a:t>
            </a:r>
          </a:p>
          <a:p>
            <a:r>
              <a:rPr lang="en-GB" sz="1800">
                <a:effectLst/>
                <a:latin typeface="Calibri" panose="020F0502020204030204" pitchFamily="34" charset="0"/>
                <a:ea typeface="Calibri" panose="020F0502020204030204" pitchFamily="34" charset="0"/>
              </a:rPr>
              <a:t>And looking at handle status. Of all contacts received during TLK on-sale, 22% were dropped calls not answered at all. But for Hamilton, only 7% weren’t answered (6% dropped calls + 1% missed chat transfers).</a:t>
            </a:r>
          </a:p>
          <a:p>
            <a:r>
              <a:rPr lang="en-GB" sz="1800">
                <a:effectLst/>
                <a:latin typeface="Calibri" panose="020F0502020204030204" pitchFamily="34" charset="0"/>
                <a:ea typeface="Calibri" panose="020F0502020204030204" pitchFamily="34" charset="0"/>
              </a:rPr>
              <a:t>^So we’ve handled the same volume of enquiries with significantly reduced staffing and actually improved our overall service level!</a:t>
            </a:r>
          </a:p>
          <a:p>
            <a:endParaRPr lang="en-GB" sz="1800">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551063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User guide: Tops tips: Register for an account online, be logged in first, waiting room, SYOS not available on the public on-sale day, e-tickets (apple wallet/google wallet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Staff 98 tickets, £10k up until now Staff had to contact us by phone/book in person to use their priority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WMC reopened in 2021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379410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836396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FF053-4D43-47B3-B236-6C8A22A0B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7257447"/>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171695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Addon plugin will become out of the box functionality in Version 16 and will be renamed as ‘Additional Items.’ If you don’t already use the Addon plugin then it's worth waiting until you move to Version 16, unless you’re already there, and looking at the documentation. It seems to work in much the same way but with some additional features.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033669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anyone familiar with the TNEW Site Map, the Addon page lies between the Event/Item Detail and Cart Details page.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2422337"/>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offer multiple products and experiences using the addon plugin. They range from food offerings, show-specific merchandise, meet and greet experiences and sometimes even workshops. I’ve seen other venues offer dinner packages, parking and drink pre-orders too.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9070362"/>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previously sold Meet and Greets as a Price Zone for very specific seats within the auditorium. This meant that we had a Stalls, or sometimes Circle, VIP zone, where the additional fee for the M&amp;G was contained within the ticket price. </a:t>
            </a:r>
            <a:br>
              <a:rPr lang="en-GB" dirty="0"/>
            </a:br>
            <a:br>
              <a:rPr lang="en-GB" dirty="0"/>
            </a:br>
            <a:r>
              <a:rPr lang="en-GB" dirty="0"/>
              <a:t>This was a very restrictive way of upselling to a customer. We were restricting them to a specific zone within the theatre where not only their personal seat preference was being ignored, but more importantly their access requirements may have been ignored. With the addon plugin, we changed our process to have the Meet and Greet as a product within Tessitura, offered to all customers following their seat selection regardless of where they’re sitting in the auditorium. </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887528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Formatting the addon items page can vary depending on how much, or how little information you need to relay to the customer, how your web template works and the degree to which the addon item varies from show to show.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We had our Afternoon Tea addon process set up and working well, all we would need to do is create a new AT performance and add the correct keywords to make it work, all the text was ready to go. However, our corporate team then wanted to introduce some slightly different Afternoon Teas, with enough difference that we couldn’t just get away with our previous set up, we needed information to display that was specific to the Afternoon Tea.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1099488"/>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This page is an example of how we format a very basic Afternoon Tea, the top section of information pulls from the LTR_TNEWCUSTOM_ADDON_CATEGORY table, which is a table that comes with the Addon plugin. It is formatted with some simple HTML, and I’ve added some links to the bottom in case customers need to contact 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The Afternoon Tea title and price types all pull through as normal. So this was our basic Afternoon Tea setup. </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8493154"/>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However, in this example, there is some information pulling from that Addon table at the top, but the specific information instead sits within this Addon item box. This information is pulling from the Tessitura performance set up instead, specifically from the Content tab and the TN_Express_Prod_Synopsis Content Type. I found this part a little harder to format using HTML and it look me a while to realise that using the &lt;p&gt; paragraph parenthesis threw the formatting off completely so it takes some testing, but I think this works as a good alternative.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really isn’t a right, or wrong way, of doing this. It depends on how you want the information to appear and how it fits in with your websites template.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417291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Upselling programmes at Mayflower Theatre predates the addon plugin, we set up a Programme performance which is set up on the day of the last performance of the production run. When we installed the Addon plugin, and reviewed our current processes with the aim of leveraging the new functionality we became stuck with how to get Programmes working. </a:t>
            </a:r>
          </a:p>
          <a:p>
            <a:endParaRPr lang="en-GB" dirty="0"/>
          </a:p>
          <a:p>
            <a:r>
              <a:rPr lang="en-GB" dirty="0"/>
              <a:t>The LTR_TNEWCUSTOM_ADDON_ITEM table in Tessitura has a column for the Event Addon Time Frame, what this does is restrict the referenced addon item to only appear when a triggering performance lies within a specific time frame. It’s worth noting that it works in both directions, the triggering show could be before or after this time frame. This leads to our Programme problem, if we have a programme performance, set up in the same way we’ve always done it, then yes, this programme will appear to anyone booking Shrek the Musical. But, we also want to sell programmes for Blood Brothers, and if that production also has the triggering keyword, then, web bookers will also see the Shrek programme.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1734404"/>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couldn’t really find an ideal solution,. We could have created a programme performance for every single performance of Shrek, then our time frame could be formatted properly, but we would have multiple performances of the same thing which takes more set up time, makes the product catalogue busier and makes it a little trickier for our Front of House team to see total sales at a glance.</a:t>
            </a:r>
          </a:p>
          <a:p>
            <a:endParaRPr lang="en-GB" dirty="0"/>
          </a:p>
          <a:p>
            <a:r>
              <a:rPr lang="en-GB" dirty="0"/>
              <a:t>We thought of putting the programme performance into the very middle date of a run, which would work fine for those ordering in advance, but when the middle date passes, then the programme performance will no longer appear in the booking path as TNEW rightly realises that this performance date has been and gone. </a:t>
            </a:r>
          </a:p>
          <a:p>
            <a:endParaRPr lang="en-GB" dirty="0"/>
          </a:p>
          <a:p>
            <a:r>
              <a:rPr lang="en-GB" dirty="0"/>
              <a:t>We went with creating additional keywords to avoid conflict, it meant that we could keep our setup process the same as before and kept things simple for our Front of House and Box Office teams. It's easy to forget when utilising new functionality, that any changes you make aren’t just affecting what you’re interested in, in this case our website booking path, but also how those within your organisation interact with these products. We had originally hoped to have just 2 keywords but because of long running productions we ended up needing 4.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317484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works really well for our venues, without the functionality we would be restricted to either upsell items to customers via email (which is probably something worth looking into) or having customers go through a tedious and long winded booking path. I also think that this is standard functionality on a website today when you’re purchasing tickets or booking events. </a:t>
            </a:r>
          </a:p>
          <a:p>
            <a:endParaRPr lang="en-GB" dirty="0"/>
          </a:p>
          <a:p>
            <a:r>
              <a:rPr lang="en-GB" dirty="0"/>
              <a:t>Using Tessitura Analytics we have been able to break down some numbers:</a:t>
            </a:r>
          </a:p>
          <a:p>
            <a:r>
              <a:rPr lang="en-GB" sz="1200" dirty="0">
                <a:solidFill>
                  <a:schemeClr val="bg1"/>
                </a:solidFill>
                <a:latin typeface="Arial Black"/>
              </a:rPr>
              <a:t>- </a:t>
            </a:r>
            <a:r>
              <a:rPr lang="en-US" sz="1200" dirty="0">
                <a:solidFill>
                  <a:schemeClr val="bg1"/>
                </a:solidFill>
                <a:latin typeface="Arial Black"/>
              </a:rPr>
              <a:t>Over 1700 </a:t>
            </a:r>
            <a:r>
              <a:rPr lang="en-US" sz="1200" dirty="0" err="1">
                <a:solidFill>
                  <a:schemeClr val="bg1"/>
                </a:solidFill>
                <a:latin typeface="Arial Black"/>
              </a:rPr>
              <a:t>Programmes</a:t>
            </a:r>
            <a:r>
              <a:rPr lang="en-US" sz="1200" dirty="0">
                <a:solidFill>
                  <a:schemeClr val="bg1"/>
                </a:solidFill>
                <a:latin typeface="Arial Black"/>
              </a:rPr>
              <a:t> and 475 Afternoon Tea places sold since the end of January this year.</a:t>
            </a:r>
          </a:p>
          <a:p>
            <a:r>
              <a:rPr lang="en-US" sz="1200" dirty="0">
                <a:solidFill>
                  <a:schemeClr val="bg1"/>
                </a:solidFill>
                <a:latin typeface="Arial Black"/>
              </a:rPr>
              <a:t>- Over 100 ice cream vouchers sold for our run of SIX, and they only went on-sale about a month before the run started</a:t>
            </a:r>
          </a:p>
          <a:p>
            <a:r>
              <a:rPr lang="en-US" sz="1200" dirty="0">
                <a:solidFill>
                  <a:schemeClr val="bg1"/>
                </a:solidFill>
                <a:latin typeface="Arial Black"/>
              </a:rPr>
              <a:t>- We’ve restarted refreshment pack bookings for shows without an interval.</a:t>
            </a:r>
            <a:endParaRPr lang="en-US" sz="1200" dirty="0">
              <a:solidFill>
                <a:schemeClr val="bg1"/>
              </a:solidFill>
              <a:latin typeface="Arial Black" panose="020B0A04020102020204" pitchFamily="34" charset="0"/>
            </a:endParaRPr>
          </a:p>
          <a:p>
            <a:endParaRPr lang="en-GB" dirty="0"/>
          </a:p>
          <a:p>
            <a:r>
              <a:rPr lang="en-GB" dirty="0"/>
              <a:t>There’s a lot of potential to enhance the customers experience on the day.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238329"/>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407C96-AF59-4A2B-8A5E-114E7E74194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821760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Hi, I am XXXXX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[AUDIO DESCRIPTION]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F2DC6DB-56E9-F948-A85E-A32005A384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601325"/>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72B4D"/>
                </a:solidFill>
                <a:effectLst/>
                <a:latin typeface="-apple-system"/>
              </a:rPr>
              <a:t>I’m going to spend the next few minutes giving you a high level overview of what you should be aware of whilst you’re planning your v16 upgrade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735820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Version 16 is one of the most exciting and comprehensive upgrades that we've delivered, and includes new architecture as well as a wealth of new features.</a:t>
            </a:r>
          </a:p>
          <a:p>
            <a:pPr algn="l"/>
            <a:r>
              <a:rPr lang="en-US" b="0" i="0" dirty="0">
                <a:solidFill>
                  <a:srgbClr val="172B4D"/>
                </a:solidFill>
                <a:effectLst/>
                <a:latin typeface="-apple-system"/>
              </a:rPr>
              <a:t>[CLICK]</a:t>
            </a:r>
          </a:p>
          <a:p>
            <a:pPr algn="l"/>
            <a:r>
              <a:rPr lang="en-US" b="0" i="0" dirty="0">
                <a:solidFill>
                  <a:srgbClr val="172B4D"/>
                </a:solidFill>
                <a:effectLst/>
                <a:latin typeface="-apple-system"/>
              </a:rPr>
              <a:t>In Version 16, we've started developing features with a cross-platform approach. The Tessitura application, our e-commerce solution (TN Express Web or TNEW), Access Control and integrations will be released hand-in-hand with Tessitura Version 16. </a:t>
            </a:r>
          </a:p>
          <a:p>
            <a:pPr algn="l"/>
            <a:r>
              <a:rPr lang="en-US" b="0" i="0" dirty="0">
                <a:solidFill>
                  <a:srgbClr val="172B4D"/>
                </a:solidFill>
                <a:effectLst/>
                <a:latin typeface="-apple-system"/>
              </a:rPr>
              <a:t>As you may be aware, we released v16 last year as a limited preview to a group of early adopters.</a:t>
            </a:r>
            <a:br>
              <a:rPr lang="en-US" b="0" i="0" dirty="0">
                <a:solidFill>
                  <a:srgbClr val="172B4D"/>
                </a:solidFill>
                <a:effectLst/>
                <a:latin typeface="-apple-system"/>
              </a:rPr>
            </a:br>
            <a:r>
              <a:rPr lang="en-US" b="0" i="0" dirty="0">
                <a:solidFill>
                  <a:srgbClr val="172B4D"/>
                </a:solidFill>
                <a:effectLst/>
                <a:latin typeface="-apple-system"/>
              </a:rPr>
              <a:t>They and others, once Version 16 was in general release, have been instrumental in exploring the product and testing out the upgrade process and release cycle.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218506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Based on that feedback we’ve learnt a few things that we’d love to share with you today.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We know many of you are eager to get your hands on the wealth of new features. At the same time, the scope of this upgrade means that as you test v16 and upgrade, you should first take the time to feel comfortable with your current business practices and the features in v16 that you already use daily in your current Tessitura system.</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Once you are on v16, you can then make a plan to move forward with unlocking the full benefits of the exciting new features, when you’re ready. Those benefits will be easier to access and test once you’re on v16 and in our iterative release cycle. </a:t>
            </a:r>
          </a:p>
          <a:p>
            <a:endParaRPr lang="en-GB" dirty="0"/>
          </a:p>
          <a:p>
            <a:r>
              <a:rPr lang="en-GB" dirty="0"/>
              <a:t>The biggest impact with v16, however, will be immediately noticeable to everyone – the new interface, especially constituents.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5297519"/>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It’s great to hear from current v16 members that this has made a real </a:t>
            </a:r>
            <a:r>
              <a:rPr lang="en-GB"/>
              <a:t>impact already</a:t>
            </a:r>
            <a:r>
              <a:rPr lang="en-GB" dirty="0"/>
              <a: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51892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Now it’s important to note that we are still in the early phase of v16 general release. </a:t>
            </a:r>
          </a:p>
          <a:p>
            <a:pPr algn="l"/>
            <a:endParaRPr lang="en-US" b="0" i="0" dirty="0">
              <a:solidFill>
                <a:srgbClr val="172B4D"/>
              </a:solidFill>
              <a:effectLst/>
              <a:latin typeface="-apple-system"/>
            </a:endParaRPr>
          </a:p>
          <a:p>
            <a:pPr algn="l"/>
            <a:r>
              <a:rPr lang="en-US" b="0" i="0" dirty="0">
                <a:solidFill>
                  <a:srgbClr val="57575C"/>
                </a:solidFill>
                <a:effectLst/>
                <a:latin typeface="GothamSSm-Light"/>
              </a:rPr>
              <a:t>This means we are building on features, improvements and fixes with each release. Based on the valuable feedback that we’ve received, we are focusing our efforts on ensuring every organization has a high-quality upgrade experience. Prioritizing high quality means understanding when v16, and the timing, is right for each member.</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We will keep you informed of a sunset date for v15.2 and TNEW v7 with plenty of notice, but for now it’s about identifying what ready looks like for you.  If you have questions about your timeline, </a:t>
            </a:r>
            <a:r>
              <a:rPr lang="en-US" b="0" i="0" u="none" strike="noStrike" dirty="0">
                <a:solidFill>
                  <a:srgbClr val="172B4D"/>
                </a:solidFill>
                <a:effectLst/>
                <a:latin typeface="-apple-system"/>
                <a:hlinkClick r:id="rId3" tooltip="https://www.tessituranetwork.com/Support/Help"/>
              </a:rPr>
              <a:t>please open a support ticket</a:t>
            </a:r>
            <a:r>
              <a:rPr lang="en-US" b="0" i="0" dirty="0">
                <a:solidFill>
                  <a:srgbClr val="172B4D"/>
                </a:solidFill>
                <a:effectLst/>
                <a:latin typeface="-apple-system"/>
              </a:rPr>
              <a:t>.</a:t>
            </a:r>
          </a:p>
          <a:p>
            <a:pPr algn="l"/>
            <a:endParaRPr lang="en-US" sz="1200" spc="-5" dirty="0">
              <a:solidFill>
                <a:srgbClr val="172B4D"/>
              </a:solidFill>
              <a:effectLst/>
              <a:latin typeface="Segoe UI" panose="020B0502040204020203" pitchFamily="34" charset="0"/>
              <a:ea typeface="Times New Roman" panose="02020603050405020304" pitchFamily="18" charset="0"/>
            </a:endParaRPr>
          </a:p>
          <a:p>
            <a:pPr marL="0" marR="0" lvl="0" indent="0" algn="l">
              <a:lnSpc>
                <a:spcPct val="107000"/>
              </a:lnSpc>
              <a:spcBef>
                <a:spcPts val="0"/>
              </a:spcBef>
              <a:spcAft>
                <a:spcPts val="800"/>
              </a:spcAft>
              <a:buSzPts val="1000"/>
              <a:buFont typeface="Symbol" panose="05050102010706020507" pitchFamily="18" charset="2"/>
              <a:buNone/>
              <a:tabLst>
                <a:tab pos="914400" algn="l"/>
              </a:tabLst>
            </a:pPr>
            <a:r>
              <a:rPr lang="en-US" sz="1200" spc="-5" dirty="0">
                <a:solidFill>
                  <a:srgbClr val="172B4D"/>
                </a:solidFill>
                <a:effectLst/>
                <a:latin typeface="Segoe UI" panose="020B0502040204020203" pitchFamily="34" charset="0"/>
                <a:ea typeface="Times New Roman" panose="02020603050405020304" pitchFamily="18" charset="0"/>
              </a:rPr>
              <a:t>[CLICK]</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0015244"/>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does ready look like? We’re going to take you through what you need to consider before and during your upgrade to better help you understand what ready looks like for your organization, as it will be different for each of you.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4797138"/>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spc="-5" dirty="0">
                <a:solidFill>
                  <a:srgbClr val="172B4D"/>
                </a:solidFill>
                <a:effectLst/>
                <a:latin typeface="Segoe UI" panose="020B0502040204020203" pitchFamily="34" charset="0"/>
                <a:ea typeface="Times New Roman" panose="02020603050405020304" pitchFamily="18" charset="0"/>
              </a:rPr>
              <a:t>I’m sharing with you a high-level upgrade framework that is flexible enough to encompass our entire community. The </a:t>
            </a:r>
            <a:r>
              <a:rPr lang="en-US" b="0" i="0" dirty="0">
                <a:solidFill>
                  <a:srgbClr val="172B4D"/>
                </a:solidFill>
                <a:effectLst/>
                <a:latin typeface="-apple-system"/>
              </a:rPr>
              <a:t>process to upgrade to v16 will be different for each of you depending on how you use Tessitura, but whether you are hosted or self-hosted, use TNEW or a custom site for your e-commerce solution, there are some common steps for all of you to go through before, during and after your upgrade.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Let’s take a quick high-level look at those steps, before we go into the details.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[CLICK] “What to do now” includes </a:t>
            </a:r>
            <a:r>
              <a:rPr lang="en-US" sz="1200" dirty="0">
                <a:effectLst/>
                <a:latin typeface="Segoe UI" panose="020B0502040204020203" pitchFamily="34" charset="0"/>
              </a:rPr>
              <a:t>the work you need to do in v15 ahead of starting your upgrade – this is what you can get started with today. </a:t>
            </a:r>
          </a:p>
          <a:p>
            <a:pPr marL="0" indent="0" algn="l">
              <a:buFont typeface="Arial" panose="020B0604020202020204" pitchFamily="34" charset="0"/>
              <a:buNone/>
            </a:pPr>
            <a:r>
              <a:rPr lang="en-US" b="0" i="0" dirty="0">
                <a:solidFill>
                  <a:srgbClr val="172B4D"/>
                </a:solidFill>
                <a:effectLst/>
                <a:latin typeface="-apple-system"/>
              </a:rPr>
              <a:t>[CLICK]</a:t>
            </a:r>
            <a:r>
              <a:rPr lang="en-US" sz="1200" dirty="0">
                <a:effectLst/>
                <a:latin typeface="Segoe UI" panose="020B0502040204020203" pitchFamily="34" charset="0"/>
              </a:rPr>
              <a:t> “What to plan for” are considerations for timings and budgets.</a:t>
            </a:r>
          </a:p>
          <a:p>
            <a:pPr marL="0" indent="0" algn="l">
              <a:buFont typeface="Arial" panose="020B0604020202020204" pitchFamily="34" charset="0"/>
              <a:buNone/>
            </a:pPr>
            <a:r>
              <a:rPr lang="en-US" b="0" i="0" dirty="0">
                <a:solidFill>
                  <a:srgbClr val="172B4D"/>
                </a:solidFill>
                <a:effectLst/>
                <a:latin typeface="-apple-system"/>
              </a:rPr>
              <a:t>[CLICK]</a:t>
            </a:r>
            <a:r>
              <a:rPr lang="en-US" sz="1200" dirty="0">
                <a:effectLst/>
                <a:latin typeface="Segoe UI" panose="020B0502040204020203" pitchFamily="34" charset="0"/>
              </a:rPr>
              <a:t> Once you’re ready, next steps are to initiate the upgrade.  (beat)</a:t>
            </a:r>
          </a:p>
          <a:p>
            <a:pPr marL="0" indent="0" algn="l">
              <a:buFont typeface="Arial" panose="020B0604020202020204" pitchFamily="34" charset="0"/>
              <a:buNone/>
            </a:pPr>
            <a:r>
              <a:rPr lang="en-US" b="0" i="0" dirty="0">
                <a:solidFill>
                  <a:srgbClr val="172B4D"/>
                </a:solidFill>
                <a:effectLst/>
                <a:latin typeface="-apple-system"/>
              </a:rPr>
              <a:t>[CLICK]</a:t>
            </a:r>
            <a:r>
              <a:rPr lang="en-US" sz="1200" dirty="0">
                <a:effectLst/>
                <a:latin typeface="Segoe UI" panose="020B0502040204020203" pitchFamily="34" charset="0"/>
              </a:rPr>
              <a:t> These two steps will be dependent on mutual availability of your organization and us, and we’ll work with you to determine that. </a:t>
            </a:r>
          </a:p>
          <a:p>
            <a:pPr marL="0" indent="0" algn="l">
              <a:buFont typeface="Arial" panose="020B0604020202020204" pitchFamily="34" charset="0"/>
              <a:buNone/>
            </a:pPr>
            <a:endParaRPr lang="en-US" sz="1200" dirty="0">
              <a:effectLst/>
              <a:latin typeface="Segoe UI" panose="020B0502040204020203" pitchFamily="34" charset="0"/>
            </a:endParaRPr>
          </a:p>
          <a:p>
            <a:pPr marL="0" indent="0" algn="l">
              <a:buFont typeface="Arial" panose="020B0604020202020204" pitchFamily="34" charset="0"/>
              <a:buNone/>
            </a:pPr>
            <a:r>
              <a:rPr lang="en-US" b="0" i="0" dirty="0">
                <a:solidFill>
                  <a:srgbClr val="172B4D"/>
                </a:solidFill>
                <a:effectLst/>
                <a:latin typeface="-apple-system"/>
              </a:rPr>
              <a:t>[CLICK]</a:t>
            </a:r>
            <a:r>
              <a:rPr lang="en-US" sz="1200" dirty="0">
                <a:effectLst/>
                <a:latin typeface="Segoe UI" panose="020B0502040204020203" pitchFamily="34" charset="0"/>
              </a:rPr>
              <a:t> Then you’re ready for the upgrade process, </a:t>
            </a:r>
            <a:r>
              <a:rPr lang="en-US" b="0" i="0" dirty="0">
                <a:solidFill>
                  <a:srgbClr val="172B4D"/>
                </a:solidFill>
                <a:effectLst/>
                <a:latin typeface="-apple-system"/>
              </a:rPr>
              <a:t>[CLICK]</a:t>
            </a:r>
            <a:r>
              <a:rPr lang="en-US" sz="1200" dirty="0">
                <a:effectLst/>
                <a:latin typeface="Segoe UI" panose="020B0502040204020203" pitchFamily="34" charset="0"/>
              </a:rPr>
              <a:t> which for the majority of organizations will take approximately 2-4 months based on the upgrades we’ve seen so far.</a:t>
            </a:r>
          </a:p>
          <a:p>
            <a:pPr marL="0" indent="0" algn="l">
              <a:buFont typeface="Arial" panose="020B0604020202020204" pitchFamily="34" charset="0"/>
              <a:buNone/>
            </a:pPr>
            <a:endParaRPr lang="en-US" sz="1200" b="0" i="0" dirty="0">
              <a:solidFill>
                <a:srgbClr val="172B4D"/>
              </a:solidFill>
              <a:effectLst/>
              <a:latin typeface="Segoe UI" panose="020B0502040204020203" pitchFamily="34" charset="0"/>
            </a:endParaRPr>
          </a:p>
          <a:p>
            <a:pPr marL="0" indent="0" algn="l">
              <a:buFont typeface="Arial" panose="020B0604020202020204" pitchFamily="34" charset="0"/>
              <a:buNone/>
            </a:pPr>
            <a:r>
              <a:rPr lang="en-US" b="0" i="0" dirty="0">
                <a:solidFill>
                  <a:srgbClr val="172B4D"/>
                </a:solidFill>
                <a:effectLst/>
                <a:latin typeface="-apple-system"/>
              </a:rPr>
              <a:t>[CLICK]</a:t>
            </a:r>
            <a:r>
              <a:rPr lang="en-US" sz="1200" b="0" i="0" dirty="0">
                <a:solidFill>
                  <a:srgbClr val="172B4D"/>
                </a:solidFill>
                <a:effectLst/>
                <a:latin typeface="Segoe UI" panose="020B0502040204020203" pitchFamily="34" charset="0"/>
              </a:rPr>
              <a:t> At that point you’re live and ready to benefit from all of the new features already added now, and in the future. </a:t>
            </a:r>
          </a:p>
          <a:p>
            <a:pPr marL="0" indent="0" algn="l">
              <a:buFont typeface="Arial" panose="020B0604020202020204" pitchFamily="34" charset="0"/>
              <a:buNone/>
            </a:pPr>
            <a:endParaRPr lang="en-US" sz="1200" b="0" i="0" dirty="0">
              <a:solidFill>
                <a:srgbClr val="172B4D"/>
              </a:solidFill>
              <a:effectLst/>
              <a:latin typeface="Segoe UI" panose="020B0502040204020203" pitchFamily="34" charset="0"/>
            </a:endParaRPr>
          </a:p>
          <a:p>
            <a:pPr algn="l"/>
            <a:endParaRPr lang="en-US" b="0" i="0" dirty="0">
              <a:solidFill>
                <a:srgbClr val="172B4D"/>
              </a:solidFill>
              <a:effectLst/>
              <a:latin typeface="-apple-system"/>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1948740"/>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So, Step One: What to do now</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[CLICK]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1821463"/>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First, you’re going to want to be on the latest version of 15.2. We’re asking all members to make that move by the end of September. Being on the latest version gives you access to the most up-to-date v16 upgrade toolkit and the latest Tessitura Analytics platform, as well as it giving you the ability to make the switch to Tessitura Merchant Services, our integrated payment solution. You’ll know when new versions are released by signing up to product announcements at the link on the screen.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Migrating to contact permissions is also key for our organizations in North America who are yet to start using them. </a:t>
            </a:r>
          </a:p>
          <a:p>
            <a:pPr algn="l"/>
            <a:endParaRPr lang="en-US" b="0" i="0" dirty="0">
              <a:solidFill>
                <a:srgbClr val="172B4D"/>
              </a:solidFill>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72B4D"/>
                </a:solidFill>
                <a:effectLst/>
                <a:latin typeface="-apple-system"/>
              </a:rPr>
              <a:t>If you are interested in Tessitura Merchant Services, or are currently Self-hosted and are interested in our cloud environment, then we would recommend making those moves ahead of upgrading to v16. </a:t>
            </a:r>
          </a:p>
          <a:p>
            <a:pPr algn="l"/>
            <a:endParaRPr lang="en-US" b="0" i="0" dirty="0">
              <a:solidFill>
                <a:srgbClr val="172B4D"/>
              </a:solidFill>
              <a:effectLst/>
              <a:latin typeface="-apple-system"/>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949901"/>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CLICK Those steps are what you can start today CLICK </a:t>
            </a:r>
          </a:p>
          <a:p>
            <a:pPr algn="l"/>
            <a:r>
              <a:rPr lang="en-US" b="0" i="0" dirty="0">
                <a:solidFill>
                  <a:srgbClr val="172B4D"/>
                </a:solidFill>
                <a:effectLst/>
                <a:latin typeface="-apple-system"/>
              </a:rPr>
              <a:t>CLICK Next are what to plan for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70059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72B4D"/>
                </a:solidFill>
                <a:effectLst/>
                <a:latin typeface="-apple-system"/>
              </a:rPr>
              <a:t>So what does ready look like for you: </a:t>
            </a:r>
          </a:p>
          <a:p>
            <a:r>
              <a:rPr lang="en-US" b="0" i="0" dirty="0">
                <a:solidFill>
                  <a:srgbClr val="172B4D"/>
                </a:solidFill>
                <a:effectLst/>
                <a:latin typeface="-apple-system"/>
              </a:rPr>
              <a:t>Your timing will depend on your usage of </a:t>
            </a:r>
          </a:p>
          <a:p>
            <a:r>
              <a:rPr lang="en-US" b="0" i="0" dirty="0">
                <a:solidFill>
                  <a:srgbClr val="172B4D"/>
                </a:solidFill>
                <a:effectLst/>
                <a:latin typeface="-apple-system"/>
              </a:rPr>
              <a:t>CLICK custom functionality that will need to be modified for version 16 compatibility and products or features that may not be available yet, </a:t>
            </a:r>
          </a:p>
          <a:p>
            <a:r>
              <a:rPr lang="en-US" b="0" i="0" dirty="0">
                <a:solidFill>
                  <a:srgbClr val="172B4D"/>
                </a:solidFill>
                <a:effectLst/>
                <a:latin typeface="-apple-system"/>
              </a:rPr>
              <a:t>CLICK as well as availability in the upgrade schedule. </a:t>
            </a:r>
          </a:p>
          <a:p>
            <a:r>
              <a:rPr lang="en-US" b="0" i="0" dirty="0">
                <a:solidFill>
                  <a:srgbClr val="172B4D"/>
                </a:solidFill>
                <a:effectLst/>
                <a:latin typeface="-apple-system"/>
              </a:rPr>
              <a:t>CLICK and You may also have larger organizational priorities, projects or specific windows when upgrading works for you which will also affect your timeline. </a:t>
            </a:r>
          </a:p>
          <a:p>
            <a:endParaRPr lang="en-US" b="0" i="0" dirty="0">
              <a:solidFill>
                <a:srgbClr val="172B4D"/>
              </a:solidFill>
              <a:effectLst/>
              <a:latin typeface="-apple-system"/>
            </a:endParaRPr>
          </a:p>
          <a:p>
            <a:r>
              <a:rPr lang="en-US" b="0" i="0" dirty="0">
                <a:solidFill>
                  <a:srgbClr val="172B4D"/>
                </a:solidFill>
                <a:effectLst/>
                <a:latin typeface="-apple-system"/>
              </a:rPr>
              <a:t>There is more detail on these elements in our v16 upgrade overview video which you can find under resources on our website. I’ll share that with you later.</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8323404"/>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57575C"/>
                </a:solidFill>
                <a:effectLst/>
                <a:latin typeface="GothamSSm-Light"/>
              </a:rPr>
              <a:t>On our v16 hub we have an upgrade considerations timeline that includes </a:t>
            </a:r>
            <a:r>
              <a:rPr lang="en-US" b="0" i="0" dirty="0">
                <a:solidFill>
                  <a:srgbClr val="172B4D"/>
                </a:solidFill>
                <a:effectLst/>
                <a:latin typeface="-apple-system"/>
              </a:rPr>
              <a:t>when we are anticipating the remaining Extensions will be ready. We keep this timeline up to date.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9700643"/>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CLICK Another important step is to consider if any customizations need updating, which could impact your project timeline. As with any major release, custom features created in previous versions of Tessitura will need updating to be compatible with v16. If you're not sure what might be a customization, we can help.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CLICK The upgrade toolkit includes a Customization Check report which helps identify custom items. You can then make adjustments yourself, or you can work with our consultants to complete the tasks. </a:t>
            </a:r>
          </a:p>
          <a:p>
            <a:pPr algn="l"/>
            <a:r>
              <a:rPr lang="en-US" b="0" i="0" dirty="0">
                <a:solidFill>
                  <a:srgbClr val="172B4D"/>
                </a:solidFill>
                <a:effectLst/>
                <a:latin typeface="-apple-system"/>
              </a:rPr>
              <a:t>CLICK We can also provide expertise to do the review of what modifications you might need. Any work we undertake will be billed at standard hourly rates. If you’re interested in a version 16 prep package, then please get in touch with Support.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172B4D"/>
              </a:solidFill>
              <a:effectLst/>
              <a:latin typeface="-apple-system"/>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8453617"/>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D1D2D3"/>
                </a:solidFill>
                <a:effectLst/>
                <a:latin typeface="Slack-Lato"/>
              </a:rPr>
              <a:t>Don’t forget that with v16 you’re getting a wealth of new features, enhancements, and improvements to the user experience. This will be a change for you and your staff, but we think the enhancements are intuitive and easy to adopt.</a:t>
            </a:r>
          </a:p>
          <a:p>
            <a:pPr algn="l"/>
            <a:endParaRPr lang="en-US" b="0" i="0" dirty="0">
              <a:solidFill>
                <a:srgbClr val="D1D2D3"/>
              </a:solidFill>
              <a:effectLst/>
              <a:latin typeface="Slack-Lato"/>
            </a:endParaRPr>
          </a:p>
          <a:p>
            <a:pPr algn="l"/>
            <a:r>
              <a:rPr lang="en-US" b="0" i="0" dirty="0">
                <a:solidFill>
                  <a:srgbClr val="D1D2D3"/>
                </a:solidFill>
                <a:effectLst/>
                <a:latin typeface="Slack-Lato"/>
              </a:rPr>
              <a:t>If you heavily use memberships, we suggest you start exploring how they look on the new constituent interface, and how we’ve improved the sales path in the application and online. Don’t forget you’ll need to account for testing and understanding the new look-and-feel as part of your upgrade timeline.</a:t>
            </a:r>
          </a:p>
          <a:p>
            <a:pPr algn="l"/>
            <a:endParaRPr lang="en-US" b="0" i="0" dirty="0">
              <a:solidFill>
                <a:srgbClr val="D1D2D3"/>
              </a:solidFill>
              <a:effectLst/>
              <a:latin typeface="Slack-Lato"/>
            </a:endParaRPr>
          </a:p>
          <a:p>
            <a:pPr algn="l"/>
            <a:r>
              <a:rPr lang="en-US" b="0" i="0" dirty="0">
                <a:solidFill>
                  <a:srgbClr val="D1D2D3"/>
                </a:solidFill>
                <a:effectLst/>
                <a:latin typeface="Slack-Lato"/>
              </a:rPr>
              <a:t>Some membership features are brand new to version 16, including membership discounts and pricing rules, and membership benefits. To keep your upgrade simple and on track, you can implement these features after you go live.</a:t>
            </a:r>
          </a:p>
          <a:p>
            <a:pPr algn="l"/>
            <a:endParaRPr lang="en-US" b="0" i="0" dirty="0">
              <a:solidFill>
                <a:srgbClr val="D1D2D3"/>
              </a:solidFill>
              <a:effectLst/>
              <a:latin typeface="Slack-Lato"/>
            </a:endParaRPr>
          </a:p>
          <a:p>
            <a:pPr algn="l"/>
            <a:r>
              <a:rPr lang="en-US" b="0" i="0" dirty="0">
                <a:solidFill>
                  <a:srgbClr val="D1D2D3"/>
                </a:solidFill>
                <a:effectLst/>
                <a:latin typeface="Slack-Lato"/>
              </a:rPr>
              <a:t>You can find information on the exciting new membership features on the v16 hub under learning.</a:t>
            </a:r>
            <a:endParaRPr lang="en-US" b="0" i="0" dirty="0">
              <a:solidFill>
                <a:srgbClr val="57575C"/>
              </a:solidFill>
              <a:effectLst/>
              <a:latin typeface="GothamSSm-Ligh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0655224"/>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US" b="0" i="0" dirty="0">
                <a:solidFill>
                  <a:srgbClr val="172B4D"/>
                </a:solidFill>
                <a:effectLst/>
                <a:latin typeface="-apple-system"/>
              </a:rPr>
              <a:t>CLICK You’re also going to want to check if your current hardware is v16 compatible. That includes Tessitura Roving Box Office (TRBO) and if you’re self-hosted, your server provisioning. It also includes Access control devices.</a:t>
            </a:r>
          </a:p>
          <a:p>
            <a:pPr marL="0" indent="0" algn="l">
              <a:buFont typeface="Arial" panose="020B0604020202020204" pitchFamily="34" charset="0"/>
              <a:buNone/>
            </a:pPr>
            <a:endParaRPr lang="en-US" b="0" i="0" dirty="0">
              <a:solidFill>
                <a:srgbClr val="172B4D"/>
              </a:solidFill>
              <a:effectLst/>
              <a:latin typeface="-apple-system"/>
            </a:endParaRPr>
          </a:p>
          <a:p>
            <a:pPr marL="0" indent="0" algn="l">
              <a:buFont typeface="Arial" panose="020B0604020202020204" pitchFamily="34" charset="0"/>
              <a:buNone/>
            </a:pPr>
            <a:r>
              <a:rPr lang="en-US" b="0" i="0" dirty="0">
                <a:solidFill>
                  <a:srgbClr val="172B4D"/>
                </a:solidFill>
                <a:effectLst/>
                <a:latin typeface="-apple-system"/>
              </a:rPr>
              <a:t>CLICK In v16, </a:t>
            </a:r>
            <a:r>
              <a:rPr lang="en-US" b="0" i="0" dirty="0">
                <a:solidFill>
                  <a:srgbClr val="57575C"/>
                </a:solidFill>
                <a:effectLst/>
                <a:latin typeface="GothamSSm-Light"/>
              </a:rPr>
              <a:t>N-Scan is being replaced by Tessitura Access Control, backed by a completely new Access Control API. In addition, several Zebra devices have reached the end of their extended support life and no longer comply with PCI regulations, these devices will not be supported in v16.</a:t>
            </a:r>
          </a:p>
          <a:p>
            <a:pPr algn="l">
              <a:buFont typeface="Arial" panose="020B0604020202020204" pitchFamily="34" charset="0"/>
              <a:buNone/>
            </a:pPr>
            <a:r>
              <a:rPr lang="en-GB" b="0" i="0" dirty="0">
                <a:solidFill>
                  <a:srgbClr val="57575C"/>
                </a:solidFill>
                <a:effectLst/>
                <a:latin typeface="GothamSSm-Light"/>
              </a:rPr>
              <a:t>You’ll find the technical requirements for hosted and self-hosted organizations on the v16 hub.</a:t>
            </a:r>
          </a:p>
          <a:p>
            <a:pPr marL="0" indent="0" algn="l">
              <a:buFont typeface="Arial" panose="020B0604020202020204" pitchFamily="34" charset="0"/>
              <a:buNone/>
            </a:pPr>
            <a:endParaRPr lang="en-US" b="0" i="0" dirty="0">
              <a:solidFill>
                <a:srgbClr val="172B4D"/>
              </a:solidFill>
              <a:effectLst/>
              <a:latin typeface="-apple-system"/>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2750709"/>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v16 had a lot of great new features, and although we recommend you starting out with getting used to your current business practices, there are some subtler changes and things that are different to v15! </a:t>
            </a:r>
          </a:p>
          <a:p>
            <a:endParaRPr lang="en-US" dirty="0"/>
          </a:p>
          <a:p>
            <a:r>
              <a:rPr lang="en-US" dirty="0"/>
              <a:t>Take the time to familiarize yourself with those changes. Read through or watch all of the great resources we have so that you can begin to prepare.</a:t>
            </a:r>
          </a:p>
          <a:p>
            <a:endParaRPr lang="en-US" dirty="0"/>
          </a:p>
          <a:p>
            <a:r>
              <a:rPr lang="en-US" dirty="0"/>
              <a:t>Alongside the v16 hub, there are some great new resources our learning team has pulled together including:</a:t>
            </a:r>
          </a:p>
          <a:p>
            <a:pPr marL="171450" indent="-171450">
              <a:buFont typeface="Arial" panose="020B0604020202020204" pitchFamily="34" charset="0"/>
              <a:buChar char="•"/>
            </a:pPr>
            <a:r>
              <a:rPr lang="en-US" dirty="0"/>
              <a:t>CLICK v16 learning program by job title</a:t>
            </a:r>
          </a:p>
          <a:p>
            <a:pPr marL="171450" indent="-171450">
              <a:buFont typeface="Arial" panose="020B0604020202020204" pitchFamily="34" charset="0"/>
              <a:buChar char="•"/>
            </a:pPr>
            <a:r>
              <a:rPr lang="en-US" dirty="0"/>
              <a:t>CLICK Membership processing courses </a:t>
            </a:r>
          </a:p>
          <a:p>
            <a:pPr marL="171450" indent="-171450">
              <a:buFont typeface="Arial" panose="020B0604020202020204" pitchFamily="34" charset="0"/>
              <a:buChar char="•"/>
            </a:pPr>
            <a:r>
              <a:rPr lang="en-US" dirty="0"/>
              <a:t>CLICK Resources that help you translate v15 concepts into the new v16 features. These live in the documentation what’s new section, and talk about periods and reporting. </a:t>
            </a:r>
          </a:p>
          <a:p>
            <a:endParaRPr lang="en-US" dirty="0"/>
          </a:p>
          <a:p>
            <a:r>
              <a:rPr lang="en-US" dirty="0"/>
              <a:t>CLICK We also recommend you take a look at the release notes and the defect list too.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9974481"/>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US" sz="1200" b="0" i="0" dirty="0">
              <a:solidFill>
                <a:srgbClr val="172B4D"/>
              </a:solidFill>
              <a:effectLst/>
              <a:latin typeface="Segoe UI" panose="020B0502040204020203" pitchFamily="34" charset="0"/>
            </a:endParaRPr>
          </a:p>
          <a:p>
            <a:pPr algn="l"/>
            <a:r>
              <a:rPr lang="en-US" b="0" i="0" dirty="0">
                <a:solidFill>
                  <a:srgbClr val="172B4D"/>
                </a:solidFill>
                <a:effectLst/>
                <a:latin typeface="-apple-system"/>
              </a:rPr>
              <a:t>So we’ve been through what to do now and what to plan for. CLICK What to do next?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1948740"/>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To initiate your upgrade, open a support ticket. </a:t>
            </a:r>
          </a:p>
          <a:p>
            <a:pPr algn="l"/>
            <a:endParaRPr lang="en-US" b="0" i="0" dirty="0">
              <a:solidFill>
                <a:srgbClr val="172B4D"/>
              </a:solidFill>
              <a:effectLst/>
              <a:latin typeface="-apple-system"/>
            </a:endParaRPr>
          </a:p>
          <a:p>
            <a:r>
              <a:rPr lang="en-US" b="0" i="0" dirty="0">
                <a:solidFill>
                  <a:srgbClr val="172B4D"/>
                </a:solidFill>
                <a:effectLst/>
                <a:latin typeface="-apple-system"/>
              </a:rPr>
              <a:t>From there, we’ll give you a dedicated member of staff, as well as resources and guides to work through. </a:t>
            </a:r>
            <a:endParaRPr lang="en-US" dirty="0"/>
          </a:p>
          <a:p>
            <a:r>
              <a:rPr lang="en-US" dirty="0"/>
              <a:t>It’s not too early to open your support ticket. In fact, we’d recommend if you do have an ideal timeline – even if it’s not until late next year or beyond, that you get in touch with us so we can hold your space in line. It helps you and us plan!  </a:t>
            </a:r>
          </a:p>
          <a:p>
            <a:r>
              <a:rPr lang="en-US" dirty="0"/>
              <a:t>[CLICK]</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695416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step is to schedule a kickoff</a:t>
            </a:r>
          </a:p>
          <a:p>
            <a:pPr lvl="0"/>
            <a:r>
              <a:rPr lang="en-US" dirty="0"/>
              <a:t>During the call, we will provide a Personalized Upgrade Guide using Trello. This Trello board Includes “Data Migration,” “Test Upgrade and Testing,” and “Production Upgrade and Testing” sections. There are also variations based on personalized factors, like a Dev environment, being locally hosted, or using certain features</a:t>
            </a:r>
          </a:p>
          <a:p>
            <a:r>
              <a:rPr lang="en-US" dirty="0"/>
              <a:t>Once we’ve reviewed the steps in the Trello Board, we determine a timeline.</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5349168"/>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a:t>Now we’ve looked at what the immediate next steps are, CLICK let take a look at the upgrade process.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7351597"/>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CA" b="0" i="0" dirty="0">
                <a:solidFill>
                  <a:srgbClr val="172B4D"/>
                </a:solidFill>
                <a:effectLst/>
                <a:latin typeface="-apple-system"/>
              </a:rPr>
              <a:t>H</a:t>
            </a:r>
            <a:r>
              <a:rPr lang="en-US" b="0" i="0" dirty="0" err="1">
                <a:solidFill>
                  <a:srgbClr val="172B4D"/>
                </a:solidFill>
                <a:effectLst/>
                <a:latin typeface="-apple-system"/>
              </a:rPr>
              <a:t>ere’s</a:t>
            </a:r>
            <a:r>
              <a:rPr lang="en-US" b="0" i="0" dirty="0">
                <a:solidFill>
                  <a:srgbClr val="172B4D"/>
                </a:solidFill>
                <a:effectLst/>
                <a:latin typeface="-apple-system"/>
              </a:rPr>
              <a:t> an overview of the progression of steps:</a:t>
            </a:r>
          </a:p>
          <a:p>
            <a:pPr algn="l"/>
            <a:r>
              <a:rPr lang="en-US" b="0" i="0" dirty="0">
                <a:solidFill>
                  <a:srgbClr val="172B4D"/>
                </a:solidFill>
                <a:effectLst/>
                <a:latin typeface="-apple-system"/>
              </a:rPr>
              <a:t>[CLICK] We’ve already covered the kickoff</a:t>
            </a:r>
          </a:p>
          <a:p>
            <a:pPr algn="l"/>
            <a:r>
              <a:rPr lang="en-US" b="0" i="0" dirty="0">
                <a:solidFill>
                  <a:srgbClr val="172B4D"/>
                </a:solidFill>
                <a:effectLst/>
                <a:latin typeface="-apple-system"/>
              </a:rPr>
              <a:t>[CLICK] Next up you’ll start your data migration mapping</a:t>
            </a:r>
          </a:p>
          <a:p>
            <a:pPr algn="l"/>
            <a:r>
              <a:rPr lang="en-US" b="0" i="0" dirty="0">
                <a:solidFill>
                  <a:srgbClr val="172B4D"/>
                </a:solidFill>
                <a:effectLst/>
                <a:latin typeface="-apple-system"/>
              </a:rPr>
              <a:t>[CLICK] Once that’s complete, you will upgrade TEST</a:t>
            </a:r>
          </a:p>
          <a:p>
            <a:pPr algn="l"/>
            <a:r>
              <a:rPr lang="en-US" b="0" i="0" dirty="0">
                <a:solidFill>
                  <a:srgbClr val="172B4D"/>
                </a:solidFill>
                <a:effectLst/>
                <a:latin typeface="-apple-system"/>
              </a:rPr>
              <a:t>	[CLICK] In TEST we’ll perform post upgrade steps and [CLICK] TEST all aspects of your Tessitura use</a:t>
            </a:r>
          </a:p>
          <a:p>
            <a:pPr algn="l"/>
            <a:r>
              <a:rPr lang="en-US" b="0" i="0" dirty="0">
                <a:solidFill>
                  <a:srgbClr val="172B4D"/>
                </a:solidFill>
                <a:effectLst/>
                <a:latin typeface="-apple-system"/>
              </a:rPr>
              <a:t>[CLICK] Once ready, you will upgrade Production</a:t>
            </a:r>
          </a:p>
          <a:p>
            <a:pPr algn="l"/>
            <a:r>
              <a:rPr lang="en-US" b="0" i="0" dirty="0">
                <a:solidFill>
                  <a:srgbClr val="172B4D"/>
                </a:solidFill>
                <a:effectLst/>
                <a:latin typeface="-apple-system"/>
              </a:rPr>
              <a:t>	[CLICK] post upgrade steps and testing are critical for a successful upgrade</a:t>
            </a:r>
          </a:p>
          <a:p>
            <a:pPr algn="l"/>
            <a:r>
              <a:rPr lang="en-US" b="0" i="0" dirty="0">
                <a:solidFill>
                  <a:srgbClr val="172B4D"/>
                </a:solidFill>
                <a:effectLst/>
                <a:latin typeface="-apple-system"/>
              </a:rPr>
              <a:t>[CLICK] You’ll also want to think about training as you go through this process too!</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Most organizations should plan for the upgrade project to take 2–4 months to complete. This includes setup and testing. The factor that most commonly lengthens your upgrade is the number of customizations you want to maintain. </a:t>
            </a:r>
          </a:p>
          <a:p>
            <a:pPr algn="l"/>
            <a:endParaRPr lang="en-US" b="0" i="0" dirty="0">
              <a:solidFill>
                <a:srgbClr val="172B4D"/>
              </a:solidFill>
              <a:effectLst/>
              <a:latin typeface="-apple-system"/>
            </a:endParaRPr>
          </a:p>
          <a:p>
            <a:pPr algn="l"/>
            <a:r>
              <a:rPr lang="en-US" b="0" i="0" dirty="0">
                <a:solidFill>
                  <a:srgbClr val="172B4D"/>
                </a:solidFill>
                <a:effectLst/>
                <a:latin typeface="-apple-system"/>
              </a:rPr>
              <a:t>Now I won’t go into the detail of the above steps, as we only have a short time together today, but you will find more information in the video I mentioned, as well as our upgrade guides, and in the resources that we will give you once your upgrade kicks off. </a:t>
            </a:r>
          </a:p>
          <a:p>
            <a:pPr algn="l"/>
            <a:endParaRPr lang="en-US" b="0" i="0" dirty="0">
              <a:solidFill>
                <a:srgbClr val="172B4D"/>
              </a:solidFill>
              <a:effectLst/>
              <a:latin typeface="-apple-system"/>
            </a:endParaRPr>
          </a:p>
          <a:p>
            <a:pPr algn="l"/>
            <a:endParaRPr lang="en-US" b="0" i="0" dirty="0">
              <a:solidFill>
                <a:srgbClr val="172B4D"/>
              </a:solidFill>
              <a:effectLst/>
              <a:latin typeface="-apple-system"/>
            </a:endParaRPr>
          </a:p>
          <a:p>
            <a:pPr algn="l"/>
            <a:endParaRPr lang="en-US" b="0" i="0" dirty="0">
              <a:solidFill>
                <a:srgbClr val="172B4D"/>
              </a:solidFill>
              <a:effectLst/>
              <a:latin typeface="-apple-system"/>
            </a:endParaRPr>
          </a:p>
          <a:p>
            <a:pPr algn="l"/>
            <a:endParaRPr lang="en-US" b="0" i="0" dirty="0">
              <a:solidFill>
                <a:srgbClr val="172B4D"/>
              </a:solidFill>
              <a:effectLst/>
              <a:latin typeface="-apple-system"/>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4040473"/>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CLICK And so the final step is what happens post-upgrade!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3250771"/>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r>
              <a:rPr lang="en-US" b="0" i="0" dirty="0">
                <a:solidFill>
                  <a:srgbClr val="172B4D"/>
                </a:solidFill>
                <a:effectLst/>
                <a:latin typeface="-apple-system"/>
              </a:rPr>
              <a:t>After your upgrade [CLICK] you should be planning for Post-Upgrade Support</a:t>
            </a:r>
          </a:p>
          <a:p>
            <a:pPr marL="742950" lvl="1" indent="-285750" algn="l">
              <a:buFont typeface="+mj-lt"/>
              <a:buAutoNum type="arabicPeriod"/>
            </a:pPr>
            <a:r>
              <a:rPr lang="en-US" b="0" i="0" dirty="0">
                <a:solidFill>
                  <a:srgbClr val="172B4D"/>
                </a:solidFill>
                <a:effectLst/>
                <a:latin typeface="-apple-system"/>
              </a:rPr>
              <a:t>[CLICK] You should expect to give your users a little extra hand holding at the beginning</a:t>
            </a:r>
          </a:p>
          <a:p>
            <a:pPr marL="742950" lvl="1" indent="-285750" algn="l">
              <a:buFont typeface="+mj-lt"/>
              <a:buAutoNum type="arabicPeriod"/>
            </a:pPr>
            <a:r>
              <a:rPr lang="en-US" b="0" i="0" dirty="0">
                <a:solidFill>
                  <a:srgbClr val="172B4D"/>
                </a:solidFill>
                <a:effectLst/>
                <a:latin typeface="-apple-system"/>
              </a:rPr>
              <a:t>[CLICK] Our Support team is here to help with questions as usual</a:t>
            </a:r>
          </a:p>
          <a:p>
            <a:pPr marL="742950" lvl="1" indent="-285750" algn="l">
              <a:buFont typeface="+mj-lt"/>
              <a:buAutoNum type="arabicPeriod"/>
            </a:pPr>
            <a:r>
              <a:rPr lang="en-US" b="0" i="0" dirty="0">
                <a:solidFill>
                  <a:srgbClr val="172B4D"/>
                </a:solidFill>
                <a:effectLst/>
                <a:latin typeface="-apple-system"/>
              </a:rPr>
              <a:t>[CLICK] Understand what resources and documentation are available on tessituranetwork.com and though other resources like extended services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01176"/>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we’ve talked about approaching this upgrade gradually – get used to v15 features, but there are lots of exciting things – once you’re ready to explore with v16. I can’t take you through all of them today, but the key highlights are: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9426109"/>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V16 is </a:t>
            </a:r>
          </a:p>
          <a:p>
            <a:r>
              <a:rPr lang="en-US" baseline="0" dirty="0"/>
              <a:t>CLICK Is easier to learn and use</a:t>
            </a:r>
          </a:p>
          <a:p>
            <a:r>
              <a:rPr lang="en-US" baseline="0" dirty="0"/>
              <a:t>CLICK Provides you with streamlined strategies for membership revenue through acquisition and retention.</a:t>
            </a:r>
          </a:p>
          <a:p>
            <a:r>
              <a:rPr lang="en-US" baseline="0" dirty="0"/>
              <a:t>CLICK Uncertainty can be reduced when  you plan for the future</a:t>
            </a:r>
          </a:p>
          <a:p>
            <a:r>
              <a:rPr lang="en-US" baseline="0" dirty="0"/>
              <a:t>CLICK you’ll have flexibility in key service communications to give members the right information when they need it.</a:t>
            </a:r>
          </a:p>
          <a:p>
            <a:r>
              <a:rPr lang="en-US" baseline="0" dirty="0"/>
              <a:t>CLICK And it supports you in welcoming the widest possible audience.</a:t>
            </a:r>
          </a:p>
          <a:p>
            <a:endParaRPr lang="en-US" baseline="0" dirty="0"/>
          </a:p>
          <a:p>
            <a:r>
              <a:rPr lang="en-US" baseline="0" dirty="0"/>
              <a:t>As well as ton of other little awesome enhancements to make your lives easier!</a:t>
            </a:r>
          </a:p>
          <a:p>
            <a:endParaRPr lang="en-US" baseline="0" dirty="0"/>
          </a:p>
          <a:p>
            <a:r>
              <a:rPr lang="en-US" baseline="0" dirty="0"/>
              <a:t>How does that translate to features: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Montserrat"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144</a:t>
            </a:fld>
            <a:endParaRPr kumimoji="0" lang="en-US" sz="12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Tree>
    <p:extLst>
      <p:ext uri="{BB962C8B-B14F-4D97-AF65-F5344CB8AC3E}">
        <p14:creationId xmlns:p14="http://schemas.microsoft.com/office/powerpoint/2010/main" val="3690766339"/>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Well V16 is one of the larger and most exciting releases in Tessitura history. It Would be impossible to list all the new features in one slide, but I’ll share some resources at the end so that you can dive into all the details.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focusing in on the five new updates that we think will have the most impact:</a:t>
            </a:r>
          </a:p>
          <a:p>
            <a:pPr marL="0" indent="0">
              <a:buNone/>
            </a:pPr>
            <a:endParaRPr lang="en-US" dirty="0"/>
          </a:p>
          <a:p>
            <a:pPr marL="0" indent="0">
              <a:buNone/>
            </a:pPr>
            <a:r>
              <a:rPr lang="en-US" dirty="0"/>
              <a:t>CLICK Easier to learn and use</a:t>
            </a:r>
            <a:r>
              <a:rPr lang="en-US" baseline="0" dirty="0"/>
              <a:t> is the </a:t>
            </a:r>
            <a:r>
              <a:rPr lang="en-US" dirty="0"/>
              <a:t>Friendlier browser-based interface. We’re in the midst of a complete overhaul to the application interface, towards a friendlier design—and one that you can access from any browser. Although you’ve already started to see this new design in lists and output sets, more users than ever will see the change in v16. In v16, the entire constituent record, all reports and utilities, reference tables (which we used to call system tables), and segmentation (which we used to call extractions) have all got an update. It’s important to note that there’s no real change to functionality in any of these areas; they’re just easier to learn and to use. We’ll take a look shortly. </a:t>
            </a:r>
          </a:p>
          <a:p>
            <a:pPr marL="0" indent="0">
              <a:buNone/>
            </a:pPr>
            <a:endParaRPr lang="en-US" dirty="0"/>
          </a:p>
          <a:p>
            <a:pPr marL="0" indent="0">
              <a:buNone/>
            </a:pPr>
            <a:r>
              <a:rPr lang="en-US" dirty="0"/>
              <a:t>CLICK Streamlined strategies for memberships</a:t>
            </a:r>
            <a:r>
              <a:rPr lang="en-US" baseline="0" dirty="0"/>
              <a:t> is Membership discounts and benefits as standard. </a:t>
            </a:r>
            <a:r>
              <a:rPr lang="en-US" dirty="0"/>
              <a:t>Anyone who uses memberships is going to be very happy with v16. Pricing rules can now be used to adjust pricing for memberships, and membership benefits can be automatically applied without any manual work. If you currently use our Memberships as Products or Entitlements plugins, both of those have been replaced with standard functionality in v16.</a:t>
            </a:r>
          </a:p>
          <a:p>
            <a:pPr marL="0" indent="0">
              <a:buNone/>
            </a:pPr>
            <a:endParaRPr lang="en-US" dirty="0"/>
          </a:p>
          <a:p>
            <a:pPr marL="0" indent="0">
              <a:buNone/>
            </a:pPr>
            <a:r>
              <a:rPr lang="en-US" dirty="0"/>
              <a:t>CLICK Reducing uncertainty</a:t>
            </a:r>
            <a:r>
              <a:rPr lang="en-US" baseline="0" dirty="0"/>
              <a:t> equates to</a:t>
            </a:r>
            <a:r>
              <a:rPr lang="en-US" dirty="0"/>
              <a:t> Predictive</a:t>
            </a:r>
            <a:r>
              <a:rPr lang="en-US" baseline="0" dirty="0"/>
              <a:t> forecasting in analytics. </a:t>
            </a:r>
            <a:r>
              <a:rPr lang="en-US" dirty="0"/>
              <a:t>Analytics now includes predictive forecasting in some widgets. Machine learning algorithms analyze existing sales and attendance data to help you reduce uncertainty as you plan for the future.</a:t>
            </a:r>
          </a:p>
          <a:p>
            <a:pPr marL="0" indent="0">
              <a:buNone/>
            </a:pPr>
            <a:endParaRPr lang="en-US" dirty="0"/>
          </a:p>
          <a:p>
            <a:pPr marL="0" indent="0">
              <a:buNone/>
            </a:pPr>
            <a:r>
              <a:rPr lang="en-US" dirty="0"/>
              <a:t>CLICK Flexibility</a:t>
            </a:r>
            <a:r>
              <a:rPr lang="en-US" baseline="0" dirty="0"/>
              <a:t> in key service communications to give your customers the right info is HTML templates for TNEW. </a:t>
            </a:r>
            <a:r>
              <a:rPr lang="en-US" dirty="0"/>
              <a:t>HTML template functionality can now be used to design all of the standard emails you send from TNEW, including order confirmations and forgotten passwords. This will give you much more flexibility when configuring your TNEW emails.</a:t>
            </a:r>
          </a:p>
          <a:p>
            <a:pPr marL="0" indent="0">
              <a:buNone/>
            </a:pPr>
            <a:endParaRPr lang="en-US" dirty="0"/>
          </a:p>
          <a:p>
            <a:pPr marL="0" indent="0">
              <a:buNone/>
            </a:pPr>
            <a:r>
              <a:rPr lang="en-US" dirty="0"/>
              <a:t>CLICK Welcoming the widest possible audience</a:t>
            </a:r>
            <a:r>
              <a:rPr lang="en-US" baseline="0" dirty="0"/>
              <a:t> comes from the TNEW Accessibility updates.</a:t>
            </a:r>
            <a:r>
              <a:rPr lang="en-US" dirty="0"/>
              <a:t> TNEW has been updated to support WCAG 2.1 AA accessibility guidelines. This will help you ensure that your website supports your goal of welcoming the widest possible audience.</a:t>
            </a:r>
          </a:p>
          <a:p>
            <a:pPr marL="228600" indent="-228600">
              <a:buAutoNum type="arabicPeriod"/>
            </a:pP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80D6FF-EC6E-40F2-8E34-E97C912E2E5A}" type="slidenum">
              <a:rPr kumimoji="0" lang="en-US" sz="1200" b="0" i="0" u="none" strike="noStrike" kern="1200" cap="none" spc="0" normalizeH="0" baseline="0" noProof="0" smtClean="0">
                <a:ln>
                  <a:noFill/>
                </a:ln>
                <a:solidFill>
                  <a:prstClr val="black"/>
                </a:solidFill>
                <a:effectLst/>
                <a:uLnTx/>
                <a:uFillTx/>
                <a:latin typeface="Montserrat"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145</a:t>
            </a:fld>
            <a:endParaRPr kumimoji="0" lang="en-US" sz="12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Tree>
    <p:extLst>
      <p:ext uri="{BB962C8B-B14F-4D97-AF65-F5344CB8AC3E}">
        <p14:creationId xmlns:p14="http://schemas.microsoft.com/office/powerpoint/2010/main" val="3051167456"/>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57575C"/>
                </a:solidFill>
                <a:effectLst/>
                <a:latin typeface="GothamSSm-Light"/>
              </a:rPr>
              <a:t>We introduced order processing in the web application in v16.0.6 onwards. In TEST and DEV environments only, you’ll be able to explore selling best-seated performances, memberships and contributions. You’ll also be able to test order printing and digital ticket delivery. Please </a:t>
            </a:r>
            <a:r>
              <a:rPr lang="en-US" b="0" i="0" u="none" strike="noStrike" dirty="0">
                <a:solidFill>
                  <a:srgbClr val="4649AC"/>
                </a:solidFill>
                <a:effectLst/>
                <a:latin typeface="GothamSSm-Light"/>
                <a:hlinkClick r:id="rId3"/>
              </a:rPr>
              <a:t>read the documentation</a:t>
            </a:r>
            <a:r>
              <a:rPr lang="en-US" b="0" i="0" dirty="0">
                <a:solidFill>
                  <a:srgbClr val="57575C"/>
                </a:solidFill>
                <a:effectLst/>
                <a:latin typeface="GothamSSm-Light"/>
              </a:rPr>
              <a:t> for information on this important step on the road to a fully web-based application.</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99889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some things from current version 16 members that they’re loving!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112255"/>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Alongside training, our website also houses some other useful content, some of which I’ve already called out today.</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3235566"/>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A reminder to Take the time to familiarize yourself with the more obvious changes! Read through or watch all of the great resources we have so that you can begin to prepare.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2791204"/>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head to tessituranetwork.com/v16. Here you’ll find all of the UpToDate information about the release. This includes:</a:t>
            </a:r>
          </a:p>
          <a:p>
            <a:endParaRPr lang="en-US" dirty="0"/>
          </a:p>
          <a:p>
            <a:pPr marL="0" marR="0" lvl="0" indent="0">
              <a:spcBef>
                <a:spcPts val="0"/>
              </a:spcBef>
              <a:spcAft>
                <a:spcPts val="0"/>
              </a:spcAft>
              <a:buSzPts val="1000"/>
              <a:buFont typeface="Symbol" panose="05050102010706020507" pitchFamily="18" charset="2"/>
              <a:buNone/>
              <a:tabLst>
                <a:tab pos="1371600" algn="l"/>
              </a:tabLst>
            </a:pPr>
            <a:r>
              <a:rPr lang="en-US" sz="1200" spc="-5" dirty="0">
                <a:solidFill>
                  <a:srgbClr val="172B4D"/>
                </a:solidFill>
                <a:effectLst/>
                <a:latin typeface="Segoe UI" panose="020B0502040204020203" pitchFamily="34" charset="0"/>
                <a:ea typeface="Times New Roman" panose="02020603050405020304" pitchFamily="18" charset="0"/>
              </a:rPr>
              <a:t>[CLICK] V16 Documentation – It’s not just feature documentation. You can also read about What’s New, Release Notes, API documentation and more.</a:t>
            </a:r>
            <a:endParaRPr lang="en-US" sz="1200" spc="0" dirty="0">
              <a:solidFill>
                <a:schemeClr val="tx1"/>
              </a:solidFill>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SzPts val="1000"/>
              <a:buFont typeface="Symbol" panose="05050102010706020507" pitchFamily="18" charset="2"/>
              <a:buNone/>
              <a:tabLst>
                <a:tab pos="1371600" algn="l"/>
              </a:tabLst>
            </a:pPr>
            <a:r>
              <a:rPr lang="en-US" sz="1200" spc="0" dirty="0">
                <a:solidFill>
                  <a:schemeClr val="tx1"/>
                </a:solidFill>
                <a:effectLst/>
                <a:latin typeface="Times New Roman" panose="02020603050405020304" pitchFamily="18" charset="0"/>
                <a:ea typeface="Times New Roman" panose="02020603050405020304" pitchFamily="18" charset="0"/>
              </a:rPr>
              <a:t>[CLICK] </a:t>
            </a:r>
            <a:r>
              <a:rPr lang="en-US" sz="1200" spc="-5" dirty="0">
                <a:solidFill>
                  <a:srgbClr val="172B4D"/>
                </a:solidFill>
                <a:effectLst/>
                <a:latin typeface="Segoe UI" panose="020B0502040204020203" pitchFamily="34" charset="0"/>
                <a:ea typeface="Times New Roman" panose="02020603050405020304" pitchFamily="18" charset="0"/>
              </a:rPr>
              <a:t>Upgrade Guides – our upgrade guides for both hosted and self hosted are there, along with upgrade considerations</a:t>
            </a:r>
            <a:endParaRPr lang="en-US" sz="12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SzPts val="1000"/>
              <a:buFont typeface="Symbol" panose="05050102010706020507" pitchFamily="18" charset="2"/>
              <a:buNone/>
              <a:tabLst>
                <a:tab pos="1371600" algn="l"/>
              </a:tabLst>
            </a:pPr>
            <a:r>
              <a:rPr lang="en-US" sz="1200" spc="-5" dirty="0">
                <a:solidFill>
                  <a:srgbClr val="172B4D"/>
                </a:solidFill>
                <a:effectLst/>
                <a:latin typeface="Segoe UI" panose="020B0502040204020203" pitchFamily="34" charset="0"/>
                <a:ea typeface="Times New Roman" panose="02020603050405020304" pitchFamily="18" charset="0"/>
              </a:rPr>
              <a:t>[CLICK] A timeline of all things v16 – including Ecosystem Partner readiness</a:t>
            </a:r>
          </a:p>
          <a:p>
            <a:pPr marL="0" marR="0" lvl="0" indent="0" algn="l" defTabSz="914400" rtl="0" eaLnBrk="1" fontAlgn="auto" latinLnBrk="0" hangingPunct="1">
              <a:lnSpc>
                <a:spcPct val="100000"/>
              </a:lnSpc>
              <a:spcBef>
                <a:spcPts val="0"/>
              </a:spcBef>
              <a:spcAft>
                <a:spcPts val="0"/>
              </a:spcAft>
              <a:buClrTx/>
              <a:buSzPts val="1000"/>
              <a:buFont typeface="Symbol" panose="05050102010706020507" pitchFamily="18" charset="2"/>
              <a:buNone/>
              <a:tabLst>
                <a:tab pos="1371600" algn="l"/>
              </a:tabLst>
              <a:defRPr/>
            </a:pPr>
            <a:r>
              <a:rPr lang="en-US" sz="1200" spc="-5" dirty="0">
                <a:solidFill>
                  <a:srgbClr val="172B4D"/>
                </a:solidFill>
                <a:effectLst/>
                <a:latin typeface="Segoe UI" panose="020B0502040204020203" pitchFamily="34" charset="0"/>
                <a:ea typeface="Times New Roman" panose="02020603050405020304" pitchFamily="18" charset="0"/>
              </a:rPr>
              <a:t>[CLICK] Links to Learning resources – our Learning team has put together a wealth of information, including learning videos focused on v16 features by job functionality. </a:t>
            </a:r>
            <a:endParaRPr lang="en-US"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594334"/>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SzPts val="1000"/>
              <a:buFont typeface="Symbol" panose="05050102010706020507" pitchFamily="18" charset="2"/>
              <a:buNone/>
              <a:tabLst>
                <a:tab pos="1371600" algn="l"/>
              </a:tabLst>
            </a:pPr>
            <a:r>
              <a:rPr lang="en-US" sz="1200" spc="-5" dirty="0">
                <a:solidFill>
                  <a:srgbClr val="172B4D"/>
                </a:solidFill>
                <a:effectLst/>
                <a:latin typeface="Segoe UI" panose="020B0502040204020203" pitchFamily="34" charset="0"/>
                <a:ea typeface="Times New Roman" panose="02020603050405020304" pitchFamily="18" charset="0"/>
              </a:rPr>
              <a:t>[[CLICK] </a:t>
            </a:r>
            <a:r>
              <a:rPr lang="en-US" dirty="0"/>
              <a:t>if you have questions about upgrading prior to initiation you can open a support ticket or email hello@tessituranetwork.com</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Any questions or thoughts about Version 16 can always be sent to product@tessituranetwork.com. That email goes to all of our product managers, and we keep a close eye on it. We love to hear your feedback, and we’re always happy to answer any questions you have.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t>
            </a:r>
            <a:r>
              <a:rPr lang="en-US" sz="1200" spc="-5" dirty="0">
                <a:solidFill>
                  <a:srgbClr val="172B4D"/>
                </a:solidFill>
                <a:effectLst/>
                <a:latin typeface="Segoe UI" panose="020B0502040204020203" pitchFamily="34" charset="0"/>
              </a:rPr>
              <a:t>W</a:t>
            </a:r>
            <a:r>
              <a:rPr lang="en-US" sz="1200" spc="-5" dirty="0">
                <a:solidFill>
                  <a:srgbClr val="172B4D"/>
                </a:solidFill>
                <a:effectLst/>
                <a:latin typeface="Segoe UI" panose="020B0502040204020203" pitchFamily="34" charset="0"/>
                <a:ea typeface="Times New Roman" panose="02020603050405020304" pitchFamily="18" charset="0"/>
              </a:rPr>
              <a:t>e also have two on-going webinar series: What’s New which will take you through the latest v16 highlights and Innovation Studios where we ask for your feedback on features we’re dreaming up. Take a look at the website for future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spc="-5" dirty="0">
              <a:solidFill>
                <a:srgbClr val="172B4D"/>
              </a:solidFill>
              <a:effectLst/>
              <a:latin typeface="Segoe UI" panose="020B0502040204020203"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[CLICK] </a:t>
            </a:r>
            <a:r>
              <a:rPr lang="en-US" sz="1200" spc="-5" dirty="0">
                <a:solidFill>
                  <a:srgbClr val="172B4D"/>
                </a:solidFill>
                <a:effectLst/>
                <a:latin typeface="Segoe UI" panose="020B0502040204020203" pitchFamily="34" charset="0"/>
              </a:rPr>
              <a:t>And finally, our roadmaps are an ever evolving picture of what we are currently working on and what is up next in our queue.</a:t>
            </a:r>
            <a:endParaRPr lang="en-US" sz="1200" spc="-5" dirty="0">
              <a:solidFill>
                <a:srgbClr val="172B4D"/>
              </a:solidFill>
              <a:effectLst/>
              <a:latin typeface="Segoe UI" panose="020B0502040204020203" pitchFamily="34"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7617A9-FE48-48BB-B667-FDE9B3A556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5659534"/>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spc="-5" dirty="0">
                <a:solidFill>
                  <a:srgbClr val="172B4D"/>
                </a:solidFill>
                <a:effectLst/>
                <a:latin typeface="Segoe UI" panose="020B0502040204020203" pitchFamily="34" charset="0"/>
                <a:ea typeface="Times New Roman" panose="02020603050405020304" pitchFamily="18" charset="0"/>
              </a:rPr>
              <a:t>I would also recommend watching our v16 upgrade overview video on tessituranetwork.com/support/resources. This takes you through the whole upgrade process in more detail than I had time for today. It also has some great FAQ resources too.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514575"/>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2B4D"/>
                </a:solidFill>
                <a:effectLst/>
                <a:latin typeface="-apple-system"/>
              </a:rPr>
              <a:t>Most importantly, we are here for you, and will be with you every step of the way. </a:t>
            </a:r>
          </a:p>
          <a:p>
            <a:pPr algn="l"/>
            <a:r>
              <a:rPr lang="en-US" b="0" i="0" dirty="0">
                <a:solidFill>
                  <a:srgbClr val="172B4D"/>
                </a:solidFill>
                <a:effectLst/>
                <a:latin typeface="-apple-system"/>
              </a:rPr>
              <a:t>And with that, are there any immediate questions? I will do my best to answer, but if there is anything I am unable to address today, I will ensure I get the answer for you from the right colleague!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72D6CB-E02C-40FA-9C68-2252DD8BA8D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4.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4.xml"/><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4.xml"/><Relationship Id="rId1" Type="http://schemas.openxmlformats.org/officeDocument/2006/relationships/tags" Target="../tags/tag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4.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4.xml"/><Relationship Id="rId1" Type="http://schemas.openxmlformats.org/officeDocument/2006/relationships/tags" Target="../tags/tag6.xml"/><Relationship Id="rId5" Type="http://schemas.openxmlformats.org/officeDocument/2006/relationships/image" Target="../media/image6.png"/><Relationship Id="rId4" Type="http://schemas.openxmlformats.org/officeDocument/2006/relationships/image" Target="../media/image7.png"/></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7.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Master" Target="../slideMasters/slideMaster4.xml"/><Relationship Id="rId1" Type="http://schemas.openxmlformats.org/officeDocument/2006/relationships/tags" Target="../tags/tag8.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Master" Target="../slideMasters/slideMaster4.xml"/><Relationship Id="rId1" Type="http://schemas.openxmlformats.org/officeDocument/2006/relationships/tags" Target="../tags/tag9.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Master" Target="../slideMasters/slideMaster5.xml"/><Relationship Id="rId4" Type="http://schemas.openxmlformats.org/officeDocument/2006/relationships/image" Target="../media/image14.jpg"/></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0.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1.xml"/></Relationships>
</file>

<file path=ppt/slideLayouts/_rels/slideLayout57.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ags" Target="../tags/tag1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16.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Master" Target="../slideMasters/slideMaster6.xml"/><Relationship Id="rId1" Type="http://schemas.openxmlformats.org/officeDocument/2006/relationships/tags" Target="../tags/tag1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Master" Target="../slideMasters/slideMaster6.xml"/><Relationship Id="rId1" Type="http://schemas.openxmlformats.org/officeDocument/2006/relationships/tags" Target="../tags/tag19.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Master" Target="../slideMasters/slideMaster6.xml"/><Relationship Id="rId1" Type="http://schemas.openxmlformats.org/officeDocument/2006/relationships/tags" Target="../tags/tag20.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Master" Target="../slideMasters/slideMaster6.xml"/><Relationship Id="rId1" Type="http://schemas.openxmlformats.org/officeDocument/2006/relationships/tags" Target="../tags/tag21.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6.xml"/><Relationship Id="rId1" Type="http://schemas.openxmlformats.org/officeDocument/2006/relationships/tags" Target="../tags/tag2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6.xml"/><Relationship Id="rId1" Type="http://schemas.openxmlformats.org/officeDocument/2006/relationships/tags" Target="../tags/tag23.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6.xml"/><Relationship Id="rId1" Type="http://schemas.openxmlformats.org/officeDocument/2006/relationships/tags" Target="../tags/tag24.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6.xml"/><Relationship Id="rId1" Type="http://schemas.openxmlformats.org/officeDocument/2006/relationships/tags" Target="../tags/tag2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8.xml"/><Relationship Id="rId4" Type="http://schemas.openxmlformats.org/officeDocument/2006/relationships/image" Target="../media/image5.png"/></Relationships>
</file>

<file path=ppt/slideLayouts/_rels/slideLayout82.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27.xml"/></Relationships>
</file>

<file path=ppt/slideLayouts/_rels/slideLayout83.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28.xml"/></Relationships>
</file>

<file path=ppt/slideLayouts/_rels/slideLayout84.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29.xml"/></Relationships>
</file>

<file path=ppt/slideLayouts/_rels/slideLayout85.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0.xml"/></Relationships>
</file>

<file path=ppt/slideLayouts/_rels/slideLayout86.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1.xml"/></Relationships>
</file>

<file path=ppt/slideLayouts/_rels/slideLayout87.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2.xml"/></Relationships>
</file>

<file path=ppt/slideLayouts/_rels/slideLayout88.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3.xml"/></Relationships>
</file>

<file path=ppt/slideLayouts/_rels/slideLayout89.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4.xml"/></Relationships>
</file>

<file path=ppt/slideLayouts/_rels/slideLayout90.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5.xml"/></Relationships>
</file>

<file path=ppt/slideLayouts/_rels/slideLayout91.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6.xml"/></Relationships>
</file>

<file path=ppt/slideLayouts/_rels/slideLayout92.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7.xml"/></Relationships>
</file>

<file path=ppt/slideLayouts/_rels/slideLayout93.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3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F6F9A-FDDF-029F-B5A2-96CB039F9A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8C5A76-ED5F-881E-8319-F7E9937DE2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8E3EFA-1067-6186-A8B1-6F69F6924F9F}"/>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6F43B042-D576-5B07-B174-716562782D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625442-F833-F831-1972-681FA690D448}"/>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3596134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76376-DCEC-E431-AABC-2C10964A8C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D560F7-310C-99A8-5770-3098B157A5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91D3F3-B9CE-79C0-B9C4-A57FD0DC6078}"/>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8CE75AAD-A51E-8AA0-9AFD-8E0D0A29A6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3AF90E-D847-6F13-4E7E-8B6E4256FF2E}"/>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702373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B91C6-9B8B-7524-69F1-385EBA746F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7DC2F5-E1BC-8AB3-955D-9591932B31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698827-1770-25F2-46B2-58DB01BDEC03}"/>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C09EB127-0E22-5D9E-E803-EC8E1CF4A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631CA5-59AA-2158-7976-18DFE5E896D7}"/>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805860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675-E19B-6805-9F72-68598E67A2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B576FD-6C9E-BD9E-C39E-F50859BA2C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457FEA-E4B9-88CF-2C52-3932E3E415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100678-64E0-DEC9-8844-BDB169FA7176}"/>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6" name="Footer Placeholder 5">
            <a:extLst>
              <a:ext uri="{FF2B5EF4-FFF2-40B4-BE49-F238E27FC236}">
                <a16:creationId xmlns:a16="http://schemas.microsoft.com/office/drawing/2014/main" id="{6E16C26E-91FD-7CE9-2BE5-DAD08DEEA4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009723-3C52-FC03-3542-B2EC828E2161}"/>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4162652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6421C-9F09-B4B3-A696-BC5FA74323D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E80701-DA70-F5EF-0D4A-84C8BE9418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966E628-1713-81DD-13A2-61AB5882A5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308BB5-BD78-8D03-44A7-8C87BAD4A0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360907-957E-910F-CE72-C8CB0F71B8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EE417B-B4AB-61B8-9EE3-25F5F2A81BB5}"/>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8" name="Footer Placeholder 7">
            <a:extLst>
              <a:ext uri="{FF2B5EF4-FFF2-40B4-BE49-F238E27FC236}">
                <a16:creationId xmlns:a16="http://schemas.microsoft.com/office/drawing/2014/main" id="{13707CBD-FFED-639F-ADB8-FF2C02EFE4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70828A-6AFF-3181-ED41-F9F291FE8AD3}"/>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3509498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5DAC2-F68B-D300-BEFD-69A59CFB612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29919E-BAE3-81EB-2372-AD036806BC3B}"/>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4" name="Footer Placeholder 3">
            <a:extLst>
              <a:ext uri="{FF2B5EF4-FFF2-40B4-BE49-F238E27FC236}">
                <a16:creationId xmlns:a16="http://schemas.microsoft.com/office/drawing/2014/main" id="{EB2C0363-CFC7-C59A-4847-F5A091627E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87C158-58BE-5403-330A-64EF4DAC0980}"/>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1869265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B1316F-71EB-93B2-492B-68542A6D62DF}"/>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3" name="Footer Placeholder 2">
            <a:extLst>
              <a:ext uri="{FF2B5EF4-FFF2-40B4-BE49-F238E27FC236}">
                <a16:creationId xmlns:a16="http://schemas.microsoft.com/office/drawing/2014/main" id="{3CEE7D6F-1677-6243-748E-99A37A6BC92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CC2CB2-07A8-4A6A-89DE-9D3B5FF29D33}"/>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204533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1284A-D0D5-3668-8F79-4D9A20FD10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BE0F67-359F-BB1D-CB51-0814B00A4F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76C244-E95A-4F56-5CA1-168CB22F57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09E9D0-1088-DA2F-E75F-8CD98B6F1086}"/>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6" name="Footer Placeholder 5">
            <a:extLst>
              <a:ext uri="{FF2B5EF4-FFF2-40B4-BE49-F238E27FC236}">
                <a16:creationId xmlns:a16="http://schemas.microsoft.com/office/drawing/2014/main" id="{053428AC-4E47-78AF-FAEA-38C30C6469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06F51E-F838-EEE2-277A-6CC3E9EC073A}"/>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1400374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8C29E-073C-DEC3-C980-E787C8DF79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4F9C88-09E8-2728-2B8C-5D712D7678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2E76EF-AA37-5E24-02FA-F1FBD6031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EE1BFA-F1FF-99DF-07C7-2D11AC07828D}"/>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6" name="Footer Placeholder 5">
            <a:extLst>
              <a:ext uri="{FF2B5EF4-FFF2-40B4-BE49-F238E27FC236}">
                <a16:creationId xmlns:a16="http://schemas.microsoft.com/office/drawing/2014/main" id="{246934D8-7051-3518-4B8E-3A95818DBE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ECA807-C0FD-7D48-F9DB-A830C5477B32}"/>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2069242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343F0-F1C7-8CD2-A9EA-1C051239C5F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D5AA8-C218-EE93-DE6E-A6DED5074D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D787E1-E881-F269-277C-F36070BBF4C2}"/>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23E7F0B9-E76A-9C74-2319-20769EDEB5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387D1B-E51B-1D44-5967-9BD5BEE89634}"/>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2539913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F45632-98EB-7C26-9AFD-EE41C2277E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BC5DA7-69E2-F33C-5718-2FF7F8231AD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562F1E-20F7-E7AE-15DB-77F28733F8D3}"/>
              </a:ext>
            </a:extLst>
          </p:cNvPr>
          <p:cNvSpPr>
            <a:spLocks noGrp="1"/>
          </p:cNvSpPr>
          <p:nvPr>
            <p:ph type="dt" sz="half" idx="10"/>
          </p:nvPr>
        </p:nvSpPr>
        <p:spPr/>
        <p:txBody>
          <a:body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811005A4-CF7E-5631-BBF4-36C96E318B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109A3D-3A0B-F4BF-B3F8-476D4AB8E134}"/>
              </a:ext>
            </a:extLst>
          </p:cNvPr>
          <p:cNvSpPr>
            <a:spLocks noGrp="1"/>
          </p:cNvSpPr>
          <p:nvPr>
            <p:ph type="sldNum" sz="quarter" idx="12"/>
          </p:nvPr>
        </p:nvSpPr>
        <p:spPr/>
        <p:txBody>
          <a:bodyPr/>
          <a:lstStyle/>
          <a:p>
            <a:fld id="{B50217CA-490A-4CD9-B988-2D3A6D9E8416}" type="slidenum">
              <a:rPr lang="en-GB" smtClean="0"/>
              <a:t>‹#›</a:t>
            </a:fld>
            <a:endParaRPr lang="en-GB"/>
          </a:p>
        </p:txBody>
      </p:sp>
    </p:spTree>
    <p:extLst>
      <p:ext uri="{BB962C8B-B14F-4D97-AF65-F5344CB8AC3E}">
        <p14:creationId xmlns:p14="http://schemas.microsoft.com/office/powerpoint/2010/main" val="2055574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C9864-4B3E-A48D-F4D4-FF046AB567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49694A5-41A4-AB47-B3E2-AA2191C042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C221045-DF10-F558-237A-64BC0F67C4F2}"/>
              </a:ext>
            </a:extLst>
          </p:cNvPr>
          <p:cNvSpPr>
            <a:spLocks noGrp="1"/>
          </p:cNvSpPr>
          <p:nvPr>
            <p:ph type="dt" sz="half" idx="10"/>
          </p:nvPr>
        </p:nvSpPr>
        <p:spPr/>
        <p:txBody>
          <a:bodyPr/>
          <a:lstStyle/>
          <a:p>
            <a:fld id="{5875F47A-81F9-4E3F-ACD2-1B7EF36A9C11}" type="datetime1">
              <a:rPr lang="en-GB" smtClean="0"/>
              <a:t>03/11/2023</a:t>
            </a:fld>
            <a:endParaRPr lang="en-GB"/>
          </a:p>
        </p:txBody>
      </p:sp>
      <p:sp>
        <p:nvSpPr>
          <p:cNvPr id="5" name="Footer Placeholder 4">
            <a:extLst>
              <a:ext uri="{FF2B5EF4-FFF2-40B4-BE49-F238E27FC236}">
                <a16:creationId xmlns:a16="http://schemas.microsoft.com/office/drawing/2014/main" id="{4F4B4D6B-7DF5-A476-F585-45E4828437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C4B719-079B-D856-2AC9-44AAC2FE875B}"/>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14925777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172BB-B5D4-6CBD-44C2-11A30C788400}"/>
              </a:ext>
            </a:extLst>
          </p:cNvPr>
          <p:cNvSpPr>
            <a:spLocks noGrp="1"/>
          </p:cNvSpPr>
          <p:nvPr>
            <p:ph type="title"/>
          </p:nvPr>
        </p:nvSpPr>
        <p:spPr>
          <a:xfrm>
            <a:off x="483948" y="350529"/>
            <a:ext cx="8846664" cy="565899"/>
          </a:xfrm>
        </p:spPr>
        <p:txBody>
          <a:bodyPr>
            <a:normAutofit/>
          </a:bodyPr>
          <a:lstStyle>
            <a:lvl1pPr>
              <a:defRPr sz="2800">
                <a:solidFill>
                  <a:srgbClr val="BD1B21"/>
                </a:solidFill>
                <a:latin typeface="Arial Black" panose="020B0A04020102020204" pitchFamily="34"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197D11-0A1C-9504-5696-4AA544F94758}"/>
              </a:ext>
            </a:extLst>
          </p:cNvPr>
          <p:cNvSpPr>
            <a:spLocks noGrp="1"/>
          </p:cNvSpPr>
          <p:nvPr>
            <p:ph idx="1"/>
          </p:nvPr>
        </p:nvSpPr>
        <p:spPr>
          <a:xfrm>
            <a:off x="483947" y="1180406"/>
            <a:ext cx="7862031" cy="4996557"/>
          </a:xfrm>
        </p:spPr>
        <p:txBody>
          <a:bodyPr/>
          <a:lstStyle>
            <a:lvl1pPr>
              <a:defRPr>
                <a:solidFill>
                  <a:schemeClr val="bg1"/>
                </a:solidFill>
                <a:latin typeface="Arial" panose="020B0604020202020204" pitchFamily="34" charset="0"/>
                <a:cs typeface="Arial" panose="020B0604020202020204" pitchFamily="34" charset="0"/>
              </a:defRPr>
            </a:lvl1pPr>
            <a:lvl2pPr>
              <a:defRPr>
                <a:solidFill>
                  <a:schemeClr val="bg1"/>
                </a:solidFill>
                <a:latin typeface="Arial" panose="020B0604020202020204" pitchFamily="34" charset="0"/>
                <a:cs typeface="Arial" panose="020B0604020202020204" pitchFamily="34" charset="0"/>
              </a:defRPr>
            </a:lvl2pPr>
            <a:lvl3pPr>
              <a:defRPr>
                <a:solidFill>
                  <a:schemeClr val="bg1"/>
                </a:solidFill>
                <a:latin typeface="Arial" panose="020B0604020202020204" pitchFamily="34" charset="0"/>
                <a:cs typeface="Arial" panose="020B0604020202020204" pitchFamily="34" charset="0"/>
              </a:defRPr>
            </a:lvl3pPr>
            <a:lvl4pPr>
              <a:defRPr>
                <a:solidFill>
                  <a:schemeClr val="bg1"/>
                </a:solidFill>
                <a:latin typeface="Arial" panose="020B0604020202020204" pitchFamily="34" charset="0"/>
                <a:cs typeface="Arial" panose="020B0604020202020204" pitchFamily="34" charset="0"/>
              </a:defRPr>
            </a:lvl4pPr>
            <a:lvl5pPr>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a:extLst>
              <a:ext uri="{FF2B5EF4-FFF2-40B4-BE49-F238E27FC236}">
                <a16:creationId xmlns:a16="http://schemas.microsoft.com/office/drawing/2014/main" id="{9A6AE0D8-7E82-078E-7BE1-107BBE48B9E7}"/>
              </a:ext>
            </a:extLst>
          </p:cNvPr>
          <p:cNvCxnSpPr>
            <a:cxnSpLocks/>
          </p:cNvCxnSpPr>
          <p:nvPr userDrawn="1"/>
        </p:nvCxnSpPr>
        <p:spPr>
          <a:xfrm>
            <a:off x="483948" y="6277328"/>
            <a:ext cx="11281954" cy="0"/>
          </a:xfrm>
          <a:prstGeom prst="line">
            <a:avLst/>
          </a:prstGeom>
          <a:ln w="19050">
            <a:solidFill>
              <a:srgbClr val="BD1B2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57548E1-52CB-92F0-6A05-F9C64B740E1E}"/>
              </a:ext>
            </a:extLst>
          </p:cNvPr>
          <p:cNvSpPr txBox="1"/>
          <p:nvPr userDrawn="1"/>
        </p:nvSpPr>
        <p:spPr>
          <a:xfrm>
            <a:off x="409303" y="6363480"/>
            <a:ext cx="1467966" cy="276999"/>
          </a:xfrm>
          <a:prstGeom prst="rect">
            <a:avLst/>
          </a:prstGeom>
          <a:noFill/>
        </p:spPr>
        <p:txBody>
          <a:bodyPr wrap="none" rtlCol="0">
            <a:spAutoFit/>
          </a:bodyPr>
          <a:lstStyle/>
          <a:p>
            <a:r>
              <a:rPr lang="en-US" sz="1200">
                <a:solidFill>
                  <a:schemeClr val="bg1"/>
                </a:solidFill>
                <a:latin typeface="Arial Rounded MT Bold" panose="020F0704030504030204" pitchFamily="34" charset="0"/>
                <a:cs typeface="Arial" panose="020B0604020202020204" pitchFamily="34" charset="0"/>
              </a:rPr>
              <a:t>mayflower.org.uk</a:t>
            </a:r>
            <a:endParaRPr lang="en-GB" sz="1200">
              <a:solidFill>
                <a:schemeClr val="bg1"/>
              </a:solidFill>
              <a:latin typeface="Arial Rounded MT Bold" panose="020F07040305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FF3B45F7-F0B6-DE80-A1B6-F706FD0A24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38159" y="6401021"/>
            <a:ext cx="3444538" cy="274344"/>
          </a:xfrm>
          <a:prstGeom prst="rect">
            <a:avLst/>
          </a:prstGeom>
        </p:spPr>
      </p:pic>
      <p:pic>
        <p:nvPicPr>
          <p:cNvPr id="15" name="Picture 14">
            <a:extLst>
              <a:ext uri="{FF2B5EF4-FFF2-40B4-BE49-F238E27FC236}">
                <a16:creationId xmlns:a16="http://schemas.microsoft.com/office/drawing/2014/main" id="{1253051C-C6D8-BA5E-0ED8-3CDBEFD103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947" y="6335706"/>
            <a:ext cx="1798476" cy="441998"/>
          </a:xfrm>
          <a:prstGeom prst="rect">
            <a:avLst/>
          </a:prstGeom>
        </p:spPr>
      </p:pic>
    </p:spTree>
    <p:extLst>
      <p:ext uri="{BB962C8B-B14F-4D97-AF65-F5344CB8AC3E}">
        <p14:creationId xmlns:p14="http://schemas.microsoft.com/office/powerpoint/2010/main" val="2519546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0E5F9-0DA1-66ED-4F8F-4017B3B97E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008F051-639A-A7A3-F0A2-1C7B5C42DB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D7E7D2-0FE5-0379-FE9E-45A5716E116B}"/>
              </a:ext>
            </a:extLst>
          </p:cNvPr>
          <p:cNvSpPr>
            <a:spLocks noGrp="1"/>
          </p:cNvSpPr>
          <p:nvPr>
            <p:ph type="dt" sz="half" idx="10"/>
          </p:nvPr>
        </p:nvSpPr>
        <p:spPr/>
        <p:txBody>
          <a:bodyPr/>
          <a:lstStyle/>
          <a:p>
            <a:fld id="{E596E1A6-10E7-45A4-B896-174CDF616B71}" type="datetime1">
              <a:rPr lang="en-GB" smtClean="0"/>
              <a:t>03/11/2023</a:t>
            </a:fld>
            <a:endParaRPr lang="en-GB"/>
          </a:p>
        </p:txBody>
      </p:sp>
      <p:sp>
        <p:nvSpPr>
          <p:cNvPr id="5" name="Footer Placeholder 4">
            <a:extLst>
              <a:ext uri="{FF2B5EF4-FFF2-40B4-BE49-F238E27FC236}">
                <a16:creationId xmlns:a16="http://schemas.microsoft.com/office/drawing/2014/main" id="{CD500581-FB29-002E-ECCB-39D9F6CFFC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75F3BD-E7CB-07B8-76DB-19A9F52EA202}"/>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2155019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416D9-9E61-DEBC-8166-12DD8A9FFD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193671-2EFA-9160-00CA-09BA533565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6814AE-AD0A-1D67-C221-E4DA558407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B88CF28-D0CC-4E7D-69FA-F6DCAA24212B}"/>
              </a:ext>
            </a:extLst>
          </p:cNvPr>
          <p:cNvSpPr>
            <a:spLocks noGrp="1"/>
          </p:cNvSpPr>
          <p:nvPr>
            <p:ph type="dt" sz="half" idx="10"/>
          </p:nvPr>
        </p:nvSpPr>
        <p:spPr/>
        <p:txBody>
          <a:bodyPr/>
          <a:lstStyle/>
          <a:p>
            <a:fld id="{237F4B2A-4A52-4401-9A55-8691DD555D45}" type="datetime1">
              <a:rPr lang="en-GB" smtClean="0"/>
              <a:t>03/11/2023</a:t>
            </a:fld>
            <a:endParaRPr lang="en-GB"/>
          </a:p>
        </p:txBody>
      </p:sp>
      <p:sp>
        <p:nvSpPr>
          <p:cNvPr id="6" name="Footer Placeholder 5">
            <a:extLst>
              <a:ext uri="{FF2B5EF4-FFF2-40B4-BE49-F238E27FC236}">
                <a16:creationId xmlns:a16="http://schemas.microsoft.com/office/drawing/2014/main" id="{487DE6A6-B1BA-8D2D-5243-F88F8B9A12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163577-F00F-59EF-08AA-1C6D3142D1AF}"/>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3978480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DDC4E-F7E3-4C98-194F-A561FA15B00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AB254D-CA8E-E2D7-87C7-A6BFBD1453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6D82672-3984-821D-9DE6-494E00EB99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3CBD75-A21A-6A9A-24EB-C5D361C34D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46739F-FF16-B7E6-7811-D27485EE7E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A0CFBE-F268-9CD6-4603-BF13E0C4269C}"/>
              </a:ext>
            </a:extLst>
          </p:cNvPr>
          <p:cNvSpPr>
            <a:spLocks noGrp="1"/>
          </p:cNvSpPr>
          <p:nvPr>
            <p:ph type="dt" sz="half" idx="10"/>
          </p:nvPr>
        </p:nvSpPr>
        <p:spPr/>
        <p:txBody>
          <a:bodyPr/>
          <a:lstStyle/>
          <a:p>
            <a:fld id="{A87FC27E-8AA7-4104-AF1D-48B2F1238F1E}" type="datetime1">
              <a:rPr lang="en-GB" smtClean="0"/>
              <a:t>03/11/2023</a:t>
            </a:fld>
            <a:endParaRPr lang="en-GB"/>
          </a:p>
        </p:txBody>
      </p:sp>
      <p:sp>
        <p:nvSpPr>
          <p:cNvPr id="8" name="Footer Placeholder 7">
            <a:extLst>
              <a:ext uri="{FF2B5EF4-FFF2-40B4-BE49-F238E27FC236}">
                <a16:creationId xmlns:a16="http://schemas.microsoft.com/office/drawing/2014/main" id="{EBC338AD-7C04-6DA5-05F7-BF5240141E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92F1E8D-7B59-FCA2-B92B-98818EE99905}"/>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444194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E77A3-4490-33FE-4735-F1135A567A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AEBA85-C940-1C81-C64A-9C93DB18671E}"/>
              </a:ext>
            </a:extLst>
          </p:cNvPr>
          <p:cNvSpPr>
            <a:spLocks noGrp="1"/>
          </p:cNvSpPr>
          <p:nvPr>
            <p:ph type="dt" sz="half" idx="10"/>
          </p:nvPr>
        </p:nvSpPr>
        <p:spPr/>
        <p:txBody>
          <a:bodyPr/>
          <a:lstStyle/>
          <a:p>
            <a:fld id="{F2BCAB9E-B7D2-49EE-A9F7-049EE0D8B6D8}" type="datetime1">
              <a:rPr lang="en-GB" smtClean="0"/>
              <a:t>03/11/2023</a:t>
            </a:fld>
            <a:endParaRPr lang="en-GB"/>
          </a:p>
        </p:txBody>
      </p:sp>
      <p:sp>
        <p:nvSpPr>
          <p:cNvPr id="4" name="Footer Placeholder 3">
            <a:extLst>
              <a:ext uri="{FF2B5EF4-FFF2-40B4-BE49-F238E27FC236}">
                <a16:creationId xmlns:a16="http://schemas.microsoft.com/office/drawing/2014/main" id="{85C86A76-FFF7-899C-FFB0-95B797BE6F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7C02B7-3F93-53A9-67FC-5697D2CBDD4B}"/>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18782607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B9BC908-E7D4-9275-526A-55FABF119C9E}"/>
              </a:ext>
            </a:extLst>
          </p:cNvPr>
          <p:cNvCxnSpPr>
            <a:cxnSpLocks/>
          </p:cNvCxnSpPr>
          <p:nvPr userDrawn="1"/>
        </p:nvCxnSpPr>
        <p:spPr>
          <a:xfrm>
            <a:off x="483948" y="6277328"/>
            <a:ext cx="11281954" cy="0"/>
          </a:xfrm>
          <a:prstGeom prst="line">
            <a:avLst/>
          </a:prstGeom>
          <a:ln w="19050">
            <a:solidFill>
              <a:srgbClr val="BD1B2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437EF22E-9788-5056-B808-C6C1598DBB1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38159" y="6401021"/>
            <a:ext cx="3444538" cy="274344"/>
          </a:xfrm>
          <a:prstGeom prst="rect">
            <a:avLst/>
          </a:prstGeom>
        </p:spPr>
      </p:pic>
      <p:pic>
        <p:nvPicPr>
          <p:cNvPr id="10" name="Picture 9">
            <a:extLst>
              <a:ext uri="{FF2B5EF4-FFF2-40B4-BE49-F238E27FC236}">
                <a16:creationId xmlns:a16="http://schemas.microsoft.com/office/drawing/2014/main" id="{6CEB424F-1E43-209E-8BED-345F62CD1FC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947" y="6335706"/>
            <a:ext cx="1798476" cy="441998"/>
          </a:xfrm>
          <a:prstGeom prst="rect">
            <a:avLst/>
          </a:prstGeom>
        </p:spPr>
      </p:pic>
    </p:spTree>
    <p:extLst>
      <p:ext uri="{BB962C8B-B14F-4D97-AF65-F5344CB8AC3E}">
        <p14:creationId xmlns:p14="http://schemas.microsoft.com/office/powerpoint/2010/main" val="40326972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BCD00-4DF2-E820-ACE9-67B134E393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149BFE-1EE6-E26E-2309-82E3F64BE1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F338BD-4985-6D0E-1C86-54B5527546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442B8B-71B5-64C0-D4ED-62EEE2B30EE8}"/>
              </a:ext>
            </a:extLst>
          </p:cNvPr>
          <p:cNvSpPr>
            <a:spLocks noGrp="1"/>
          </p:cNvSpPr>
          <p:nvPr>
            <p:ph type="dt" sz="half" idx="10"/>
          </p:nvPr>
        </p:nvSpPr>
        <p:spPr/>
        <p:txBody>
          <a:bodyPr/>
          <a:lstStyle/>
          <a:p>
            <a:fld id="{75DD7C78-7605-4AB2-B168-FF5C51048F78}" type="datetime1">
              <a:rPr lang="en-GB" smtClean="0"/>
              <a:t>03/11/2023</a:t>
            </a:fld>
            <a:endParaRPr lang="en-GB"/>
          </a:p>
        </p:txBody>
      </p:sp>
      <p:sp>
        <p:nvSpPr>
          <p:cNvPr id="6" name="Footer Placeholder 5">
            <a:extLst>
              <a:ext uri="{FF2B5EF4-FFF2-40B4-BE49-F238E27FC236}">
                <a16:creationId xmlns:a16="http://schemas.microsoft.com/office/drawing/2014/main" id="{75F19E27-2838-4594-FDD1-200A83FBB1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9ADE2F-10C3-363D-4A86-68890F067008}"/>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986014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BB002-FFCF-C131-7E7F-4BC067C017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0B7A26E-4E60-74DA-A22C-289CC53E1F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AE99266-4F51-4B1D-8CF3-21D0AA2B94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A21620-473A-0B79-76A9-C61248B2A16C}"/>
              </a:ext>
            </a:extLst>
          </p:cNvPr>
          <p:cNvSpPr>
            <a:spLocks noGrp="1"/>
          </p:cNvSpPr>
          <p:nvPr>
            <p:ph type="dt" sz="half" idx="10"/>
          </p:nvPr>
        </p:nvSpPr>
        <p:spPr/>
        <p:txBody>
          <a:bodyPr/>
          <a:lstStyle/>
          <a:p>
            <a:fld id="{56F48B2D-CD0A-44BD-9D8B-1AAFAD8A281E}" type="datetime1">
              <a:rPr lang="en-GB" smtClean="0"/>
              <a:t>03/11/2023</a:t>
            </a:fld>
            <a:endParaRPr lang="en-GB"/>
          </a:p>
        </p:txBody>
      </p:sp>
      <p:sp>
        <p:nvSpPr>
          <p:cNvPr id="6" name="Footer Placeholder 5">
            <a:extLst>
              <a:ext uri="{FF2B5EF4-FFF2-40B4-BE49-F238E27FC236}">
                <a16:creationId xmlns:a16="http://schemas.microsoft.com/office/drawing/2014/main" id="{E940CD17-37F0-6B11-3D60-24B7A52FD5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74A627-8E41-13E4-0569-6751217CED8D}"/>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41564459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B14AE-2E00-D1CD-5E46-AD4DB68AEE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431463-20A4-3692-676D-C53F81CFCE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6D767-ACE4-7756-6275-F1F1A8432DCE}"/>
              </a:ext>
            </a:extLst>
          </p:cNvPr>
          <p:cNvSpPr>
            <a:spLocks noGrp="1"/>
          </p:cNvSpPr>
          <p:nvPr>
            <p:ph type="dt" sz="half" idx="10"/>
          </p:nvPr>
        </p:nvSpPr>
        <p:spPr/>
        <p:txBody>
          <a:bodyPr/>
          <a:lstStyle/>
          <a:p>
            <a:fld id="{77DBA743-5279-46C7-8C91-203F16D86B51}" type="datetime1">
              <a:rPr lang="en-GB" smtClean="0"/>
              <a:t>03/11/2023</a:t>
            </a:fld>
            <a:endParaRPr lang="en-GB"/>
          </a:p>
        </p:txBody>
      </p:sp>
      <p:sp>
        <p:nvSpPr>
          <p:cNvPr id="5" name="Footer Placeholder 4">
            <a:extLst>
              <a:ext uri="{FF2B5EF4-FFF2-40B4-BE49-F238E27FC236}">
                <a16:creationId xmlns:a16="http://schemas.microsoft.com/office/drawing/2014/main" id="{31E119FF-E677-AF7D-6DCD-CFF6F8100E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ACCB12-CB74-C738-262A-F60F96FE297C}"/>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9300707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206A29-A68C-87FF-6532-17EB350E630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B4A5FC-BB6E-7BF1-F2B8-462E1A61B5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E2ECE-5211-CFA5-5649-3489388A0F86}"/>
              </a:ext>
            </a:extLst>
          </p:cNvPr>
          <p:cNvSpPr>
            <a:spLocks noGrp="1"/>
          </p:cNvSpPr>
          <p:nvPr>
            <p:ph type="dt" sz="half" idx="10"/>
          </p:nvPr>
        </p:nvSpPr>
        <p:spPr/>
        <p:txBody>
          <a:bodyPr/>
          <a:lstStyle/>
          <a:p>
            <a:fld id="{4456137A-A38E-406E-A2B7-87521F5A5F6D}" type="datetime1">
              <a:rPr lang="en-GB" smtClean="0"/>
              <a:t>03/11/2023</a:t>
            </a:fld>
            <a:endParaRPr lang="en-GB"/>
          </a:p>
        </p:txBody>
      </p:sp>
      <p:sp>
        <p:nvSpPr>
          <p:cNvPr id="5" name="Footer Placeholder 4">
            <a:extLst>
              <a:ext uri="{FF2B5EF4-FFF2-40B4-BE49-F238E27FC236}">
                <a16:creationId xmlns:a16="http://schemas.microsoft.com/office/drawing/2014/main" id="{ED2E7284-FE46-DD78-E675-A8926F5723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3CC9A-083A-F3E8-E546-23D5B21A90B0}"/>
              </a:ext>
            </a:extLst>
          </p:cNvPr>
          <p:cNvSpPr>
            <a:spLocks noGrp="1"/>
          </p:cNvSpPr>
          <p:nvPr>
            <p:ph type="sldNum" sz="quarter" idx="12"/>
          </p:nvPr>
        </p:nvSpPr>
        <p:spPr/>
        <p:txBody>
          <a:bodyPr/>
          <a:lstStyle/>
          <a:p>
            <a:fld id="{298D39F8-036A-4DF3-88BE-B753066827DB}" type="slidenum">
              <a:rPr lang="en-GB" smtClean="0"/>
              <a:t>‹#›</a:t>
            </a:fld>
            <a:endParaRPr lang="en-GB"/>
          </a:p>
        </p:txBody>
      </p:sp>
    </p:spTree>
    <p:extLst>
      <p:ext uri="{BB962C8B-B14F-4D97-AF65-F5344CB8AC3E}">
        <p14:creationId xmlns:p14="http://schemas.microsoft.com/office/powerpoint/2010/main" val="353078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EEED279B-5B5B-486B-BA71-99D02597052B}"/>
              </a:ext>
            </a:extLst>
          </p:cNvPr>
          <p:cNvSpPr/>
          <p:nvPr userDrawn="1"/>
        </p:nvSpPr>
        <p:spPr>
          <a:xfrm>
            <a:off x="0" y="0"/>
            <a:ext cx="12192000" cy="685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55" name="Graphic 54">
            <a:extLst>
              <a:ext uri="{FF2B5EF4-FFF2-40B4-BE49-F238E27FC236}">
                <a16:creationId xmlns:a16="http://schemas.microsoft.com/office/drawing/2014/main" id="{5DBB0B76-EAA6-4A62-9201-36524F245CB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2" name="Title 1">
            <a:extLst>
              <a:ext uri="{FF2B5EF4-FFF2-40B4-BE49-F238E27FC236}">
                <a16:creationId xmlns:a16="http://schemas.microsoft.com/office/drawing/2014/main" id="{1FF33B81-5CDF-4B03-9508-4A43E0D7D499}"/>
              </a:ext>
            </a:extLst>
          </p:cNvPr>
          <p:cNvSpPr>
            <a:spLocks noGrp="1"/>
          </p:cNvSpPr>
          <p:nvPr>
            <p:ph type="ctrTitle"/>
          </p:nvPr>
        </p:nvSpPr>
        <p:spPr>
          <a:xfrm>
            <a:off x="2224216" y="1690783"/>
            <a:ext cx="7743568" cy="2387600"/>
          </a:xfrm>
        </p:spPr>
        <p:txBody>
          <a:bodyPr anchor="b">
            <a:normAutofit/>
          </a:bodyPr>
          <a:lstStyle>
            <a:lvl1pPr algn="ctr">
              <a:defRPr sz="6000" cap="all" baseline="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B3F5A20-EBD7-465F-9DE0-386BEBA581CA}"/>
              </a:ext>
            </a:extLst>
          </p:cNvPr>
          <p:cNvSpPr>
            <a:spLocks noGrp="1"/>
          </p:cNvSpPr>
          <p:nvPr>
            <p:ph type="subTitle" idx="1"/>
          </p:nvPr>
        </p:nvSpPr>
        <p:spPr>
          <a:xfrm>
            <a:off x="3031524" y="4883650"/>
            <a:ext cx="6128952" cy="1243998"/>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5" name="Graphic 3">
            <a:extLst>
              <a:ext uri="{FF2B5EF4-FFF2-40B4-BE49-F238E27FC236}">
                <a16:creationId xmlns:a16="http://schemas.microsoft.com/office/drawing/2014/main" id="{D7D9773D-7DC5-4997-A909-548683B7510D}"/>
              </a:ext>
            </a:extLst>
          </p:cNvPr>
          <p:cNvGrpSpPr/>
          <p:nvPr/>
        </p:nvGrpSpPr>
        <p:grpSpPr>
          <a:xfrm>
            <a:off x="4927128" y="530451"/>
            <a:ext cx="2337744" cy="845184"/>
            <a:chOff x="4334905" y="497499"/>
            <a:chExt cx="2947343" cy="1065578"/>
          </a:xfrm>
        </p:grpSpPr>
        <p:sp>
          <p:nvSpPr>
            <p:cNvPr id="6" name="Freeform: Shape 5">
              <a:extLst>
                <a:ext uri="{FF2B5EF4-FFF2-40B4-BE49-F238E27FC236}">
                  <a16:creationId xmlns:a16="http://schemas.microsoft.com/office/drawing/2014/main" id="{5F462C5C-42FA-4D7F-ACB5-66D78663A84A}"/>
                </a:ext>
              </a:extLst>
            </p:cNvPr>
            <p:cNvSpPr/>
            <p:nvPr/>
          </p:nvSpPr>
          <p:spPr>
            <a:xfrm>
              <a:off x="4334905" y="1249933"/>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166 h 122428"/>
                <a:gd name="connsiteX4" fmla="*/ 7980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50 w 99756"/>
                <a:gd name="connsiteY10" fmla="*/ 21357 h 122428"/>
                <a:gd name="connsiteX11" fmla="*/ 44482 w 99756"/>
                <a:gd name="connsiteY11" fmla="*/ 26254 h 122428"/>
                <a:gd name="connsiteX12" fmla="*/ 30154 w 99756"/>
                <a:gd name="connsiteY12" fmla="*/ 40265 h 122428"/>
                <a:gd name="connsiteX13" fmla="*/ 24939 w 99756"/>
                <a:gd name="connsiteY13" fmla="*/ 61667 h 122428"/>
                <a:gd name="connsiteX14" fmla="*/ 35958 w 99756"/>
                <a:gd name="connsiteY14" fmla="*/ 90869 h 122428"/>
                <a:gd name="connsiteX15" fmla="*/ 65703 w 99756"/>
                <a:gd name="connsiteY15" fmla="*/ 101661 h 122428"/>
                <a:gd name="connsiteX16" fmla="*/ 83160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3"/>
                    <a:pt x="8207" y="94632"/>
                  </a:cubicBezTo>
                  <a:cubicBezTo>
                    <a:pt x="2721" y="85382"/>
                    <a:pt x="0" y="74545"/>
                    <a:pt x="0" y="62166"/>
                  </a:cubicBezTo>
                  <a:cubicBezTo>
                    <a:pt x="0" y="50422"/>
                    <a:pt x="2630" y="39857"/>
                    <a:pt x="7980" y="30426"/>
                  </a:cubicBezTo>
                  <a:cubicBezTo>
                    <a:pt x="13286" y="21039"/>
                    <a:pt x="20858" y="13603"/>
                    <a:pt x="30743" y="8162"/>
                  </a:cubicBezTo>
                  <a:cubicBezTo>
                    <a:pt x="40583" y="2721"/>
                    <a:pt x="52009" y="0"/>
                    <a:pt x="64887" y="0"/>
                  </a:cubicBezTo>
                  <a:cubicBezTo>
                    <a:pt x="71416" y="0"/>
                    <a:pt x="78037" y="862"/>
                    <a:pt x="84838" y="2585"/>
                  </a:cubicBezTo>
                  <a:cubicBezTo>
                    <a:pt x="91594" y="4308"/>
                    <a:pt x="97398" y="6666"/>
                    <a:pt x="102250" y="9568"/>
                  </a:cubicBezTo>
                  <a:lnTo>
                    <a:pt x="98305" y="29882"/>
                  </a:lnTo>
                  <a:cubicBezTo>
                    <a:pt x="86879" y="24214"/>
                    <a:pt x="75815" y="21357"/>
                    <a:pt x="65250" y="21357"/>
                  </a:cubicBezTo>
                  <a:cubicBezTo>
                    <a:pt x="57496" y="21357"/>
                    <a:pt x="50558" y="22989"/>
                    <a:pt x="44482" y="26254"/>
                  </a:cubicBezTo>
                  <a:cubicBezTo>
                    <a:pt x="38406" y="29519"/>
                    <a:pt x="33600" y="34189"/>
                    <a:pt x="30154" y="40265"/>
                  </a:cubicBezTo>
                  <a:cubicBezTo>
                    <a:pt x="26707" y="46341"/>
                    <a:pt x="24939" y="53506"/>
                    <a:pt x="24939" y="61667"/>
                  </a:cubicBezTo>
                  <a:cubicBezTo>
                    <a:pt x="24939" y="73956"/>
                    <a:pt x="28612" y="83659"/>
                    <a:pt x="35958" y="90869"/>
                  </a:cubicBezTo>
                  <a:cubicBezTo>
                    <a:pt x="43303" y="98033"/>
                    <a:pt x="53234" y="101661"/>
                    <a:pt x="65703" y="101661"/>
                  </a:cubicBezTo>
                  <a:cubicBezTo>
                    <a:pt x="71144" y="101661"/>
                    <a:pt x="76994" y="100890"/>
                    <a:pt x="83160" y="99303"/>
                  </a:cubicBezTo>
                  <a:cubicBezTo>
                    <a:pt x="89373" y="97761"/>
                    <a:pt x="95177" y="95539"/>
                    <a:pt x="100618" y="92683"/>
                  </a:cubicBezTo>
                  <a:lnTo>
                    <a:pt x="103157" y="113450"/>
                  </a:lnTo>
                  <a:cubicBezTo>
                    <a:pt x="97806" y="116488"/>
                    <a:pt x="91685" y="118846"/>
                    <a:pt x="84747" y="120524"/>
                  </a:cubicBezTo>
                  <a:cubicBezTo>
                    <a:pt x="77765"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7" name="Freeform: Shape 6">
              <a:extLst>
                <a:ext uri="{FF2B5EF4-FFF2-40B4-BE49-F238E27FC236}">
                  <a16:creationId xmlns:a16="http://schemas.microsoft.com/office/drawing/2014/main" id="{16BE7924-F016-4510-B741-C84215932748}"/>
                </a:ext>
              </a:extLst>
            </p:cNvPr>
            <p:cNvSpPr/>
            <p:nvPr/>
          </p:nvSpPr>
          <p:spPr>
            <a:xfrm>
              <a:off x="4466402" y="1251656"/>
              <a:ext cx="117894" cy="117894"/>
            </a:xfrm>
            <a:custGeom>
              <a:avLst/>
              <a:gdLst>
                <a:gd name="connsiteX0" fmla="*/ 77084 w 117893"/>
                <a:gd name="connsiteY0" fmla="*/ 69557 h 117893"/>
                <a:gd name="connsiteX1" fmla="*/ 59446 w 117893"/>
                <a:gd name="connsiteY1" fmla="*/ 21402 h 117893"/>
                <a:gd name="connsiteX2" fmla="*/ 41988 w 117893"/>
                <a:gd name="connsiteY2" fmla="*/ 69557 h 117893"/>
                <a:gd name="connsiteX3" fmla="*/ 77084 w 117893"/>
                <a:gd name="connsiteY3" fmla="*/ 69557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084" y="69557"/>
                  </a:moveTo>
                  <a:lnTo>
                    <a:pt x="59446" y="21402"/>
                  </a:lnTo>
                  <a:lnTo>
                    <a:pt x="41988" y="69557"/>
                  </a:lnTo>
                  <a:lnTo>
                    <a:pt x="77084" y="69557"/>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9" name="Freeform: Shape 8">
              <a:extLst>
                <a:ext uri="{FF2B5EF4-FFF2-40B4-BE49-F238E27FC236}">
                  <a16:creationId xmlns:a16="http://schemas.microsoft.com/office/drawing/2014/main" id="{04D770D3-4984-4908-A249-6E4712B9EA59}"/>
                </a:ext>
              </a:extLst>
            </p:cNvPr>
            <p:cNvSpPr/>
            <p:nvPr/>
          </p:nvSpPr>
          <p:spPr>
            <a:xfrm>
              <a:off x="4620616" y="1251656"/>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518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875" y="0"/>
                  </a:lnTo>
                  <a:lnTo>
                    <a:pt x="106875" y="119617"/>
                  </a:lnTo>
                  <a:lnTo>
                    <a:pt x="85518"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0" name="Freeform: Shape 9">
              <a:extLst>
                <a:ext uri="{FF2B5EF4-FFF2-40B4-BE49-F238E27FC236}">
                  <a16:creationId xmlns:a16="http://schemas.microsoft.com/office/drawing/2014/main" id="{E798341B-4E56-4259-8E47-5C1D1C183D18}"/>
                </a:ext>
              </a:extLst>
            </p:cNvPr>
            <p:cNvSpPr/>
            <p:nvPr/>
          </p:nvSpPr>
          <p:spPr>
            <a:xfrm>
              <a:off x="4765444" y="1249117"/>
              <a:ext cx="122428" cy="122428"/>
            </a:xfrm>
            <a:custGeom>
              <a:avLst/>
              <a:gdLst>
                <a:gd name="connsiteX0" fmla="*/ 63119 w 122428"/>
                <a:gd name="connsiteY0" fmla="*/ 103293 h 122428"/>
                <a:gd name="connsiteX1" fmla="*/ 82571 w 122428"/>
                <a:gd name="connsiteY1" fmla="*/ 98260 h 122428"/>
                <a:gd name="connsiteX2" fmla="*/ 96401 w 122428"/>
                <a:gd name="connsiteY2" fmla="*/ 83750 h 122428"/>
                <a:gd name="connsiteX3" fmla="*/ 101525 w 122428"/>
                <a:gd name="connsiteY3" fmla="*/ 62348 h 122428"/>
                <a:gd name="connsiteX4" fmla="*/ 96809 w 122428"/>
                <a:gd name="connsiteY4" fmla="*/ 41716 h 122428"/>
                <a:gd name="connsiteX5" fmla="*/ 83251 w 122428"/>
                <a:gd name="connsiteY5" fmla="*/ 26934 h 122428"/>
                <a:gd name="connsiteX6" fmla="*/ 63119 w 122428"/>
                <a:gd name="connsiteY6" fmla="*/ 21448 h 122428"/>
                <a:gd name="connsiteX7" fmla="*/ 43757 w 122428"/>
                <a:gd name="connsiteY7" fmla="*/ 26481 h 122428"/>
                <a:gd name="connsiteX8" fmla="*/ 29972 w 122428"/>
                <a:gd name="connsiteY8" fmla="*/ 40900 h 122428"/>
                <a:gd name="connsiteX9" fmla="*/ 24848 w 122428"/>
                <a:gd name="connsiteY9" fmla="*/ 62393 h 122428"/>
                <a:gd name="connsiteX10" fmla="*/ 29564 w 122428"/>
                <a:gd name="connsiteY10" fmla="*/ 83024 h 122428"/>
                <a:gd name="connsiteX11" fmla="*/ 43031 w 122428"/>
                <a:gd name="connsiteY11" fmla="*/ 97806 h 122428"/>
                <a:gd name="connsiteX12" fmla="*/ 63119 w 122428"/>
                <a:gd name="connsiteY12" fmla="*/ 103293 h 122428"/>
                <a:gd name="connsiteX13" fmla="*/ 63119 w 122428"/>
                <a:gd name="connsiteY13" fmla="*/ 124695 h 122428"/>
                <a:gd name="connsiteX14" fmla="*/ 31469 w 122428"/>
                <a:gd name="connsiteY14" fmla="*/ 116896 h 122428"/>
                <a:gd name="connsiteX15" fmla="*/ 8570 w 122428"/>
                <a:gd name="connsiteY15" fmla="*/ 94859 h 122428"/>
                <a:gd name="connsiteX16" fmla="*/ 0 w 122428"/>
                <a:gd name="connsiteY16" fmla="*/ 62348 h 122428"/>
                <a:gd name="connsiteX17" fmla="*/ 7981 w 122428"/>
                <a:gd name="connsiteY17" fmla="*/ 31333 h 122428"/>
                <a:gd name="connsiteX18" fmla="*/ 30426 w 122428"/>
                <a:gd name="connsiteY18" fmla="*/ 8570 h 122428"/>
                <a:gd name="connsiteX19" fmla="*/ 63164 w 122428"/>
                <a:gd name="connsiteY19" fmla="*/ 0 h 122428"/>
                <a:gd name="connsiteX20" fmla="*/ 94950 w 122428"/>
                <a:gd name="connsiteY20" fmla="*/ 7799 h 122428"/>
                <a:gd name="connsiteX21" fmla="*/ 117848 w 122428"/>
                <a:gd name="connsiteY21" fmla="*/ 29836 h 122428"/>
                <a:gd name="connsiteX22" fmla="*/ 126418 w 122428"/>
                <a:gd name="connsiteY22" fmla="*/ 62348 h 122428"/>
                <a:gd name="connsiteX23" fmla="*/ 118483 w 122428"/>
                <a:gd name="connsiteY23" fmla="*/ 93363 h 122428"/>
                <a:gd name="connsiteX24" fmla="*/ 95993 w 122428"/>
                <a:gd name="connsiteY24" fmla="*/ 116080 h 122428"/>
                <a:gd name="connsiteX25" fmla="*/ 63119 w 122428"/>
                <a:gd name="connsiteY25" fmla="*/ 124695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2428" h="122428">
                  <a:moveTo>
                    <a:pt x="63119" y="103293"/>
                  </a:moveTo>
                  <a:cubicBezTo>
                    <a:pt x="70283" y="103293"/>
                    <a:pt x="76722" y="101615"/>
                    <a:pt x="82571" y="98260"/>
                  </a:cubicBezTo>
                  <a:cubicBezTo>
                    <a:pt x="88420" y="94904"/>
                    <a:pt x="93000" y="90053"/>
                    <a:pt x="96401" y="83750"/>
                  </a:cubicBezTo>
                  <a:cubicBezTo>
                    <a:pt x="99802" y="77447"/>
                    <a:pt x="101525" y="70328"/>
                    <a:pt x="101525" y="62348"/>
                  </a:cubicBezTo>
                  <a:cubicBezTo>
                    <a:pt x="101525" y="54775"/>
                    <a:pt x="99938" y="47928"/>
                    <a:pt x="96809" y="41716"/>
                  </a:cubicBezTo>
                  <a:cubicBezTo>
                    <a:pt x="93680" y="35550"/>
                    <a:pt x="89146" y="30607"/>
                    <a:pt x="83251" y="26934"/>
                  </a:cubicBezTo>
                  <a:cubicBezTo>
                    <a:pt x="77356" y="23261"/>
                    <a:pt x="70646" y="21448"/>
                    <a:pt x="63119" y="21448"/>
                  </a:cubicBezTo>
                  <a:cubicBezTo>
                    <a:pt x="55954" y="21448"/>
                    <a:pt x="49515" y="23125"/>
                    <a:pt x="43757" y="26481"/>
                  </a:cubicBezTo>
                  <a:cubicBezTo>
                    <a:pt x="37998" y="29836"/>
                    <a:pt x="33373" y="34643"/>
                    <a:pt x="29972" y="40900"/>
                  </a:cubicBezTo>
                  <a:cubicBezTo>
                    <a:pt x="26571" y="47158"/>
                    <a:pt x="24848" y="54322"/>
                    <a:pt x="24848" y="62393"/>
                  </a:cubicBezTo>
                  <a:cubicBezTo>
                    <a:pt x="24848" y="69965"/>
                    <a:pt x="26435" y="76812"/>
                    <a:pt x="29564" y="83024"/>
                  </a:cubicBezTo>
                  <a:cubicBezTo>
                    <a:pt x="32693" y="89237"/>
                    <a:pt x="37182" y="94134"/>
                    <a:pt x="43031" y="97806"/>
                  </a:cubicBezTo>
                  <a:cubicBezTo>
                    <a:pt x="48881" y="101434"/>
                    <a:pt x="55591" y="103293"/>
                    <a:pt x="63119" y="103293"/>
                  </a:cubicBezTo>
                  <a:moveTo>
                    <a:pt x="63119" y="124695"/>
                  </a:moveTo>
                  <a:cubicBezTo>
                    <a:pt x="51556" y="124695"/>
                    <a:pt x="41036" y="122111"/>
                    <a:pt x="31469" y="116896"/>
                  </a:cubicBezTo>
                  <a:cubicBezTo>
                    <a:pt x="21901" y="111682"/>
                    <a:pt x="14283" y="104336"/>
                    <a:pt x="8570" y="94859"/>
                  </a:cubicBezTo>
                  <a:cubicBezTo>
                    <a:pt x="2857" y="85337"/>
                    <a:pt x="0" y="74545"/>
                    <a:pt x="0" y="62348"/>
                  </a:cubicBezTo>
                  <a:cubicBezTo>
                    <a:pt x="0" y="51102"/>
                    <a:pt x="2630" y="40764"/>
                    <a:pt x="7981" y="31333"/>
                  </a:cubicBezTo>
                  <a:cubicBezTo>
                    <a:pt x="13286" y="21901"/>
                    <a:pt x="20767" y="14329"/>
                    <a:pt x="30426" y="8570"/>
                  </a:cubicBezTo>
                  <a:cubicBezTo>
                    <a:pt x="40084" y="2857"/>
                    <a:pt x="51012" y="0"/>
                    <a:pt x="63164" y="0"/>
                  </a:cubicBezTo>
                  <a:cubicBezTo>
                    <a:pt x="74817" y="0"/>
                    <a:pt x="85428" y="2585"/>
                    <a:pt x="94950" y="7799"/>
                  </a:cubicBezTo>
                  <a:cubicBezTo>
                    <a:pt x="104472" y="12968"/>
                    <a:pt x="112135" y="20359"/>
                    <a:pt x="117848" y="29836"/>
                  </a:cubicBezTo>
                  <a:cubicBezTo>
                    <a:pt x="123562" y="39358"/>
                    <a:pt x="126418" y="50150"/>
                    <a:pt x="126418" y="62348"/>
                  </a:cubicBezTo>
                  <a:cubicBezTo>
                    <a:pt x="126418" y="73593"/>
                    <a:pt x="123788" y="83931"/>
                    <a:pt x="118483" y="93363"/>
                  </a:cubicBezTo>
                  <a:cubicBezTo>
                    <a:pt x="113178" y="102794"/>
                    <a:pt x="105696" y="110367"/>
                    <a:pt x="95993" y="116080"/>
                  </a:cubicBezTo>
                  <a:cubicBezTo>
                    <a:pt x="86244" y="121839"/>
                    <a:pt x="75316" y="124695"/>
                    <a:pt x="63119" y="124695"/>
                  </a:cubicBezTo>
                </a:path>
              </a:pathLst>
            </a:custGeom>
            <a:solidFill>
              <a:srgbClr val="2C272D"/>
            </a:solidFill>
            <a:ln w="4528" cap="flat">
              <a:noFill/>
              <a:prstDash val="solid"/>
              <a:miter/>
            </a:ln>
          </p:spPr>
          <p:txBody>
            <a:bodyPr rtlCol="0" anchor="ctr"/>
            <a:lstStyle/>
            <a:p>
              <a:endParaRPr lang="en-GB"/>
            </a:p>
          </p:txBody>
        </p:sp>
        <p:sp>
          <p:nvSpPr>
            <p:cNvPr id="11" name="Freeform: Shape 10">
              <a:extLst>
                <a:ext uri="{FF2B5EF4-FFF2-40B4-BE49-F238E27FC236}">
                  <a16:creationId xmlns:a16="http://schemas.microsoft.com/office/drawing/2014/main" id="{5831BCE3-897C-4BA2-81E1-45CA303FCAAD}"/>
                </a:ext>
              </a:extLst>
            </p:cNvPr>
            <p:cNvSpPr/>
            <p:nvPr/>
          </p:nvSpPr>
          <p:spPr>
            <a:xfrm>
              <a:off x="4929815"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8DE4E0C5-DEBA-4337-BE55-6ED51B3A7E31}"/>
                </a:ext>
              </a:extLst>
            </p:cNvPr>
            <p:cNvSpPr/>
            <p:nvPr/>
          </p:nvSpPr>
          <p:spPr>
            <a:xfrm>
              <a:off x="5043628" y="1251656"/>
              <a:ext cx="72550" cy="117894"/>
            </a:xfrm>
            <a:custGeom>
              <a:avLst/>
              <a:gdLst>
                <a:gd name="connsiteX0" fmla="*/ 0 w 72549"/>
                <a:gd name="connsiteY0" fmla="*/ 0 h 117893"/>
                <a:gd name="connsiteX1" fmla="*/ 76948 w 72549"/>
                <a:gd name="connsiteY1" fmla="*/ 0 h 117893"/>
                <a:gd name="connsiteX2" fmla="*/ 76948 w 72549"/>
                <a:gd name="connsiteY2" fmla="*/ 20133 h 117893"/>
                <a:gd name="connsiteX3" fmla="*/ 23760 w 72549"/>
                <a:gd name="connsiteY3" fmla="*/ 20133 h 117893"/>
                <a:gd name="connsiteX4" fmla="*/ 23760 w 72549"/>
                <a:gd name="connsiteY4" fmla="*/ 52100 h 117893"/>
                <a:gd name="connsiteX5" fmla="*/ 69739 w 72549"/>
                <a:gd name="connsiteY5" fmla="*/ 52100 h 117893"/>
                <a:gd name="connsiteX6" fmla="*/ 69739 w 72549"/>
                <a:gd name="connsiteY6" fmla="*/ 72097 h 117893"/>
                <a:gd name="connsiteX7" fmla="*/ 23760 w 72549"/>
                <a:gd name="connsiteY7" fmla="*/ 72097 h 117893"/>
                <a:gd name="connsiteX8" fmla="*/ 23760 w 72549"/>
                <a:gd name="connsiteY8" fmla="*/ 119617 h 117893"/>
                <a:gd name="connsiteX9" fmla="*/ 0 w 72549"/>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2549" h="117893">
                  <a:moveTo>
                    <a:pt x="0" y="0"/>
                  </a:moveTo>
                  <a:lnTo>
                    <a:pt x="76948" y="0"/>
                  </a:lnTo>
                  <a:lnTo>
                    <a:pt x="76948" y="20133"/>
                  </a:lnTo>
                  <a:lnTo>
                    <a:pt x="23760" y="20133"/>
                  </a:lnTo>
                  <a:lnTo>
                    <a:pt x="23760" y="52100"/>
                  </a:lnTo>
                  <a:lnTo>
                    <a:pt x="69739" y="52100"/>
                  </a:lnTo>
                  <a:lnTo>
                    <a:pt x="69739" y="72097"/>
                  </a:lnTo>
                  <a:lnTo>
                    <a:pt x="23760" y="72097"/>
                  </a:lnTo>
                  <a:lnTo>
                    <a:pt x="23760"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BC569F71-90F7-4F3E-B5FC-3EB50BC307ED}"/>
                </a:ext>
              </a:extLst>
            </p:cNvPr>
            <p:cNvSpPr/>
            <p:nvPr/>
          </p:nvSpPr>
          <p:spPr>
            <a:xfrm>
              <a:off x="5147147" y="1251656"/>
              <a:ext cx="117894" cy="117894"/>
            </a:xfrm>
            <a:custGeom>
              <a:avLst/>
              <a:gdLst>
                <a:gd name="connsiteX0" fmla="*/ 77175 w 117893"/>
                <a:gd name="connsiteY0" fmla="*/ 69557 h 117893"/>
                <a:gd name="connsiteX1" fmla="*/ 59536 w 117893"/>
                <a:gd name="connsiteY1" fmla="*/ 21402 h 117893"/>
                <a:gd name="connsiteX2" fmla="*/ 42079 w 117893"/>
                <a:gd name="connsiteY2" fmla="*/ 69557 h 117893"/>
                <a:gd name="connsiteX3" fmla="*/ 77175 w 117893"/>
                <a:gd name="connsiteY3" fmla="*/ 69557 h 117893"/>
                <a:gd name="connsiteX4" fmla="*/ 47566 w 117893"/>
                <a:gd name="connsiteY4" fmla="*/ 0 h 117893"/>
                <a:gd name="connsiteX5" fmla="*/ 73049 w 117893"/>
                <a:gd name="connsiteY5" fmla="*/ 0 h 117893"/>
                <a:gd name="connsiteX6" fmla="*/ 120569 w 117893"/>
                <a:gd name="connsiteY6" fmla="*/ 119617 h 117893"/>
                <a:gd name="connsiteX7" fmla="*/ 95086 w 117893"/>
                <a:gd name="connsiteY7" fmla="*/ 119617 h 117893"/>
                <a:gd name="connsiteX8" fmla="*/ 83750 w 117893"/>
                <a:gd name="connsiteY8" fmla="*/ 88148 h 117893"/>
                <a:gd name="connsiteX9" fmla="*/ 35595 w 117893"/>
                <a:gd name="connsiteY9" fmla="*/ 88148 h 117893"/>
                <a:gd name="connsiteX10" fmla="*/ 24078 w 117893"/>
                <a:gd name="connsiteY10" fmla="*/ 119617 h 117893"/>
                <a:gd name="connsiteX11" fmla="*/ 0 w 117893"/>
                <a:gd name="connsiteY11" fmla="*/ 119617 h 117893"/>
                <a:gd name="connsiteX12" fmla="*/ 47566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75" y="69557"/>
                  </a:moveTo>
                  <a:lnTo>
                    <a:pt x="59536" y="21402"/>
                  </a:lnTo>
                  <a:lnTo>
                    <a:pt x="42079" y="69557"/>
                  </a:lnTo>
                  <a:lnTo>
                    <a:pt x="77175" y="69557"/>
                  </a:lnTo>
                  <a:close/>
                  <a:moveTo>
                    <a:pt x="47566" y="0"/>
                  </a:moveTo>
                  <a:lnTo>
                    <a:pt x="73049" y="0"/>
                  </a:lnTo>
                  <a:lnTo>
                    <a:pt x="120569" y="119617"/>
                  </a:lnTo>
                  <a:lnTo>
                    <a:pt x="95086" y="119617"/>
                  </a:lnTo>
                  <a:lnTo>
                    <a:pt x="83750" y="88148"/>
                  </a:lnTo>
                  <a:lnTo>
                    <a:pt x="35595" y="88148"/>
                  </a:lnTo>
                  <a:lnTo>
                    <a:pt x="24078" y="119617"/>
                  </a:lnTo>
                  <a:lnTo>
                    <a:pt x="0" y="119617"/>
                  </a:lnTo>
                  <a:lnTo>
                    <a:pt x="47566" y="0"/>
                  </a:lnTo>
                  <a:close/>
                </a:path>
              </a:pathLst>
            </a:custGeom>
            <a:solidFill>
              <a:srgbClr val="2C272D"/>
            </a:solidFill>
            <a:ln w="4528"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AEEB3824-1005-45EF-A419-024241298E87}"/>
                </a:ext>
              </a:extLst>
            </p:cNvPr>
            <p:cNvSpPr/>
            <p:nvPr/>
          </p:nvSpPr>
          <p:spPr>
            <a:xfrm>
              <a:off x="5301452" y="1251656"/>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17"/>
                  </a:lnTo>
                  <a:lnTo>
                    <a:pt x="85473"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0D2E4414-5758-46C3-BC36-1BCCE21CF3F4}"/>
                </a:ext>
              </a:extLst>
            </p:cNvPr>
            <p:cNvSpPr/>
            <p:nvPr/>
          </p:nvSpPr>
          <p:spPr>
            <a:xfrm>
              <a:off x="5503096"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58C38656-B697-45E1-ADB1-25B628A1EB24}"/>
                </a:ext>
              </a:extLst>
            </p:cNvPr>
            <p:cNvSpPr/>
            <p:nvPr/>
          </p:nvSpPr>
          <p:spPr>
            <a:xfrm>
              <a:off x="5673588"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9D5CCEB8-B92C-4041-9C63-A68FD7916A9D}"/>
                </a:ext>
              </a:extLst>
            </p:cNvPr>
            <p:cNvSpPr/>
            <p:nvPr/>
          </p:nvSpPr>
          <p:spPr>
            <a:xfrm>
              <a:off x="5742057"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63 w 77084"/>
                <a:gd name="connsiteY3" fmla="*/ 99802 h 117893"/>
                <a:gd name="connsiteX4" fmla="*/ 78263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63" y="99802"/>
                  </a:lnTo>
                  <a:lnTo>
                    <a:pt x="7826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9BC186A4-0DC2-41DB-BDAC-8BAC878B9443}"/>
                </a:ext>
              </a:extLst>
            </p:cNvPr>
            <p:cNvSpPr/>
            <p:nvPr/>
          </p:nvSpPr>
          <p:spPr>
            <a:xfrm>
              <a:off x="5855870" y="1251656"/>
              <a:ext cx="77084" cy="117894"/>
            </a:xfrm>
            <a:custGeom>
              <a:avLst/>
              <a:gdLst>
                <a:gd name="connsiteX0" fmla="*/ 0 w 77084"/>
                <a:gd name="connsiteY0" fmla="*/ 0 h 117893"/>
                <a:gd name="connsiteX1" fmla="*/ 79034 w 77084"/>
                <a:gd name="connsiteY1" fmla="*/ 0 h 117893"/>
                <a:gd name="connsiteX2" fmla="*/ 79034 w 77084"/>
                <a:gd name="connsiteY2" fmla="*/ 20133 h 117893"/>
                <a:gd name="connsiteX3" fmla="*/ 23307 w 77084"/>
                <a:gd name="connsiteY3" fmla="*/ 20133 h 117893"/>
                <a:gd name="connsiteX4" fmla="*/ 23307 w 77084"/>
                <a:gd name="connsiteY4" fmla="*/ 48790 h 117893"/>
                <a:gd name="connsiteX5" fmla="*/ 72595 w 77084"/>
                <a:gd name="connsiteY5" fmla="*/ 48790 h 117893"/>
                <a:gd name="connsiteX6" fmla="*/ 72595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17 h 117893"/>
                <a:gd name="connsiteX11" fmla="*/ 0 w 77084"/>
                <a:gd name="connsiteY11"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33"/>
                  </a:lnTo>
                  <a:lnTo>
                    <a:pt x="23307" y="20133"/>
                  </a:lnTo>
                  <a:lnTo>
                    <a:pt x="23307" y="48790"/>
                  </a:lnTo>
                  <a:lnTo>
                    <a:pt x="72595" y="48790"/>
                  </a:lnTo>
                  <a:lnTo>
                    <a:pt x="72595" y="68786"/>
                  </a:lnTo>
                  <a:lnTo>
                    <a:pt x="23307" y="68786"/>
                  </a:lnTo>
                  <a:lnTo>
                    <a:pt x="23307" y="99484"/>
                  </a:lnTo>
                  <a:lnTo>
                    <a:pt x="81211" y="99484"/>
                  </a:lnTo>
                  <a:lnTo>
                    <a:pt x="81211"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0D8DDEC0-6DD5-48B1-9830-B74AA9FEB38E}"/>
                </a:ext>
              </a:extLst>
            </p:cNvPr>
            <p:cNvSpPr/>
            <p:nvPr/>
          </p:nvSpPr>
          <p:spPr>
            <a:xfrm>
              <a:off x="5977437" y="1251656"/>
              <a:ext cx="104291" cy="117894"/>
            </a:xfrm>
            <a:custGeom>
              <a:avLst/>
              <a:gdLst>
                <a:gd name="connsiteX0" fmla="*/ 0 w 104290"/>
                <a:gd name="connsiteY0" fmla="*/ 0 h 117893"/>
                <a:gd name="connsiteX1" fmla="*/ 21357 w 104290"/>
                <a:gd name="connsiteY1" fmla="*/ 0 h 117893"/>
                <a:gd name="connsiteX2" fmla="*/ 84022 w 104290"/>
                <a:gd name="connsiteY2" fmla="*/ 83115 h 117893"/>
                <a:gd name="connsiteX3" fmla="*/ 84022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08 w 104290"/>
                <a:gd name="connsiteY7" fmla="*/ 36819 h 117893"/>
                <a:gd name="connsiteX8" fmla="*/ 22808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357" y="0"/>
                  </a:lnTo>
                  <a:lnTo>
                    <a:pt x="84022" y="83115"/>
                  </a:lnTo>
                  <a:lnTo>
                    <a:pt x="84022" y="0"/>
                  </a:lnTo>
                  <a:lnTo>
                    <a:pt x="106875" y="0"/>
                  </a:lnTo>
                  <a:lnTo>
                    <a:pt x="106875" y="119617"/>
                  </a:lnTo>
                  <a:lnTo>
                    <a:pt x="85473" y="119617"/>
                  </a:lnTo>
                  <a:lnTo>
                    <a:pt x="22808" y="36819"/>
                  </a:lnTo>
                  <a:lnTo>
                    <a:pt x="2280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A7FCD49F-2BC8-4DA9-AE30-2D429FA36357}"/>
                </a:ext>
              </a:extLst>
            </p:cNvPr>
            <p:cNvSpPr/>
            <p:nvPr/>
          </p:nvSpPr>
          <p:spPr>
            <a:xfrm>
              <a:off x="6128703"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6A3FFFF7-4E20-4E5D-9254-B94098F47153}"/>
                </a:ext>
              </a:extLst>
            </p:cNvPr>
            <p:cNvSpPr/>
            <p:nvPr/>
          </p:nvSpPr>
          <p:spPr>
            <a:xfrm>
              <a:off x="6186471" y="1251656"/>
              <a:ext cx="167772" cy="117894"/>
            </a:xfrm>
            <a:custGeom>
              <a:avLst/>
              <a:gdLst>
                <a:gd name="connsiteX0" fmla="*/ 0 w 167771"/>
                <a:gd name="connsiteY0" fmla="*/ 0 h 117893"/>
                <a:gd name="connsiteX1" fmla="*/ 25347 w 167771"/>
                <a:gd name="connsiteY1" fmla="*/ 0 h 117893"/>
                <a:gd name="connsiteX2" fmla="*/ 48336 w 167771"/>
                <a:gd name="connsiteY2" fmla="*/ 89236 h 117893"/>
                <a:gd name="connsiteX3" fmla="*/ 74454 w 167771"/>
                <a:gd name="connsiteY3" fmla="*/ 1587 h 117893"/>
                <a:gd name="connsiteX4" fmla="*/ 95403 w 167771"/>
                <a:gd name="connsiteY4" fmla="*/ 1587 h 117893"/>
                <a:gd name="connsiteX5" fmla="*/ 121521 w 167771"/>
                <a:gd name="connsiteY5" fmla="*/ 88148 h 117893"/>
                <a:gd name="connsiteX6" fmla="*/ 144329 w 167771"/>
                <a:gd name="connsiteY6" fmla="*/ 0 h 117893"/>
                <a:gd name="connsiteX7" fmla="*/ 169676 w 167771"/>
                <a:gd name="connsiteY7" fmla="*/ 0 h 117893"/>
                <a:gd name="connsiteX8" fmla="*/ 133628 w 167771"/>
                <a:gd name="connsiteY8" fmla="*/ 119617 h 117893"/>
                <a:gd name="connsiteX9" fmla="*/ 110820 w 167771"/>
                <a:gd name="connsiteY9" fmla="*/ 119617 h 117893"/>
                <a:gd name="connsiteX10" fmla="*/ 84521 w 167771"/>
                <a:gd name="connsiteY10" fmla="*/ 33690 h 117893"/>
                <a:gd name="connsiteX11" fmla="*/ 58720 w 167771"/>
                <a:gd name="connsiteY11" fmla="*/ 119617 h 117893"/>
                <a:gd name="connsiteX12" fmla="*/ 35731 w 167771"/>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36"/>
                  </a:lnTo>
                  <a:lnTo>
                    <a:pt x="74454" y="1587"/>
                  </a:lnTo>
                  <a:lnTo>
                    <a:pt x="95403" y="1587"/>
                  </a:lnTo>
                  <a:lnTo>
                    <a:pt x="121521" y="88148"/>
                  </a:lnTo>
                  <a:lnTo>
                    <a:pt x="144329" y="0"/>
                  </a:lnTo>
                  <a:lnTo>
                    <a:pt x="169676" y="0"/>
                  </a:lnTo>
                  <a:lnTo>
                    <a:pt x="133628" y="119617"/>
                  </a:lnTo>
                  <a:lnTo>
                    <a:pt x="110820" y="119617"/>
                  </a:lnTo>
                  <a:lnTo>
                    <a:pt x="84521" y="33690"/>
                  </a:lnTo>
                  <a:lnTo>
                    <a:pt x="58720" y="119617"/>
                  </a:lnTo>
                  <a:lnTo>
                    <a:pt x="35731" y="119617"/>
                  </a:lnTo>
                  <a:close/>
                </a:path>
              </a:pathLst>
            </a:custGeom>
            <a:solidFill>
              <a:srgbClr val="2C272D"/>
            </a:solidFill>
            <a:ln w="452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4AD3FC08-BC2E-46A5-90CD-96257CA99604}"/>
                </a:ext>
              </a:extLst>
            </p:cNvPr>
            <p:cNvSpPr/>
            <p:nvPr/>
          </p:nvSpPr>
          <p:spPr>
            <a:xfrm>
              <a:off x="6389838"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C26464C8-48EA-4F40-BB71-07315BFF89DF}"/>
                </a:ext>
              </a:extLst>
            </p:cNvPr>
            <p:cNvSpPr/>
            <p:nvPr/>
          </p:nvSpPr>
          <p:spPr>
            <a:xfrm>
              <a:off x="6604223" y="1249978"/>
              <a:ext cx="99756" cy="122428"/>
            </a:xfrm>
            <a:custGeom>
              <a:avLst/>
              <a:gdLst>
                <a:gd name="connsiteX0" fmla="*/ 63617 w 99756"/>
                <a:gd name="connsiteY0" fmla="*/ 123063 h 122428"/>
                <a:gd name="connsiteX1" fmla="*/ 30698 w 99756"/>
                <a:gd name="connsiteY1" fmla="*/ 115763 h 122428"/>
                <a:gd name="connsiteX2" fmla="*/ 8207 w 99756"/>
                <a:gd name="connsiteY2" fmla="*/ 94587 h 122428"/>
                <a:gd name="connsiteX3" fmla="*/ 0 w 99756"/>
                <a:gd name="connsiteY3" fmla="*/ 62166 h 122428"/>
                <a:gd name="connsiteX4" fmla="*/ 7981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04 w 99756"/>
                <a:gd name="connsiteY10" fmla="*/ 21357 h 122428"/>
                <a:gd name="connsiteX11" fmla="*/ 44437 w 99756"/>
                <a:gd name="connsiteY11" fmla="*/ 26254 h 122428"/>
                <a:gd name="connsiteX12" fmla="*/ 30108 w 99756"/>
                <a:gd name="connsiteY12" fmla="*/ 40265 h 122428"/>
                <a:gd name="connsiteX13" fmla="*/ 24894 w 99756"/>
                <a:gd name="connsiteY13" fmla="*/ 61668 h 122428"/>
                <a:gd name="connsiteX14" fmla="*/ 35912 w 99756"/>
                <a:gd name="connsiteY14" fmla="*/ 90869 h 122428"/>
                <a:gd name="connsiteX15" fmla="*/ 65658 w 99756"/>
                <a:gd name="connsiteY15" fmla="*/ 101661 h 122428"/>
                <a:gd name="connsiteX16" fmla="*/ 83115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063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063"/>
                  </a:moveTo>
                  <a:cubicBezTo>
                    <a:pt x="51238" y="123063"/>
                    <a:pt x="40265" y="120614"/>
                    <a:pt x="30698" y="115763"/>
                  </a:cubicBezTo>
                  <a:cubicBezTo>
                    <a:pt x="21130" y="110865"/>
                    <a:pt x="13649" y="103837"/>
                    <a:pt x="8207" y="94587"/>
                  </a:cubicBezTo>
                  <a:cubicBezTo>
                    <a:pt x="2721" y="85337"/>
                    <a:pt x="0" y="74545"/>
                    <a:pt x="0" y="62166"/>
                  </a:cubicBezTo>
                  <a:cubicBezTo>
                    <a:pt x="0" y="50422"/>
                    <a:pt x="2675" y="39857"/>
                    <a:pt x="7981" y="30426"/>
                  </a:cubicBezTo>
                  <a:cubicBezTo>
                    <a:pt x="13240" y="21039"/>
                    <a:pt x="20858" y="13603"/>
                    <a:pt x="30743" y="8162"/>
                  </a:cubicBezTo>
                  <a:cubicBezTo>
                    <a:pt x="40628" y="2721"/>
                    <a:pt x="52009" y="0"/>
                    <a:pt x="64887" y="0"/>
                  </a:cubicBezTo>
                  <a:cubicBezTo>
                    <a:pt x="71371" y="0"/>
                    <a:pt x="78037" y="862"/>
                    <a:pt x="84838" y="2585"/>
                  </a:cubicBezTo>
                  <a:cubicBezTo>
                    <a:pt x="91594" y="4308"/>
                    <a:pt x="97398" y="6666"/>
                    <a:pt x="102250" y="9568"/>
                  </a:cubicBezTo>
                  <a:lnTo>
                    <a:pt x="98305" y="29882"/>
                  </a:lnTo>
                  <a:cubicBezTo>
                    <a:pt x="86879" y="24214"/>
                    <a:pt x="75815" y="21357"/>
                    <a:pt x="65204" y="21357"/>
                  </a:cubicBezTo>
                  <a:cubicBezTo>
                    <a:pt x="57451" y="21357"/>
                    <a:pt x="50513" y="22989"/>
                    <a:pt x="44437" y="26254"/>
                  </a:cubicBezTo>
                  <a:cubicBezTo>
                    <a:pt x="38361" y="29519"/>
                    <a:pt x="33554" y="34189"/>
                    <a:pt x="30108" y="40265"/>
                  </a:cubicBezTo>
                  <a:cubicBezTo>
                    <a:pt x="26662" y="46341"/>
                    <a:pt x="24894" y="53506"/>
                    <a:pt x="24894" y="61668"/>
                  </a:cubicBezTo>
                  <a:cubicBezTo>
                    <a:pt x="24894" y="73956"/>
                    <a:pt x="28567" y="83659"/>
                    <a:pt x="35912" y="90869"/>
                  </a:cubicBezTo>
                  <a:cubicBezTo>
                    <a:pt x="43258" y="98033"/>
                    <a:pt x="53188" y="101661"/>
                    <a:pt x="65658" y="101661"/>
                  </a:cubicBezTo>
                  <a:cubicBezTo>
                    <a:pt x="71099" y="101661"/>
                    <a:pt x="76948" y="100890"/>
                    <a:pt x="83115" y="99303"/>
                  </a:cubicBezTo>
                  <a:cubicBezTo>
                    <a:pt x="89327" y="97761"/>
                    <a:pt x="95131" y="95539"/>
                    <a:pt x="100618" y="92683"/>
                  </a:cubicBezTo>
                  <a:lnTo>
                    <a:pt x="103157" y="113450"/>
                  </a:lnTo>
                  <a:cubicBezTo>
                    <a:pt x="97806" y="116488"/>
                    <a:pt x="91685" y="118846"/>
                    <a:pt x="84747" y="120524"/>
                  </a:cubicBezTo>
                  <a:cubicBezTo>
                    <a:pt x="77810" y="122201"/>
                    <a:pt x="70782" y="123063"/>
                    <a:pt x="63617" y="123063"/>
                  </a:cubicBezTo>
                </a:path>
              </a:pathLst>
            </a:custGeom>
            <a:solidFill>
              <a:srgbClr val="2C272D"/>
            </a:solidFill>
            <a:ln w="452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EFF3533-AB72-4132-A36B-0613970A27B2}"/>
                </a:ext>
              </a:extLst>
            </p:cNvPr>
            <p:cNvSpPr/>
            <p:nvPr/>
          </p:nvSpPr>
          <p:spPr>
            <a:xfrm>
              <a:off x="6733815" y="1251656"/>
              <a:ext cx="108825" cy="117894"/>
            </a:xfrm>
            <a:custGeom>
              <a:avLst/>
              <a:gdLst>
                <a:gd name="connsiteX0" fmla="*/ 43893 w 108824"/>
                <a:gd name="connsiteY0" fmla="*/ 69739 h 117893"/>
                <a:gd name="connsiteX1" fmla="*/ 0 w 108824"/>
                <a:gd name="connsiteY1" fmla="*/ 0 h 117893"/>
                <a:gd name="connsiteX2" fmla="*/ 26753 w 108824"/>
                <a:gd name="connsiteY2" fmla="*/ 0 h 117893"/>
                <a:gd name="connsiteX3" fmla="*/ 56362 w 108824"/>
                <a:gd name="connsiteY3" fmla="*/ 51012 h 117893"/>
                <a:gd name="connsiteX4" fmla="*/ 86063 w 108824"/>
                <a:gd name="connsiteY4" fmla="*/ 0 h 117893"/>
                <a:gd name="connsiteX5" fmla="*/ 111908 w 108824"/>
                <a:gd name="connsiteY5" fmla="*/ 0 h 117893"/>
                <a:gd name="connsiteX6" fmla="*/ 67834 w 108824"/>
                <a:gd name="connsiteY6" fmla="*/ 69739 h 117893"/>
                <a:gd name="connsiteX7" fmla="*/ 67834 w 108824"/>
                <a:gd name="connsiteY7" fmla="*/ 119617 h 117893"/>
                <a:gd name="connsiteX8" fmla="*/ 43893 w 108824"/>
                <a:gd name="connsiteY8"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24" h="117893">
                  <a:moveTo>
                    <a:pt x="43893" y="69739"/>
                  </a:moveTo>
                  <a:lnTo>
                    <a:pt x="0" y="0"/>
                  </a:lnTo>
                  <a:lnTo>
                    <a:pt x="26753" y="0"/>
                  </a:lnTo>
                  <a:lnTo>
                    <a:pt x="56362" y="51012"/>
                  </a:lnTo>
                  <a:lnTo>
                    <a:pt x="86063" y="0"/>
                  </a:lnTo>
                  <a:lnTo>
                    <a:pt x="111908" y="0"/>
                  </a:lnTo>
                  <a:lnTo>
                    <a:pt x="67834" y="69739"/>
                  </a:lnTo>
                  <a:lnTo>
                    <a:pt x="67834" y="119617"/>
                  </a:lnTo>
                  <a:lnTo>
                    <a:pt x="43893" y="119617"/>
                  </a:lnTo>
                  <a:close/>
                </a:path>
              </a:pathLst>
            </a:custGeom>
            <a:solidFill>
              <a:srgbClr val="2C272D"/>
            </a:solidFill>
            <a:ln w="452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30159C1A-D9DB-41C8-BFFC-DB8B829E364E}"/>
                </a:ext>
              </a:extLst>
            </p:cNvPr>
            <p:cNvSpPr/>
            <p:nvPr/>
          </p:nvSpPr>
          <p:spPr>
            <a:xfrm>
              <a:off x="6877510"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867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867"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E7CE7006-59EF-4B34-AB56-D430EF437D88}"/>
                </a:ext>
              </a:extLst>
            </p:cNvPr>
            <p:cNvSpPr/>
            <p:nvPr/>
          </p:nvSpPr>
          <p:spPr>
            <a:xfrm>
              <a:off x="7048002" y="1251656"/>
              <a:ext cx="90687" cy="117894"/>
            </a:xfrm>
            <a:custGeom>
              <a:avLst/>
              <a:gdLst>
                <a:gd name="connsiteX0" fmla="*/ 22989 w 90687"/>
                <a:gd name="connsiteY0" fmla="*/ 57632 h 117893"/>
                <a:gd name="connsiteX1" fmla="*/ 34779 w 90687"/>
                <a:gd name="connsiteY1" fmla="*/ 57632 h 117893"/>
                <a:gd name="connsiteX2" fmla="*/ 59491 w 90687"/>
                <a:gd name="connsiteY2" fmla="*/ 38270 h 117893"/>
                <a:gd name="connsiteX3" fmla="*/ 53460 w 90687"/>
                <a:gd name="connsiteY3" fmla="*/ 24168 h 117893"/>
                <a:gd name="connsiteX4" fmla="*/ 35595 w 90687"/>
                <a:gd name="connsiteY4" fmla="*/ 19362 h 117893"/>
                <a:gd name="connsiteX5" fmla="*/ 22989 w 90687"/>
                <a:gd name="connsiteY5" fmla="*/ 19362 h 117893"/>
                <a:gd name="connsiteX6" fmla="*/ 22989 w 90687"/>
                <a:gd name="connsiteY6" fmla="*/ 57632 h 117893"/>
                <a:gd name="connsiteX7" fmla="*/ 0 w 90687"/>
                <a:gd name="connsiteY7" fmla="*/ 0 h 117893"/>
                <a:gd name="connsiteX8" fmla="*/ 38859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5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2989" y="57632"/>
                  </a:moveTo>
                  <a:lnTo>
                    <a:pt x="34779" y="57632"/>
                  </a:lnTo>
                  <a:cubicBezTo>
                    <a:pt x="51284" y="57632"/>
                    <a:pt x="59491" y="51148"/>
                    <a:pt x="59491" y="38270"/>
                  </a:cubicBezTo>
                  <a:cubicBezTo>
                    <a:pt x="59491" y="32103"/>
                    <a:pt x="57496" y="27388"/>
                    <a:pt x="53460" y="24168"/>
                  </a:cubicBezTo>
                  <a:cubicBezTo>
                    <a:pt x="49425" y="20949"/>
                    <a:pt x="43439" y="19362"/>
                    <a:pt x="35595" y="19362"/>
                  </a:cubicBezTo>
                  <a:lnTo>
                    <a:pt x="22989" y="19362"/>
                  </a:lnTo>
                  <a:lnTo>
                    <a:pt x="22989" y="57632"/>
                  </a:lnTo>
                  <a:close/>
                  <a:moveTo>
                    <a:pt x="0" y="0"/>
                  </a:moveTo>
                  <a:lnTo>
                    <a:pt x="38859" y="0"/>
                  </a:lnTo>
                  <a:cubicBezTo>
                    <a:pt x="52644" y="0"/>
                    <a:pt x="63436" y="3355"/>
                    <a:pt x="71326" y="10157"/>
                  </a:cubicBezTo>
                  <a:cubicBezTo>
                    <a:pt x="79215" y="16913"/>
                    <a:pt x="83115" y="26254"/>
                    <a:pt x="83115" y="38089"/>
                  </a:cubicBezTo>
                  <a:cubicBezTo>
                    <a:pt x="83115" y="45117"/>
                    <a:pt x="81392" y="51465"/>
                    <a:pt x="77901" y="57042"/>
                  </a:cubicBezTo>
                  <a:cubicBezTo>
                    <a:pt x="74454" y="62665"/>
                    <a:pt x="69512" y="67199"/>
                    <a:pt x="63118" y="70645"/>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652F47FB-423C-4E66-A976-DED0177170C5}"/>
                </a:ext>
              </a:extLst>
            </p:cNvPr>
            <p:cNvSpPr/>
            <p:nvPr/>
          </p:nvSpPr>
          <p:spPr>
            <a:xfrm>
              <a:off x="7176325" y="1251656"/>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5 w 104290"/>
                <a:gd name="connsiteY7" fmla="*/ 67199 h 117893"/>
                <a:gd name="connsiteX8" fmla="*/ 81845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42" y="100708"/>
                    <a:pt x="81845" y="89554"/>
                    <a:pt x="81845" y="67199"/>
                  </a:cubicBezTo>
                  <a:lnTo>
                    <a:pt x="81845" y="0"/>
                  </a:lnTo>
                  <a:lnTo>
                    <a:pt x="105923" y="0"/>
                  </a:lnTo>
                  <a:lnTo>
                    <a:pt x="105923" y="69104"/>
                  </a:lnTo>
                  <a:cubicBezTo>
                    <a:pt x="105923" y="86017"/>
                    <a:pt x="101298" y="99076"/>
                    <a:pt x="92048" y="108281"/>
                  </a:cubicBezTo>
                  <a:cubicBezTo>
                    <a:pt x="82843"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AC301457-2942-4A8B-A746-2A948C5B3D94}"/>
                </a:ext>
              </a:extLst>
            </p:cNvPr>
            <p:cNvSpPr/>
            <p:nvPr/>
          </p:nvSpPr>
          <p:spPr>
            <a:xfrm>
              <a:off x="4394169" y="1440558"/>
              <a:ext cx="167772" cy="117894"/>
            </a:xfrm>
            <a:custGeom>
              <a:avLst/>
              <a:gdLst>
                <a:gd name="connsiteX0" fmla="*/ 0 w 167771"/>
                <a:gd name="connsiteY0" fmla="*/ 0 h 117893"/>
                <a:gd name="connsiteX1" fmla="*/ 25347 w 167771"/>
                <a:gd name="connsiteY1" fmla="*/ 0 h 117893"/>
                <a:gd name="connsiteX2" fmla="*/ 48336 w 167771"/>
                <a:gd name="connsiteY2" fmla="*/ 89282 h 117893"/>
                <a:gd name="connsiteX3" fmla="*/ 74454 w 167771"/>
                <a:gd name="connsiteY3" fmla="*/ 1587 h 117893"/>
                <a:gd name="connsiteX4" fmla="*/ 95403 w 167771"/>
                <a:gd name="connsiteY4" fmla="*/ 1587 h 117893"/>
                <a:gd name="connsiteX5" fmla="*/ 121521 w 167771"/>
                <a:gd name="connsiteY5" fmla="*/ 88148 h 117893"/>
                <a:gd name="connsiteX6" fmla="*/ 144374 w 167771"/>
                <a:gd name="connsiteY6" fmla="*/ 0 h 117893"/>
                <a:gd name="connsiteX7" fmla="*/ 169722 w 167771"/>
                <a:gd name="connsiteY7" fmla="*/ 0 h 117893"/>
                <a:gd name="connsiteX8" fmla="*/ 133673 w 167771"/>
                <a:gd name="connsiteY8" fmla="*/ 119662 h 117893"/>
                <a:gd name="connsiteX9" fmla="*/ 110820 w 167771"/>
                <a:gd name="connsiteY9" fmla="*/ 119662 h 117893"/>
                <a:gd name="connsiteX10" fmla="*/ 84521 w 167771"/>
                <a:gd name="connsiteY10" fmla="*/ 33690 h 117893"/>
                <a:gd name="connsiteX11" fmla="*/ 58720 w 167771"/>
                <a:gd name="connsiteY11" fmla="*/ 119662 h 117893"/>
                <a:gd name="connsiteX12" fmla="*/ 35731 w 167771"/>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82"/>
                  </a:lnTo>
                  <a:lnTo>
                    <a:pt x="74454" y="1587"/>
                  </a:lnTo>
                  <a:lnTo>
                    <a:pt x="95403" y="1587"/>
                  </a:lnTo>
                  <a:lnTo>
                    <a:pt x="121521" y="88148"/>
                  </a:lnTo>
                  <a:lnTo>
                    <a:pt x="144374" y="0"/>
                  </a:lnTo>
                  <a:lnTo>
                    <a:pt x="169722" y="0"/>
                  </a:lnTo>
                  <a:lnTo>
                    <a:pt x="133673" y="119662"/>
                  </a:lnTo>
                  <a:lnTo>
                    <a:pt x="110820" y="119662"/>
                  </a:lnTo>
                  <a:lnTo>
                    <a:pt x="84521" y="33690"/>
                  </a:lnTo>
                  <a:lnTo>
                    <a:pt x="58720" y="119662"/>
                  </a:lnTo>
                  <a:lnTo>
                    <a:pt x="35731" y="119662"/>
                  </a:lnTo>
                  <a:close/>
                </a:path>
              </a:pathLst>
            </a:custGeom>
            <a:solidFill>
              <a:srgbClr val="2C272D"/>
            </a:solidFill>
            <a:ln w="452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118E0619-C35D-4E3F-9C6B-C959480350FF}"/>
                </a:ext>
              </a:extLst>
            </p:cNvPr>
            <p:cNvSpPr/>
            <p:nvPr/>
          </p:nvSpPr>
          <p:spPr>
            <a:xfrm>
              <a:off x="4586880" y="1440558"/>
              <a:ext cx="117894" cy="117894"/>
            </a:xfrm>
            <a:custGeom>
              <a:avLst/>
              <a:gdLst>
                <a:gd name="connsiteX0" fmla="*/ 77130 w 117893"/>
                <a:gd name="connsiteY0" fmla="*/ 69603 h 117893"/>
                <a:gd name="connsiteX1" fmla="*/ 59491 w 117893"/>
                <a:gd name="connsiteY1" fmla="*/ 21448 h 117893"/>
                <a:gd name="connsiteX2" fmla="*/ 42034 w 117893"/>
                <a:gd name="connsiteY2" fmla="*/ 69603 h 117893"/>
                <a:gd name="connsiteX3" fmla="*/ 77130 w 117893"/>
                <a:gd name="connsiteY3" fmla="*/ 69603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30" y="69603"/>
                  </a:moveTo>
                  <a:lnTo>
                    <a:pt x="59491" y="21448"/>
                  </a:lnTo>
                  <a:lnTo>
                    <a:pt x="42034" y="69603"/>
                  </a:lnTo>
                  <a:lnTo>
                    <a:pt x="77130" y="69603"/>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F2196E37-1F31-441C-9477-11561A9F5999}"/>
                </a:ext>
              </a:extLst>
            </p:cNvPr>
            <p:cNvSpPr/>
            <p:nvPr/>
          </p:nvSpPr>
          <p:spPr>
            <a:xfrm>
              <a:off x="4741140"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9627ED4B-A5F0-4C42-A877-BE0E9ED8FDDB}"/>
                </a:ext>
              </a:extLst>
            </p:cNvPr>
            <p:cNvSpPr/>
            <p:nvPr/>
          </p:nvSpPr>
          <p:spPr>
            <a:xfrm>
              <a:off x="4854952"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CC057DB2-E030-4E06-A328-5BE7745A7865}"/>
                </a:ext>
              </a:extLst>
            </p:cNvPr>
            <p:cNvSpPr/>
            <p:nvPr/>
          </p:nvSpPr>
          <p:spPr>
            <a:xfrm>
              <a:off x="4970987" y="1437928"/>
              <a:ext cx="81619" cy="122428"/>
            </a:xfrm>
            <a:custGeom>
              <a:avLst/>
              <a:gdLst>
                <a:gd name="connsiteX0" fmla="*/ 40265 w 81618"/>
                <a:gd name="connsiteY0" fmla="*/ 124786 h 122428"/>
                <a:gd name="connsiteX1" fmla="*/ 17775 w 81618"/>
                <a:gd name="connsiteY1" fmla="*/ 122020 h 122428"/>
                <a:gd name="connsiteX2" fmla="*/ 0 w 81618"/>
                <a:gd name="connsiteY2" fmla="*/ 114856 h 122428"/>
                <a:gd name="connsiteX3" fmla="*/ 2358 w 81618"/>
                <a:gd name="connsiteY3" fmla="*/ 94224 h 122428"/>
                <a:gd name="connsiteX4" fmla="*/ 19997 w 81618"/>
                <a:gd name="connsiteY4" fmla="*/ 101933 h 122428"/>
                <a:gd name="connsiteX5" fmla="*/ 39358 w 81618"/>
                <a:gd name="connsiteY5" fmla="*/ 104744 h 122428"/>
                <a:gd name="connsiteX6" fmla="*/ 56136 w 81618"/>
                <a:gd name="connsiteY6" fmla="*/ 100708 h 122428"/>
                <a:gd name="connsiteX7" fmla="*/ 62030 w 81618"/>
                <a:gd name="connsiteY7" fmla="*/ 89463 h 122428"/>
                <a:gd name="connsiteX8" fmla="*/ 57088 w 81618"/>
                <a:gd name="connsiteY8" fmla="*/ 79533 h 122428"/>
                <a:gd name="connsiteX9" fmla="*/ 38270 w 81618"/>
                <a:gd name="connsiteY9" fmla="*/ 71326 h 122428"/>
                <a:gd name="connsiteX10" fmla="*/ 10384 w 81618"/>
                <a:gd name="connsiteY10" fmla="*/ 56680 h 122428"/>
                <a:gd name="connsiteX11" fmla="*/ 2040 w 81618"/>
                <a:gd name="connsiteY11" fmla="*/ 34189 h 122428"/>
                <a:gd name="connsiteX12" fmla="*/ 7164 w 81618"/>
                <a:gd name="connsiteY12" fmla="*/ 16414 h 122428"/>
                <a:gd name="connsiteX13" fmla="*/ 22037 w 81618"/>
                <a:gd name="connsiteY13" fmla="*/ 4353 h 122428"/>
                <a:gd name="connsiteX14" fmla="*/ 44845 w 81618"/>
                <a:gd name="connsiteY14" fmla="*/ 0 h 122428"/>
                <a:gd name="connsiteX15" fmla="*/ 63753 w 81618"/>
                <a:gd name="connsiteY15" fmla="*/ 2358 h 122428"/>
                <a:gd name="connsiteX16" fmla="*/ 80576 w 81618"/>
                <a:gd name="connsiteY16" fmla="*/ 8797 h 122428"/>
                <a:gd name="connsiteX17" fmla="*/ 77266 w 81618"/>
                <a:gd name="connsiteY17" fmla="*/ 28793 h 122428"/>
                <a:gd name="connsiteX18" fmla="*/ 61894 w 81618"/>
                <a:gd name="connsiteY18" fmla="*/ 22400 h 122428"/>
                <a:gd name="connsiteX19" fmla="*/ 45616 w 81618"/>
                <a:gd name="connsiteY19" fmla="*/ 19951 h 122428"/>
                <a:gd name="connsiteX20" fmla="*/ 30426 w 81618"/>
                <a:gd name="connsiteY20" fmla="*/ 23579 h 122428"/>
                <a:gd name="connsiteX21" fmla="*/ 25302 w 81618"/>
                <a:gd name="connsiteY21" fmla="*/ 33962 h 122428"/>
                <a:gd name="connsiteX22" fmla="*/ 27252 w 81618"/>
                <a:gd name="connsiteY22" fmla="*/ 40991 h 122428"/>
                <a:gd name="connsiteX23" fmla="*/ 33690 w 81618"/>
                <a:gd name="connsiteY23" fmla="*/ 45933 h 122428"/>
                <a:gd name="connsiteX24" fmla="*/ 46523 w 81618"/>
                <a:gd name="connsiteY24" fmla="*/ 50830 h 122428"/>
                <a:gd name="connsiteX25" fmla="*/ 76903 w 81618"/>
                <a:gd name="connsiteY25" fmla="*/ 66338 h 122428"/>
                <a:gd name="connsiteX26" fmla="*/ 85881 w 81618"/>
                <a:gd name="connsiteY26" fmla="*/ 89101 h 122428"/>
                <a:gd name="connsiteX27" fmla="*/ 73684 w 81618"/>
                <a:gd name="connsiteY27" fmla="*/ 115173 h 122428"/>
                <a:gd name="connsiteX28" fmla="*/ 40265 w 81618"/>
                <a:gd name="connsiteY28" fmla="*/ 124786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1618" h="122428">
                  <a:moveTo>
                    <a:pt x="40265" y="124786"/>
                  </a:moveTo>
                  <a:cubicBezTo>
                    <a:pt x="32784" y="124786"/>
                    <a:pt x="25302" y="123879"/>
                    <a:pt x="17775" y="122020"/>
                  </a:cubicBezTo>
                  <a:cubicBezTo>
                    <a:pt x="10202" y="120161"/>
                    <a:pt x="4308" y="117803"/>
                    <a:pt x="0" y="114856"/>
                  </a:cubicBezTo>
                  <a:lnTo>
                    <a:pt x="2358" y="94224"/>
                  </a:lnTo>
                  <a:cubicBezTo>
                    <a:pt x="7391" y="97489"/>
                    <a:pt x="13286" y="100074"/>
                    <a:pt x="19997" y="101933"/>
                  </a:cubicBezTo>
                  <a:cubicBezTo>
                    <a:pt x="26707" y="103837"/>
                    <a:pt x="33146" y="104744"/>
                    <a:pt x="39358" y="104744"/>
                  </a:cubicBezTo>
                  <a:cubicBezTo>
                    <a:pt x="46613" y="104744"/>
                    <a:pt x="52191" y="103429"/>
                    <a:pt x="56136" y="100708"/>
                  </a:cubicBezTo>
                  <a:cubicBezTo>
                    <a:pt x="60080" y="98033"/>
                    <a:pt x="62030" y="94315"/>
                    <a:pt x="62030" y="89463"/>
                  </a:cubicBezTo>
                  <a:cubicBezTo>
                    <a:pt x="62030" y="85382"/>
                    <a:pt x="60398" y="82072"/>
                    <a:pt x="57088" y="79533"/>
                  </a:cubicBezTo>
                  <a:cubicBezTo>
                    <a:pt x="53778" y="76994"/>
                    <a:pt x="47520" y="74273"/>
                    <a:pt x="38270" y="71326"/>
                  </a:cubicBezTo>
                  <a:cubicBezTo>
                    <a:pt x="25256" y="67245"/>
                    <a:pt x="15961" y="62348"/>
                    <a:pt x="10384" y="56680"/>
                  </a:cubicBezTo>
                  <a:cubicBezTo>
                    <a:pt x="4806" y="51012"/>
                    <a:pt x="2040" y="43530"/>
                    <a:pt x="2040" y="34189"/>
                  </a:cubicBezTo>
                  <a:cubicBezTo>
                    <a:pt x="2040" y="27478"/>
                    <a:pt x="3718" y="21538"/>
                    <a:pt x="7164" y="16414"/>
                  </a:cubicBezTo>
                  <a:cubicBezTo>
                    <a:pt x="10565" y="11291"/>
                    <a:pt x="15553" y="7255"/>
                    <a:pt x="22037" y="4353"/>
                  </a:cubicBezTo>
                  <a:cubicBezTo>
                    <a:pt x="28521" y="1496"/>
                    <a:pt x="36139" y="0"/>
                    <a:pt x="44845" y="0"/>
                  </a:cubicBezTo>
                  <a:cubicBezTo>
                    <a:pt x="51057" y="0"/>
                    <a:pt x="57314" y="816"/>
                    <a:pt x="63753" y="2358"/>
                  </a:cubicBezTo>
                  <a:cubicBezTo>
                    <a:pt x="70147" y="3945"/>
                    <a:pt x="75769" y="6076"/>
                    <a:pt x="80576" y="8797"/>
                  </a:cubicBezTo>
                  <a:lnTo>
                    <a:pt x="77266" y="28793"/>
                  </a:lnTo>
                  <a:cubicBezTo>
                    <a:pt x="72731" y="26163"/>
                    <a:pt x="67653" y="24032"/>
                    <a:pt x="61894" y="22400"/>
                  </a:cubicBezTo>
                  <a:cubicBezTo>
                    <a:pt x="56181" y="20767"/>
                    <a:pt x="50740" y="19951"/>
                    <a:pt x="45616" y="19951"/>
                  </a:cubicBezTo>
                  <a:cubicBezTo>
                    <a:pt x="38905" y="19951"/>
                    <a:pt x="33826" y="21176"/>
                    <a:pt x="30426" y="23579"/>
                  </a:cubicBezTo>
                  <a:cubicBezTo>
                    <a:pt x="27025" y="25982"/>
                    <a:pt x="25302" y="29428"/>
                    <a:pt x="25302" y="33962"/>
                  </a:cubicBezTo>
                  <a:cubicBezTo>
                    <a:pt x="25302" y="36819"/>
                    <a:pt x="25937" y="39132"/>
                    <a:pt x="27252" y="40991"/>
                  </a:cubicBezTo>
                  <a:cubicBezTo>
                    <a:pt x="28567" y="42805"/>
                    <a:pt x="30698" y="44482"/>
                    <a:pt x="33690" y="45933"/>
                  </a:cubicBezTo>
                  <a:cubicBezTo>
                    <a:pt x="36683" y="47430"/>
                    <a:pt x="40945" y="49017"/>
                    <a:pt x="46523" y="50830"/>
                  </a:cubicBezTo>
                  <a:cubicBezTo>
                    <a:pt x="60806" y="55365"/>
                    <a:pt x="70918" y="60534"/>
                    <a:pt x="76903" y="66338"/>
                  </a:cubicBezTo>
                  <a:cubicBezTo>
                    <a:pt x="82888" y="72187"/>
                    <a:pt x="85881" y="79760"/>
                    <a:pt x="85881" y="89101"/>
                  </a:cubicBezTo>
                  <a:cubicBezTo>
                    <a:pt x="85881" y="100119"/>
                    <a:pt x="81800" y="108825"/>
                    <a:pt x="73684" y="115173"/>
                  </a:cubicBezTo>
                  <a:cubicBezTo>
                    <a:pt x="65567" y="121612"/>
                    <a:pt x="54412" y="124786"/>
                    <a:pt x="40265" y="124786"/>
                  </a:cubicBezTo>
                </a:path>
              </a:pathLst>
            </a:custGeom>
            <a:solidFill>
              <a:srgbClr val="2C272D"/>
            </a:solidFill>
            <a:ln w="452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F7E10A7E-4864-47CA-8AE8-4CA5A7C3DC00}"/>
                </a:ext>
              </a:extLst>
            </p:cNvPr>
            <p:cNvSpPr/>
            <p:nvPr/>
          </p:nvSpPr>
          <p:spPr>
            <a:xfrm>
              <a:off x="5146785" y="1440558"/>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13 w 122428"/>
                <a:gd name="connsiteY3" fmla="*/ 0 h 117893"/>
                <a:gd name="connsiteX4" fmla="*/ 126101 w 122428"/>
                <a:gd name="connsiteY4" fmla="*/ 0 h 117893"/>
                <a:gd name="connsiteX5" fmla="*/ 126101 w 122428"/>
                <a:gd name="connsiteY5" fmla="*/ 119662 h 117893"/>
                <a:gd name="connsiteX6" fmla="*/ 104064 w 122428"/>
                <a:gd name="connsiteY6" fmla="*/ 119662 h 117893"/>
                <a:gd name="connsiteX7" fmla="*/ 104064 w 122428"/>
                <a:gd name="connsiteY7" fmla="*/ 35595 h 117893"/>
                <a:gd name="connsiteX8" fmla="*/ 72867 w 122428"/>
                <a:gd name="connsiteY8" fmla="*/ 93998 h 117893"/>
                <a:gd name="connsiteX9" fmla="*/ 53188 w 122428"/>
                <a:gd name="connsiteY9" fmla="*/ 93998 h 117893"/>
                <a:gd name="connsiteX10" fmla="*/ 22037 w 122428"/>
                <a:gd name="connsiteY10" fmla="*/ 35595 h 117893"/>
                <a:gd name="connsiteX11" fmla="*/ 22037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13" y="0"/>
                  </a:lnTo>
                  <a:lnTo>
                    <a:pt x="126101" y="0"/>
                  </a:lnTo>
                  <a:lnTo>
                    <a:pt x="126101" y="119662"/>
                  </a:lnTo>
                  <a:lnTo>
                    <a:pt x="104064" y="119662"/>
                  </a:lnTo>
                  <a:lnTo>
                    <a:pt x="104064" y="35595"/>
                  </a:lnTo>
                  <a:lnTo>
                    <a:pt x="72867" y="93998"/>
                  </a:lnTo>
                  <a:lnTo>
                    <a:pt x="53188" y="93998"/>
                  </a:lnTo>
                  <a:lnTo>
                    <a:pt x="22037" y="35595"/>
                  </a:lnTo>
                  <a:lnTo>
                    <a:pt x="22037"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AF19EB39-867B-4840-9DA5-F21B1C906503}"/>
                </a:ext>
              </a:extLst>
            </p:cNvPr>
            <p:cNvSpPr/>
            <p:nvPr/>
          </p:nvSpPr>
          <p:spPr>
            <a:xfrm>
              <a:off x="5317277" y="1440558"/>
              <a:ext cx="22672" cy="117894"/>
            </a:xfrm>
            <a:custGeom>
              <a:avLst/>
              <a:gdLst>
                <a:gd name="connsiteX0" fmla="*/ 0 w 22671"/>
                <a:gd name="connsiteY0" fmla="*/ 0 h 117893"/>
                <a:gd name="connsiteX1" fmla="*/ 24077 w 22671"/>
                <a:gd name="connsiteY1" fmla="*/ 0 h 117893"/>
                <a:gd name="connsiteX2" fmla="*/ 24077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7" y="0"/>
                  </a:lnTo>
                  <a:lnTo>
                    <a:pt x="2407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5922FEDF-B332-4589-8BE4-168CB026AB48}"/>
                </a:ext>
              </a:extLst>
            </p:cNvPr>
            <p:cNvSpPr/>
            <p:nvPr/>
          </p:nvSpPr>
          <p:spPr>
            <a:xfrm>
              <a:off x="5385746"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3F08AEAA-20D1-4F8F-84CA-CA373B9B0B74}"/>
                </a:ext>
              </a:extLst>
            </p:cNvPr>
            <p:cNvSpPr/>
            <p:nvPr/>
          </p:nvSpPr>
          <p:spPr>
            <a:xfrm>
              <a:off x="5499559"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8CC7164E-4C78-411D-8F71-C2EF901A41BC}"/>
                </a:ext>
              </a:extLst>
            </p:cNvPr>
            <p:cNvSpPr/>
            <p:nvPr/>
          </p:nvSpPr>
          <p:spPr>
            <a:xfrm>
              <a:off x="5613372"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56F3EA3D-8A70-4858-BFF6-FBF8E4BB350E}"/>
                </a:ext>
              </a:extLst>
            </p:cNvPr>
            <p:cNvSpPr/>
            <p:nvPr/>
          </p:nvSpPr>
          <p:spPr>
            <a:xfrm>
              <a:off x="573489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09F9D64E-4937-4B80-82BB-8245CFECD26E}"/>
                </a:ext>
              </a:extLst>
            </p:cNvPr>
            <p:cNvSpPr/>
            <p:nvPr/>
          </p:nvSpPr>
          <p:spPr>
            <a:xfrm>
              <a:off x="5886160" y="1440558"/>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921 w 104290"/>
                <a:gd name="connsiteY4" fmla="*/ 0 h 117893"/>
                <a:gd name="connsiteX5" fmla="*/ 106921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921" y="0"/>
                  </a:lnTo>
                  <a:lnTo>
                    <a:pt x="106921"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C4771EA9-4F8F-4471-9CD1-FFDA8ACAF7FB}"/>
                </a:ext>
              </a:extLst>
            </p:cNvPr>
            <p:cNvSpPr/>
            <p:nvPr/>
          </p:nvSpPr>
          <p:spPr>
            <a:xfrm>
              <a:off x="6037472" y="1440558"/>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704593D2-31F0-437D-B767-9D871DAD995E}"/>
                </a:ext>
              </a:extLst>
            </p:cNvPr>
            <p:cNvSpPr/>
            <p:nvPr/>
          </p:nvSpPr>
          <p:spPr>
            <a:xfrm>
              <a:off x="6105125" y="1440558"/>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6 w 104290"/>
                <a:gd name="connsiteY7" fmla="*/ 67199 h 117893"/>
                <a:gd name="connsiteX8" fmla="*/ 81846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87" y="100708"/>
                    <a:pt x="81846" y="89554"/>
                    <a:pt x="81846" y="67199"/>
                  </a:cubicBezTo>
                  <a:lnTo>
                    <a:pt x="81846" y="0"/>
                  </a:lnTo>
                  <a:lnTo>
                    <a:pt x="105923" y="0"/>
                  </a:lnTo>
                  <a:lnTo>
                    <a:pt x="105923" y="69104"/>
                  </a:lnTo>
                  <a:cubicBezTo>
                    <a:pt x="105923" y="86017"/>
                    <a:pt x="101298" y="99076"/>
                    <a:pt x="92048" y="108281"/>
                  </a:cubicBezTo>
                  <a:cubicBezTo>
                    <a:pt x="82888"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909AA1DF-072B-4142-A689-FB31CDE811B6}"/>
                </a:ext>
              </a:extLst>
            </p:cNvPr>
            <p:cNvSpPr/>
            <p:nvPr/>
          </p:nvSpPr>
          <p:spPr>
            <a:xfrm>
              <a:off x="6254714" y="1440558"/>
              <a:ext cx="122428" cy="117894"/>
            </a:xfrm>
            <a:custGeom>
              <a:avLst/>
              <a:gdLst>
                <a:gd name="connsiteX0" fmla="*/ 0 w 122428"/>
                <a:gd name="connsiteY0" fmla="*/ 0 h 117893"/>
                <a:gd name="connsiteX1" fmla="*/ 24848 w 122428"/>
                <a:gd name="connsiteY1" fmla="*/ 0 h 117893"/>
                <a:gd name="connsiteX2" fmla="*/ 63572 w 122428"/>
                <a:gd name="connsiteY2" fmla="*/ 73185 h 117893"/>
                <a:gd name="connsiteX3" fmla="*/ 102613 w 122428"/>
                <a:gd name="connsiteY3" fmla="*/ 0 h 117893"/>
                <a:gd name="connsiteX4" fmla="*/ 126056 w 122428"/>
                <a:gd name="connsiteY4" fmla="*/ 0 h 117893"/>
                <a:gd name="connsiteX5" fmla="*/ 126056 w 122428"/>
                <a:gd name="connsiteY5" fmla="*/ 119662 h 117893"/>
                <a:gd name="connsiteX6" fmla="*/ 104018 w 122428"/>
                <a:gd name="connsiteY6" fmla="*/ 119662 h 117893"/>
                <a:gd name="connsiteX7" fmla="*/ 104018 w 122428"/>
                <a:gd name="connsiteY7" fmla="*/ 35595 h 117893"/>
                <a:gd name="connsiteX8" fmla="*/ 72867 w 122428"/>
                <a:gd name="connsiteY8" fmla="*/ 93998 h 117893"/>
                <a:gd name="connsiteX9" fmla="*/ 53188 w 122428"/>
                <a:gd name="connsiteY9" fmla="*/ 93998 h 117893"/>
                <a:gd name="connsiteX10" fmla="*/ 21992 w 122428"/>
                <a:gd name="connsiteY10" fmla="*/ 35595 h 117893"/>
                <a:gd name="connsiteX11" fmla="*/ 21992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48" y="0"/>
                  </a:lnTo>
                  <a:lnTo>
                    <a:pt x="63572" y="73185"/>
                  </a:lnTo>
                  <a:lnTo>
                    <a:pt x="102613" y="0"/>
                  </a:lnTo>
                  <a:lnTo>
                    <a:pt x="126056" y="0"/>
                  </a:lnTo>
                  <a:lnTo>
                    <a:pt x="126056" y="119662"/>
                  </a:lnTo>
                  <a:lnTo>
                    <a:pt x="104018" y="119662"/>
                  </a:lnTo>
                  <a:lnTo>
                    <a:pt x="104018" y="35595"/>
                  </a:lnTo>
                  <a:lnTo>
                    <a:pt x="72867" y="93998"/>
                  </a:lnTo>
                  <a:lnTo>
                    <a:pt x="53188" y="93998"/>
                  </a:lnTo>
                  <a:lnTo>
                    <a:pt x="21992" y="35595"/>
                  </a:lnTo>
                  <a:lnTo>
                    <a:pt x="21992"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AD283C9B-1525-4994-BC44-6A1CFAD16349}"/>
                </a:ext>
              </a:extLst>
            </p:cNvPr>
            <p:cNvSpPr/>
            <p:nvPr/>
          </p:nvSpPr>
          <p:spPr>
            <a:xfrm>
              <a:off x="6469099" y="1438835"/>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212 h 122428"/>
                <a:gd name="connsiteX4" fmla="*/ 7980 w 99756"/>
                <a:gd name="connsiteY4" fmla="*/ 30471 h 122428"/>
                <a:gd name="connsiteX5" fmla="*/ 30698 w 99756"/>
                <a:gd name="connsiteY5" fmla="*/ 8207 h 122428"/>
                <a:gd name="connsiteX6" fmla="*/ 64841 w 99756"/>
                <a:gd name="connsiteY6" fmla="*/ 0 h 122428"/>
                <a:gd name="connsiteX7" fmla="*/ 84793 w 99756"/>
                <a:gd name="connsiteY7" fmla="*/ 2585 h 122428"/>
                <a:gd name="connsiteX8" fmla="*/ 102205 w 99756"/>
                <a:gd name="connsiteY8" fmla="*/ 9568 h 122428"/>
                <a:gd name="connsiteX9" fmla="*/ 98260 w 99756"/>
                <a:gd name="connsiteY9" fmla="*/ 29882 h 122428"/>
                <a:gd name="connsiteX10" fmla="*/ 65159 w 99756"/>
                <a:gd name="connsiteY10" fmla="*/ 21357 h 122428"/>
                <a:gd name="connsiteX11" fmla="*/ 44391 w 99756"/>
                <a:gd name="connsiteY11" fmla="*/ 26254 h 122428"/>
                <a:gd name="connsiteX12" fmla="*/ 30063 w 99756"/>
                <a:gd name="connsiteY12" fmla="*/ 40265 h 122428"/>
                <a:gd name="connsiteX13" fmla="*/ 24848 w 99756"/>
                <a:gd name="connsiteY13" fmla="*/ 61667 h 122428"/>
                <a:gd name="connsiteX14" fmla="*/ 35867 w 99756"/>
                <a:gd name="connsiteY14" fmla="*/ 90869 h 122428"/>
                <a:gd name="connsiteX15" fmla="*/ 65612 w 99756"/>
                <a:gd name="connsiteY15" fmla="*/ 101661 h 122428"/>
                <a:gd name="connsiteX16" fmla="*/ 83070 w 99756"/>
                <a:gd name="connsiteY16" fmla="*/ 99303 h 122428"/>
                <a:gd name="connsiteX17" fmla="*/ 100527 w 99756"/>
                <a:gd name="connsiteY17" fmla="*/ 92683 h 122428"/>
                <a:gd name="connsiteX18" fmla="*/ 103066 w 99756"/>
                <a:gd name="connsiteY18" fmla="*/ 113450 h 122428"/>
                <a:gd name="connsiteX19" fmla="*/ 84611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2"/>
                    <a:pt x="8207" y="94632"/>
                  </a:cubicBezTo>
                  <a:cubicBezTo>
                    <a:pt x="2721" y="85382"/>
                    <a:pt x="0" y="74590"/>
                    <a:pt x="0" y="62212"/>
                  </a:cubicBezTo>
                  <a:cubicBezTo>
                    <a:pt x="0" y="50468"/>
                    <a:pt x="2675" y="39902"/>
                    <a:pt x="7980" y="30471"/>
                  </a:cubicBezTo>
                  <a:cubicBezTo>
                    <a:pt x="13240" y="21085"/>
                    <a:pt x="20858" y="13648"/>
                    <a:pt x="30698" y="8207"/>
                  </a:cubicBezTo>
                  <a:cubicBezTo>
                    <a:pt x="40583" y="2766"/>
                    <a:pt x="51964" y="0"/>
                    <a:pt x="64841" y="0"/>
                  </a:cubicBezTo>
                  <a:cubicBezTo>
                    <a:pt x="71326" y="0"/>
                    <a:pt x="77991" y="861"/>
                    <a:pt x="84793" y="2585"/>
                  </a:cubicBezTo>
                  <a:cubicBezTo>
                    <a:pt x="91549" y="4308"/>
                    <a:pt x="97353" y="6666"/>
                    <a:pt x="102205" y="9568"/>
                  </a:cubicBezTo>
                  <a:lnTo>
                    <a:pt x="98260" y="29882"/>
                  </a:lnTo>
                  <a:cubicBezTo>
                    <a:pt x="86833" y="24214"/>
                    <a:pt x="75769" y="21357"/>
                    <a:pt x="65159" y="21357"/>
                  </a:cubicBezTo>
                  <a:cubicBezTo>
                    <a:pt x="57405" y="21357"/>
                    <a:pt x="50467" y="22989"/>
                    <a:pt x="44391" y="26254"/>
                  </a:cubicBezTo>
                  <a:cubicBezTo>
                    <a:pt x="38315" y="29519"/>
                    <a:pt x="33509" y="34189"/>
                    <a:pt x="30063" y="40265"/>
                  </a:cubicBezTo>
                  <a:cubicBezTo>
                    <a:pt x="26571" y="46341"/>
                    <a:pt x="24848" y="53506"/>
                    <a:pt x="24848" y="61667"/>
                  </a:cubicBezTo>
                  <a:cubicBezTo>
                    <a:pt x="24848" y="73956"/>
                    <a:pt x="28521" y="83659"/>
                    <a:pt x="35867" y="90869"/>
                  </a:cubicBezTo>
                  <a:cubicBezTo>
                    <a:pt x="43213" y="98033"/>
                    <a:pt x="53143" y="101661"/>
                    <a:pt x="65612" y="101661"/>
                  </a:cubicBezTo>
                  <a:cubicBezTo>
                    <a:pt x="71054" y="101661"/>
                    <a:pt x="76903" y="100890"/>
                    <a:pt x="83070" y="99303"/>
                  </a:cubicBezTo>
                  <a:cubicBezTo>
                    <a:pt x="89282" y="97716"/>
                    <a:pt x="95086" y="95539"/>
                    <a:pt x="100527" y="92683"/>
                  </a:cubicBezTo>
                  <a:lnTo>
                    <a:pt x="103066" y="113450"/>
                  </a:lnTo>
                  <a:cubicBezTo>
                    <a:pt x="97716" y="116488"/>
                    <a:pt x="91594" y="118846"/>
                    <a:pt x="84611" y="120524"/>
                  </a:cubicBezTo>
                  <a:cubicBezTo>
                    <a:pt x="77764"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701C4348-CCB1-4882-86CB-89AA00D12984}"/>
                </a:ext>
              </a:extLst>
            </p:cNvPr>
            <p:cNvSpPr/>
            <p:nvPr/>
          </p:nvSpPr>
          <p:spPr>
            <a:xfrm>
              <a:off x="6611251"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9A1D1914-00F4-4500-929C-6C3F27B2F682}"/>
                </a:ext>
              </a:extLst>
            </p:cNvPr>
            <p:cNvSpPr/>
            <p:nvPr/>
          </p:nvSpPr>
          <p:spPr>
            <a:xfrm>
              <a:off x="673277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473 w 104290"/>
                <a:gd name="connsiteY6" fmla="*/ 119662 h 117893"/>
                <a:gd name="connsiteX7" fmla="*/ 22808 w 104290"/>
                <a:gd name="connsiteY7" fmla="*/ 36819 h 117893"/>
                <a:gd name="connsiteX8" fmla="*/ 22808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473" y="119662"/>
                  </a:lnTo>
                  <a:lnTo>
                    <a:pt x="22808" y="36819"/>
                  </a:lnTo>
                  <a:lnTo>
                    <a:pt x="2280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B4ED95A4-CE35-4020-9BDD-01C4998EE2E6}"/>
                </a:ext>
              </a:extLst>
            </p:cNvPr>
            <p:cNvSpPr/>
            <p:nvPr/>
          </p:nvSpPr>
          <p:spPr>
            <a:xfrm>
              <a:off x="6875243" y="1440558"/>
              <a:ext cx="99756" cy="117894"/>
            </a:xfrm>
            <a:custGeom>
              <a:avLst/>
              <a:gdLst>
                <a:gd name="connsiteX0" fmla="*/ 38406 w 99756"/>
                <a:gd name="connsiteY0" fmla="*/ 19861 h 117893"/>
                <a:gd name="connsiteX1" fmla="*/ 0 w 99756"/>
                <a:gd name="connsiteY1" fmla="*/ 19861 h 117893"/>
                <a:gd name="connsiteX2" fmla="*/ 0 w 99756"/>
                <a:gd name="connsiteY2" fmla="*/ 0 h 117893"/>
                <a:gd name="connsiteX3" fmla="*/ 100890 w 99756"/>
                <a:gd name="connsiteY3" fmla="*/ 0 h 117893"/>
                <a:gd name="connsiteX4" fmla="*/ 100890 w 99756"/>
                <a:gd name="connsiteY4" fmla="*/ 19861 h 117893"/>
                <a:gd name="connsiteX5" fmla="*/ 62484 w 99756"/>
                <a:gd name="connsiteY5" fmla="*/ 19861 h 117893"/>
                <a:gd name="connsiteX6" fmla="*/ 62484 w 99756"/>
                <a:gd name="connsiteY6" fmla="*/ 119662 h 117893"/>
                <a:gd name="connsiteX7" fmla="*/ 38406 w 99756"/>
                <a:gd name="connsiteY7"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756" h="117893">
                  <a:moveTo>
                    <a:pt x="38406" y="19861"/>
                  </a:moveTo>
                  <a:lnTo>
                    <a:pt x="0" y="19861"/>
                  </a:lnTo>
                  <a:lnTo>
                    <a:pt x="0" y="0"/>
                  </a:lnTo>
                  <a:lnTo>
                    <a:pt x="100890" y="0"/>
                  </a:lnTo>
                  <a:lnTo>
                    <a:pt x="100890" y="19861"/>
                  </a:lnTo>
                  <a:lnTo>
                    <a:pt x="62484" y="19861"/>
                  </a:lnTo>
                  <a:lnTo>
                    <a:pt x="62484" y="119662"/>
                  </a:lnTo>
                  <a:lnTo>
                    <a:pt x="38406" y="119662"/>
                  </a:lnTo>
                  <a:close/>
                </a:path>
              </a:pathLst>
            </a:custGeom>
            <a:solidFill>
              <a:srgbClr val="2C272D"/>
            </a:solidFill>
            <a:ln w="452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810FD8C8-4E2E-446D-BE2C-81BB9B5825A7}"/>
                </a:ext>
              </a:extLst>
            </p:cNvPr>
            <p:cNvSpPr/>
            <p:nvPr/>
          </p:nvSpPr>
          <p:spPr>
            <a:xfrm>
              <a:off x="7011682" y="1440558"/>
              <a:ext cx="90687" cy="117894"/>
            </a:xfrm>
            <a:custGeom>
              <a:avLst/>
              <a:gdLst>
                <a:gd name="connsiteX0" fmla="*/ 23034 w 90687"/>
                <a:gd name="connsiteY0" fmla="*/ 57632 h 117893"/>
                <a:gd name="connsiteX1" fmla="*/ 34824 w 90687"/>
                <a:gd name="connsiteY1" fmla="*/ 57632 h 117893"/>
                <a:gd name="connsiteX2" fmla="*/ 59536 w 90687"/>
                <a:gd name="connsiteY2" fmla="*/ 38270 h 117893"/>
                <a:gd name="connsiteX3" fmla="*/ 53460 w 90687"/>
                <a:gd name="connsiteY3" fmla="*/ 24168 h 117893"/>
                <a:gd name="connsiteX4" fmla="*/ 35595 w 90687"/>
                <a:gd name="connsiteY4" fmla="*/ 19362 h 117893"/>
                <a:gd name="connsiteX5" fmla="*/ 23034 w 90687"/>
                <a:gd name="connsiteY5" fmla="*/ 19362 h 117893"/>
                <a:gd name="connsiteX6" fmla="*/ 23034 w 90687"/>
                <a:gd name="connsiteY6" fmla="*/ 57632 h 117893"/>
                <a:gd name="connsiteX7" fmla="*/ 45 w 90687"/>
                <a:gd name="connsiteY7" fmla="*/ 0 h 117893"/>
                <a:gd name="connsiteX8" fmla="*/ 38905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6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3034" y="57632"/>
                  </a:moveTo>
                  <a:lnTo>
                    <a:pt x="34824" y="57632"/>
                  </a:lnTo>
                  <a:cubicBezTo>
                    <a:pt x="51284" y="57632"/>
                    <a:pt x="59536" y="51148"/>
                    <a:pt x="59536" y="38270"/>
                  </a:cubicBezTo>
                  <a:cubicBezTo>
                    <a:pt x="59536" y="32103"/>
                    <a:pt x="57496" y="27388"/>
                    <a:pt x="53460" y="24168"/>
                  </a:cubicBezTo>
                  <a:cubicBezTo>
                    <a:pt x="49425" y="20949"/>
                    <a:pt x="43484" y="19362"/>
                    <a:pt x="35595" y="19362"/>
                  </a:cubicBezTo>
                  <a:lnTo>
                    <a:pt x="23034" y="19362"/>
                  </a:lnTo>
                  <a:lnTo>
                    <a:pt x="23034" y="57632"/>
                  </a:lnTo>
                  <a:close/>
                  <a:moveTo>
                    <a:pt x="45" y="0"/>
                  </a:moveTo>
                  <a:lnTo>
                    <a:pt x="38905" y="0"/>
                  </a:lnTo>
                  <a:cubicBezTo>
                    <a:pt x="52644" y="0"/>
                    <a:pt x="63481" y="3355"/>
                    <a:pt x="71326" y="10157"/>
                  </a:cubicBezTo>
                  <a:cubicBezTo>
                    <a:pt x="79170" y="16913"/>
                    <a:pt x="83115" y="26254"/>
                    <a:pt x="83115" y="38089"/>
                  </a:cubicBezTo>
                  <a:cubicBezTo>
                    <a:pt x="83115" y="45117"/>
                    <a:pt x="81392" y="51465"/>
                    <a:pt x="77901" y="57042"/>
                  </a:cubicBezTo>
                  <a:cubicBezTo>
                    <a:pt x="74454" y="62665"/>
                    <a:pt x="69512" y="67199"/>
                    <a:pt x="63118" y="70646"/>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6EF6F2BA-DFD8-4368-AADA-D0860231FCDB}"/>
                </a:ext>
              </a:extLst>
            </p:cNvPr>
            <p:cNvSpPr/>
            <p:nvPr/>
          </p:nvSpPr>
          <p:spPr>
            <a:xfrm>
              <a:off x="7140821"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261 w 77084"/>
                <a:gd name="connsiteY3" fmla="*/ 20178 h 117893"/>
                <a:gd name="connsiteX4" fmla="*/ 23261 w 77084"/>
                <a:gd name="connsiteY4" fmla="*/ 48835 h 117893"/>
                <a:gd name="connsiteX5" fmla="*/ 72550 w 77084"/>
                <a:gd name="connsiteY5" fmla="*/ 48835 h 117893"/>
                <a:gd name="connsiteX6" fmla="*/ 72550 w 77084"/>
                <a:gd name="connsiteY6" fmla="*/ 68786 h 117893"/>
                <a:gd name="connsiteX7" fmla="*/ 23261 w 77084"/>
                <a:gd name="connsiteY7" fmla="*/ 68786 h 117893"/>
                <a:gd name="connsiteX8" fmla="*/ 23261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261" y="20178"/>
                  </a:lnTo>
                  <a:lnTo>
                    <a:pt x="23261" y="48835"/>
                  </a:lnTo>
                  <a:lnTo>
                    <a:pt x="72550" y="48835"/>
                  </a:lnTo>
                  <a:lnTo>
                    <a:pt x="72550" y="68786"/>
                  </a:lnTo>
                  <a:lnTo>
                    <a:pt x="23261" y="68786"/>
                  </a:lnTo>
                  <a:lnTo>
                    <a:pt x="23261"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30CB6308-CBCB-4E01-A815-D483F8C9B50B}"/>
                </a:ext>
              </a:extLst>
            </p:cNvPr>
            <p:cNvSpPr/>
            <p:nvPr/>
          </p:nvSpPr>
          <p:spPr>
            <a:xfrm>
              <a:off x="5259872" y="497499"/>
              <a:ext cx="1097318" cy="498781"/>
            </a:xfrm>
            <a:custGeom>
              <a:avLst/>
              <a:gdLst>
                <a:gd name="connsiteX0" fmla="*/ 0 w 1097318"/>
                <a:gd name="connsiteY0" fmla="*/ 110321 h 498781"/>
                <a:gd name="connsiteX1" fmla="*/ 101525 w 1097318"/>
                <a:gd name="connsiteY1" fmla="*/ 502001 h 498781"/>
                <a:gd name="connsiteX2" fmla="*/ 996111 w 1097318"/>
                <a:gd name="connsiteY2" fmla="*/ 502001 h 498781"/>
                <a:gd name="connsiteX3" fmla="*/ 1097409 w 1097318"/>
                <a:gd name="connsiteY3" fmla="*/ 111138 h 498781"/>
                <a:gd name="connsiteX4" fmla="*/ 547707 w 1097318"/>
                <a:gd name="connsiteY4" fmla="*/ 0 h 498781"/>
                <a:gd name="connsiteX5" fmla="*/ 0 w 1097318"/>
                <a:gd name="connsiteY5" fmla="*/ 110321 h 498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8" h="498781">
                  <a:moveTo>
                    <a:pt x="0" y="110321"/>
                  </a:moveTo>
                  <a:lnTo>
                    <a:pt x="101525" y="502001"/>
                  </a:lnTo>
                  <a:lnTo>
                    <a:pt x="996111" y="502001"/>
                  </a:lnTo>
                  <a:lnTo>
                    <a:pt x="1097409" y="111138"/>
                  </a:lnTo>
                  <a:cubicBezTo>
                    <a:pt x="928504" y="39585"/>
                    <a:pt x="742730" y="0"/>
                    <a:pt x="547707" y="0"/>
                  </a:cubicBezTo>
                  <a:cubicBezTo>
                    <a:pt x="353454" y="0"/>
                    <a:pt x="168407" y="39268"/>
                    <a:pt x="0" y="110321"/>
                  </a:cubicBezTo>
                </a:path>
              </a:pathLst>
            </a:custGeom>
            <a:solidFill>
              <a:srgbClr val="2C272D"/>
            </a:solidFill>
            <a:ln w="4528" cap="flat">
              <a:noFill/>
              <a:prstDash val="solid"/>
              <a:miter/>
            </a:ln>
          </p:spPr>
          <p:txBody>
            <a:bodyPr rtlCol="0" anchor="ctr"/>
            <a:lstStyle/>
            <a:p>
              <a:endParaRPr lang="en-GB"/>
            </a:p>
          </p:txBody>
        </p:sp>
      </p:grpSp>
    </p:spTree>
    <p:extLst>
      <p:ext uri="{BB962C8B-B14F-4D97-AF65-F5344CB8AC3E}">
        <p14:creationId xmlns:p14="http://schemas.microsoft.com/office/powerpoint/2010/main" val="42677326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EEED279B-5B5B-486B-BA71-99D02597052B}"/>
              </a:ext>
            </a:extLst>
          </p:cNvPr>
          <p:cNvSpPr/>
          <p:nvPr userDrawn="1"/>
        </p:nvSpPr>
        <p:spPr>
          <a:xfrm>
            <a:off x="0" y="0"/>
            <a:ext cx="12192000" cy="6858000"/>
          </a:xfrm>
          <a:prstGeom prst="rect">
            <a:avLst/>
          </a:prstGeom>
          <a:solidFill>
            <a:srgbClr val="FDAF28"/>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55" name="Graphic 54">
            <a:extLst>
              <a:ext uri="{FF2B5EF4-FFF2-40B4-BE49-F238E27FC236}">
                <a16:creationId xmlns:a16="http://schemas.microsoft.com/office/drawing/2014/main" id="{5DBB0B76-EAA6-4A62-9201-36524F245CB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2" name="Title 1">
            <a:extLst>
              <a:ext uri="{FF2B5EF4-FFF2-40B4-BE49-F238E27FC236}">
                <a16:creationId xmlns:a16="http://schemas.microsoft.com/office/drawing/2014/main" id="{1FF33B81-5CDF-4B03-9508-4A43E0D7D499}"/>
              </a:ext>
            </a:extLst>
          </p:cNvPr>
          <p:cNvSpPr>
            <a:spLocks noGrp="1"/>
          </p:cNvSpPr>
          <p:nvPr>
            <p:ph type="ctrTitle"/>
          </p:nvPr>
        </p:nvSpPr>
        <p:spPr>
          <a:xfrm>
            <a:off x="2224216" y="1690783"/>
            <a:ext cx="7743568" cy="2387600"/>
          </a:xfrm>
        </p:spPr>
        <p:txBody>
          <a:bodyPr anchor="b">
            <a:normAutofit/>
          </a:bodyPr>
          <a:lstStyle>
            <a:lvl1pPr algn="ctr">
              <a:defRPr sz="6000" cap="all" baseline="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B3F5A20-EBD7-465F-9DE0-386BEBA581CA}"/>
              </a:ext>
            </a:extLst>
          </p:cNvPr>
          <p:cNvSpPr>
            <a:spLocks noGrp="1"/>
          </p:cNvSpPr>
          <p:nvPr>
            <p:ph type="subTitle" idx="1"/>
          </p:nvPr>
        </p:nvSpPr>
        <p:spPr>
          <a:xfrm>
            <a:off x="3031524" y="4883650"/>
            <a:ext cx="6128952" cy="1243998"/>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5" name="Graphic 3">
            <a:extLst>
              <a:ext uri="{FF2B5EF4-FFF2-40B4-BE49-F238E27FC236}">
                <a16:creationId xmlns:a16="http://schemas.microsoft.com/office/drawing/2014/main" id="{D7D9773D-7DC5-4997-A909-548683B7510D}"/>
              </a:ext>
            </a:extLst>
          </p:cNvPr>
          <p:cNvGrpSpPr/>
          <p:nvPr/>
        </p:nvGrpSpPr>
        <p:grpSpPr>
          <a:xfrm>
            <a:off x="4927128" y="530451"/>
            <a:ext cx="2337744" cy="845184"/>
            <a:chOff x="4334905" y="497499"/>
            <a:chExt cx="2947343" cy="1065578"/>
          </a:xfrm>
        </p:grpSpPr>
        <p:sp>
          <p:nvSpPr>
            <p:cNvPr id="6" name="Freeform: Shape 5">
              <a:extLst>
                <a:ext uri="{FF2B5EF4-FFF2-40B4-BE49-F238E27FC236}">
                  <a16:creationId xmlns:a16="http://schemas.microsoft.com/office/drawing/2014/main" id="{5F462C5C-42FA-4D7F-ACB5-66D78663A84A}"/>
                </a:ext>
              </a:extLst>
            </p:cNvPr>
            <p:cNvSpPr/>
            <p:nvPr/>
          </p:nvSpPr>
          <p:spPr>
            <a:xfrm>
              <a:off x="4334905" y="1249933"/>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166 h 122428"/>
                <a:gd name="connsiteX4" fmla="*/ 7980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50 w 99756"/>
                <a:gd name="connsiteY10" fmla="*/ 21357 h 122428"/>
                <a:gd name="connsiteX11" fmla="*/ 44482 w 99756"/>
                <a:gd name="connsiteY11" fmla="*/ 26254 h 122428"/>
                <a:gd name="connsiteX12" fmla="*/ 30154 w 99756"/>
                <a:gd name="connsiteY12" fmla="*/ 40265 h 122428"/>
                <a:gd name="connsiteX13" fmla="*/ 24939 w 99756"/>
                <a:gd name="connsiteY13" fmla="*/ 61667 h 122428"/>
                <a:gd name="connsiteX14" fmla="*/ 35958 w 99756"/>
                <a:gd name="connsiteY14" fmla="*/ 90869 h 122428"/>
                <a:gd name="connsiteX15" fmla="*/ 65703 w 99756"/>
                <a:gd name="connsiteY15" fmla="*/ 101661 h 122428"/>
                <a:gd name="connsiteX16" fmla="*/ 83160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3"/>
                    <a:pt x="8207" y="94632"/>
                  </a:cubicBezTo>
                  <a:cubicBezTo>
                    <a:pt x="2721" y="85382"/>
                    <a:pt x="0" y="74545"/>
                    <a:pt x="0" y="62166"/>
                  </a:cubicBezTo>
                  <a:cubicBezTo>
                    <a:pt x="0" y="50422"/>
                    <a:pt x="2630" y="39857"/>
                    <a:pt x="7980" y="30426"/>
                  </a:cubicBezTo>
                  <a:cubicBezTo>
                    <a:pt x="13286" y="21039"/>
                    <a:pt x="20858" y="13603"/>
                    <a:pt x="30743" y="8162"/>
                  </a:cubicBezTo>
                  <a:cubicBezTo>
                    <a:pt x="40583" y="2721"/>
                    <a:pt x="52009" y="0"/>
                    <a:pt x="64887" y="0"/>
                  </a:cubicBezTo>
                  <a:cubicBezTo>
                    <a:pt x="71416" y="0"/>
                    <a:pt x="78037" y="862"/>
                    <a:pt x="84838" y="2585"/>
                  </a:cubicBezTo>
                  <a:cubicBezTo>
                    <a:pt x="91594" y="4308"/>
                    <a:pt x="97398" y="6666"/>
                    <a:pt x="102250" y="9568"/>
                  </a:cubicBezTo>
                  <a:lnTo>
                    <a:pt x="98305" y="29882"/>
                  </a:lnTo>
                  <a:cubicBezTo>
                    <a:pt x="86879" y="24214"/>
                    <a:pt x="75815" y="21357"/>
                    <a:pt x="65250" y="21357"/>
                  </a:cubicBezTo>
                  <a:cubicBezTo>
                    <a:pt x="57496" y="21357"/>
                    <a:pt x="50558" y="22989"/>
                    <a:pt x="44482" y="26254"/>
                  </a:cubicBezTo>
                  <a:cubicBezTo>
                    <a:pt x="38406" y="29519"/>
                    <a:pt x="33600" y="34189"/>
                    <a:pt x="30154" y="40265"/>
                  </a:cubicBezTo>
                  <a:cubicBezTo>
                    <a:pt x="26707" y="46341"/>
                    <a:pt x="24939" y="53506"/>
                    <a:pt x="24939" y="61667"/>
                  </a:cubicBezTo>
                  <a:cubicBezTo>
                    <a:pt x="24939" y="73956"/>
                    <a:pt x="28612" y="83659"/>
                    <a:pt x="35958" y="90869"/>
                  </a:cubicBezTo>
                  <a:cubicBezTo>
                    <a:pt x="43303" y="98033"/>
                    <a:pt x="53234" y="101661"/>
                    <a:pt x="65703" y="101661"/>
                  </a:cubicBezTo>
                  <a:cubicBezTo>
                    <a:pt x="71144" y="101661"/>
                    <a:pt x="76994" y="100890"/>
                    <a:pt x="83160" y="99303"/>
                  </a:cubicBezTo>
                  <a:cubicBezTo>
                    <a:pt x="89373" y="97761"/>
                    <a:pt x="95177" y="95539"/>
                    <a:pt x="100618" y="92683"/>
                  </a:cubicBezTo>
                  <a:lnTo>
                    <a:pt x="103157" y="113450"/>
                  </a:lnTo>
                  <a:cubicBezTo>
                    <a:pt x="97806" y="116488"/>
                    <a:pt x="91685" y="118846"/>
                    <a:pt x="84747" y="120524"/>
                  </a:cubicBezTo>
                  <a:cubicBezTo>
                    <a:pt x="77765"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7" name="Freeform: Shape 6">
              <a:extLst>
                <a:ext uri="{FF2B5EF4-FFF2-40B4-BE49-F238E27FC236}">
                  <a16:creationId xmlns:a16="http://schemas.microsoft.com/office/drawing/2014/main" id="{16BE7924-F016-4510-B741-C84215932748}"/>
                </a:ext>
              </a:extLst>
            </p:cNvPr>
            <p:cNvSpPr/>
            <p:nvPr/>
          </p:nvSpPr>
          <p:spPr>
            <a:xfrm>
              <a:off x="4466402" y="1251656"/>
              <a:ext cx="117894" cy="117894"/>
            </a:xfrm>
            <a:custGeom>
              <a:avLst/>
              <a:gdLst>
                <a:gd name="connsiteX0" fmla="*/ 77084 w 117893"/>
                <a:gd name="connsiteY0" fmla="*/ 69557 h 117893"/>
                <a:gd name="connsiteX1" fmla="*/ 59446 w 117893"/>
                <a:gd name="connsiteY1" fmla="*/ 21402 h 117893"/>
                <a:gd name="connsiteX2" fmla="*/ 41988 w 117893"/>
                <a:gd name="connsiteY2" fmla="*/ 69557 h 117893"/>
                <a:gd name="connsiteX3" fmla="*/ 77084 w 117893"/>
                <a:gd name="connsiteY3" fmla="*/ 69557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084" y="69557"/>
                  </a:moveTo>
                  <a:lnTo>
                    <a:pt x="59446" y="21402"/>
                  </a:lnTo>
                  <a:lnTo>
                    <a:pt x="41988" y="69557"/>
                  </a:lnTo>
                  <a:lnTo>
                    <a:pt x="77084" y="69557"/>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9" name="Freeform: Shape 8">
              <a:extLst>
                <a:ext uri="{FF2B5EF4-FFF2-40B4-BE49-F238E27FC236}">
                  <a16:creationId xmlns:a16="http://schemas.microsoft.com/office/drawing/2014/main" id="{04D770D3-4984-4908-A249-6E4712B9EA59}"/>
                </a:ext>
              </a:extLst>
            </p:cNvPr>
            <p:cNvSpPr/>
            <p:nvPr/>
          </p:nvSpPr>
          <p:spPr>
            <a:xfrm>
              <a:off x="4620616" y="1251656"/>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518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875" y="0"/>
                  </a:lnTo>
                  <a:lnTo>
                    <a:pt x="106875" y="119617"/>
                  </a:lnTo>
                  <a:lnTo>
                    <a:pt x="85518"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0" name="Freeform: Shape 9">
              <a:extLst>
                <a:ext uri="{FF2B5EF4-FFF2-40B4-BE49-F238E27FC236}">
                  <a16:creationId xmlns:a16="http://schemas.microsoft.com/office/drawing/2014/main" id="{E798341B-4E56-4259-8E47-5C1D1C183D18}"/>
                </a:ext>
              </a:extLst>
            </p:cNvPr>
            <p:cNvSpPr/>
            <p:nvPr/>
          </p:nvSpPr>
          <p:spPr>
            <a:xfrm>
              <a:off x="4765444" y="1249117"/>
              <a:ext cx="122428" cy="122428"/>
            </a:xfrm>
            <a:custGeom>
              <a:avLst/>
              <a:gdLst>
                <a:gd name="connsiteX0" fmla="*/ 63119 w 122428"/>
                <a:gd name="connsiteY0" fmla="*/ 103293 h 122428"/>
                <a:gd name="connsiteX1" fmla="*/ 82571 w 122428"/>
                <a:gd name="connsiteY1" fmla="*/ 98260 h 122428"/>
                <a:gd name="connsiteX2" fmla="*/ 96401 w 122428"/>
                <a:gd name="connsiteY2" fmla="*/ 83750 h 122428"/>
                <a:gd name="connsiteX3" fmla="*/ 101525 w 122428"/>
                <a:gd name="connsiteY3" fmla="*/ 62348 h 122428"/>
                <a:gd name="connsiteX4" fmla="*/ 96809 w 122428"/>
                <a:gd name="connsiteY4" fmla="*/ 41716 h 122428"/>
                <a:gd name="connsiteX5" fmla="*/ 83251 w 122428"/>
                <a:gd name="connsiteY5" fmla="*/ 26934 h 122428"/>
                <a:gd name="connsiteX6" fmla="*/ 63119 w 122428"/>
                <a:gd name="connsiteY6" fmla="*/ 21448 h 122428"/>
                <a:gd name="connsiteX7" fmla="*/ 43757 w 122428"/>
                <a:gd name="connsiteY7" fmla="*/ 26481 h 122428"/>
                <a:gd name="connsiteX8" fmla="*/ 29972 w 122428"/>
                <a:gd name="connsiteY8" fmla="*/ 40900 h 122428"/>
                <a:gd name="connsiteX9" fmla="*/ 24848 w 122428"/>
                <a:gd name="connsiteY9" fmla="*/ 62393 h 122428"/>
                <a:gd name="connsiteX10" fmla="*/ 29564 w 122428"/>
                <a:gd name="connsiteY10" fmla="*/ 83024 h 122428"/>
                <a:gd name="connsiteX11" fmla="*/ 43031 w 122428"/>
                <a:gd name="connsiteY11" fmla="*/ 97806 h 122428"/>
                <a:gd name="connsiteX12" fmla="*/ 63119 w 122428"/>
                <a:gd name="connsiteY12" fmla="*/ 103293 h 122428"/>
                <a:gd name="connsiteX13" fmla="*/ 63119 w 122428"/>
                <a:gd name="connsiteY13" fmla="*/ 124695 h 122428"/>
                <a:gd name="connsiteX14" fmla="*/ 31469 w 122428"/>
                <a:gd name="connsiteY14" fmla="*/ 116896 h 122428"/>
                <a:gd name="connsiteX15" fmla="*/ 8570 w 122428"/>
                <a:gd name="connsiteY15" fmla="*/ 94859 h 122428"/>
                <a:gd name="connsiteX16" fmla="*/ 0 w 122428"/>
                <a:gd name="connsiteY16" fmla="*/ 62348 h 122428"/>
                <a:gd name="connsiteX17" fmla="*/ 7981 w 122428"/>
                <a:gd name="connsiteY17" fmla="*/ 31333 h 122428"/>
                <a:gd name="connsiteX18" fmla="*/ 30426 w 122428"/>
                <a:gd name="connsiteY18" fmla="*/ 8570 h 122428"/>
                <a:gd name="connsiteX19" fmla="*/ 63164 w 122428"/>
                <a:gd name="connsiteY19" fmla="*/ 0 h 122428"/>
                <a:gd name="connsiteX20" fmla="*/ 94950 w 122428"/>
                <a:gd name="connsiteY20" fmla="*/ 7799 h 122428"/>
                <a:gd name="connsiteX21" fmla="*/ 117848 w 122428"/>
                <a:gd name="connsiteY21" fmla="*/ 29836 h 122428"/>
                <a:gd name="connsiteX22" fmla="*/ 126418 w 122428"/>
                <a:gd name="connsiteY22" fmla="*/ 62348 h 122428"/>
                <a:gd name="connsiteX23" fmla="*/ 118483 w 122428"/>
                <a:gd name="connsiteY23" fmla="*/ 93363 h 122428"/>
                <a:gd name="connsiteX24" fmla="*/ 95993 w 122428"/>
                <a:gd name="connsiteY24" fmla="*/ 116080 h 122428"/>
                <a:gd name="connsiteX25" fmla="*/ 63119 w 122428"/>
                <a:gd name="connsiteY25" fmla="*/ 124695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2428" h="122428">
                  <a:moveTo>
                    <a:pt x="63119" y="103293"/>
                  </a:moveTo>
                  <a:cubicBezTo>
                    <a:pt x="70283" y="103293"/>
                    <a:pt x="76722" y="101615"/>
                    <a:pt x="82571" y="98260"/>
                  </a:cubicBezTo>
                  <a:cubicBezTo>
                    <a:pt x="88420" y="94904"/>
                    <a:pt x="93000" y="90053"/>
                    <a:pt x="96401" y="83750"/>
                  </a:cubicBezTo>
                  <a:cubicBezTo>
                    <a:pt x="99802" y="77447"/>
                    <a:pt x="101525" y="70328"/>
                    <a:pt x="101525" y="62348"/>
                  </a:cubicBezTo>
                  <a:cubicBezTo>
                    <a:pt x="101525" y="54775"/>
                    <a:pt x="99938" y="47928"/>
                    <a:pt x="96809" y="41716"/>
                  </a:cubicBezTo>
                  <a:cubicBezTo>
                    <a:pt x="93680" y="35550"/>
                    <a:pt x="89146" y="30607"/>
                    <a:pt x="83251" y="26934"/>
                  </a:cubicBezTo>
                  <a:cubicBezTo>
                    <a:pt x="77356" y="23261"/>
                    <a:pt x="70646" y="21448"/>
                    <a:pt x="63119" y="21448"/>
                  </a:cubicBezTo>
                  <a:cubicBezTo>
                    <a:pt x="55954" y="21448"/>
                    <a:pt x="49515" y="23125"/>
                    <a:pt x="43757" y="26481"/>
                  </a:cubicBezTo>
                  <a:cubicBezTo>
                    <a:pt x="37998" y="29836"/>
                    <a:pt x="33373" y="34643"/>
                    <a:pt x="29972" y="40900"/>
                  </a:cubicBezTo>
                  <a:cubicBezTo>
                    <a:pt x="26571" y="47158"/>
                    <a:pt x="24848" y="54322"/>
                    <a:pt x="24848" y="62393"/>
                  </a:cubicBezTo>
                  <a:cubicBezTo>
                    <a:pt x="24848" y="69965"/>
                    <a:pt x="26435" y="76812"/>
                    <a:pt x="29564" y="83024"/>
                  </a:cubicBezTo>
                  <a:cubicBezTo>
                    <a:pt x="32693" y="89237"/>
                    <a:pt x="37182" y="94134"/>
                    <a:pt x="43031" y="97806"/>
                  </a:cubicBezTo>
                  <a:cubicBezTo>
                    <a:pt x="48881" y="101434"/>
                    <a:pt x="55591" y="103293"/>
                    <a:pt x="63119" y="103293"/>
                  </a:cubicBezTo>
                  <a:moveTo>
                    <a:pt x="63119" y="124695"/>
                  </a:moveTo>
                  <a:cubicBezTo>
                    <a:pt x="51556" y="124695"/>
                    <a:pt x="41036" y="122111"/>
                    <a:pt x="31469" y="116896"/>
                  </a:cubicBezTo>
                  <a:cubicBezTo>
                    <a:pt x="21901" y="111682"/>
                    <a:pt x="14283" y="104336"/>
                    <a:pt x="8570" y="94859"/>
                  </a:cubicBezTo>
                  <a:cubicBezTo>
                    <a:pt x="2857" y="85337"/>
                    <a:pt x="0" y="74545"/>
                    <a:pt x="0" y="62348"/>
                  </a:cubicBezTo>
                  <a:cubicBezTo>
                    <a:pt x="0" y="51102"/>
                    <a:pt x="2630" y="40764"/>
                    <a:pt x="7981" y="31333"/>
                  </a:cubicBezTo>
                  <a:cubicBezTo>
                    <a:pt x="13286" y="21901"/>
                    <a:pt x="20767" y="14329"/>
                    <a:pt x="30426" y="8570"/>
                  </a:cubicBezTo>
                  <a:cubicBezTo>
                    <a:pt x="40084" y="2857"/>
                    <a:pt x="51012" y="0"/>
                    <a:pt x="63164" y="0"/>
                  </a:cubicBezTo>
                  <a:cubicBezTo>
                    <a:pt x="74817" y="0"/>
                    <a:pt x="85428" y="2585"/>
                    <a:pt x="94950" y="7799"/>
                  </a:cubicBezTo>
                  <a:cubicBezTo>
                    <a:pt x="104472" y="12968"/>
                    <a:pt x="112135" y="20359"/>
                    <a:pt x="117848" y="29836"/>
                  </a:cubicBezTo>
                  <a:cubicBezTo>
                    <a:pt x="123562" y="39358"/>
                    <a:pt x="126418" y="50150"/>
                    <a:pt x="126418" y="62348"/>
                  </a:cubicBezTo>
                  <a:cubicBezTo>
                    <a:pt x="126418" y="73593"/>
                    <a:pt x="123788" y="83931"/>
                    <a:pt x="118483" y="93363"/>
                  </a:cubicBezTo>
                  <a:cubicBezTo>
                    <a:pt x="113178" y="102794"/>
                    <a:pt x="105696" y="110367"/>
                    <a:pt x="95993" y="116080"/>
                  </a:cubicBezTo>
                  <a:cubicBezTo>
                    <a:pt x="86244" y="121839"/>
                    <a:pt x="75316" y="124695"/>
                    <a:pt x="63119" y="124695"/>
                  </a:cubicBezTo>
                </a:path>
              </a:pathLst>
            </a:custGeom>
            <a:solidFill>
              <a:srgbClr val="2C272D"/>
            </a:solidFill>
            <a:ln w="4528" cap="flat">
              <a:noFill/>
              <a:prstDash val="solid"/>
              <a:miter/>
            </a:ln>
          </p:spPr>
          <p:txBody>
            <a:bodyPr rtlCol="0" anchor="ctr"/>
            <a:lstStyle/>
            <a:p>
              <a:endParaRPr lang="en-GB"/>
            </a:p>
          </p:txBody>
        </p:sp>
        <p:sp>
          <p:nvSpPr>
            <p:cNvPr id="11" name="Freeform: Shape 10">
              <a:extLst>
                <a:ext uri="{FF2B5EF4-FFF2-40B4-BE49-F238E27FC236}">
                  <a16:creationId xmlns:a16="http://schemas.microsoft.com/office/drawing/2014/main" id="{5831BCE3-897C-4BA2-81E1-45CA303FCAAD}"/>
                </a:ext>
              </a:extLst>
            </p:cNvPr>
            <p:cNvSpPr/>
            <p:nvPr/>
          </p:nvSpPr>
          <p:spPr>
            <a:xfrm>
              <a:off x="4929815"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8DE4E0C5-DEBA-4337-BE55-6ED51B3A7E31}"/>
                </a:ext>
              </a:extLst>
            </p:cNvPr>
            <p:cNvSpPr/>
            <p:nvPr/>
          </p:nvSpPr>
          <p:spPr>
            <a:xfrm>
              <a:off x="5043628" y="1251656"/>
              <a:ext cx="72550" cy="117894"/>
            </a:xfrm>
            <a:custGeom>
              <a:avLst/>
              <a:gdLst>
                <a:gd name="connsiteX0" fmla="*/ 0 w 72549"/>
                <a:gd name="connsiteY0" fmla="*/ 0 h 117893"/>
                <a:gd name="connsiteX1" fmla="*/ 76948 w 72549"/>
                <a:gd name="connsiteY1" fmla="*/ 0 h 117893"/>
                <a:gd name="connsiteX2" fmla="*/ 76948 w 72549"/>
                <a:gd name="connsiteY2" fmla="*/ 20133 h 117893"/>
                <a:gd name="connsiteX3" fmla="*/ 23760 w 72549"/>
                <a:gd name="connsiteY3" fmla="*/ 20133 h 117893"/>
                <a:gd name="connsiteX4" fmla="*/ 23760 w 72549"/>
                <a:gd name="connsiteY4" fmla="*/ 52100 h 117893"/>
                <a:gd name="connsiteX5" fmla="*/ 69739 w 72549"/>
                <a:gd name="connsiteY5" fmla="*/ 52100 h 117893"/>
                <a:gd name="connsiteX6" fmla="*/ 69739 w 72549"/>
                <a:gd name="connsiteY6" fmla="*/ 72097 h 117893"/>
                <a:gd name="connsiteX7" fmla="*/ 23760 w 72549"/>
                <a:gd name="connsiteY7" fmla="*/ 72097 h 117893"/>
                <a:gd name="connsiteX8" fmla="*/ 23760 w 72549"/>
                <a:gd name="connsiteY8" fmla="*/ 119617 h 117893"/>
                <a:gd name="connsiteX9" fmla="*/ 0 w 72549"/>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2549" h="117893">
                  <a:moveTo>
                    <a:pt x="0" y="0"/>
                  </a:moveTo>
                  <a:lnTo>
                    <a:pt x="76948" y="0"/>
                  </a:lnTo>
                  <a:lnTo>
                    <a:pt x="76948" y="20133"/>
                  </a:lnTo>
                  <a:lnTo>
                    <a:pt x="23760" y="20133"/>
                  </a:lnTo>
                  <a:lnTo>
                    <a:pt x="23760" y="52100"/>
                  </a:lnTo>
                  <a:lnTo>
                    <a:pt x="69739" y="52100"/>
                  </a:lnTo>
                  <a:lnTo>
                    <a:pt x="69739" y="72097"/>
                  </a:lnTo>
                  <a:lnTo>
                    <a:pt x="23760" y="72097"/>
                  </a:lnTo>
                  <a:lnTo>
                    <a:pt x="23760"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BC569F71-90F7-4F3E-B5FC-3EB50BC307ED}"/>
                </a:ext>
              </a:extLst>
            </p:cNvPr>
            <p:cNvSpPr/>
            <p:nvPr/>
          </p:nvSpPr>
          <p:spPr>
            <a:xfrm>
              <a:off x="5147147" y="1251656"/>
              <a:ext cx="117894" cy="117894"/>
            </a:xfrm>
            <a:custGeom>
              <a:avLst/>
              <a:gdLst>
                <a:gd name="connsiteX0" fmla="*/ 77175 w 117893"/>
                <a:gd name="connsiteY0" fmla="*/ 69557 h 117893"/>
                <a:gd name="connsiteX1" fmla="*/ 59536 w 117893"/>
                <a:gd name="connsiteY1" fmla="*/ 21402 h 117893"/>
                <a:gd name="connsiteX2" fmla="*/ 42079 w 117893"/>
                <a:gd name="connsiteY2" fmla="*/ 69557 h 117893"/>
                <a:gd name="connsiteX3" fmla="*/ 77175 w 117893"/>
                <a:gd name="connsiteY3" fmla="*/ 69557 h 117893"/>
                <a:gd name="connsiteX4" fmla="*/ 47566 w 117893"/>
                <a:gd name="connsiteY4" fmla="*/ 0 h 117893"/>
                <a:gd name="connsiteX5" fmla="*/ 73049 w 117893"/>
                <a:gd name="connsiteY5" fmla="*/ 0 h 117893"/>
                <a:gd name="connsiteX6" fmla="*/ 120569 w 117893"/>
                <a:gd name="connsiteY6" fmla="*/ 119617 h 117893"/>
                <a:gd name="connsiteX7" fmla="*/ 95086 w 117893"/>
                <a:gd name="connsiteY7" fmla="*/ 119617 h 117893"/>
                <a:gd name="connsiteX8" fmla="*/ 83750 w 117893"/>
                <a:gd name="connsiteY8" fmla="*/ 88148 h 117893"/>
                <a:gd name="connsiteX9" fmla="*/ 35595 w 117893"/>
                <a:gd name="connsiteY9" fmla="*/ 88148 h 117893"/>
                <a:gd name="connsiteX10" fmla="*/ 24078 w 117893"/>
                <a:gd name="connsiteY10" fmla="*/ 119617 h 117893"/>
                <a:gd name="connsiteX11" fmla="*/ 0 w 117893"/>
                <a:gd name="connsiteY11" fmla="*/ 119617 h 117893"/>
                <a:gd name="connsiteX12" fmla="*/ 47566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75" y="69557"/>
                  </a:moveTo>
                  <a:lnTo>
                    <a:pt x="59536" y="21402"/>
                  </a:lnTo>
                  <a:lnTo>
                    <a:pt x="42079" y="69557"/>
                  </a:lnTo>
                  <a:lnTo>
                    <a:pt x="77175" y="69557"/>
                  </a:lnTo>
                  <a:close/>
                  <a:moveTo>
                    <a:pt x="47566" y="0"/>
                  </a:moveTo>
                  <a:lnTo>
                    <a:pt x="73049" y="0"/>
                  </a:lnTo>
                  <a:lnTo>
                    <a:pt x="120569" y="119617"/>
                  </a:lnTo>
                  <a:lnTo>
                    <a:pt x="95086" y="119617"/>
                  </a:lnTo>
                  <a:lnTo>
                    <a:pt x="83750" y="88148"/>
                  </a:lnTo>
                  <a:lnTo>
                    <a:pt x="35595" y="88148"/>
                  </a:lnTo>
                  <a:lnTo>
                    <a:pt x="24078" y="119617"/>
                  </a:lnTo>
                  <a:lnTo>
                    <a:pt x="0" y="119617"/>
                  </a:lnTo>
                  <a:lnTo>
                    <a:pt x="47566" y="0"/>
                  </a:lnTo>
                  <a:close/>
                </a:path>
              </a:pathLst>
            </a:custGeom>
            <a:solidFill>
              <a:srgbClr val="2C272D"/>
            </a:solidFill>
            <a:ln w="4528"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AEEB3824-1005-45EF-A419-024241298E87}"/>
                </a:ext>
              </a:extLst>
            </p:cNvPr>
            <p:cNvSpPr/>
            <p:nvPr/>
          </p:nvSpPr>
          <p:spPr>
            <a:xfrm>
              <a:off x="5301452" y="1251656"/>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17"/>
                  </a:lnTo>
                  <a:lnTo>
                    <a:pt x="85473"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0D2E4414-5758-46C3-BC36-1BCCE21CF3F4}"/>
                </a:ext>
              </a:extLst>
            </p:cNvPr>
            <p:cNvSpPr/>
            <p:nvPr/>
          </p:nvSpPr>
          <p:spPr>
            <a:xfrm>
              <a:off x="5503096"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58C38656-B697-45E1-ADB1-25B628A1EB24}"/>
                </a:ext>
              </a:extLst>
            </p:cNvPr>
            <p:cNvSpPr/>
            <p:nvPr/>
          </p:nvSpPr>
          <p:spPr>
            <a:xfrm>
              <a:off x="5673588"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9D5CCEB8-B92C-4041-9C63-A68FD7916A9D}"/>
                </a:ext>
              </a:extLst>
            </p:cNvPr>
            <p:cNvSpPr/>
            <p:nvPr/>
          </p:nvSpPr>
          <p:spPr>
            <a:xfrm>
              <a:off x="5742057"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63 w 77084"/>
                <a:gd name="connsiteY3" fmla="*/ 99802 h 117893"/>
                <a:gd name="connsiteX4" fmla="*/ 78263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63" y="99802"/>
                  </a:lnTo>
                  <a:lnTo>
                    <a:pt x="7826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9BC186A4-0DC2-41DB-BDAC-8BAC878B9443}"/>
                </a:ext>
              </a:extLst>
            </p:cNvPr>
            <p:cNvSpPr/>
            <p:nvPr/>
          </p:nvSpPr>
          <p:spPr>
            <a:xfrm>
              <a:off x="5855870" y="1251656"/>
              <a:ext cx="77084" cy="117894"/>
            </a:xfrm>
            <a:custGeom>
              <a:avLst/>
              <a:gdLst>
                <a:gd name="connsiteX0" fmla="*/ 0 w 77084"/>
                <a:gd name="connsiteY0" fmla="*/ 0 h 117893"/>
                <a:gd name="connsiteX1" fmla="*/ 79034 w 77084"/>
                <a:gd name="connsiteY1" fmla="*/ 0 h 117893"/>
                <a:gd name="connsiteX2" fmla="*/ 79034 w 77084"/>
                <a:gd name="connsiteY2" fmla="*/ 20133 h 117893"/>
                <a:gd name="connsiteX3" fmla="*/ 23307 w 77084"/>
                <a:gd name="connsiteY3" fmla="*/ 20133 h 117893"/>
                <a:gd name="connsiteX4" fmla="*/ 23307 w 77084"/>
                <a:gd name="connsiteY4" fmla="*/ 48790 h 117893"/>
                <a:gd name="connsiteX5" fmla="*/ 72595 w 77084"/>
                <a:gd name="connsiteY5" fmla="*/ 48790 h 117893"/>
                <a:gd name="connsiteX6" fmla="*/ 72595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17 h 117893"/>
                <a:gd name="connsiteX11" fmla="*/ 0 w 77084"/>
                <a:gd name="connsiteY11"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33"/>
                  </a:lnTo>
                  <a:lnTo>
                    <a:pt x="23307" y="20133"/>
                  </a:lnTo>
                  <a:lnTo>
                    <a:pt x="23307" y="48790"/>
                  </a:lnTo>
                  <a:lnTo>
                    <a:pt x="72595" y="48790"/>
                  </a:lnTo>
                  <a:lnTo>
                    <a:pt x="72595" y="68786"/>
                  </a:lnTo>
                  <a:lnTo>
                    <a:pt x="23307" y="68786"/>
                  </a:lnTo>
                  <a:lnTo>
                    <a:pt x="23307" y="99484"/>
                  </a:lnTo>
                  <a:lnTo>
                    <a:pt x="81211" y="99484"/>
                  </a:lnTo>
                  <a:lnTo>
                    <a:pt x="81211"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0D8DDEC0-6DD5-48B1-9830-B74AA9FEB38E}"/>
                </a:ext>
              </a:extLst>
            </p:cNvPr>
            <p:cNvSpPr/>
            <p:nvPr/>
          </p:nvSpPr>
          <p:spPr>
            <a:xfrm>
              <a:off x="5977437" y="1251656"/>
              <a:ext cx="104291" cy="117894"/>
            </a:xfrm>
            <a:custGeom>
              <a:avLst/>
              <a:gdLst>
                <a:gd name="connsiteX0" fmla="*/ 0 w 104290"/>
                <a:gd name="connsiteY0" fmla="*/ 0 h 117893"/>
                <a:gd name="connsiteX1" fmla="*/ 21357 w 104290"/>
                <a:gd name="connsiteY1" fmla="*/ 0 h 117893"/>
                <a:gd name="connsiteX2" fmla="*/ 84022 w 104290"/>
                <a:gd name="connsiteY2" fmla="*/ 83115 h 117893"/>
                <a:gd name="connsiteX3" fmla="*/ 84022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08 w 104290"/>
                <a:gd name="connsiteY7" fmla="*/ 36819 h 117893"/>
                <a:gd name="connsiteX8" fmla="*/ 22808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357" y="0"/>
                  </a:lnTo>
                  <a:lnTo>
                    <a:pt x="84022" y="83115"/>
                  </a:lnTo>
                  <a:lnTo>
                    <a:pt x="84022" y="0"/>
                  </a:lnTo>
                  <a:lnTo>
                    <a:pt x="106875" y="0"/>
                  </a:lnTo>
                  <a:lnTo>
                    <a:pt x="106875" y="119617"/>
                  </a:lnTo>
                  <a:lnTo>
                    <a:pt x="85473" y="119617"/>
                  </a:lnTo>
                  <a:lnTo>
                    <a:pt x="22808" y="36819"/>
                  </a:lnTo>
                  <a:lnTo>
                    <a:pt x="2280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A7FCD49F-2BC8-4DA9-AE30-2D429FA36357}"/>
                </a:ext>
              </a:extLst>
            </p:cNvPr>
            <p:cNvSpPr/>
            <p:nvPr/>
          </p:nvSpPr>
          <p:spPr>
            <a:xfrm>
              <a:off x="6128703"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6A3FFFF7-4E20-4E5D-9254-B94098F47153}"/>
                </a:ext>
              </a:extLst>
            </p:cNvPr>
            <p:cNvSpPr/>
            <p:nvPr/>
          </p:nvSpPr>
          <p:spPr>
            <a:xfrm>
              <a:off x="6186471" y="1251656"/>
              <a:ext cx="167772" cy="117894"/>
            </a:xfrm>
            <a:custGeom>
              <a:avLst/>
              <a:gdLst>
                <a:gd name="connsiteX0" fmla="*/ 0 w 167771"/>
                <a:gd name="connsiteY0" fmla="*/ 0 h 117893"/>
                <a:gd name="connsiteX1" fmla="*/ 25347 w 167771"/>
                <a:gd name="connsiteY1" fmla="*/ 0 h 117893"/>
                <a:gd name="connsiteX2" fmla="*/ 48336 w 167771"/>
                <a:gd name="connsiteY2" fmla="*/ 89236 h 117893"/>
                <a:gd name="connsiteX3" fmla="*/ 74454 w 167771"/>
                <a:gd name="connsiteY3" fmla="*/ 1587 h 117893"/>
                <a:gd name="connsiteX4" fmla="*/ 95403 w 167771"/>
                <a:gd name="connsiteY4" fmla="*/ 1587 h 117893"/>
                <a:gd name="connsiteX5" fmla="*/ 121521 w 167771"/>
                <a:gd name="connsiteY5" fmla="*/ 88148 h 117893"/>
                <a:gd name="connsiteX6" fmla="*/ 144329 w 167771"/>
                <a:gd name="connsiteY6" fmla="*/ 0 h 117893"/>
                <a:gd name="connsiteX7" fmla="*/ 169676 w 167771"/>
                <a:gd name="connsiteY7" fmla="*/ 0 h 117893"/>
                <a:gd name="connsiteX8" fmla="*/ 133628 w 167771"/>
                <a:gd name="connsiteY8" fmla="*/ 119617 h 117893"/>
                <a:gd name="connsiteX9" fmla="*/ 110820 w 167771"/>
                <a:gd name="connsiteY9" fmla="*/ 119617 h 117893"/>
                <a:gd name="connsiteX10" fmla="*/ 84521 w 167771"/>
                <a:gd name="connsiteY10" fmla="*/ 33690 h 117893"/>
                <a:gd name="connsiteX11" fmla="*/ 58720 w 167771"/>
                <a:gd name="connsiteY11" fmla="*/ 119617 h 117893"/>
                <a:gd name="connsiteX12" fmla="*/ 35731 w 167771"/>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36"/>
                  </a:lnTo>
                  <a:lnTo>
                    <a:pt x="74454" y="1587"/>
                  </a:lnTo>
                  <a:lnTo>
                    <a:pt x="95403" y="1587"/>
                  </a:lnTo>
                  <a:lnTo>
                    <a:pt x="121521" y="88148"/>
                  </a:lnTo>
                  <a:lnTo>
                    <a:pt x="144329" y="0"/>
                  </a:lnTo>
                  <a:lnTo>
                    <a:pt x="169676" y="0"/>
                  </a:lnTo>
                  <a:lnTo>
                    <a:pt x="133628" y="119617"/>
                  </a:lnTo>
                  <a:lnTo>
                    <a:pt x="110820" y="119617"/>
                  </a:lnTo>
                  <a:lnTo>
                    <a:pt x="84521" y="33690"/>
                  </a:lnTo>
                  <a:lnTo>
                    <a:pt x="58720" y="119617"/>
                  </a:lnTo>
                  <a:lnTo>
                    <a:pt x="35731" y="119617"/>
                  </a:lnTo>
                  <a:close/>
                </a:path>
              </a:pathLst>
            </a:custGeom>
            <a:solidFill>
              <a:srgbClr val="2C272D"/>
            </a:solidFill>
            <a:ln w="452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4AD3FC08-BC2E-46A5-90CD-96257CA99604}"/>
                </a:ext>
              </a:extLst>
            </p:cNvPr>
            <p:cNvSpPr/>
            <p:nvPr/>
          </p:nvSpPr>
          <p:spPr>
            <a:xfrm>
              <a:off x="6389838"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C26464C8-48EA-4F40-BB71-07315BFF89DF}"/>
                </a:ext>
              </a:extLst>
            </p:cNvPr>
            <p:cNvSpPr/>
            <p:nvPr/>
          </p:nvSpPr>
          <p:spPr>
            <a:xfrm>
              <a:off x="6604223" y="1249978"/>
              <a:ext cx="99756" cy="122428"/>
            </a:xfrm>
            <a:custGeom>
              <a:avLst/>
              <a:gdLst>
                <a:gd name="connsiteX0" fmla="*/ 63617 w 99756"/>
                <a:gd name="connsiteY0" fmla="*/ 123063 h 122428"/>
                <a:gd name="connsiteX1" fmla="*/ 30698 w 99756"/>
                <a:gd name="connsiteY1" fmla="*/ 115763 h 122428"/>
                <a:gd name="connsiteX2" fmla="*/ 8207 w 99756"/>
                <a:gd name="connsiteY2" fmla="*/ 94587 h 122428"/>
                <a:gd name="connsiteX3" fmla="*/ 0 w 99756"/>
                <a:gd name="connsiteY3" fmla="*/ 62166 h 122428"/>
                <a:gd name="connsiteX4" fmla="*/ 7981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04 w 99756"/>
                <a:gd name="connsiteY10" fmla="*/ 21357 h 122428"/>
                <a:gd name="connsiteX11" fmla="*/ 44437 w 99756"/>
                <a:gd name="connsiteY11" fmla="*/ 26254 h 122428"/>
                <a:gd name="connsiteX12" fmla="*/ 30108 w 99756"/>
                <a:gd name="connsiteY12" fmla="*/ 40265 h 122428"/>
                <a:gd name="connsiteX13" fmla="*/ 24894 w 99756"/>
                <a:gd name="connsiteY13" fmla="*/ 61668 h 122428"/>
                <a:gd name="connsiteX14" fmla="*/ 35912 w 99756"/>
                <a:gd name="connsiteY14" fmla="*/ 90869 h 122428"/>
                <a:gd name="connsiteX15" fmla="*/ 65658 w 99756"/>
                <a:gd name="connsiteY15" fmla="*/ 101661 h 122428"/>
                <a:gd name="connsiteX16" fmla="*/ 83115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063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063"/>
                  </a:moveTo>
                  <a:cubicBezTo>
                    <a:pt x="51238" y="123063"/>
                    <a:pt x="40265" y="120614"/>
                    <a:pt x="30698" y="115763"/>
                  </a:cubicBezTo>
                  <a:cubicBezTo>
                    <a:pt x="21130" y="110865"/>
                    <a:pt x="13649" y="103837"/>
                    <a:pt x="8207" y="94587"/>
                  </a:cubicBezTo>
                  <a:cubicBezTo>
                    <a:pt x="2721" y="85337"/>
                    <a:pt x="0" y="74545"/>
                    <a:pt x="0" y="62166"/>
                  </a:cubicBezTo>
                  <a:cubicBezTo>
                    <a:pt x="0" y="50422"/>
                    <a:pt x="2675" y="39857"/>
                    <a:pt x="7981" y="30426"/>
                  </a:cubicBezTo>
                  <a:cubicBezTo>
                    <a:pt x="13240" y="21039"/>
                    <a:pt x="20858" y="13603"/>
                    <a:pt x="30743" y="8162"/>
                  </a:cubicBezTo>
                  <a:cubicBezTo>
                    <a:pt x="40628" y="2721"/>
                    <a:pt x="52009" y="0"/>
                    <a:pt x="64887" y="0"/>
                  </a:cubicBezTo>
                  <a:cubicBezTo>
                    <a:pt x="71371" y="0"/>
                    <a:pt x="78037" y="862"/>
                    <a:pt x="84838" y="2585"/>
                  </a:cubicBezTo>
                  <a:cubicBezTo>
                    <a:pt x="91594" y="4308"/>
                    <a:pt x="97398" y="6666"/>
                    <a:pt x="102250" y="9568"/>
                  </a:cubicBezTo>
                  <a:lnTo>
                    <a:pt x="98305" y="29882"/>
                  </a:lnTo>
                  <a:cubicBezTo>
                    <a:pt x="86879" y="24214"/>
                    <a:pt x="75815" y="21357"/>
                    <a:pt x="65204" y="21357"/>
                  </a:cubicBezTo>
                  <a:cubicBezTo>
                    <a:pt x="57451" y="21357"/>
                    <a:pt x="50513" y="22989"/>
                    <a:pt x="44437" y="26254"/>
                  </a:cubicBezTo>
                  <a:cubicBezTo>
                    <a:pt x="38361" y="29519"/>
                    <a:pt x="33554" y="34189"/>
                    <a:pt x="30108" y="40265"/>
                  </a:cubicBezTo>
                  <a:cubicBezTo>
                    <a:pt x="26662" y="46341"/>
                    <a:pt x="24894" y="53506"/>
                    <a:pt x="24894" y="61668"/>
                  </a:cubicBezTo>
                  <a:cubicBezTo>
                    <a:pt x="24894" y="73956"/>
                    <a:pt x="28567" y="83659"/>
                    <a:pt x="35912" y="90869"/>
                  </a:cubicBezTo>
                  <a:cubicBezTo>
                    <a:pt x="43258" y="98033"/>
                    <a:pt x="53188" y="101661"/>
                    <a:pt x="65658" y="101661"/>
                  </a:cubicBezTo>
                  <a:cubicBezTo>
                    <a:pt x="71099" y="101661"/>
                    <a:pt x="76948" y="100890"/>
                    <a:pt x="83115" y="99303"/>
                  </a:cubicBezTo>
                  <a:cubicBezTo>
                    <a:pt x="89327" y="97761"/>
                    <a:pt x="95131" y="95539"/>
                    <a:pt x="100618" y="92683"/>
                  </a:cubicBezTo>
                  <a:lnTo>
                    <a:pt x="103157" y="113450"/>
                  </a:lnTo>
                  <a:cubicBezTo>
                    <a:pt x="97806" y="116488"/>
                    <a:pt x="91685" y="118846"/>
                    <a:pt x="84747" y="120524"/>
                  </a:cubicBezTo>
                  <a:cubicBezTo>
                    <a:pt x="77810" y="122201"/>
                    <a:pt x="70782" y="123063"/>
                    <a:pt x="63617" y="123063"/>
                  </a:cubicBezTo>
                </a:path>
              </a:pathLst>
            </a:custGeom>
            <a:solidFill>
              <a:srgbClr val="2C272D"/>
            </a:solidFill>
            <a:ln w="452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EFF3533-AB72-4132-A36B-0613970A27B2}"/>
                </a:ext>
              </a:extLst>
            </p:cNvPr>
            <p:cNvSpPr/>
            <p:nvPr/>
          </p:nvSpPr>
          <p:spPr>
            <a:xfrm>
              <a:off x="6733815" y="1251656"/>
              <a:ext cx="108825" cy="117894"/>
            </a:xfrm>
            <a:custGeom>
              <a:avLst/>
              <a:gdLst>
                <a:gd name="connsiteX0" fmla="*/ 43893 w 108824"/>
                <a:gd name="connsiteY0" fmla="*/ 69739 h 117893"/>
                <a:gd name="connsiteX1" fmla="*/ 0 w 108824"/>
                <a:gd name="connsiteY1" fmla="*/ 0 h 117893"/>
                <a:gd name="connsiteX2" fmla="*/ 26753 w 108824"/>
                <a:gd name="connsiteY2" fmla="*/ 0 h 117893"/>
                <a:gd name="connsiteX3" fmla="*/ 56362 w 108824"/>
                <a:gd name="connsiteY3" fmla="*/ 51012 h 117893"/>
                <a:gd name="connsiteX4" fmla="*/ 86063 w 108824"/>
                <a:gd name="connsiteY4" fmla="*/ 0 h 117893"/>
                <a:gd name="connsiteX5" fmla="*/ 111908 w 108824"/>
                <a:gd name="connsiteY5" fmla="*/ 0 h 117893"/>
                <a:gd name="connsiteX6" fmla="*/ 67834 w 108824"/>
                <a:gd name="connsiteY6" fmla="*/ 69739 h 117893"/>
                <a:gd name="connsiteX7" fmla="*/ 67834 w 108824"/>
                <a:gd name="connsiteY7" fmla="*/ 119617 h 117893"/>
                <a:gd name="connsiteX8" fmla="*/ 43893 w 108824"/>
                <a:gd name="connsiteY8"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24" h="117893">
                  <a:moveTo>
                    <a:pt x="43893" y="69739"/>
                  </a:moveTo>
                  <a:lnTo>
                    <a:pt x="0" y="0"/>
                  </a:lnTo>
                  <a:lnTo>
                    <a:pt x="26753" y="0"/>
                  </a:lnTo>
                  <a:lnTo>
                    <a:pt x="56362" y="51012"/>
                  </a:lnTo>
                  <a:lnTo>
                    <a:pt x="86063" y="0"/>
                  </a:lnTo>
                  <a:lnTo>
                    <a:pt x="111908" y="0"/>
                  </a:lnTo>
                  <a:lnTo>
                    <a:pt x="67834" y="69739"/>
                  </a:lnTo>
                  <a:lnTo>
                    <a:pt x="67834" y="119617"/>
                  </a:lnTo>
                  <a:lnTo>
                    <a:pt x="43893" y="119617"/>
                  </a:lnTo>
                  <a:close/>
                </a:path>
              </a:pathLst>
            </a:custGeom>
            <a:solidFill>
              <a:srgbClr val="2C272D"/>
            </a:solidFill>
            <a:ln w="452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30159C1A-D9DB-41C8-BFFC-DB8B829E364E}"/>
                </a:ext>
              </a:extLst>
            </p:cNvPr>
            <p:cNvSpPr/>
            <p:nvPr/>
          </p:nvSpPr>
          <p:spPr>
            <a:xfrm>
              <a:off x="6877510"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867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867"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E7CE7006-59EF-4B34-AB56-D430EF437D88}"/>
                </a:ext>
              </a:extLst>
            </p:cNvPr>
            <p:cNvSpPr/>
            <p:nvPr/>
          </p:nvSpPr>
          <p:spPr>
            <a:xfrm>
              <a:off x="7048002" y="1251656"/>
              <a:ext cx="90687" cy="117894"/>
            </a:xfrm>
            <a:custGeom>
              <a:avLst/>
              <a:gdLst>
                <a:gd name="connsiteX0" fmla="*/ 22989 w 90687"/>
                <a:gd name="connsiteY0" fmla="*/ 57632 h 117893"/>
                <a:gd name="connsiteX1" fmla="*/ 34779 w 90687"/>
                <a:gd name="connsiteY1" fmla="*/ 57632 h 117893"/>
                <a:gd name="connsiteX2" fmla="*/ 59491 w 90687"/>
                <a:gd name="connsiteY2" fmla="*/ 38270 h 117893"/>
                <a:gd name="connsiteX3" fmla="*/ 53460 w 90687"/>
                <a:gd name="connsiteY3" fmla="*/ 24168 h 117893"/>
                <a:gd name="connsiteX4" fmla="*/ 35595 w 90687"/>
                <a:gd name="connsiteY4" fmla="*/ 19362 h 117893"/>
                <a:gd name="connsiteX5" fmla="*/ 22989 w 90687"/>
                <a:gd name="connsiteY5" fmla="*/ 19362 h 117893"/>
                <a:gd name="connsiteX6" fmla="*/ 22989 w 90687"/>
                <a:gd name="connsiteY6" fmla="*/ 57632 h 117893"/>
                <a:gd name="connsiteX7" fmla="*/ 0 w 90687"/>
                <a:gd name="connsiteY7" fmla="*/ 0 h 117893"/>
                <a:gd name="connsiteX8" fmla="*/ 38859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5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2989" y="57632"/>
                  </a:moveTo>
                  <a:lnTo>
                    <a:pt x="34779" y="57632"/>
                  </a:lnTo>
                  <a:cubicBezTo>
                    <a:pt x="51284" y="57632"/>
                    <a:pt x="59491" y="51148"/>
                    <a:pt x="59491" y="38270"/>
                  </a:cubicBezTo>
                  <a:cubicBezTo>
                    <a:pt x="59491" y="32103"/>
                    <a:pt x="57496" y="27388"/>
                    <a:pt x="53460" y="24168"/>
                  </a:cubicBezTo>
                  <a:cubicBezTo>
                    <a:pt x="49425" y="20949"/>
                    <a:pt x="43439" y="19362"/>
                    <a:pt x="35595" y="19362"/>
                  </a:cubicBezTo>
                  <a:lnTo>
                    <a:pt x="22989" y="19362"/>
                  </a:lnTo>
                  <a:lnTo>
                    <a:pt x="22989" y="57632"/>
                  </a:lnTo>
                  <a:close/>
                  <a:moveTo>
                    <a:pt x="0" y="0"/>
                  </a:moveTo>
                  <a:lnTo>
                    <a:pt x="38859" y="0"/>
                  </a:lnTo>
                  <a:cubicBezTo>
                    <a:pt x="52644" y="0"/>
                    <a:pt x="63436" y="3355"/>
                    <a:pt x="71326" y="10157"/>
                  </a:cubicBezTo>
                  <a:cubicBezTo>
                    <a:pt x="79215" y="16913"/>
                    <a:pt x="83115" y="26254"/>
                    <a:pt x="83115" y="38089"/>
                  </a:cubicBezTo>
                  <a:cubicBezTo>
                    <a:pt x="83115" y="45117"/>
                    <a:pt x="81392" y="51465"/>
                    <a:pt x="77901" y="57042"/>
                  </a:cubicBezTo>
                  <a:cubicBezTo>
                    <a:pt x="74454" y="62665"/>
                    <a:pt x="69512" y="67199"/>
                    <a:pt x="63118" y="70645"/>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652F47FB-423C-4E66-A976-DED0177170C5}"/>
                </a:ext>
              </a:extLst>
            </p:cNvPr>
            <p:cNvSpPr/>
            <p:nvPr/>
          </p:nvSpPr>
          <p:spPr>
            <a:xfrm>
              <a:off x="7176325" y="1251656"/>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5 w 104290"/>
                <a:gd name="connsiteY7" fmla="*/ 67199 h 117893"/>
                <a:gd name="connsiteX8" fmla="*/ 81845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42" y="100708"/>
                    <a:pt x="81845" y="89554"/>
                    <a:pt x="81845" y="67199"/>
                  </a:cubicBezTo>
                  <a:lnTo>
                    <a:pt x="81845" y="0"/>
                  </a:lnTo>
                  <a:lnTo>
                    <a:pt x="105923" y="0"/>
                  </a:lnTo>
                  <a:lnTo>
                    <a:pt x="105923" y="69104"/>
                  </a:lnTo>
                  <a:cubicBezTo>
                    <a:pt x="105923" y="86017"/>
                    <a:pt x="101298" y="99076"/>
                    <a:pt x="92048" y="108281"/>
                  </a:cubicBezTo>
                  <a:cubicBezTo>
                    <a:pt x="82843"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AC301457-2942-4A8B-A746-2A948C5B3D94}"/>
                </a:ext>
              </a:extLst>
            </p:cNvPr>
            <p:cNvSpPr/>
            <p:nvPr/>
          </p:nvSpPr>
          <p:spPr>
            <a:xfrm>
              <a:off x="4394169" y="1440558"/>
              <a:ext cx="167772" cy="117894"/>
            </a:xfrm>
            <a:custGeom>
              <a:avLst/>
              <a:gdLst>
                <a:gd name="connsiteX0" fmla="*/ 0 w 167771"/>
                <a:gd name="connsiteY0" fmla="*/ 0 h 117893"/>
                <a:gd name="connsiteX1" fmla="*/ 25347 w 167771"/>
                <a:gd name="connsiteY1" fmla="*/ 0 h 117893"/>
                <a:gd name="connsiteX2" fmla="*/ 48336 w 167771"/>
                <a:gd name="connsiteY2" fmla="*/ 89282 h 117893"/>
                <a:gd name="connsiteX3" fmla="*/ 74454 w 167771"/>
                <a:gd name="connsiteY3" fmla="*/ 1587 h 117893"/>
                <a:gd name="connsiteX4" fmla="*/ 95403 w 167771"/>
                <a:gd name="connsiteY4" fmla="*/ 1587 h 117893"/>
                <a:gd name="connsiteX5" fmla="*/ 121521 w 167771"/>
                <a:gd name="connsiteY5" fmla="*/ 88148 h 117893"/>
                <a:gd name="connsiteX6" fmla="*/ 144374 w 167771"/>
                <a:gd name="connsiteY6" fmla="*/ 0 h 117893"/>
                <a:gd name="connsiteX7" fmla="*/ 169722 w 167771"/>
                <a:gd name="connsiteY7" fmla="*/ 0 h 117893"/>
                <a:gd name="connsiteX8" fmla="*/ 133673 w 167771"/>
                <a:gd name="connsiteY8" fmla="*/ 119662 h 117893"/>
                <a:gd name="connsiteX9" fmla="*/ 110820 w 167771"/>
                <a:gd name="connsiteY9" fmla="*/ 119662 h 117893"/>
                <a:gd name="connsiteX10" fmla="*/ 84521 w 167771"/>
                <a:gd name="connsiteY10" fmla="*/ 33690 h 117893"/>
                <a:gd name="connsiteX11" fmla="*/ 58720 w 167771"/>
                <a:gd name="connsiteY11" fmla="*/ 119662 h 117893"/>
                <a:gd name="connsiteX12" fmla="*/ 35731 w 167771"/>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82"/>
                  </a:lnTo>
                  <a:lnTo>
                    <a:pt x="74454" y="1587"/>
                  </a:lnTo>
                  <a:lnTo>
                    <a:pt x="95403" y="1587"/>
                  </a:lnTo>
                  <a:lnTo>
                    <a:pt x="121521" y="88148"/>
                  </a:lnTo>
                  <a:lnTo>
                    <a:pt x="144374" y="0"/>
                  </a:lnTo>
                  <a:lnTo>
                    <a:pt x="169722" y="0"/>
                  </a:lnTo>
                  <a:lnTo>
                    <a:pt x="133673" y="119662"/>
                  </a:lnTo>
                  <a:lnTo>
                    <a:pt x="110820" y="119662"/>
                  </a:lnTo>
                  <a:lnTo>
                    <a:pt x="84521" y="33690"/>
                  </a:lnTo>
                  <a:lnTo>
                    <a:pt x="58720" y="119662"/>
                  </a:lnTo>
                  <a:lnTo>
                    <a:pt x="35731" y="119662"/>
                  </a:lnTo>
                  <a:close/>
                </a:path>
              </a:pathLst>
            </a:custGeom>
            <a:solidFill>
              <a:srgbClr val="2C272D"/>
            </a:solidFill>
            <a:ln w="452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118E0619-C35D-4E3F-9C6B-C959480350FF}"/>
                </a:ext>
              </a:extLst>
            </p:cNvPr>
            <p:cNvSpPr/>
            <p:nvPr/>
          </p:nvSpPr>
          <p:spPr>
            <a:xfrm>
              <a:off x="4586880" y="1440558"/>
              <a:ext cx="117894" cy="117894"/>
            </a:xfrm>
            <a:custGeom>
              <a:avLst/>
              <a:gdLst>
                <a:gd name="connsiteX0" fmla="*/ 77130 w 117893"/>
                <a:gd name="connsiteY0" fmla="*/ 69603 h 117893"/>
                <a:gd name="connsiteX1" fmla="*/ 59491 w 117893"/>
                <a:gd name="connsiteY1" fmla="*/ 21448 h 117893"/>
                <a:gd name="connsiteX2" fmla="*/ 42034 w 117893"/>
                <a:gd name="connsiteY2" fmla="*/ 69603 h 117893"/>
                <a:gd name="connsiteX3" fmla="*/ 77130 w 117893"/>
                <a:gd name="connsiteY3" fmla="*/ 69603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30" y="69603"/>
                  </a:moveTo>
                  <a:lnTo>
                    <a:pt x="59491" y="21448"/>
                  </a:lnTo>
                  <a:lnTo>
                    <a:pt x="42034" y="69603"/>
                  </a:lnTo>
                  <a:lnTo>
                    <a:pt x="77130" y="69603"/>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F2196E37-1F31-441C-9477-11561A9F5999}"/>
                </a:ext>
              </a:extLst>
            </p:cNvPr>
            <p:cNvSpPr/>
            <p:nvPr/>
          </p:nvSpPr>
          <p:spPr>
            <a:xfrm>
              <a:off x="4741140"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9627ED4B-A5F0-4C42-A877-BE0E9ED8FDDB}"/>
                </a:ext>
              </a:extLst>
            </p:cNvPr>
            <p:cNvSpPr/>
            <p:nvPr/>
          </p:nvSpPr>
          <p:spPr>
            <a:xfrm>
              <a:off x="4854952"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CC057DB2-E030-4E06-A328-5BE7745A7865}"/>
                </a:ext>
              </a:extLst>
            </p:cNvPr>
            <p:cNvSpPr/>
            <p:nvPr/>
          </p:nvSpPr>
          <p:spPr>
            <a:xfrm>
              <a:off x="4970987" y="1437928"/>
              <a:ext cx="81619" cy="122428"/>
            </a:xfrm>
            <a:custGeom>
              <a:avLst/>
              <a:gdLst>
                <a:gd name="connsiteX0" fmla="*/ 40265 w 81618"/>
                <a:gd name="connsiteY0" fmla="*/ 124786 h 122428"/>
                <a:gd name="connsiteX1" fmla="*/ 17775 w 81618"/>
                <a:gd name="connsiteY1" fmla="*/ 122020 h 122428"/>
                <a:gd name="connsiteX2" fmla="*/ 0 w 81618"/>
                <a:gd name="connsiteY2" fmla="*/ 114856 h 122428"/>
                <a:gd name="connsiteX3" fmla="*/ 2358 w 81618"/>
                <a:gd name="connsiteY3" fmla="*/ 94224 h 122428"/>
                <a:gd name="connsiteX4" fmla="*/ 19997 w 81618"/>
                <a:gd name="connsiteY4" fmla="*/ 101933 h 122428"/>
                <a:gd name="connsiteX5" fmla="*/ 39358 w 81618"/>
                <a:gd name="connsiteY5" fmla="*/ 104744 h 122428"/>
                <a:gd name="connsiteX6" fmla="*/ 56136 w 81618"/>
                <a:gd name="connsiteY6" fmla="*/ 100708 h 122428"/>
                <a:gd name="connsiteX7" fmla="*/ 62030 w 81618"/>
                <a:gd name="connsiteY7" fmla="*/ 89463 h 122428"/>
                <a:gd name="connsiteX8" fmla="*/ 57088 w 81618"/>
                <a:gd name="connsiteY8" fmla="*/ 79533 h 122428"/>
                <a:gd name="connsiteX9" fmla="*/ 38270 w 81618"/>
                <a:gd name="connsiteY9" fmla="*/ 71326 h 122428"/>
                <a:gd name="connsiteX10" fmla="*/ 10384 w 81618"/>
                <a:gd name="connsiteY10" fmla="*/ 56680 h 122428"/>
                <a:gd name="connsiteX11" fmla="*/ 2040 w 81618"/>
                <a:gd name="connsiteY11" fmla="*/ 34189 h 122428"/>
                <a:gd name="connsiteX12" fmla="*/ 7164 w 81618"/>
                <a:gd name="connsiteY12" fmla="*/ 16414 h 122428"/>
                <a:gd name="connsiteX13" fmla="*/ 22037 w 81618"/>
                <a:gd name="connsiteY13" fmla="*/ 4353 h 122428"/>
                <a:gd name="connsiteX14" fmla="*/ 44845 w 81618"/>
                <a:gd name="connsiteY14" fmla="*/ 0 h 122428"/>
                <a:gd name="connsiteX15" fmla="*/ 63753 w 81618"/>
                <a:gd name="connsiteY15" fmla="*/ 2358 h 122428"/>
                <a:gd name="connsiteX16" fmla="*/ 80576 w 81618"/>
                <a:gd name="connsiteY16" fmla="*/ 8797 h 122428"/>
                <a:gd name="connsiteX17" fmla="*/ 77266 w 81618"/>
                <a:gd name="connsiteY17" fmla="*/ 28793 h 122428"/>
                <a:gd name="connsiteX18" fmla="*/ 61894 w 81618"/>
                <a:gd name="connsiteY18" fmla="*/ 22400 h 122428"/>
                <a:gd name="connsiteX19" fmla="*/ 45616 w 81618"/>
                <a:gd name="connsiteY19" fmla="*/ 19951 h 122428"/>
                <a:gd name="connsiteX20" fmla="*/ 30426 w 81618"/>
                <a:gd name="connsiteY20" fmla="*/ 23579 h 122428"/>
                <a:gd name="connsiteX21" fmla="*/ 25302 w 81618"/>
                <a:gd name="connsiteY21" fmla="*/ 33962 h 122428"/>
                <a:gd name="connsiteX22" fmla="*/ 27252 w 81618"/>
                <a:gd name="connsiteY22" fmla="*/ 40991 h 122428"/>
                <a:gd name="connsiteX23" fmla="*/ 33690 w 81618"/>
                <a:gd name="connsiteY23" fmla="*/ 45933 h 122428"/>
                <a:gd name="connsiteX24" fmla="*/ 46523 w 81618"/>
                <a:gd name="connsiteY24" fmla="*/ 50830 h 122428"/>
                <a:gd name="connsiteX25" fmla="*/ 76903 w 81618"/>
                <a:gd name="connsiteY25" fmla="*/ 66338 h 122428"/>
                <a:gd name="connsiteX26" fmla="*/ 85881 w 81618"/>
                <a:gd name="connsiteY26" fmla="*/ 89101 h 122428"/>
                <a:gd name="connsiteX27" fmla="*/ 73684 w 81618"/>
                <a:gd name="connsiteY27" fmla="*/ 115173 h 122428"/>
                <a:gd name="connsiteX28" fmla="*/ 40265 w 81618"/>
                <a:gd name="connsiteY28" fmla="*/ 124786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1618" h="122428">
                  <a:moveTo>
                    <a:pt x="40265" y="124786"/>
                  </a:moveTo>
                  <a:cubicBezTo>
                    <a:pt x="32784" y="124786"/>
                    <a:pt x="25302" y="123879"/>
                    <a:pt x="17775" y="122020"/>
                  </a:cubicBezTo>
                  <a:cubicBezTo>
                    <a:pt x="10202" y="120161"/>
                    <a:pt x="4308" y="117803"/>
                    <a:pt x="0" y="114856"/>
                  </a:cubicBezTo>
                  <a:lnTo>
                    <a:pt x="2358" y="94224"/>
                  </a:lnTo>
                  <a:cubicBezTo>
                    <a:pt x="7391" y="97489"/>
                    <a:pt x="13286" y="100074"/>
                    <a:pt x="19997" y="101933"/>
                  </a:cubicBezTo>
                  <a:cubicBezTo>
                    <a:pt x="26707" y="103837"/>
                    <a:pt x="33146" y="104744"/>
                    <a:pt x="39358" y="104744"/>
                  </a:cubicBezTo>
                  <a:cubicBezTo>
                    <a:pt x="46613" y="104744"/>
                    <a:pt x="52191" y="103429"/>
                    <a:pt x="56136" y="100708"/>
                  </a:cubicBezTo>
                  <a:cubicBezTo>
                    <a:pt x="60080" y="98033"/>
                    <a:pt x="62030" y="94315"/>
                    <a:pt x="62030" y="89463"/>
                  </a:cubicBezTo>
                  <a:cubicBezTo>
                    <a:pt x="62030" y="85382"/>
                    <a:pt x="60398" y="82072"/>
                    <a:pt x="57088" y="79533"/>
                  </a:cubicBezTo>
                  <a:cubicBezTo>
                    <a:pt x="53778" y="76994"/>
                    <a:pt x="47520" y="74273"/>
                    <a:pt x="38270" y="71326"/>
                  </a:cubicBezTo>
                  <a:cubicBezTo>
                    <a:pt x="25256" y="67245"/>
                    <a:pt x="15961" y="62348"/>
                    <a:pt x="10384" y="56680"/>
                  </a:cubicBezTo>
                  <a:cubicBezTo>
                    <a:pt x="4806" y="51012"/>
                    <a:pt x="2040" y="43530"/>
                    <a:pt x="2040" y="34189"/>
                  </a:cubicBezTo>
                  <a:cubicBezTo>
                    <a:pt x="2040" y="27478"/>
                    <a:pt x="3718" y="21538"/>
                    <a:pt x="7164" y="16414"/>
                  </a:cubicBezTo>
                  <a:cubicBezTo>
                    <a:pt x="10565" y="11291"/>
                    <a:pt x="15553" y="7255"/>
                    <a:pt x="22037" y="4353"/>
                  </a:cubicBezTo>
                  <a:cubicBezTo>
                    <a:pt x="28521" y="1496"/>
                    <a:pt x="36139" y="0"/>
                    <a:pt x="44845" y="0"/>
                  </a:cubicBezTo>
                  <a:cubicBezTo>
                    <a:pt x="51057" y="0"/>
                    <a:pt x="57314" y="816"/>
                    <a:pt x="63753" y="2358"/>
                  </a:cubicBezTo>
                  <a:cubicBezTo>
                    <a:pt x="70147" y="3945"/>
                    <a:pt x="75769" y="6076"/>
                    <a:pt x="80576" y="8797"/>
                  </a:cubicBezTo>
                  <a:lnTo>
                    <a:pt x="77266" y="28793"/>
                  </a:lnTo>
                  <a:cubicBezTo>
                    <a:pt x="72731" y="26163"/>
                    <a:pt x="67653" y="24032"/>
                    <a:pt x="61894" y="22400"/>
                  </a:cubicBezTo>
                  <a:cubicBezTo>
                    <a:pt x="56181" y="20767"/>
                    <a:pt x="50740" y="19951"/>
                    <a:pt x="45616" y="19951"/>
                  </a:cubicBezTo>
                  <a:cubicBezTo>
                    <a:pt x="38905" y="19951"/>
                    <a:pt x="33826" y="21176"/>
                    <a:pt x="30426" y="23579"/>
                  </a:cubicBezTo>
                  <a:cubicBezTo>
                    <a:pt x="27025" y="25982"/>
                    <a:pt x="25302" y="29428"/>
                    <a:pt x="25302" y="33962"/>
                  </a:cubicBezTo>
                  <a:cubicBezTo>
                    <a:pt x="25302" y="36819"/>
                    <a:pt x="25937" y="39132"/>
                    <a:pt x="27252" y="40991"/>
                  </a:cubicBezTo>
                  <a:cubicBezTo>
                    <a:pt x="28567" y="42805"/>
                    <a:pt x="30698" y="44482"/>
                    <a:pt x="33690" y="45933"/>
                  </a:cubicBezTo>
                  <a:cubicBezTo>
                    <a:pt x="36683" y="47430"/>
                    <a:pt x="40945" y="49017"/>
                    <a:pt x="46523" y="50830"/>
                  </a:cubicBezTo>
                  <a:cubicBezTo>
                    <a:pt x="60806" y="55365"/>
                    <a:pt x="70918" y="60534"/>
                    <a:pt x="76903" y="66338"/>
                  </a:cubicBezTo>
                  <a:cubicBezTo>
                    <a:pt x="82888" y="72187"/>
                    <a:pt x="85881" y="79760"/>
                    <a:pt x="85881" y="89101"/>
                  </a:cubicBezTo>
                  <a:cubicBezTo>
                    <a:pt x="85881" y="100119"/>
                    <a:pt x="81800" y="108825"/>
                    <a:pt x="73684" y="115173"/>
                  </a:cubicBezTo>
                  <a:cubicBezTo>
                    <a:pt x="65567" y="121612"/>
                    <a:pt x="54412" y="124786"/>
                    <a:pt x="40265" y="124786"/>
                  </a:cubicBezTo>
                </a:path>
              </a:pathLst>
            </a:custGeom>
            <a:solidFill>
              <a:srgbClr val="2C272D"/>
            </a:solidFill>
            <a:ln w="452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F7E10A7E-4864-47CA-8AE8-4CA5A7C3DC00}"/>
                </a:ext>
              </a:extLst>
            </p:cNvPr>
            <p:cNvSpPr/>
            <p:nvPr/>
          </p:nvSpPr>
          <p:spPr>
            <a:xfrm>
              <a:off x="5146785" y="1440558"/>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13 w 122428"/>
                <a:gd name="connsiteY3" fmla="*/ 0 h 117893"/>
                <a:gd name="connsiteX4" fmla="*/ 126101 w 122428"/>
                <a:gd name="connsiteY4" fmla="*/ 0 h 117893"/>
                <a:gd name="connsiteX5" fmla="*/ 126101 w 122428"/>
                <a:gd name="connsiteY5" fmla="*/ 119662 h 117893"/>
                <a:gd name="connsiteX6" fmla="*/ 104064 w 122428"/>
                <a:gd name="connsiteY6" fmla="*/ 119662 h 117893"/>
                <a:gd name="connsiteX7" fmla="*/ 104064 w 122428"/>
                <a:gd name="connsiteY7" fmla="*/ 35595 h 117893"/>
                <a:gd name="connsiteX8" fmla="*/ 72867 w 122428"/>
                <a:gd name="connsiteY8" fmla="*/ 93998 h 117893"/>
                <a:gd name="connsiteX9" fmla="*/ 53188 w 122428"/>
                <a:gd name="connsiteY9" fmla="*/ 93998 h 117893"/>
                <a:gd name="connsiteX10" fmla="*/ 22037 w 122428"/>
                <a:gd name="connsiteY10" fmla="*/ 35595 h 117893"/>
                <a:gd name="connsiteX11" fmla="*/ 22037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13" y="0"/>
                  </a:lnTo>
                  <a:lnTo>
                    <a:pt x="126101" y="0"/>
                  </a:lnTo>
                  <a:lnTo>
                    <a:pt x="126101" y="119662"/>
                  </a:lnTo>
                  <a:lnTo>
                    <a:pt x="104064" y="119662"/>
                  </a:lnTo>
                  <a:lnTo>
                    <a:pt x="104064" y="35595"/>
                  </a:lnTo>
                  <a:lnTo>
                    <a:pt x="72867" y="93998"/>
                  </a:lnTo>
                  <a:lnTo>
                    <a:pt x="53188" y="93998"/>
                  </a:lnTo>
                  <a:lnTo>
                    <a:pt x="22037" y="35595"/>
                  </a:lnTo>
                  <a:lnTo>
                    <a:pt x="22037"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AF19EB39-867B-4840-9DA5-F21B1C906503}"/>
                </a:ext>
              </a:extLst>
            </p:cNvPr>
            <p:cNvSpPr/>
            <p:nvPr/>
          </p:nvSpPr>
          <p:spPr>
            <a:xfrm>
              <a:off x="5317277" y="1440558"/>
              <a:ext cx="22672" cy="117894"/>
            </a:xfrm>
            <a:custGeom>
              <a:avLst/>
              <a:gdLst>
                <a:gd name="connsiteX0" fmla="*/ 0 w 22671"/>
                <a:gd name="connsiteY0" fmla="*/ 0 h 117893"/>
                <a:gd name="connsiteX1" fmla="*/ 24077 w 22671"/>
                <a:gd name="connsiteY1" fmla="*/ 0 h 117893"/>
                <a:gd name="connsiteX2" fmla="*/ 24077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7" y="0"/>
                  </a:lnTo>
                  <a:lnTo>
                    <a:pt x="2407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5922FEDF-B332-4589-8BE4-168CB026AB48}"/>
                </a:ext>
              </a:extLst>
            </p:cNvPr>
            <p:cNvSpPr/>
            <p:nvPr/>
          </p:nvSpPr>
          <p:spPr>
            <a:xfrm>
              <a:off x="5385746"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3F08AEAA-20D1-4F8F-84CA-CA373B9B0B74}"/>
                </a:ext>
              </a:extLst>
            </p:cNvPr>
            <p:cNvSpPr/>
            <p:nvPr/>
          </p:nvSpPr>
          <p:spPr>
            <a:xfrm>
              <a:off x="5499559"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8CC7164E-4C78-411D-8F71-C2EF901A41BC}"/>
                </a:ext>
              </a:extLst>
            </p:cNvPr>
            <p:cNvSpPr/>
            <p:nvPr/>
          </p:nvSpPr>
          <p:spPr>
            <a:xfrm>
              <a:off x="5613372"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56F3EA3D-8A70-4858-BFF6-FBF8E4BB350E}"/>
                </a:ext>
              </a:extLst>
            </p:cNvPr>
            <p:cNvSpPr/>
            <p:nvPr/>
          </p:nvSpPr>
          <p:spPr>
            <a:xfrm>
              <a:off x="573489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09F9D64E-4937-4B80-82BB-8245CFECD26E}"/>
                </a:ext>
              </a:extLst>
            </p:cNvPr>
            <p:cNvSpPr/>
            <p:nvPr/>
          </p:nvSpPr>
          <p:spPr>
            <a:xfrm>
              <a:off x="5886160" y="1440558"/>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921 w 104290"/>
                <a:gd name="connsiteY4" fmla="*/ 0 h 117893"/>
                <a:gd name="connsiteX5" fmla="*/ 106921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921" y="0"/>
                  </a:lnTo>
                  <a:lnTo>
                    <a:pt x="106921"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C4771EA9-4F8F-4471-9CD1-FFDA8ACAF7FB}"/>
                </a:ext>
              </a:extLst>
            </p:cNvPr>
            <p:cNvSpPr/>
            <p:nvPr/>
          </p:nvSpPr>
          <p:spPr>
            <a:xfrm>
              <a:off x="6037472" y="1440558"/>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704593D2-31F0-437D-B767-9D871DAD995E}"/>
                </a:ext>
              </a:extLst>
            </p:cNvPr>
            <p:cNvSpPr/>
            <p:nvPr/>
          </p:nvSpPr>
          <p:spPr>
            <a:xfrm>
              <a:off x="6105125" y="1440558"/>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6 w 104290"/>
                <a:gd name="connsiteY7" fmla="*/ 67199 h 117893"/>
                <a:gd name="connsiteX8" fmla="*/ 81846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87" y="100708"/>
                    <a:pt x="81846" y="89554"/>
                    <a:pt x="81846" y="67199"/>
                  </a:cubicBezTo>
                  <a:lnTo>
                    <a:pt x="81846" y="0"/>
                  </a:lnTo>
                  <a:lnTo>
                    <a:pt x="105923" y="0"/>
                  </a:lnTo>
                  <a:lnTo>
                    <a:pt x="105923" y="69104"/>
                  </a:lnTo>
                  <a:cubicBezTo>
                    <a:pt x="105923" y="86017"/>
                    <a:pt x="101298" y="99076"/>
                    <a:pt x="92048" y="108281"/>
                  </a:cubicBezTo>
                  <a:cubicBezTo>
                    <a:pt x="82888"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909AA1DF-072B-4142-A689-FB31CDE811B6}"/>
                </a:ext>
              </a:extLst>
            </p:cNvPr>
            <p:cNvSpPr/>
            <p:nvPr/>
          </p:nvSpPr>
          <p:spPr>
            <a:xfrm>
              <a:off x="6254714" y="1440558"/>
              <a:ext cx="122428" cy="117894"/>
            </a:xfrm>
            <a:custGeom>
              <a:avLst/>
              <a:gdLst>
                <a:gd name="connsiteX0" fmla="*/ 0 w 122428"/>
                <a:gd name="connsiteY0" fmla="*/ 0 h 117893"/>
                <a:gd name="connsiteX1" fmla="*/ 24848 w 122428"/>
                <a:gd name="connsiteY1" fmla="*/ 0 h 117893"/>
                <a:gd name="connsiteX2" fmla="*/ 63572 w 122428"/>
                <a:gd name="connsiteY2" fmla="*/ 73185 h 117893"/>
                <a:gd name="connsiteX3" fmla="*/ 102613 w 122428"/>
                <a:gd name="connsiteY3" fmla="*/ 0 h 117893"/>
                <a:gd name="connsiteX4" fmla="*/ 126056 w 122428"/>
                <a:gd name="connsiteY4" fmla="*/ 0 h 117893"/>
                <a:gd name="connsiteX5" fmla="*/ 126056 w 122428"/>
                <a:gd name="connsiteY5" fmla="*/ 119662 h 117893"/>
                <a:gd name="connsiteX6" fmla="*/ 104018 w 122428"/>
                <a:gd name="connsiteY6" fmla="*/ 119662 h 117893"/>
                <a:gd name="connsiteX7" fmla="*/ 104018 w 122428"/>
                <a:gd name="connsiteY7" fmla="*/ 35595 h 117893"/>
                <a:gd name="connsiteX8" fmla="*/ 72867 w 122428"/>
                <a:gd name="connsiteY8" fmla="*/ 93998 h 117893"/>
                <a:gd name="connsiteX9" fmla="*/ 53188 w 122428"/>
                <a:gd name="connsiteY9" fmla="*/ 93998 h 117893"/>
                <a:gd name="connsiteX10" fmla="*/ 21992 w 122428"/>
                <a:gd name="connsiteY10" fmla="*/ 35595 h 117893"/>
                <a:gd name="connsiteX11" fmla="*/ 21992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48" y="0"/>
                  </a:lnTo>
                  <a:lnTo>
                    <a:pt x="63572" y="73185"/>
                  </a:lnTo>
                  <a:lnTo>
                    <a:pt x="102613" y="0"/>
                  </a:lnTo>
                  <a:lnTo>
                    <a:pt x="126056" y="0"/>
                  </a:lnTo>
                  <a:lnTo>
                    <a:pt x="126056" y="119662"/>
                  </a:lnTo>
                  <a:lnTo>
                    <a:pt x="104018" y="119662"/>
                  </a:lnTo>
                  <a:lnTo>
                    <a:pt x="104018" y="35595"/>
                  </a:lnTo>
                  <a:lnTo>
                    <a:pt x="72867" y="93998"/>
                  </a:lnTo>
                  <a:lnTo>
                    <a:pt x="53188" y="93998"/>
                  </a:lnTo>
                  <a:lnTo>
                    <a:pt x="21992" y="35595"/>
                  </a:lnTo>
                  <a:lnTo>
                    <a:pt x="21992"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AD283C9B-1525-4994-BC44-6A1CFAD16349}"/>
                </a:ext>
              </a:extLst>
            </p:cNvPr>
            <p:cNvSpPr/>
            <p:nvPr/>
          </p:nvSpPr>
          <p:spPr>
            <a:xfrm>
              <a:off x="6469099" y="1438835"/>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212 h 122428"/>
                <a:gd name="connsiteX4" fmla="*/ 7980 w 99756"/>
                <a:gd name="connsiteY4" fmla="*/ 30471 h 122428"/>
                <a:gd name="connsiteX5" fmla="*/ 30698 w 99756"/>
                <a:gd name="connsiteY5" fmla="*/ 8207 h 122428"/>
                <a:gd name="connsiteX6" fmla="*/ 64841 w 99756"/>
                <a:gd name="connsiteY6" fmla="*/ 0 h 122428"/>
                <a:gd name="connsiteX7" fmla="*/ 84793 w 99756"/>
                <a:gd name="connsiteY7" fmla="*/ 2585 h 122428"/>
                <a:gd name="connsiteX8" fmla="*/ 102205 w 99756"/>
                <a:gd name="connsiteY8" fmla="*/ 9568 h 122428"/>
                <a:gd name="connsiteX9" fmla="*/ 98260 w 99756"/>
                <a:gd name="connsiteY9" fmla="*/ 29882 h 122428"/>
                <a:gd name="connsiteX10" fmla="*/ 65159 w 99756"/>
                <a:gd name="connsiteY10" fmla="*/ 21357 h 122428"/>
                <a:gd name="connsiteX11" fmla="*/ 44391 w 99756"/>
                <a:gd name="connsiteY11" fmla="*/ 26254 h 122428"/>
                <a:gd name="connsiteX12" fmla="*/ 30063 w 99756"/>
                <a:gd name="connsiteY12" fmla="*/ 40265 h 122428"/>
                <a:gd name="connsiteX13" fmla="*/ 24848 w 99756"/>
                <a:gd name="connsiteY13" fmla="*/ 61667 h 122428"/>
                <a:gd name="connsiteX14" fmla="*/ 35867 w 99756"/>
                <a:gd name="connsiteY14" fmla="*/ 90869 h 122428"/>
                <a:gd name="connsiteX15" fmla="*/ 65612 w 99756"/>
                <a:gd name="connsiteY15" fmla="*/ 101661 h 122428"/>
                <a:gd name="connsiteX16" fmla="*/ 83070 w 99756"/>
                <a:gd name="connsiteY16" fmla="*/ 99303 h 122428"/>
                <a:gd name="connsiteX17" fmla="*/ 100527 w 99756"/>
                <a:gd name="connsiteY17" fmla="*/ 92683 h 122428"/>
                <a:gd name="connsiteX18" fmla="*/ 103066 w 99756"/>
                <a:gd name="connsiteY18" fmla="*/ 113450 h 122428"/>
                <a:gd name="connsiteX19" fmla="*/ 84611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2"/>
                    <a:pt x="8207" y="94632"/>
                  </a:cubicBezTo>
                  <a:cubicBezTo>
                    <a:pt x="2721" y="85382"/>
                    <a:pt x="0" y="74590"/>
                    <a:pt x="0" y="62212"/>
                  </a:cubicBezTo>
                  <a:cubicBezTo>
                    <a:pt x="0" y="50468"/>
                    <a:pt x="2675" y="39902"/>
                    <a:pt x="7980" y="30471"/>
                  </a:cubicBezTo>
                  <a:cubicBezTo>
                    <a:pt x="13240" y="21085"/>
                    <a:pt x="20858" y="13648"/>
                    <a:pt x="30698" y="8207"/>
                  </a:cubicBezTo>
                  <a:cubicBezTo>
                    <a:pt x="40583" y="2766"/>
                    <a:pt x="51964" y="0"/>
                    <a:pt x="64841" y="0"/>
                  </a:cubicBezTo>
                  <a:cubicBezTo>
                    <a:pt x="71326" y="0"/>
                    <a:pt x="77991" y="861"/>
                    <a:pt x="84793" y="2585"/>
                  </a:cubicBezTo>
                  <a:cubicBezTo>
                    <a:pt x="91549" y="4308"/>
                    <a:pt x="97353" y="6666"/>
                    <a:pt x="102205" y="9568"/>
                  </a:cubicBezTo>
                  <a:lnTo>
                    <a:pt x="98260" y="29882"/>
                  </a:lnTo>
                  <a:cubicBezTo>
                    <a:pt x="86833" y="24214"/>
                    <a:pt x="75769" y="21357"/>
                    <a:pt x="65159" y="21357"/>
                  </a:cubicBezTo>
                  <a:cubicBezTo>
                    <a:pt x="57405" y="21357"/>
                    <a:pt x="50467" y="22989"/>
                    <a:pt x="44391" y="26254"/>
                  </a:cubicBezTo>
                  <a:cubicBezTo>
                    <a:pt x="38315" y="29519"/>
                    <a:pt x="33509" y="34189"/>
                    <a:pt x="30063" y="40265"/>
                  </a:cubicBezTo>
                  <a:cubicBezTo>
                    <a:pt x="26571" y="46341"/>
                    <a:pt x="24848" y="53506"/>
                    <a:pt x="24848" y="61667"/>
                  </a:cubicBezTo>
                  <a:cubicBezTo>
                    <a:pt x="24848" y="73956"/>
                    <a:pt x="28521" y="83659"/>
                    <a:pt x="35867" y="90869"/>
                  </a:cubicBezTo>
                  <a:cubicBezTo>
                    <a:pt x="43213" y="98033"/>
                    <a:pt x="53143" y="101661"/>
                    <a:pt x="65612" y="101661"/>
                  </a:cubicBezTo>
                  <a:cubicBezTo>
                    <a:pt x="71054" y="101661"/>
                    <a:pt x="76903" y="100890"/>
                    <a:pt x="83070" y="99303"/>
                  </a:cubicBezTo>
                  <a:cubicBezTo>
                    <a:pt x="89282" y="97716"/>
                    <a:pt x="95086" y="95539"/>
                    <a:pt x="100527" y="92683"/>
                  </a:cubicBezTo>
                  <a:lnTo>
                    <a:pt x="103066" y="113450"/>
                  </a:lnTo>
                  <a:cubicBezTo>
                    <a:pt x="97716" y="116488"/>
                    <a:pt x="91594" y="118846"/>
                    <a:pt x="84611" y="120524"/>
                  </a:cubicBezTo>
                  <a:cubicBezTo>
                    <a:pt x="77764"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701C4348-CCB1-4882-86CB-89AA00D12984}"/>
                </a:ext>
              </a:extLst>
            </p:cNvPr>
            <p:cNvSpPr/>
            <p:nvPr/>
          </p:nvSpPr>
          <p:spPr>
            <a:xfrm>
              <a:off x="6611251"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9A1D1914-00F4-4500-929C-6C3F27B2F682}"/>
                </a:ext>
              </a:extLst>
            </p:cNvPr>
            <p:cNvSpPr/>
            <p:nvPr/>
          </p:nvSpPr>
          <p:spPr>
            <a:xfrm>
              <a:off x="673277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473 w 104290"/>
                <a:gd name="connsiteY6" fmla="*/ 119662 h 117893"/>
                <a:gd name="connsiteX7" fmla="*/ 22808 w 104290"/>
                <a:gd name="connsiteY7" fmla="*/ 36819 h 117893"/>
                <a:gd name="connsiteX8" fmla="*/ 22808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473" y="119662"/>
                  </a:lnTo>
                  <a:lnTo>
                    <a:pt x="22808" y="36819"/>
                  </a:lnTo>
                  <a:lnTo>
                    <a:pt x="2280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B4ED95A4-CE35-4020-9BDD-01C4998EE2E6}"/>
                </a:ext>
              </a:extLst>
            </p:cNvPr>
            <p:cNvSpPr/>
            <p:nvPr/>
          </p:nvSpPr>
          <p:spPr>
            <a:xfrm>
              <a:off x="6875243" y="1440558"/>
              <a:ext cx="99756" cy="117894"/>
            </a:xfrm>
            <a:custGeom>
              <a:avLst/>
              <a:gdLst>
                <a:gd name="connsiteX0" fmla="*/ 38406 w 99756"/>
                <a:gd name="connsiteY0" fmla="*/ 19861 h 117893"/>
                <a:gd name="connsiteX1" fmla="*/ 0 w 99756"/>
                <a:gd name="connsiteY1" fmla="*/ 19861 h 117893"/>
                <a:gd name="connsiteX2" fmla="*/ 0 w 99756"/>
                <a:gd name="connsiteY2" fmla="*/ 0 h 117893"/>
                <a:gd name="connsiteX3" fmla="*/ 100890 w 99756"/>
                <a:gd name="connsiteY3" fmla="*/ 0 h 117893"/>
                <a:gd name="connsiteX4" fmla="*/ 100890 w 99756"/>
                <a:gd name="connsiteY4" fmla="*/ 19861 h 117893"/>
                <a:gd name="connsiteX5" fmla="*/ 62484 w 99756"/>
                <a:gd name="connsiteY5" fmla="*/ 19861 h 117893"/>
                <a:gd name="connsiteX6" fmla="*/ 62484 w 99756"/>
                <a:gd name="connsiteY6" fmla="*/ 119662 h 117893"/>
                <a:gd name="connsiteX7" fmla="*/ 38406 w 99756"/>
                <a:gd name="connsiteY7"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756" h="117893">
                  <a:moveTo>
                    <a:pt x="38406" y="19861"/>
                  </a:moveTo>
                  <a:lnTo>
                    <a:pt x="0" y="19861"/>
                  </a:lnTo>
                  <a:lnTo>
                    <a:pt x="0" y="0"/>
                  </a:lnTo>
                  <a:lnTo>
                    <a:pt x="100890" y="0"/>
                  </a:lnTo>
                  <a:lnTo>
                    <a:pt x="100890" y="19861"/>
                  </a:lnTo>
                  <a:lnTo>
                    <a:pt x="62484" y="19861"/>
                  </a:lnTo>
                  <a:lnTo>
                    <a:pt x="62484" y="119662"/>
                  </a:lnTo>
                  <a:lnTo>
                    <a:pt x="38406" y="119662"/>
                  </a:lnTo>
                  <a:close/>
                </a:path>
              </a:pathLst>
            </a:custGeom>
            <a:solidFill>
              <a:srgbClr val="2C272D"/>
            </a:solidFill>
            <a:ln w="452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810FD8C8-4E2E-446D-BE2C-81BB9B5825A7}"/>
                </a:ext>
              </a:extLst>
            </p:cNvPr>
            <p:cNvSpPr/>
            <p:nvPr/>
          </p:nvSpPr>
          <p:spPr>
            <a:xfrm>
              <a:off x="7011682" y="1440558"/>
              <a:ext cx="90687" cy="117894"/>
            </a:xfrm>
            <a:custGeom>
              <a:avLst/>
              <a:gdLst>
                <a:gd name="connsiteX0" fmla="*/ 23034 w 90687"/>
                <a:gd name="connsiteY0" fmla="*/ 57632 h 117893"/>
                <a:gd name="connsiteX1" fmla="*/ 34824 w 90687"/>
                <a:gd name="connsiteY1" fmla="*/ 57632 h 117893"/>
                <a:gd name="connsiteX2" fmla="*/ 59536 w 90687"/>
                <a:gd name="connsiteY2" fmla="*/ 38270 h 117893"/>
                <a:gd name="connsiteX3" fmla="*/ 53460 w 90687"/>
                <a:gd name="connsiteY3" fmla="*/ 24168 h 117893"/>
                <a:gd name="connsiteX4" fmla="*/ 35595 w 90687"/>
                <a:gd name="connsiteY4" fmla="*/ 19362 h 117893"/>
                <a:gd name="connsiteX5" fmla="*/ 23034 w 90687"/>
                <a:gd name="connsiteY5" fmla="*/ 19362 h 117893"/>
                <a:gd name="connsiteX6" fmla="*/ 23034 w 90687"/>
                <a:gd name="connsiteY6" fmla="*/ 57632 h 117893"/>
                <a:gd name="connsiteX7" fmla="*/ 45 w 90687"/>
                <a:gd name="connsiteY7" fmla="*/ 0 h 117893"/>
                <a:gd name="connsiteX8" fmla="*/ 38905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6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3034" y="57632"/>
                  </a:moveTo>
                  <a:lnTo>
                    <a:pt x="34824" y="57632"/>
                  </a:lnTo>
                  <a:cubicBezTo>
                    <a:pt x="51284" y="57632"/>
                    <a:pt x="59536" y="51148"/>
                    <a:pt x="59536" y="38270"/>
                  </a:cubicBezTo>
                  <a:cubicBezTo>
                    <a:pt x="59536" y="32103"/>
                    <a:pt x="57496" y="27388"/>
                    <a:pt x="53460" y="24168"/>
                  </a:cubicBezTo>
                  <a:cubicBezTo>
                    <a:pt x="49425" y="20949"/>
                    <a:pt x="43484" y="19362"/>
                    <a:pt x="35595" y="19362"/>
                  </a:cubicBezTo>
                  <a:lnTo>
                    <a:pt x="23034" y="19362"/>
                  </a:lnTo>
                  <a:lnTo>
                    <a:pt x="23034" y="57632"/>
                  </a:lnTo>
                  <a:close/>
                  <a:moveTo>
                    <a:pt x="45" y="0"/>
                  </a:moveTo>
                  <a:lnTo>
                    <a:pt x="38905" y="0"/>
                  </a:lnTo>
                  <a:cubicBezTo>
                    <a:pt x="52644" y="0"/>
                    <a:pt x="63481" y="3355"/>
                    <a:pt x="71326" y="10157"/>
                  </a:cubicBezTo>
                  <a:cubicBezTo>
                    <a:pt x="79170" y="16913"/>
                    <a:pt x="83115" y="26254"/>
                    <a:pt x="83115" y="38089"/>
                  </a:cubicBezTo>
                  <a:cubicBezTo>
                    <a:pt x="83115" y="45117"/>
                    <a:pt x="81392" y="51465"/>
                    <a:pt x="77901" y="57042"/>
                  </a:cubicBezTo>
                  <a:cubicBezTo>
                    <a:pt x="74454" y="62665"/>
                    <a:pt x="69512" y="67199"/>
                    <a:pt x="63118" y="70646"/>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6EF6F2BA-DFD8-4368-AADA-D0860231FCDB}"/>
                </a:ext>
              </a:extLst>
            </p:cNvPr>
            <p:cNvSpPr/>
            <p:nvPr/>
          </p:nvSpPr>
          <p:spPr>
            <a:xfrm>
              <a:off x="7140821"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261 w 77084"/>
                <a:gd name="connsiteY3" fmla="*/ 20178 h 117893"/>
                <a:gd name="connsiteX4" fmla="*/ 23261 w 77084"/>
                <a:gd name="connsiteY4" fmla="*/ 48835 h 117893"/>
                <a:gd name="connsiteX5" fmla="*/ 72550 w 77084"/>
                <a:gd name="connsiteY5" fmla="*/ 48835 h 117893"/>
                <a:gd name="connsiteX6" fmla="*/ 72550 w 77084"/>
                <a:gd name="connsiteY6" fmla="*/ 68786 h 117893"/>
                <a:gd name="connsiteX7" fmla="*/ 23261 w 77084"/>
                <a:gd name="connsiteY7" fmla="*/ 68786 h 117893"/>
                <a:gd name="connsiteX8" fmla="*/ 23261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261" y="20178"/>
                  </a:lnTo>
                  <a:lnTo>
                    <a:pt x="23261" y="48835"/>
                  </a:lnTo>
                  <a:lnTo>
                    <a:pt x="72550" y="48835"/>
                  </a:lnTo>
                  <a:lnTo>
                    <a:pt x="72550" y="68786"/>
                  </a:lnTo>
                  <a:lnTo>
                    <a:pt x="23261" y="68786"/>
                  </a:lnTo>
                  <a:lnTo>
                    <a:pt x="23261"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30CB6308-CBCB-4E01-A815-D483F8C9B50B}"/>
                </a:ext>
              </a:extLst>
            </p:cNvPr>
            <p:cNvSpPr/>
            <p:nvPr/>
          </p:nvSpPr>
          <p:spPr>
            <a:xfrm>
              <a:off x="5259872" y="497499"/>
              <a:ext cx="1097318" cy="498781"/>
            </a:xfrm>
            <a:custGeom>
              <a:avLst/>
              <a:gdLst>
                <a:gd name="connsiteX0" fmla="*/ 0 w 1097318"/>
                <a:gd name="connsiteY0" fmla="*/ 110321 h 498781"/>
                <a:gd name="connsiteX1" fmla="*/ 101525 w 1097318"/>
                <a:gd name="connsiteY1" fmla="*/ 502001 h 498781"/>
                <a:gd name="connsiteX2" fmla="*/ 996111 w 1097318"/>
                <a:gd name="connsiteY2" fmla="*/ 502001 h 498781"/>
                <a:gd name="connsiteX3" fmla="*/ 1097409 w 1097318"/>
                <a:gd name="connsiteY3" fmla="*/ 111138 h 498781"/>
                <a:gd name="connsiteX4" fmla="*/ 547707 w 1097318"/>
                <a:gd name="connsiteY4" fmla="*/ 0 h 498781"/>
                <a:gd name="connsiteX5" fmla="*/ 0 w 1097318"/>
                <a:gd name="connsiteY5" fmla="*/ 110321 h 498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8" h="498781">
                  <a:moveTo>
                    <a:pt x="0" y="110321"/>
                  </a:moveTo>
                  <a:lnTo>
                    <a:pt x="101525" y="502001"/>
                  </a:lnTo>
                  <a:lnTo>
                    <a:pt x="996111" y="502001"/>
                  </a:lnTo>
                  <a:lnTo>
                    <a:pt x="1097409" y="111138"/>
                  </a:lnTo>
                  <a:cubicBezTo>
                    <a:pt x="928504" y="39585"/>
                    <a:pt x="742730" y="0"/>
                    <a:pt x="547707" y="0"/>
                  </a:cubicBezTo>
                  <a:cubicBezTo>
                    <a:pt x="353454" y="0"/>
                    <a:pt x="168407" y="39268"/>
                    <a:pt x="0" y="110321"/>
                  </a:cubicBezTo>
                </a:path>
              </a:pathLst>
            </a:custGeom>
            <a:solidFill>
              <a:srgbClr val="2C272D"/>
            </a:solidFill>
            <a:ln w="4528" cap="flat">
              <a:noFill/>
              <a:prstDash val="solid"/>
              <a:miter/>
            </a:ln>
          </p:spPr>
          <p:txBody>
            <a:bodyPr rtlCol="0" anchor="ctr"/>
            <a:lstStyle/>
            <a:p>
              <a:endParaRPr lang="en-GB"/>
            </a:p>
          </p:txBody>
        </p:sp>
      </p:grpSp>
    </p:spTree>
    <p:extLst>
      <p:ext uri="{BB962C8B-B14F-4D97-AF65-F5344CB8AC3E}">
        <p14:creationId xmlns:p14="http://schemas.microsoft.com/office/powerpoint/2010/main" val="9489152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4_Title Slide">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EEED279B-5B5B-486B-BA71-99D02597052B}"/>
              </a:ext>
            </a:extLst>
          </p:cNvPr>
          <p:cNvSpPr/>
          <p:nvPr userDrawn="1"/>
        </p:nvSpPr>
        <p:spPr>
          <a:xfrm>
            <a:off x="0" y="0"/>
            <a:ext cx="12192000" cy="6858000"/>
          </a:xfrm>
          <a:prstGeom prst="rect">
            <a:avLst/>
          </a:prstGeom>
          <a:solidFill>
            <a:srgbClr val="68C8EA"/>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55" name="Graphic 54">
            <a:extLst>
              <a:ext uri="{FF2B5EF4-FFF2-40B4-BE49-F238E27FC236}">
                <a16:creationId xmlns:a16="http://schemas.microsoft.com/office/drawing/2014/main" id="{5DBB0B76-EAA6-4A62-9201-36524F245CB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2" name="Title 1">
            <a:extLst>
              <a:ext uri="{FF2B5EF4-FFF2-40B4-BE49-F238E27FC236}">
                <a16:creationId xmlns:a16="http://schemas.microsoft.com/office/drawing/2014/main" id="{1FF33B81-5CDF-4B03-9508-4A43E0D7D499}"/>
              </a:ext>
            </a:extLst>
          </p:cNvPr>
          <p:cNvSpPr>
            <a:spLocks noGrp="1"/>
          </p:cNvSpPr>
          <p:nvPr>
            <p:ph type="ctrTitle"/>
          </p:nvPr>
        </p:nvSpPr>
        <p:spPr>
          <a:xfrm>
            <a:off x="2224216" y="1690783"/>
            <a:ext cx="7743568" cy="2387600"/>
          </a:xfrm>
        </p:spPr>
        <p:txBody>
          <a:bodyPr anchor="b">
            <a:normAutofit/>
          </a:bodyPr>
          <a:lstStyle>
            <a:lvl1pPr algn="ctr">
              <a:defRPr sz="6000" cap="all" baseline="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B3F5A20-EBD7-465F-9DE0-386BEBA581CA}"/>
              </a:ext>
            </a:extLst>
          </p:cNvPr>
          <p:cNvSpPr>
            <a:spLocks noGrp="1"/>
          </p:cNvSpPr>
          <p:nvPr>
            <p:ph type="subTitle" idx="1"/>
          </p:nvPr>
        </p:nvSpPr>
        <p:spPr>
          <a:xfrm>
            <a:off x="3031524" y="4883650"/>
            <a:ext cx="6128952" cy="1243998"/>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5" name="Graphic 3">
            <a:extLst>
              <a:ext uri="{FF2B5EF4-FFF2-40B4-BE49-F238E27FC236}">
                <a16:creationId xmlns:a16="http://schemas.microsoft.com/office/drawing/2014/main" id="{D7D9773D-7DC5-4997-A909-548683B7510D}"/>
              </a:ext>
            </a:extLst>
          </p:cNvPr>
          <p:cNvGrpSpPr/>
          <p:nvPr/>
        </p:nvGrpSpPr>
        <p:grpSpPr>
          <a:xfrm>
            <a:off x="4927128" y="530451"/>
            <a:ext cx="2337744" cy="845184"/>
            <a:chOff x="4334905" y="497499"/>
            <a:chExt cx="2947343" cy="1065578"/>
          </a:xfrm>
        </p:grpSpPr>
        <p:sp>
          <p:nvSpPr>
            <p:cNvPr id="6" name="Freeform: Shape 5">
              <a:extLst>
                <a:ext uri="{FF2B5EF4-FFF2-40B4-BE49-F238E27FC236}">
                  <a16:creationId xmlns:a16="http://schemas.microsoft.com/office/drawing/2014/main" id="{5F462C5C-42FA-4D7F-ACB5-66D78663A84A}"/>
                </a:ext>
              </a:extLst>
            </p:cNvPr>
            <p:cNvSpPr/>
            <p:nvPr/>
          </p:nvSpPr>
          <p:spPr>
            <a:xfrm>
              <a:off x="4334905" y="1249933"/>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166 h 122428"/>
                <a:gd name="connsiteX4" fmla="*/ 7980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50 w 99756"/>
                <a:gd name="connsiteY10" fmla="*/ 21357 h 122428"/>
                <a:gd name="connsiteX11" fmla="*/ 44482 w 99756"/>
                <a:gd name="connsiteY11" fmla="*/ 26254 h 122428"/>
                <a:gd name="connsiteX12" fmla="*/ 30154 w 99756"/>
                <a:gd name="connsiteY12" fmla="*/ 40265 h 122428"/>
                <a:gd name="connsiteX13" fmla="*/ 24939 w 99756"/>
                <a:gd name="connsiteY13" fmla="*/ 61667 h 122428"/>
                <a:gd name="connsiteX14" fmla="*/ 35958 w 99756"/>
                <a:gd name="connsiteY14" fmla="*/ 90869 h 122428"/>
                <a:gd name="connsiteX15" fmla="*/ 65703 w 99756"/>
                <a:gd name="connsiteY15" fmla="*/ 101661 h 122428"/>
                <a:gd name="connsiteX16" fmla="*/ 83160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3"/>
                    <a:pt x="8207" y="94632"/>
                  </a:cubicBezTo>
                  <a:cubicBezTo>
                    <a:pt x="2721" y="85382"/>
                    <a:pt x="0" y="74545"/>
                    <a:pt x="0" y="62166"/>
                  </a:cubicBezTo>
                  <a:cubicBezTo>
                    <a:pt x="0" y="50422"/>
                    <a:pt x="2630" y="39857"/>
                    <a:pt x="7980" y="30426"/>
                  </a:cubicBezTo>
                  <a:cubicBezTo>
                    <a:pt x="13286" y="21039"/>
                    <a:pt x="20858" y="13603"/>
                    <a:pt x="30743" y="8162"/>
                  </a:cubicBezTo>
                  <a:cubicBezTo>
                    <a:pt x="40583" y="2721"/>
                    <a:pt x="52009" y="0"/>
                    <a:pt x="64887" y="0"/>
                  </a:cubicBezTo>
                  <a:cubicBezTo>
                    <a:pt x="71416" y="0"/>
                    <a:pt x="78037" y="862"/>
                    <a:pt x="84838" y="2585"/>
                  </a:cubicBezTo>
                  <a:cubicBezTo>
                    <a:pt x="91594" y="4308"/>
                    <a:pt x="97398" y="6666"/>
                    <a:pt x="102250" y="9568"/>
                  </a:cubicBezTo>
                  <a:lnTo>
                    <a:pt x="98305" y="29882"/>
                  </a:lnTo>
                  <a:cubicBezTo>
                    <a:pt x="86879" y="24214"/>
                    <a:pt x="75815" y="21357"/>
                    <a:pt x="65250" y="21357"/>
                  </a:cubicBezTo>
                  <a:cubicBezTo>
                    <a:pt x="57496" y="21357"/>
                    <a:pt x="50558" y="22989"/>
                    <a:pt x="44482" y="26254"/>
                  </a:cubicBezTo>
                  <a:cubicBezTo>
                    <a:pt x="38406" y="29519"/>
                    <a:pt x="33600" y="34189"/>
                    <a:pt x="30154" y="40265"/>
                  </a:cubicBezTo>
                  <a:cubicBezTo>
                    <a:pt x="26707" y="46341"/>
                    <a:pt x="24939" y="53506"/>
                    <a:pt x="24939" y="61667"/>
                  </a:cubicBezTo>
                  <a:cubicBezTo>
                    <a:pt x="24939" y="73956"/>
                    <a:pt x="28612" y="83659"/>
                    <a:pt x="35958" y="90869"/>
                  </a:cubicBezTo>
                  <a:cubicBezTo>
                    <a:pt x="43303" y="98033"/>
                    <a:pt x="53234" y="101661"/>
                    <a:pt x="65703" y="101661"/>
                  </a:cubicBezTo>
                  <a:cubicBezTo>
                    <a:pt x="71144" y="101661"/>
                    <a:pt x="76994" y="100890"/>
                    <a:pt x="83160" y="99303"/>
                  </a:cubicBezTo>
                  <a:cubicBezTo>
                    <a:pt x="89373" y="97761"/>
                    <a:pt x="95177" y="95539"/>
                    <a:pt x="100618" y="92683"/>
                  </a:cubicBezTo>
                  <a:lnTo>
                    <a:pt x="103157" y="113450"/>
                  </a:lnTo>
                  <a:cubicBezTo>
                    <a:pt x="97806" y="116488"/>
                    <a:pt x="91685" y="118846"/>
                    <a:pt x="84747" y="120524"/>
                  </a:cubicBezTo>
                  <a:cubicBezTo>
                    <a:pt x="77765"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7" name="Freeform: Shape 6">
              <a:extLst>
                <a:ext uri="{FF2B5EF4-FFF2-40B4-BE49-F238E27FC236}">
                  <a16:creationId xmlns:a16="http://schemas.microsoft.com/office/drawing/2014/main" id="{16BE7924-F016-4510-B741-C84215932748}"/>
                </a:ext>
              </a:extLst>
            </p:cNvPr>
            <p:cNvSpPr/>
            <p:nvPr/>
          </p:nvSpPr>
          <p:spPr>
            <a:xfrm>
              <a:off x="4466402" y="1251656"/>
              <a:ext cx="117894" cy="117894"/>
            </a:xfrm>
            <a:custGeom>
              <a:avLst/>
              <a:gdLst>
                <a:gd name="connsiteX0" fmla="*/ 77084 w 117893"/>
                <a:gd name="connsiteY0" fmla="*/ 69557 h 117893"/>
                <a:gd name="connsiteX1" fmla="*/ 59446 w 117893"/>
                <a:gd name="connsiteY1" fmla="*/ 21402 h 117893"/>
                <a:gd name="connsiteX2" fmla="*/ 41988 w 117893"/>
                <a:gd name="connsiteY2" fmla="*/ 69557 h 117893"/>
                <a:gd name="connsiteX3" fmla="*/ 77084 w 117893"/>
                <a:gd name="connsiteY3" fmla="*/ 69557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084" y="69557"/>
                  </a:moveTo>
                  <a:lnTo>
                    <a:pt x="59446" y="21402"/>
                  </a:lnTo>
                  <a:lnTo>
                    <a:pt x="41988" y="69557"/>
                  </a:lnTo>
                  <a:lnTo>
                    <a:pt x="77084" y="69557"/>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9" name="Freeform: Shape 8">
              <a:extLst>
                <a:ext uri="{FF2B5EF4-FFF2-40B4-BE49-F238E27FC236}">
                  <a16:creationId xmlns:a16="http://schemas.microsoft.com/office/drawing/2014/main" id="{04D770D3-4984-4908-A249-6E4712B9EA59}"/>
                </a:ext>
              </a:extLst>
            </p:cNvPr>
            <p:cNvSpPr/>
            <p:nvPr/>
          </p:nvSpPr>
          <p:spPr>
            <a:xfrm>
              <a:off x="4620616" y="1251656"/>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518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875" y="0"/>
                  </a:lnTo>
                  <a:lnTo>
                    <a:pt x="106875" y="119617"/>
                  </a:lnTo>
                  <a:lnTo>
                    <a:pt x="85518"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0" name="Freeform: Shape 9">
              <a:extLst>
                <a:ext uri="{FF2B5EF4-FFF2-40B4-BE49-F238E27FC236}">
                  <a16:creationId xmlns:a16="http://schemas.microsoft.com/office/drawing/2014/main" id="{E798341B-4E56-4259-8E47-5C1D1C183D18}"/>
                </a:ext>
              </a:extLst>
            </p:cNvPr>
            <p:cNvSpPr/>
            <p:nvPr/>
          </p:nvSpPr>
          <p:spPr>
            <a:xfrm>
              <a:off x="4765444" y="1249117"/>
              <a:ext cx="122428" cy="122428"/>
            </a:xfrm>
            <a:custGeom>
              <a:avLst/>
              <a:gdLst>
                <a:gd name="connsiteX0" fmla="*/ 63119 w 122428"/>
                <a:gd name="connsiteY0" fmla="*/ 103293 h 122428"/>
                <a:gd name="connsiteX1" fmla="*/ 82571 w 122428"/>
                <a:gd name="connsiteY1" fmla="*/ 98260 h 122428"/>
                <a:gd name="connsiteX2" fmla="*/ 96401 w 122428"/>
                <a:gd name="connsiteY2" fmla="*/ 83750 h 122428"/>
                <a:gd name="connsiteX3" fmla="*/ 101525 w 122428"/>
                <a:gd name="connsiteY3" fmla="*/ 62348 h 122428"/>
                <a:gd name="connsiteX4" fmla="*/ 96809 w 122428"/>
                <a:gd name="connsiteY4" fmla="*/ 41716 h 122428"/>
                <a:gd name="connsiteX5" fmla="*/ 83251 w 122428"/>
                <a:gd name="connsiteY5" fmla="*/ 26934 h 122428"/>
                <a:gd name="connsiteX6" fmla="*/ 63119 w 122428"/>
                <a:gd name="connsiteY6" fmla="*/ 21448 h 122428"/>
                <a:gd name="connsiteX7" fmla="*/ 43757 w 122428"/>
                <a:gd name="connsiteY7" fmla="*/ 26481 h 122428"/>
                <a:gd name="connsiteX8" fmla="*/ 29972 w 122428"/>
                <a:gd name="connsiteY8" fmla="*/ 40900 h 122428"/>
                <a:gd name="connsiteX9" fmla="*/ 24848 w 122428"/>
                <a:gd name="connsiteY9" fmla="*/ 62393 h 122428"/>
                <a:gd name="connsiteX10" fmla="*/ 29564 w 122428"/>
                <a:gd name="connsiteY10" fmla="*/ 83024 h 122428"/>
                <a:gd name="connsiteX11" fmla="*/ 43031 w 122428"/>
                <a:gd name="connsiteY11" fmla="*/ 97806 h 122428"/>
                <a:gd name="connsiteX12" fmla="*/ 63119 w 122428"/>
                <a:gd name="connsiteY12" fmla="*/ 103293 h 122428"/>
                <a:gd name="connsiteX13" fmla="*/ 63119 w 122428"/>
                <a:gd name="connsiteY13" fmla="*/ 124695 h 122428"/>
                <a:gd name="connsiteX14" fmla="*/ 31469 w 122428"/>
                <a:gd name="connsiteY14" fmla="*/ 116896 h 122428"/>
                <a:gd name="connsiteX15" fmla="*/ 8570 w 122428"/>
                <a:gd name="connsiteY15" fmla="*/ 94859 h 122428"/>
                <a:gd name="connsiteX16" fmla="*/ 0 w 122428"/>
                <a:gd name="connsiteY16" fmla="*/ 62348 h 122428"/>
                <a:gd name="connsiteX17" fmla="*/ 7981 w 122428"/>
                <a:gd name="connsiteY17" fmla="*/ 31333 h 122428"/>
                <a:gd name="connsiteX18" fmla="*/ 30426 w 122428"/>
                <a:gd name="connsiteY18" fmla="*/ 8570 h 122428"/>
                <a:gd name="connsiteX19" fmla="*/ 63164 w 122428"/>
                <a:gd name="connsiteY19" fmla="*/ 0 h 122428"/>
                <a:gd name="connsiteX20" fmla="*/ 94950 w 122428"/>
                <a:gd name="connsiteY20" fmla="*/ 7799 h 122428"/>
                <a:gd name="connsiteX21" fmla="*/ 117848 w 122428"/>
                <a:gd name="connsiteY21" fmla="*/ 29836 h 122428"/>
                <a:gd name="connsiteX22" fmla="*/ 126418 w 122428"/>
                <a:gd name="connsiteY22" fmla="*/ 62348 h 122428"/>
                <a:gd name="connsiteX23" fmla="*/ 118483 w 122428"/>
                <a:gd name="connsiteY23" fmla="*/ 93363 h 122428"/>
                <a:gd name="connsiteX24" fmla="*/ 95993 w 122428"/>
                <a:gd name="connsiteY24" fmla="*/ 116080 h 122428"/>
                <a:gd name="connsiteX25" fmla="*/ 63119 w 122428"/>
                <a:gd name="connsiteY25" fmla="*/ 124695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2428" h="122428">
                  <a:moveTo>
                    <a:pt x="63119" y="103293"/>
                  </a:moveTo>
                  <a:cubicBezTo>
                    <a:pt x="70283" y="103293"/>
                    <a:pt x="76722" y="101615"/>
                    <a:pt x="82571" y="98260"/>
                  </a:cubicBezTo>
                  <a:cubicBezTo>
                    <a:pt x="88420" y="94904"/>
                    <a:pt x="93000" y="90053"/>
                    <a:pt x="96401" y="83750"/>
                  </a:cubicBezTo>
                  <a:cubicBezTo>
                    <a:pt x="99802" y="77447"/>
                    <a:pt x="101525" y="70328"/>
                    <a:pt x="101525" y="62348"/>
                  </a:cubicBezTo>
                  <a:cubicBezTo>
                    <a:pt x="101525" y="54775"/>
                    <a:pt x="99938" y="47928"/>
                    <a:pt x="96809" y="41716"/>
                  </a:cubicBezTo>
                  <a:cubicBezTo>
                    <a:pt x="93680" y="35550"/>
                    <a:pt x="89146" y="30607"/>
                    <a:pt x="83251" y="26934"/>
                  </a:cubicBezTo>
                  <a:cubicBezTo>
                    <a:pt x="77356" y="23261"/>
                    <a:pt x="70646" y="21448"/>
                    <a:pt x="63119" y="21448"/>
                  </a:cubicBezTo>
                  <a:cubicBezTo>
                    <a:pt x="55954" y="21448"/>
                    <a:pt x="49515" y="23125"/>
                    <a:pt x="43757" y="26481"/>
                  </a:cubicBezTo>
                  <a:cubicBezTo>
                    <a:pt x="37998" y="29836"/>
                    <a:pt x="33373" y="34643"/>
                    <a:pt x="29972" y="40900"/>
                  </a:cubicBezTo>
                  <a:cubicBezTo>
                    <a:pt x="26571" y="47158"/>
                    <a:pt x="24848" y="54322"/>
                    <a:pt x="24848" y="62393"/>
                  </a:cubicBezTo>
                  <a:cubicBezTo>
                    <a:pt x="24848" y="69965"/>
                    <a:pt x="26435" y="76812"/>
                    <a:pt x="29564" y="83024"/>
                  </a:cubicBezTo>
                  <a:cubicBezTo>
                    <a:pt x="32693" y="89237"/>
                    <a:pt x="37182" y="94134"/>
                    <a:pt x="43031" y="97806"/>
                  </a:cubicBezTo>
                  <a:cubicBezTo>
                    <a:pt x="48881" y="101434"/>
                    <a:pt x="55591" y="103293"/>
                    <a:pt x="63119" y="103293"/>
                  </a:cubicBezTo>
                  <a:moveTo>
                    <a:pt x="63119" y="124695"/>
                  </a:moveTo>
                  <a:cubicBezTo>
                    <a:pt x="51556" y="124695"/>
                    <a:pt x="41036" y="122111"/>
                    <a:pt x="31469" y="116896"/>
                  </a:cubicBezTo>
                  <a:cubicBezTo>
                    <a:pt x="21901" y="111682"/>
                    <a:pt x="14283" y="104336"/>
                    <a:pt x="8570" y="94859"/>
                  </a:cubicBezTo>
                  <a:cubicBezTo>
                    <a:pt x="2857" y="85337"/>
                    <a:pt x="0" y="74545"/>
                    <a:pt x="0" y="62348"/>
                  </a:cubicBezTo>
                  <a:cubicBezTo>
                    <a:pt x="0" y="51102"/>
                    <a:pt x="2630" y="40764"/>
                    <a:pt x="7981" y="31333"/>
                  </a:cubicBezTo>
                  <a:cubicBezTo>
                    <a:pt x="13286" y="21901"/>
                    <a:pt x="20767" y="14329"/>
                    <a:pt x="30426" y="8570"/>
                  </a:cubicBezTo>
                  <a:cubicBezTo>
                    <a:pt x="40084" y="2857"/>
                    <a:pt x="51012" y="0"/>
                    <a:pt x="63164" y="0"/>
                  </a:cubicBezTo>
                  <a:cubicBezTo>
                    <a:pt x="74817" y="0"/>
                    <a:pt x="85428" y="2585"/>
                    <a:pt x="94950" y="7799"/>
                  </a:cubicBezTo>
                  <a:cubicBezTo>
                    <a:pt x="104472" y="12968"/>
                    <a:pt x="112135" y="20359"/>
                    <a:pt x="117848" y="29836"/>
                  </a:cubicBezTo>
                  <a:cubicBezTo>
                    <a:pt x="123562" y="39358"/>
                    <a:pt x="126418" y="50150"/>
                    <a:pt x="126418" y="62348"/>
                  </a:cubicBezTo>
                  <a:cubicBezTo>
                    <a:pt x="126418" y="73593"/>
                    <a:pt x="123788" y="83931"/>
                    <a:pt x="118483" y="93363"/>
                  </a:cubicBezTo>
                  <a:cubicBezTo>
                    <a:pt x="113178" y="102794"/>
                    <a:pt x="105696" y="110367"/>
                    <a:pt x="95993" y="116080"/>
                  </a:cubicBezTo>
                  <a:cubicBezTo>
                    <a:pt x="86244" y="121839"/>
                    <a:pt x="75316" y="124695"/>
                    <a:pt x="63119" y="124695"/>
                  </a:cubicBezTo>
                </a:path>
              </a:pathLst>
            </a:custGeom>
            <a:solidFill>
              <a:srgbClr val="2C272D"/>
            </a:solidFill>
            <a:ln w="4528" cap="flat">
              <a:noFill/>
              <a:prstDash val="solid"/>
              <a:miter/>
            </a:ln>
          </p:spPr>
          <p:txBody>
            <a:bodyPr rtlCol="0" anchor="ctr"/>
            <a:lstStyle/>
            <a:p>
              <a:endParaRPr lang="en-GB"/>
            </a:p>
          </p:txBody>
        </p:sp>
        <p:sp>
          <p:nvSpPr>
            <p:cNvPr id="11" name="Freeform: Shape 10">
              <a:extLst>
                <a:ext uri="{FF2B5EF4-FFF2-40B4-BE49-F238E27FC236}">
                  <a16:creationId xmlns:a16="http://schemas.microsoft.com/office/drawing/2014/main" id="{5831BCE3-897C-4BA2-81E1-45CA303FCAAD}"/>
                </a:ext>
              </a:extLst>
            </p:cNvPr>
            <p:cNvSpPr/>
            <p:nvPr/>
          </p:nvSpPr>
          <p:spPr>
            <a:xfrm>
              <a:off x="4929815"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2" name="Freeform: Shape 11">
              <a:extLst>
                <a:ext uri="{FF2B5EF4-FFF2-40B4-BE49-F238E27FC236}">
                  <a16:creationId xmlns:a16="http://schemas.microsoft.com/office/drawing/2014/main" id="{8DE4E0C5-DEBA-4337-BE55-6ED51B3A7E31}"/>
                </a:ext>
              </a:extLst>
            </p:cNvPr>
            <p:cNvSpPr/>
            <p:nvPr/>
          </p:nvSpPr>
          <p:spPr>
            <a:xfrm>
              <a:off x="5043628" y="1251656"/>
              <a:ext cx="72550" cy="117894"/>
            </a:xfrm>
            <a:custGeom>
              <a:avLst/>
              <a:gdLst>
                <a:gd name="connsiteX0" fmla="*/ 0 w 72549"/>
                <a:gd name="connsiteY0" fmla="*/ 0 h 117893"/>
                <a:gd name="connsiteX1" fmla="*/ 76948 w 72549"/>
                <a:gd name="connsiteY1" fmla="*/ 0 h 117893"/>
                <a:gd name="connsiteX2" fmla="*/ 76948 w 72549"/>
                <a:gd name="connsiteY2" fmla="*/ 20133 h 117893"/>
                <a:gd name="connsiteX3" fmla="*/ 23760 w 72549"/>
                <a:gd name="connsiteY3" fmla="*/ 20133 h 117893"/>
                <a:gd name="connsiteX4" fmla="*/ 23760 w 72549"/>
                <a:gd name="connsiteY4" fmla="*/ 52100 h 117893"/>
                <a:gd name="connsiteX5" fmla="*/ 69739 w 72549"/>
                <a:gd name="connsiteY5" fmla="*/ 52100 h 117893"/>
                <a:gd name="connsiteX6" fmla="*/ 69739 w 72549"/>
                <a:gd name="connsiteY6" fmla="*/ 72097 h 117893"/>
                <a:gd name="connsiteX7" fmla="*/ 23760 w 72549"/>
                <a:gd name="connsiteY7" fmla="*/ 72097 h 117893"/>
                <a:gd name="connsiteX8" fmla="*/ 23760 w 72549"/>
                <a:gd name="connsiteY8" fmla="*/ 119617 h 117893"/>
                <a:gd name="connsiteX9" fmla="*/ 0 w 72549"/>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2549" h="117893">
                  <a:moveTo>
                    <a:pt x="0" y="0"/>
                  </a:moveTo>
                  <a:lnTo>
                    <a:pt x="76948" y="0"/>
                  </a:lnTo>
                  <a:lnTo>
                    <a:pt x="76948" y="20133"/>
                  </a:lnTo>
                  <a:lnTo>
                    <a:pt x="23760" y="20133"/>
                  </a:lnTo>
                  <a:lnTo>
                    <a:pt x="23760" y="52100"/>
                  </a:lnTo>
                  <a:lnTo>
                    <a:pt x="69739" y="52100"/>
                  </a:lnTo>
                  <a:lnTo>
                    <a:pt x="69739" y="72097"/>
                  </a:lnTo>
                  <a:lnTo>
                    <a:pt x="23760" y="72097"/>
                  </a:lnTo>
                  <a:lnTo>
                    <a:pt x="23760"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3" name="Freeform: Shape 12">
              <a:extLst>
                <a:ext uri="{FF2B5EF4-FFF2-40B4-BE49-F238E27FC236}">
                  <a16:creationId xmlns:a16="http://schemas.microsoft.com/office/drawing/2014/main" id="{BC569F71-90F7-4F3E-B5FC-3EB50BC307ED}"/>
                </a:ext>
              </a:extLst>
            </p:cNvPr>
            <p:cNvSpPr/>
            <p:nvPr/>
          </p:nvSpPr>
          <p:spPr>
            <a:xfrm>
              <a:off x="5147147" y="1251656"/>
              <a:ext cx="117894" cy="117894"/>
            </a:xfrm>
            <a:custGeom>
              <a:avLst/>
              <a:gdLst>
                <a:gd name="connsiteX0" fmla="*/ 77175 w 117893"/>
                <a:gd name="connsiteY0" fmla="*/ 69557 h 117893"/>
                <a:gd name="connsiteX1" fmla="*/ 59536 w 117893"/>
                <a:gd name="connsiteY1" fmla="*/ 21402 h 117893"/>
                <a:gd name="connsiteX2" fmla="*/ 42079 w 117893"/>
                <a:gd name="connsiteY2" fmla="*/ 69557 h 117893"/>
                <a:gd name="connsiteX3" fmla="*/ 77175 w 117893"/>
                <a:gd name="connsiteY3" fmla="*/ 69557 h 117893"/>
                <a:gd name="connsiteX4" fmla="*/ 47566 w 117893"/>
                <a:gd name="connsiteY4" fmla="*/ 0 h 117893"/>
                <a:gd name="connsiteX5" fmla="*/ 73049 w 117893"/>
                <a:gd name="connsiteY5" fmla="*/ 0 h 117893"/>
                <a:gd name="connsiteX6" fmla="*/ 120569 w 117893"/>
                <a:gd name="connsiteY6" fmla="*/ 119617 h 117893"/>
                <a:gd name="connsiteX7" fmla="*/ 95086 w 117893"/>
                <a:gd name="connsiteY7" fmla="*/ 119617 h 117893"/>
                <a:gd name="connsiteX8" fmla="*/ 83750 w 117893"/>
                <a:gd name="connsiteY8" fmla="*/ 88148 h 117893"/>
                <a:gd name="connsiteX9" fmla="*/ 35595 w 117893"/>
                <a:gd name="connsiteY9" fmla="*/ 88148 h 117893"/>
                <a:gd name="connsiteX10" fmla="*/ 24078 w 117893"/>
                <a:gd name="connsiteY10" fmla="*/ 119617 h 117893"/>
                <a:gd name="connsiteX11" fmla="*/ 0 w 117893"/>
                <a:gd name="connsiteY11" fmla="*/ 119617 h 117893"/>
                <a:gd name="connsiteX12" fmla="*/ 47566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75" y="69557"/>
                  </a:moveTo>
                  <a:lnTo>
                    <a:pt x="59536" y="21402"/>
                  </a:lnTo>
                  <a:lnTo>
                    <a:pt x="42079" y="69557"/>
                  </a:lnTo>
                  <a:lnTo>
                    <a:pt x="77175" y="69557"/>
                  </a:lnTo>
                  <a:close/>
                  <a:moveTo>
                    <a:pt x="47566" y="0"/>
                  </a:moveTo>
                  <a:lnTo>
                    <a:pt x="73049" y="0"/>
                  </a:lnTo>
                  <a:lnTo>
                    <a:pt x="120569" y="119617"/>
                  </a:lnTo>
                  <a:lnTo>
                    <a:pt x="95086" y="119617"/>
                  </a:lnTo>
                  <a:lnTo>
                    <a:pt x="83750" y="88148"/>
                  </a:lnTo>
                  <a:lnTo>
                    <a:pt x="35595" y="88148"/>
                  </a:lnTo>
                  <a:lnTo>
                    <a:pt x="24078" y="119617"/>
                  </a:lnTo>
                  <a:lnTo>
                    <a:pt x="0" y="119617"/>
                  </a:lnTo>
                  <a:lnTo>
                    <a:pt x="47566" y="0"/>
                  </a:lnTo>
                  <a:close/>
                </a:path>
              </a:pathLst>
            </a:custGeom>
            <a:solidFill>
              <a:srgbClr val="2C272D"/>
            </a:solidFill>
            <a:ln w="4528"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AEEB3824-1005-45EF-A419-024241298E87}"/>
                </a:ext>
              </a:extLst>
            </p:cNvPr>
            <p:cNvSpPr/>
            <p:nvPr/>
          </p:nvSpPr>
          <p:spPr>
            <a:xfrm>
              <a:off x="5301452" y="1251656"/>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53 w 104290"/>
                <a:gd name="connsiteY7" fmla="*/ 36819 h 117893"/>
                <a:gd name="connsiteX8" fmla="*/ 22853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17"/>
                  </a:lnTo>
                  <a:lnTo>
                    <a:pt x="85473" y="119617"/>
                  </a:lnTo>
                  <a:lnTo>
                    <a:pt x="22853" y="36819"/>
                  </a:lnTo>
                  <a:lnTo>
                    <a:pt x="2285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0D2E4414-5758-46C3-BC36-1BCCE21CF3F4}"/>
                </a:ext>
              </a:extLst>
            </p:cNvPr>
            <p:cNvSpPr/>
            <p:nvPr/>
          </p:nvSpPr>
          <p:spPr>
            <a:xfrm>
              <a:off x="5503096"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58C38656-B697-45E1-ADB1-25B628A1EB24}"/>
                </a:ext>
              </a:extLst>
            </p:cNvPr>
            <p:cNvSpPr/>
            <p:nvPr/>
          </p:nvSpPr>
          <p:spPr>
            <a:xfrm>
              <a:off x="5673588"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9D5CCEB8-B92C-4041-9C63-A68FD7916A9D}"/>
                </a:ext>
              </a:extLst>
            </p:cNvPr>
            <p:cNvSpPr/>
            <p:nvPr/>
          </p:nvSpPr>
          <p:spPr>
            <a:xfrm>
              <a:off x="5742057" y="1251656"/>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63 w 77084"/>
                <a:gd name="connsiteY3" fmla="*/ 99802 h 117893"/>
                <a:gd name="connsiteX4" fmla="*/ 78263 w 77084"/>
                <a:gd name="connsiteY4" fmla="*/ 119617 h 117893"/>
                <a:gd name="connsiteX5" fmla="*/ 0 w 77084"/>
                <a:gd name="connsiteY5"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63" y="99802"/>
                  </a:lnTo>
                  <a:lnTo>
                    <a:pt x="78263"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9BC186A4-0DC2-41DB-BDAC-8BAC878B9443}"/>
                </a:ext>
              </a:extLst>
            </p:cNvPr>
            <p:cNvSpPr/>
            <p:nvPr/>
          </p:nvSpPr>
          <p:spPr>
            <a:xfrm>
              <a:off x="5855870" y="1251656"/>
              <a:ext cx="77084" cy="117894"/>
            </a:xfrm>
            <a:custGeom>
              <a:avLst/>
              <a:gdLst>
                <a:gd name="connsiteX0" fmla="*/ 0 w 77084"/>
                <a:gd name="connsiteY0" fmla="*/ 0 h 117893"/>
                <a:gd name="connsiteX1" fmla="*/ 79034 w 77084"/>
                <a:gd name="connsiteY1" fmla="*/ 0 h 117893"/>
                <a:gd name="connsiteX2" fmla="*/ 79034 w 77084"/>
                <a:gd name="connsiteY2" fmla="*/ 20133 h 117893"/>
                <a:gd name="connsiteX3" fmla="*/ 23307 w 77084"/>
                <a:gd name="connsiteY3" fmla="*/ 20133 h 117893"/>
                <a:gd name="connsiteX4" fmla="*/ 23307 w 77084"/>
                <a:gd name="connsiteY4" fmla="*/ 48790 h 117893"/>
                <a:gd name="connsiteX5" fmla="*/ 72595 w 77084"/>
                <a:gd name="connsiteY5" fmla="*/ 48790 h 117893"/>
                <a:gd name="connsiteX6" fmla="*/ 72595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17 h 117893"/>
                <a:gd name="connsiteX11" fmla="*/ 0 w 77084"/>
                <a:gd name="connsiteY11"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33"/>
                  </a:lnTo>
                  <a:lnTo>
                    <a:pt x="23307" y="20133"/>
                  </a:lnTo>
                  <a:lnTo>
                    <a:pt x="23307" y="48790"/>
                  </a:lnTo>
                  <a:lnTo>
                    <a:pt x="72595" y="48790"/>
                  </a:lnTo>
                  <a:lnTo>
                    <a:pt x="72595" y="68786"/>
                  </a:lnTo>
                  <a:lnTo>
                    <a:pt x="23307" y="68786"/>
                  </a:lnTo>
                  <a:lnTo>
                    <a:pt x="23307" y="99484"/>
                  </a:lnTo>
                  <a:lnTo>
                    <a:pt x="81211" y="99484"/>
                  </a:lnTo>
                  <a:lnTo>
                    <a:pt x="81211"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0D8DDEC0-6DD5-48B1-9830-B74AA9FEB38E}"/>
                </a:ext>
              </a:extLst>
            </p:cNvPr>
            <p:cNvSpPr/>
            <p:nvPr/>
          </p:nvSpPr>
          <p:spPr>
            <a:xfrm>
              <a:off x="5977437" y="1251656"/>
              <a:ext cx="104291" cy="117894"/>
            </a:xfrm>
            <a:custGeom>
              <a:avLst/>
              <a:gdLst>
                <a:gd name="connsiteX0" fmla="*/ 0 w 104290"/>
                <a:gd name="connsiteY0" fmla="*/ 0 h 117893"/>
                <a:gd name="connsiteX1" fmla="*/ 21357 w 104290"/>
                <a:gd name="connsiteY1" fmla="*/ 0 h 117893"/>
                <a:gd name="connsiteX2" fmla="*/ 84022 w 104290"/>
                <a:gd name="connsiteY2" fmla="*/ 83115 h 117893"/>
                <a:gd name="connsiteX3" fmla="*/ 84022 w 104290"/>
                <a:gd name="connsiteY3" fmla="*/ 0 h 117893"/>
                <a:gd name="connsiteX4" fmla="*/ 106875 w 104290"/>
                <a:gd name="connsiteY4" fmla="*/ 0 h 117893"/>
                <a:gd name="connsiteX5" fmla="*/ 106875 w 104290"/>
                <a:gd name="connsiteY5" fmla="*/ 119617 h 117893"/>
                <a:gd name="connsiteX6" fmla="*/ 85473 w 104290"/>
                <a:gd name="connsiteY6" fmla="*/ 119617 h 117893"/>
                <a:gd name="connsiteX7" fmla="*/ 22808 w 104290"/>
                <a:gd name="connsiteY7" fmla="*/ 36819 h 117893"/>
                <a:gd name="connsiteX8" fmla="*/ 22808 w 104290"/>
                <a:gd name="connsiteY8" fmla="*/ 119617 h 117893"/>
                <a:gd name="connsiteX9" fmla="*/ 0 w 104290"/>
                <a:gd name="connsiteY9"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357" y="0"/>
                  </a:lnTo>
                  <a:lnTo>
                    <a:pt x="84022" y="83115"/>
                  </a:lnTo>
                  <a:lnTo>
                    <a:pt x="84022" y="0"/>
                  </a:lnTo>
                  <a:lnTo>
                    <a:pt x="106875" y="0"/>
                  </a:lnTo>
                  <a:lnTo>
                    <a:pt x="106875" y="119617"/>
                  </a:lnTo>
                  <a:lnTo>
                    <a:pt x="85473" y="119617"/>
                  </a:lnTo>
                  <a:lnTo>
                    <a:pt x="22808" y="36819"/>
                  </a:lnTo>
                  <a:lnTo>
                    <a:pt x="2280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A7FCD49F-2BC8-4DA9-AE30-2D429FA36357}"/>
                </a:ext>
              </a:extLst>
            </p:cNvPr>
            <p:cNvSpPr/>
            <p:nvPr/>
          </p:nvSpPr>
          <p:spPr>
            <a:xfrm>
              <a:off x="6128703" y="1251656"/>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6A3FFFF7-4E20-4E5D-9254-B94098F47153}"/>
                </a:ext>
              </a:extLst>
            </p:cNvPr>
            <p:cNvSpPr/>
            <p:nvPr/>
          </p:nvSpPr>
          <p:spPr>
            <a:xfrm>
              <a:off x="6186471" y="1251656"/>
              <a:ext cx="167772" cy="117894"/>
            </a:xfrm>
            <a:custGeom>
              <a:avLst/>
              <a:gdLst>
                <a:gd name="connsiteX0" fmla="*/ 0 w 167771"/>
                <a:gd name="connsiteY0" fmla="*/ 0 h 117893"/>
                <a:gd name="connsiteX1" fmla="*/ 25347 w 167771"/>
                <a:gd name="connsiteY1" fmla="*/ 0 h 117893"/>
                <a:gd name="connsiteX2" fmla="*/ 48336 w 167771"/>
                <a:gd name="connsiteY2" fmla="*/ 89236 h 117893"/>
                <a:gd name="connsiteX3" fmla="*/ 74454 w 167771"/>
                <a:gd name="connsiteY3" fmla="*/ 1587 h 117893"/>
                <a:gd name="connsiteX4" fmla="*/ 95403 w 167771"/>
                <a:gd name="connsiteY4" fmla="*/ 1587 h 117893"/>
                <a:gd name="connsiteX5" fmla="*/ 121521 w 167771"/>
                <a:gd name="connsiteY5" fmla="*/ 88148 h 117893"/>
                <a:gd name="connsiteX6" fmla="*/ 144329 w 167771"/>
                <a:gd name="connsiteY6" fmla="*/ 0 h 117893"/>
                <a:gd name="connsiteX7" fmla="*/ 169676 w 167771"/>
                <a:gd name="connsiteY7" fmla="*/ 0 h 117893"/>
                <a:gd name="connsiteX8" fmla="*/ 133628 w 167771"/>
                <a:gd name="connsiteY8" fmla="*/ 119617 h 117893"/>
                <a:gd name="connsiteX9" fmla="*/ 110820 w 167771"/>
                <a:gd name="connsiteY9" fmla="*/ 119617 h 117893"/>
                <a:gd name="connsiteX10" fmla="*/ 84521 w 167771"/>
                <a:gd name="connsiteY10" fmla="*/ 33690 h 117893"/>
                <a:gd name="connsiteX11" fmla="*/ 58720 w 167771"/>
                <a:gd name="connsiteY11" fmla="*/ 119617 h 117893"/>
                <a:gd name="connsiteX12" fmla="*/ 35731 w 167771"/>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36"/>
                  </a:lnTo>
                  <a:lnTo>
                    <a:pt x="74454" y="1587"/>
                  </a:lnTo>
                  <a:lnTo>
                    <a:pt x="95403" y="1587"/>
                  </a:lnTo>
                  <a:lnTo>
                    <a:pt x="121521" y="88148"/>
                  </a:lnTo>
                  <a:lnTo>
                    <a:pt x="144329" y="0"/>
                  </a:lnTo>
                  <a:lnTo>
                    <a:pt x="169676" y="0"/>
                  </a:lnTo>
                  <a:lnTo>
                    <a:pt x="133628" y="119617"/>
                  </a:lnTo>
                  <a:lnTo>
                    <a:pt x="110820" y="119617"/>
                  </a:lnTo>
                  <a:lnTo>
                    <a:pt x="84521" y="33690"/>
                  </a:lnTo>
                  <a:lnTo>
                    <a:pt x="58720" y="119617"/>
                  </a:lnTo>
                  <a:lnTo>
                    <a:pt x="35731" y="119617"/>
                  </a:lnTo>
                  <a:close/>
                </a:path>
              </a:pathLst>
            </a:custGeom>
            <a:solidFill>
              <a:srgbClr val="2C272D"/>
            </a:solidFill>
            <a:ln w="452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4AD3FC08-BC2E-46A5-90CD-96257CA99604}"/>
                </a:ext>
              </a:extLst>
            </p:cNvPr>
            <p:cNvSpPr/>
            <p:nvPr/>
          </p:nvSpPr>
          <p:spPr>
            <a:xfrm>
              <a:off x="6389838"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913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913"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C26464C8-48EA-4F40-BB71-07315BFF89DF}"/>
                </a:ext>
              </a:extLst>
            </p:cNvPr>
            <p:cNvSpPr/>
            <p:nvPr/>
          </p:nvSpPr>
          <p:spPr>
            <a:xfrm>
              <a:off x="6604223" y="1249978"/>
              <a:ext cx="99756" cy="122428"/>
            </a:xfrm>
            <a:custGeom>
              <a:avLst/>
              <a:gdLst>
                <a:gd name="connsiteX0" fmla="*/ 63617 w 99756"/>
                <a:gd name="connsiteY0" fmla="*/ 123063 h 122428"/>
                <a:gd name="connsiteX1" fmla="*/ 30698 w 99756"/>
                <a:gd name="connsiteY1" fmla="*/ 115763 h 122428"/>
                <a:gd name="connsiteX2" fmla="*/ 8207 w 99756"/>
                <a:gd name="connsiteY2" fmla="*/ 94587 h 122428"/>
                <a:gd name="connsiteX3" fmla="*/ 0 w 99756"/>
                <a:gd name="connsiteY3" fmla="*/ 62166 h 122428"/>
                <a:gd name="connsiteX4" fmla="*/ 7981 w 99756"/>
                <a:gd name="connsiteY4" fmla="*/ 30426 h 122428"/>
                <a:gd name="connsiteX5" fmla="*/ 30743 w 99756"/>
                <a:gd name="connsiteY5" fmla="*/ 8162 h 122428"/>
                <a:gd name="connsiteX6" fmla="*/ 64887 w 99756"/>
                <a:gd name="connsiteY6" fmla="*/ 0 h 122428"/>
                <a:gd name="connsiteX7" fmla="*/ 84838 w 99756"/>
                <a:gd name="connsiteY7" fmla="*/ 2585 h 122428"/>
                <a:gd name="connsiteX8" fmla="*/ 102250 w 99756"/>
                <a:gd name="connsiteY8" fmla="*/ 9568 h 122428"/>
                <a:gd name="connsiteX9" fmla="*/ 98305 w 99756"/>
                <a:gd name="connsiteY9" fmla="*/ 29882 h 122428"/>
                <a:gd name="connsiteX10" fmla="*/ 65204 w 99756"/>
                <a:gd name="connsiteY10" fmla="*/ 21357 h 122428"/>
                <a:gd name="connsiteX11" fmla="*/ 44437 w 99756"/>
                <a:gd name="connsiteY11" fmla="*/ 26254 h 122428"/>
                <a:gd name="connsiteX12" fmla="*/ 30108 w 99756"/>
                <a:gd name="connsiteY12" fmla="*/ 40265 h 122428"/>
                <a:gd name="connsiteX13" fmla="*/ 24894 w 99756"/>
                <a:gd name="connsiteY13" fmla="*/ 61668 h 122428"/>
                <a:gd name="connsiteX14" fmla="*/ 35912 w 99756"/>
                <a:gd name="connsiteY14" fmla="*/ 90869 h 122428"/>
                <a:gd name="connsiteX15" fmla="*/ 65658 w 99756"/>
                <a:gd name="connsiteY15" fmla="*/ 101661 h 122428"/>
                <a:gd name="connsiteX16" fmla="*/ 83115 w 99756"/>
                <a:gd name="connsiteY16" fmla="*/ 99303 h 122428"/>
                <a:gd name="connsiteX17" fmla="*/ 100618 w 99756"/>
                <a:gd name="connsiteY17" fmla="*/ 92683 h 122428"/>
                <a:gd name="connsiteX18" fmla="*/ 103157 w 99756"/>
                <a:gd name="connsiteY18" fmla="*/ 113450 h 122428"/>
                <a:gd name="connsiteX19" fmla="*/ 84747 w 99756"/>
                <a:gd name="connsiteY19" fmla="*/ 120524 h 122428"/>
                <a:gd name="connsiteX20" fmla="*/ 63617 w 99756"/>
                <a:gd name="connsiteY20" fmla="*/ 123063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063"/>
                  </a:moveTo>
                  <a:cubicBezTo>
                    <a:pt x="51238" y="123063"/>
                    <a:pt x="40265" y="120614"/>
                    <a:pt x="30698" y="115763"/>
                  </a:cubicBezTo>
                  <a:cubicBezTo>
                    <a:pt x="21130" y="110865"/>
                    <a:pt x="13649" y="103837"/>
                    <a:pt x="8207" y="94587"/>
                  </a:cubicBezTo>
                  <a:cubicBezTo>
                    <a:pt x="2721" y="85337"/>
                    <a:pt x="0" y="74545"/>
                    <a:pt x="0" y="62166"/>
                  </a:cubicBezTo>
                  <a:cubicBezTo>
                    <a:pt x="0" y="50422"/>
                    <a:pt x="2675" y="39857"/>
                    <a:pt x="7981" y="30426"/>
                  </a:cubicBezTo>
                  <a:cubicBezTo>
                    <a:pt x="13240" y="21039"/>
                    <a:pt x="20858" y="13603"/>
                    <a:pt x="30743" y="8162"/>
                  </a:cubicBezTo>
                  <a:cubicBezTo>
                    <a:pt x="40628" y="2721"/>
                    <a:pt x="52009" y="0"/>
                    <a:pt x="64887" y="0"/>
                  </a:cubicBezTo>
                  <a:cubicBezTo>
                    <a:pt x="71371" y="0"/>
                    <a:pt x="78037" y="862"/>
                    <a:pt x="84838" y="2585"/>
                  </a:cubicBezTo>
                  <a:cubicBezTo>
                    <a:pt x="91594" y="4308"/>
                    <a:pt x="97398" y="6666"/>
                    <a:pt x="102250" y="9568"/>
                  </a:cubicBezTo>
                  <a:lnTo>
                    <a:pt x="98305" y="29882"/>
                  </a:lnTo>
                  <a:cubicBezTo>
                    <a:pt x="86879" y="24214"/>
                    <a:pt x="75815" y="21357"/>
                    <a:pt x="65204" y="21357"/>
                  </a:cubicBezTo>
                  <a:cubicBezTo>
                    <a:pt x="57451" y="21357"/>
                    <a:pt x="50513" y="22989"/>
                    <a:pt x="44437" y="26254"/>
                  </a:cubicBezTo>
                  <a:cubicBezTo>
                    <a:pt x="38361" y="29519"/>
                    <a:pt x="33554" y="34189"/>
                    <a:pt x="30108" y="40265"/>
                  </a:cubicBezTo>
                  <a:cubicBezTo>
                    <a:pt x="26662" y="46341"/>
                    <a:pt x="24894" y="53506"/>
                    <a:pt x="24894" y="61668"/>
                  </a:cubicBezTo>
                  <a:cubicBezTo>
                    <a:pt x="24894" y="73956"/>
                    <a:pt x="28567" y="83659"/>
                    <a:pt x="35912" y="90869"/>
                  </a:cubicBezTo>
                  <a:cubicBezTo>
                    <a:pt x="43258" y="98033"/>
                    <a:pt x="53188" y="101661"/>
                    <a:pt x="65658" y="101661"/>
                  </a:cubicBezTo>
                  <a:cubicBezTo>
                    <a:pt x="71099" y="101661"/>
                    <a:pt x="76948" y="100890"/>
                    <a:pt x="83115" y="99303"/>
                  </a:cubicBezTo>
                  <a:cubicBezTo>
                    <a:pt x="89327" y="97761"/>
                    <a:pt x="95131" y="95539"/>
                    <a:pt x="100618" y="92683"/>
                  </a:cubicBezTo>
                  <a:lnTo>
                    <a:pt x="103157" y="113450"/>
                  </a:lnTo>
                  <a:cubicBezTo>
                    <a:pt x="97806" y="116488"/>
                    <a:pt x="91685" y="118846"/>
                    <a:pt x="84747" y="120524"/>
                  </a:cubicBezTo>
                  <a:cubicBezTo>
                    <a:pt x="77810" y="122201"/>
                    <a:pt x="70782" y="123063"/>
                    <a:pt x="63617" y="123063"/>
                  </a:cubicBezTo>
                </a:path>
              </a:pathLst>
            </a:custGeom>
            <a:solidFill>
              <a:srgbClr val="2C272D"/>
            </a:solidFill>
            <a:ln w="452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EFF3533-AB72-4132-A36B-0613970A27B2}"/>
                </a:ext>
              </a:extLst>
            </p:cNvPr>
            <p:cNvSpPr/>
            <p:nvPr/>
          </p:nvSpPr>
          <p:spPr>
            <a:xfrm>
              <a:off x="6733815" y="1251656"/>
              <a:ext cx="108825" cy="117894"/>
            </a:xfrm>
            <a:custGeom>
              <a:avLst/>
              <a:gdLst>
                <a:gd name="connsiteX0" fmla="*/ 43893 w 108824"/>
                <a:gd name="connsiteY0" fmla="*/ 69739 h 117893"/>
                <a:gd name="connsiteX1" fmla="*/ 0 w 108824"/>
                <a:gd name="connsiteY1" fmla="*/ 0 h 117893"/>
                <a:gd name="connsiteX2" fmla="*/ 26753 w 108824"/>
                <a:gd name="connsiteY2" fmla="*/ 0 h 117893"/>
                <a:gd name="connsiteX3" fmla="*/ 56362 w 108824"/>
                <a:gd name="connsiteY3" fmla="*/ 51012 h 117893"/>
                <a:gd name="connsiteX4" fmla="*/ 86063 w 108824"/>
                <a:gd name="connsiteY4" fmla="*/ 0 h 117893"/>
                <a:gd name="connsiteX5" fmla="*/ 111908 w 108824"/>
                <a:gd name="connsiteY5" fmla="*/ 0 h 117893"/>
                <a:gd name="connsiteX6" fmla="*/ 67834 w 108824"/>
                <a:gd name="connsiteY6" fmla="*/ 69739 h 117893"/>
                <a:gd name="connsiteX7" fmla="*/ 67834 w 108824"/>
                <a:gd name="connsiteY7" fmla="*/ 119617 h 117893"/>
                <a:gd name="connsiteX8" fmla="*/ 43893 w 108824"/>
                <a:gd name="connsiteY8"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824" h="117893">
                  <a:moveTo>
                    <a:pt x="43893" y="69739"/>
                  </a:moveTo>
                  <a:lnTo>
                    <a:pt x="0" y="0"/>
                  </a:lnTo>
                  <a:lnTo>
                    <a:pt x="26753" y="0"/>
                  </a:lnTo>
                  <a:lnTo>
                    <a:pt x="56362" y="51012"/>
                  </a:lnTo>
                  <a:lnTo>
                    <a:pt x="86063" y="0"/>
                  </a:lnTo>
                  <a:lnTo>
                    <a:pt x="111908" y="0"/>
                  </a:lnTo>
                  <a:lnTo>
                    <a:pt x="67834" y="69739"/>
                  </a:lnTo>
                  <a:lnTo>
                    <a:pt x="67834" y="119617"/>
                  </a:lnTo>
                  <a:lnTo>
                    <a:pt x="43893" y="119617"/>
                  </a:lnTo>
                  <a:close/>
                </a:path>
              </a:pathLst>
            </a:custGeom>
            <a:solidFill>
              <a:srgbClr val="2C272D"/>
            </a:solidFill>
            <a:ln w="452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30159C1A-D9DB-41C8-BFFC-DB8B829E364E}"/>
                </a:ext>
              </a:extLst>
            </p:cNvPr>
            <p:cNvSpPr/>
            <p:nvPr/>
          </p:nvSpPr>
          <p:spPr>
            <a:xfrm>
              <a:off x="6877510" y="1251656"/>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58 w 122428"/>
                <a:gd name="connsiteY3" fmla="*/ 0 h 117893"/>
                <a:gd name="connsiteX4" fmla="*/ 126101 w 122428"/>
                <a:gd name="connsiteY4" fmla="*/ 0 h 117893"/>
                <a:gd name="connsiteX5" fmla="*/ 126101 w 122428"/>
                <a:gd name="connsiteY5" fmla="*/ 119617 h 117893"/>
                <a:gd name="connsiteX6" fmla="*/ 104064 w 122428"/>
                <a:gd name="connsiteY6" fmla="*/ 119617 h 117893"/>
                <a:gd name="connsiteX7" fmla="*/ 104064 w 122428"/>
                <a:gd name="connsiteY7" fmla="*/ 35595 h 117893"/>
                <a:gd name="connsiteX8" fmla="*/ 72867 w 122428"/>
                <a:gd name="connsiteY8" fmla="*/ 93998 h 117893"/>
                <a:gd name="connsiteX9" fmla="*/ 53234 w 122428"/>
                <a:gd name="connsiteY9" fmla="*/ 93998 h 117893"/>
                <a:gd name="connsiteX10" fmla="*/ 22037 w 122428"/>
                <a:gd name="connsiteY10" fmla="*/ 35595 h 117893"/>
                <a:gd name="connsiteX11" fmla="*/ 22037 w 122428"/>
                <a:gd name="connsiteY11" fmla="*/ 119617 h 117893"/>
                <a:gd name="connsiteX12" fmla="*/ 0 w 122428"/>
                <a:gd name="connsiteY12" fmla="*/ 119617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58" y="0"/>
                  </a:lnTo>
                  <a:lnTo>
                    <a:pt x="126101" y="0"/>
                  </a:lnTo>
                  <a:lnTo>
                    <a:pt x="126101" y="119617"/>
                  </a:lnTo>
                  <a:lnTo>
                    <a:pt x="104064" y="119617"/>
                  </a:lnTo>
                  <a:lnTo>
                    <a:pt x="104064" y="35595"/>
                  </a:lnTo>
                  <a:lnTo>
                    <a:pt x="72867" y="93998"/>
                  </a:lnTo>
                  <a:lnTo>
                    <a:pt x="53234" y="93998"/>
                  </a:lnTo>
                  <a:lnTo>
                    <a:pt x="22037" y="35595"/>
                  </a:lnTo>
                  <a:lnTo>
                    <a:pt x="2203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E7CE7006-59EF-4B34-AB56-D430EF437D88}"/>
                </a:ext>
              </a:extLst>
            </p:cNvPr>
            <p:cNvSpPr/>
            <p:nvPr/>
          </p:nvSpPr>
          <p:spPr>
            <a:xfrm>
              <a:off x="7048002" y="1251656"/>
              <a:ext cx="90687" cy="117894"/>
            </a:xfrm>
            <a:custGeom>
              <a:avLst/>
              <a:gdLst>
                <a:gd name="connsiteX0" fmla="*/ 22989 w 90687"/>
                <a:gd name="connsiteY0" fmla="*/ 57632 h 117893"/>
                <a:gd name="connsiteX1" fmla="*/ 34779 w 90687"/>
                <a:gd name="connsiteY1" fmla="*/ 57632 h 117893"/>
                <a:gd name="connsiteX2" fmla="*/ 59491 w 90687"/>
                <a:gd name="connsiteY2" fmla="*/ 38270 h 117893"/>
                <a:gd name="connsiteX3" fmla="*/ 53460 w 90687"/>
                <a:gd name="connsiteY3" fmla="*/ 24168 h 117893"/>
                <a:gd name="connsiteX4" fmla="*/ 35595 w 90687"/>
                <a:gd name="connsiteY4" fmla="*/ 19362 h 117893"/>
                <a:gd name="connsiteX5" fmla="*/ 22989 w 90687"/>
                <a:gd name="connsiteY5" fmla="*/ 19362 h 117893"/>
                <a:gd name="connsiteX6" fmla="*/ 22989 w 90687"/>
                <a:gd name="connsiteY6" fmla="*/ 57632 h 117893"/>
                <a:gd name="connsiteX7" fmla="*/ 0 w 90687"/>
                <a:gd name="connsiteY7" fmla="*/ 0 h 117893"/>
                <a:gd name="connsiteX8" fmla="*/ 38859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5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2989" y="57632"/>
                  </a:moveTo>
                  <a:lnTo>
                    <a:pt x="34779" y="57632"/>
                  </a:lnTo>
                  <a:cubicBezTo>
                    <a:pt x="51284" y="57632"/>
                    <a:pt x="59491" y="51148"/>
                    <a:pt x="59491" y="38270"/>
                  </a:cubicBezTo>
                  <a:cubicBezTo>
                    <a:pt x="59491" y="32103"/>
                    <a:pt x="57496" y="27388"/>
                    <a:pt x="53460" y="24168"/>
                  </a:cubicBezTo>
                  <a:cubicBezTo>
                    <a:pt x="49425" y="20949"/>
                    <a:pt x="43439" y="19362"/>
                    <a:pt x="35595" y="19362"/>
                  </a:cubicBezTo>
                  <a:lnTo>
                    <a:pt x="22989" y="19362"/>
                  </a:lnTo>
                  <a:lnTo>
                    <a:pt x="22989" y="57632"/>
                  </a:lnTo>
                  <a:close/>
                  <a:moveTo>
                    <a:pt x="0" y="0"/>
                  </a:moveTo>
                  <a:lnTo>
                    <a:pt x="38859" y="0"/>
                  </a:lnTo>
                  <a:cubicBezTo>
                    <a:pt x="52644" y="0"/>
                    <a:pt x="63436" y="3355"/>
                    <a:pt x="71326" y="10157"/>
                  </a:cubicBezTo>
                  <a:cubicBezTo>
                    <a:pt x="79215" y="16913"/>
                    <a:pt x="83115" y="26254"/>
                    <a:pt x="83115" y="38089"/>
                  </a:cubicBezTo>
                  <a:cubicBezTo>
                    <a:pt x="83115" y="45117"/>
                    <a:pt x="81392" y="51465"/>
                    <a:pt x="77901" y="57042"/>
                  </a:cubicBezTo>
                  <a:cubicBezTo>
                    <a:pt x="74454" y="62665"/>
                    <a:pt x="69512" y="67199"/>
                    <a:pt x="63118" y="70645"/>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652F47FB-423C-4E66-A976-DED0177170C5}"/>
                </a:ext>
              </a:extLst>
            </p:cNvPr>
            <p:cNvSpPr/>
            <p:nvPr/>
          </p:nvSpPr>
          <p:spPr>
            <a:xfrm>
              <a:off x="7176325" y="1251656"/>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5 w 104290"/>
                <a:gd name="connsiteY7" fmla="*/ 67199 h 117893"/>
                <a:gd name="connsiteX8" fmla="*/ 81845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42" y="100708"/>
                    <a:pt x="81845" y="89554"/>
                    <a:pt x="81845" y="67199"/>
                  </a:cubicBezTo>
                  <a:lnTo>
                    <a:pt x="81845" y="0"/>
                  </a:lnTo>
                  <a:lnTo>
                    <a:pt x="105923" y="0"/>
                  </a:lnTo>
                  <a:lnTo>
                    <a:pt x="105923" y="69104"/>
                  </a:lnTo>
                  <a:cubicBezTo>
                    <a:pt x="105923" y="86017"/>
                    <a:pt x="101298" y="99076"/>
                    <a:pt x="92048" y="108281"/>
                  </a:cubicBezTo>
                  <a:cubicBezTo>
                    <a:pt x="82843"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AC301457-2942-4A8B-A746-2A948C5B3D94}"/>
                </a:ext>
              </a:extLst>
            </p:cNvPr>
            <p:cNvSpPr/>
            <p:nvPr/>
          </p:nvSpPr>
          <p:spPr>
            <a:xfrm>
              <a:off x="4394169" y="1440558"/>
              <a:ext cx="167772" cy="117894"/>
            </a:xfrm>
            <a:custGeom>
              <a:avLst/>
              <a:gdLst>
                <a:gd name="connsiteX0" fmla="*/ 0 w 167771"/>
                <a:gd name="connsiteY0" fmla="*/ 0 h 117893"/>
                <a:gd name="connsiteX1" fmla="*/ 25347 w 167771"/>
                <a:gd name="connsiteY1" fmla="*/ 0 h 117893"/>
                <a:gd name="connsiteX2" fmla="*/ 48336 w 167771"/>
                <a:gd name="connsiteY2" fmla="*/ 89282 h 117893"/>
                <a:gd name="connsiteX3" fmla="*/ 74454 w 167771"/>
                <a:gd name="connsiteY3" fmla="*/ 1587 h 117893"/>
                <a:gd name="connsiteX4" fmla="*/ 95403 w 167771"/>
                <a:gd name="connsiteY4" fmla="*/ 1587 h 117893"/>
                <a:gd name="connsiteX5" fmla="*/ 121521 w 167771"/>
                <a:gd name="connsiteY5" fmla="*/ 88148 h 117893"/>
                <a:gd name="connsiteX6" fmla="*/ 144374 w 167771"/>
                <a:gd name="connsiteY6" fmla="*/ 0 h 117893"/>
                <a:gd name="connsiteX7" fmla="*/ 169722 w 167771"/>
                <a:gd name="connsiteY7" fmla="*/ 0 h 117893"/>
                <a:gd name="connsiteX8" fmla="*/ 133673 w 167771"/>
                <a:gd name="connsiteY8" fmla="*/ 119662 h 117893"/>
                <a:gd name="connsiteX9" fmla="*/ 110820 w 167771"/>
                <a:gd name="connsiteY9" fmla="*/ 119662 h 117893"/>
                <a:gd name="connsiteX10" fmla="*/ 84521 w 167771"/>
                <a:gd name="connsiteY10" fmla="*/ 33690 h 117893"/>
                <a:gd name="connsiteX11" fmla="*/ 58720 w 167771"/>
                <a:gd name="connsiteY11" fmla="*/ 119662 h 117893"/>
                <a:gd name="connsiteX12" fmla="*/ 35731 w 167771"/>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771" h="117893">
                  <a:moveTo>
                    <a:pt x="0" y="0"/>
                  </a:moveTo>
                  <a:lnTo>
                    <a:pt x="25347" y="0"/>
                  </a:lnTo>
                  <a:lnTo>
                    <a:pt x="48336" y="89282"/>
                  </a:lnTo>
                  <a:lnTo>
                    <a:pt x="74454" y="1587"/>
                  </a:lnTo>
                  <a:lnTo>
                    <a:pt x="95403" y="1587"/>
                  </a:lnTo>
                  <a:lnTo>
                    <a:pt x="121521" y="88148"/>
                  </a:lnTo>
                  <a:lnTo>
                    <a:pt x="144374" y="0"/>
                  </a:lnTo>
                  <a:lnTo>
                    <a:pt x="169722" y="0"/>
                  </a:lnTo>
                  <a:lnTo>
                    <a:pt x="133673" y="119662"/>
                  </a:lnTo>
                  <a:lnTo>
                    <a:pt x="110820" y="119662"/>
                  </a:lnTo>
                  <a:lnTo>
                    <a:pt x="84521" y="33690"/>
                  </a:lnTo>
                  <a:lnTo>
                    <a:pt x="58720" y="119662"/>
                  </a:lnTo>
                  <a:lnTo>
                    <a:pt x="35731" y="119662"/>
                  </a:lnTo>
                  <a:close/>
                </a:path>
              </a:pathLst>
            </a:custGeom>
            <a:solidFill>
              <a:srgbClr val="2C272D"/>
            </a:solidFill>
            <a:ln w="452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118E0619-C35D-4E3F-9C6B-C959480350FF}"/>
                </a:ext>
              </a:extLst>
            </p:cNvPr>
            <p:cNvSpPr/>
            <p:nvPr/>
          </p:nvSpPr>
          <p:spPr>
            <a:xfrm>
              <a:off x="4586880" y="1440558"/>
              <a:ext cx="117894" cy="117894"/>
            </a:xfrm>
            <a:custGeom>
              <a:avLst/>
              <a:gdLst>
                <a:gd name="connsiteX0" fmla="*/ 77130 w 117893"/>
                <a:gd name="connsiteY0" fmla="*/ 69603 h 117893"/>
                <a:gd name="connsiteX1" fmla="*/ 59491 w 117893"/>
                <a:gd name="connsiteY1" fmla="*/ 21448 h 117893"/>
                <a:gd name="connsiteX2" fmla="*/ 42034 w 117893"/>
                <a:gd name="connsiteY2" fmla="*/ 69603 h 117893"/>
                <a:gd name="connsiteX3" fmla="*/ 77130 w 117893"/>
                <a:gd name="connsiteY3" fmla="*/ 69603 h 117893"/>
                <a:gd name="connsiteX4" fmla="*/ 47520 w 117893"/>
                <a:gd name="connsiteY4" fmla="*/ 0 h 117893"/>
                <a:gd name="connsiteX5" fmla="*/ 73003 w 117893"/>
                <a:gd name="connsiteY5" fmla="*/ 0 h 117893"/>
                <a:gd name="connsiteX6" fmla="*/ 120524 w 117893"/>
                <a:gd name="connsiteY6" fmla="*/ 119617 h 117893"/>
                <a:gd name="connsiteX7" fmla="*/ 95040 w 117893"/>
                <a:gd name="connsiteY7" fmla="*/ 119617 h 117893"/>
                <a:gd name="connsiteX8" fmla="*/ 83705 w 117893"/>
                <a:gd name="connsiteY8" fmla="*/ 88148 h 117893"/>
                <a:gd name="connsiteX9" fmla="*/ 35549 w 117893"/>
                <a:gd name="connsiteY9" fmla="*/ 88148 h 117893"/>
                <a:gd name="connsiteX10" fmla="*/ 24078 w 117893"/>
                <a:gd name="connsiteY10" fmla="*/ 119617 h 117893"/>
                <a:gd name="connsiteX11" fmla="*/ 0 w 117893"/>
                <a:gd name="connsiteY11" fmla="*/ 119617 h 117893"/>
                <a:gd name="connsiteX12" fmla="*/ 47520 w 117893"/>
                <a:gd name="connsiteY12"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893" h="117893">
                  <a:moveTo>
                    <a:pt x="77130" y="69603"/>
                  </a:moveTo>
                  <a:lnTo>
                    <a:pt x="59491" y="21448"/>
                  </a:lnTo>
                  <a:lnTo>
                    <a:pt x="42034" y="69603"/>
                  </a:lnTo>
                  <a:lnTo>
                    <a:pt x="77130" y="69603"/>
                  </a:lnTo>
                  <a:close/>
                  <a:moveTo>
                    <a:pt x="47520" y="0"/>
                  </a:moveTo>
                  <a:lnTo>
                    <a:pt x="73003" y="0"/>
                  </a:lnTo>
                  <a:lnTo>
                    <a:pt x="120524" y="119617"/>
                  </a:lnTo>
                  <a:lnTo>
                    <a:pt x="95040" y="119617"/>
                  </a:lnTo>
                  <a:lnTo>
                    <a:pt x="83705" y="88148"/>
                  </a:lnTo>
                  <a:lnTo>
                    <a:pt x="35549" y="88148"/>
                  </a:lnTo>
                  <a:lnTo>
                    <a:pt x="24078" y="119617"/>
                  </a:lnTo>
                  <a:lnTo>
                    <a:pt x="0" y="119617"/>
                  </a:lnTo>
                  <a:lnTo>
                    <a:pt x="47520" y="0"/>
                  </a:lnTo>
                  <a:close/>
                </a:path>
              </a:pathLst>
            </a:custGeom>
            <a:solidFill>
              <a:srgbClr val="2C272D"/>
            </a:solidFill>
            <a:ln w="452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F2196E37-1F31-441C-9477-11561A9F5999}"/>
                </a:ext>
              </a:extLst>
            </p:cNvPr>
            <p:cNvSpPr/>
            <p:nvPr/>
          </p:nvSpPr>
          <p:spPr>
            <a:xfrm>
              <a:off x="4741140"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9627ED4B-A5F0-4C42-A877-BE0E9ED8FDDB}"/>
                </a:ext>
              </a:extLst>
            </p:cNvPr>
            <p:cNvSpPr/>
            <p:nvPr/>
          </p:nvSpPr>
          <p:spPr>
            <a:xfrm>
              <a:off x="4854952"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CC057DB2-E030-4E06-A328-5BE7745A7865}"/>
                </a:ext>
              </a:extLst>
            </p:cNvPr>
            <p:cNvSpPr/>
            <p:nvPr/>
          </p:nvSpPr>
          <p:spPr>
            <a:xfrm>
              <a:off x="4970987" y="1437928"/>
              <a:ext cx="81619" cy="122428"/>
            </a:xfrm>
            <a:custGeom>
              <a:avLst/>
              <a:gdLst>
                <a:gd name="connsiteX0" fmla="*/ 40265 w 81618"/>
                <a:gd name="connsiteY0" fmla="*/ 124786 h 122428"/>
                <a:gd name="connsiteX1" fmla="*/ 17775 w 81618"/>
                <a:gd name="connsiteY1" fmla="*/ 122020 h 122428"/>
                <a:gd name="connsiteX2" fmla="*/ 0 w 81618"/>
                <a:gd name="connsiteY2" fmla="*/ 114856 h 122428"/>
                <a:gd name="connsiteX3" fmla="*/ 2358 w 81618"/>
                <a:gd name="connsiteY3" fmla="*/ 94224 h 122428"/>
                <a:gd name="connsiteX4" fmla="*/ 19997 w 81618"/>
                <a:gd name="connsiteY4" fmla="*/ 101933 h 122428"/>
                <a:gd name="connsiteX5" fmla="*/ 39358 w 81618"/>
                <a:gd name="connsiteY5" fmla="*/ 104744 h 122428"/>
                <a:gd name="connsiteX6" fmla="*/ 56136 w 81618"/>
                <a:gd name="connsiteY6" fmla="*/ 100708 h 122428"/>
                <a:gd name="connsiteX7" fmla="*/ 62030 w 81618"/>
                <a:gd name="connsiteY7" fmla="*/ 89463 h 122428"/>
                <a:gd name="connsiteX8" fmla="*/ 57088 w 81618"/>
                <a:gd name="connsiteY8" fmla="*/ 79533 h 122428"/>
                <a:gd name="connsiteX9" fmla="*/ 38270 w 81618"/>
                <a:gd name="connsiteY9" fmla="*/ 71326 h 122428"/>
                <a:gd name="connsiteX10" fmla="*/ 10384 w 81618"/>
                <a:gd name="connsiteY10" fmla="*/ 56680 h 122428"/>
                <a:gd name="connsiteX11" fmla="*/ 2040 w 81618"/>
                <a:gd name="connsiteY11" fmla="*/ 34189 h 122428"/>
                <a:gd name="connsiteX12" fmla="*/ 7164 w 81618"/>
                <a:gd name="connsiteY12" fmla="*/ 16414 h 122428"/>
                <a:gd name="connsiteX13" fmla="*/ 22037 w 81618"/>
                <a:gd name="connsiteY13" fmla="*/ 4353 h 122428"/>
                <a:gd name="connsiteX14" fmla="*/ 44845 w 81618"/>
                <a:gd name="connsiteY14" fmla="*/ 0 h 122428"/>
                <a:gd name="connsiteX15" fmla="*/ 63753 w 81618"/>
                <a:gd name="connsiteY15" fmla="*/ 2358 h 122428"/>
                <a:gd name="connsiteX16" fmla="*/ 80576 w 81618"/>
                <a:gd name="connsiteY16" fmla="*/ 8797 h 122428"/>
                <a:gd name="connsiteX17" fmla="*/ 77266 w 81618"/>
                <a:gd name="connsiteY17" fmla="*/ 28793 h 122428"/>
                <a:gd name="connsiteX18" fmla="*/ 61894 w 81618"/>
                <a:gd name="connsiteY18" fmla="*/ 22400 h 122428"/>
                <a:gd name="connsiteX19" fmla="*/ 45616 w 81618"/>
                <a:gd name="connsiteY19" fmla="*/ 19951 h 122428"/>
                <a:gd name="connsiteX20" fmla="*/ 30426 w 81618"/>
                <a:gd name="connsiteY20" fmla="*/ 23579 h 122428"/>
                <a:gd name="connsiteX21" fmla="*/ 25302 w 81618"/>
                <a:gd name="connsiteY21" fmla="*/ 33962 h 122428"/>
                <a:gd name="connsiteX22" fmla="*/ 27252 w 81618"/>
                <a:gd name="connsiteY22" fmla="*/ 40991 h 122428"/>
                <a:gd name="connsiteX23" fmla="*/ 33690 w 81618"/>
                <a:gd name="connsiteY23" fmla="*/ 45933 h 122428"/>
                <a:gd name="connsiteX24" fmla="*/ 46523 w 81618"/>
                <a:gd name="connsiteY24" fmla="*/ 50830 h 122428"/>
                <a:gd name="connsiteX25" fmla="*/ 76903 w 81618"/>
                <a:gd name="connsiteY25" fmla="*/ 66338 h 122428"/>
                <a:gd name="connsiteX26" fmla="*/ 85881 w 81618"/>
                <a:gd name="connsiteY26" fmla="*/ 89101 h 122428"/>
                <a:gd name="connsiteX27" fmla="*/ 73684 w 81618"/>
                <a:gd name="connsiteY27" fmla="*/ 115173 h 122428"/>
                <a:gd name="connsiteX28" fmla="*/ 40265 w 81618"/>
                <a:gd name="connsiteY28" fmla="*/ 124786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1618" h="122428">
                  <a:moveTo>
                    <a:pt x="40265" y="124786"/>
                  </a:moveTo>
                  <a:cubicBezTo>
                    <a:pt x="32784" y="124786"/>
                    <a:pt x="25302" y="123879"/>
                    <a:pt x="17775" y="122020"/>
                  </a:cubicBezTo>
                  <a:cubicBezTo>
                    <a:pt x="10202" y="120161"/>
                    <a:pt x="4308" y="117803"/>
                    <a:pt x="0" y="114856"/>
                  </a:cubicBezTo>
                  <a:lnTo>
                    <a:pt x="2358" y="94224"/>
                  </a:lnTo>
                  <a:cubicBezTo>
                    <a:pt x="7391" y="97489"/>
                    <a:pt x="13286" y="100074"/>
                    <a:pt x="19997" y="101933"/>
                  </a:cubicBezTo>
                  <a:cubicBezTo>
                    <a:pt x="26707" y="103837"/>
                    <a:pt x="33146" y="104744"/>
                    <a:pt x="39358" y="104744"/>
                  </a:cubicBezTo>
                  <a:cubicBezTo>
                    <a:pt x="46613" y="104744"/>
                    <a:pt x="52191" y="103429"/>
                    <a:pt x="56136" y="100708"/>
                  </a:cubicBezTo>
                  <a:cubicBezTo>
                    <a:pt x="60080" y="98033"/>
                    <a:pt x="62030" y="94315"/>
                    <a:pt x="62030" y="89463"/>
                  </a:cubicBezTo>
                  <a:cubicBezTo>
                    <a:pt x="62030" y="85382"/>
                    <a:pt x="60398" y="82072"/>
                    <a:pt x="57088" y="79533"/>
                  </a:cubicBezTo>
                  <a:cubicBezTo>
                    <a:pt x="53778" y="76994"/>
                    <a:pt x="47520" y="74273"/>
                    <a:pt x="38270" y="71326"/>
                  </a:cubicBezTo>
                  <a:cubicBezTo>
                    <a:pt x="25256" y="67245"/>
                    <a:pt x="15961" y="62348"/>
                    <a:pt x="10384" y="56680"/>
                  </a:cubicBezTo>
                  <a:cubicBezTo>
                    <a:pt x="4806" y="51012"/>
                    <a:pt x="2040" y="43530"/>
                    <a:pt x="2040" y="34189"/>
                  </a:cubicBezTo>
                  <a:cubicBezTo>
                    <a:pt x="2040" y="27478"/>
                    <a:pt x="3718" y="21538"/>
                    <a:pt x="7164" y="16414"/>
                  </a:cubicBezTo>
                  <a:cubicBezTo>
                    <a:pt x="10565" y="11291"/>
                    <a:pt x="15553" y="7255"/>
                    <a:pt x="22037" y="4353"/>
                  </a:cubicBezTo>
                  <a:cubicBezTo>
                    <a:pt x="28521" y="1496"/>
                    <a:pt x="36139" y="0"/>
                    <a:pt x="44845" y="0"/>
                  </a:cubicBezTo>
                  <a:cubicBezTo>
                    <a:pt x="51057" y="0"/>
                    <a:pt x="57314" y="816"/>
                    <a:pt x="63753" y="2358"/>
                  </a:cubicBezTo>
                  <a:cubicBezTo>
                    <a:pt x="70147" y="3945"/>
                    <a:pt x="75769" y="6076"/>
                    <a:pt x="80576" y="8797"/>
                  </a:cubicBezTo>
                  <a:lnTo>
                    <a:pt x="77266" y="28793"/>
                  </a:lnTo>
                  <a:cubicBezTo>
                    <a:pt x="72731" y="26163"/>
                    <a:pt x="67653" y="24032"/>
                    <a:pt x="61894" y="22400"/>
                  </a:cubicBezTo>
                  <a:cubicBezTo>
                    <a:pt x="56181" y="20767"/>
                    <a:pt x="50740" y="19951"/>
                    <a:pt x="45616" y="19951"/>
                  </a:cubicBezTo>
                  <a:cubicBezTo>
                    <a:pt x="38905" y="19951"/>
                    <a:pt x="33826" y="21176"/>
                    <a:pt x="30426" y="23579"/>
                  </a:cubicBezTo>
                  <a:cubicBezTo>
                    <a:pt x="27025" y="25982"/>
                    <a:pt x="25302" y="29428"/>
                    <a:pt x="25302" y="33962"/>
                  </a:cubicBezTo>
                  <a:cubicBezTo>
                    <a:pt x="25302" y="36819"/>
                    <a:pt x="25937" y="39132"/>
                    <a:pt x="27252" y="40991"/>
                  </a:cubicBezTo>
                  <a:cubicBezTo>
                    <a:pt x="28567" y="42805"/>
                    <a:pt x="30698" y="44482"/>
                    <a:pt x="33690" y="45933"/>
                  </a:cubicBezTo>
                  <a:cubicBezTo>
                    <a:pt x="36683" y="47430"/>
                    <a:pt x="40945" y="49017"/>
                    <a:pt x="46523" y="50830"/>
                  </a:cubicBezTo>
                  <a:cubicBezTo>
                    <a:pt x="60806" y="55365"/>
                    <a:pt x="70918" y="60534"/>
                    <a:pt x="76903" y="66338"/>
                  </a:cubicBezTo>
                  <a:cubicBezTo>
                    <a:pt x="82888" y="72187"/>
                    <a:pt x="85881" y="79760"/>
                    <a:pt x="85881" y="89101"/>
                  </a:cubicBezTo>
                  <a:cubicBezTo>
                    <a:pt x="85881" y="100119"/>
                    <a:pt x="81800" y="108825"/>
                    <a:pt x="73684" y="115173"/>
                  </a:cubicBezTo>
                  <a:cubicBezTo>
                    <a:pt x="65567" y="121612"/>
                    <a:pt x="54412" y="124786"/>
                    <a:pt x="40265" y="124786"/>
                  </a:cubicBezTo>
                </a:path>
              </a:pathLst>
            </a:custGeom>
            <a:solidFill>
              <a:srgbClr val="2C272D"/>
            </a:solidFill>
            <a:ln w="452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F7E10A7E-4864-47CA-8AE8-4CA5A7C3DC00}"/>
                </a:ext>
              </a:extLst>
            </p:cNvPr>
            <p:cNvSpPr/>
            <p:nvPr/>
          </p:nvSpPr>
          <p:spPr>
            <a:xfrm>
              <a:off x="5146785" y="1440558"/>
              <a:ext cx="122428" cy="117894"/>
            </a:xfrm>
            <a:custGeom>
              <a:avLst/>
              <a:gdLst>
                <a:gd name="connsiteX0" fmla="*/ 0 w 122428"/>
                <a:gd name="connsiteY0" fmla="*/ 0 h 117893"/>
                <a:gd name="connsiteX1" fmla="*/ 24894 w 122428"/>
                <a:gd name="connsiteY1" fmla="*/ 0 h 117893"/>
                <a:gd name="connsiteX2" fmla="*/ 63617 w 122428"/>
                <a:gd name="connsiteY2" fmla="*/ 73185 h 117893"/>
                <a:gd name="connsiteX3" fmla="*/ 102613 w 122428"/>
                <a:gd name="connsiteY3" fmla="*/ 0 h 117893"/>
                <a:gd name="connsiteX4" fmla="*/ 126101 w 122428"/>
                <a:gd name="connsiteY4" fmla="*/ 0 h 117893"/>
                <a:gd name="connsiteX5" fmla="*/ 126101 w 122428"/>
                <a:gd name="connsiteY5" fmla="*/ 119662 h 117893"/>
                <a:gd name="connsiteX6" fmla="*/ 104064 w 122428"/>
                <a:gd name="connsiteY6" fmla="*/ 119662 h 117893"/>
                <a:gd name="connsiteX7" fmla="*/ 104064 w 122428"/>
                <a:gd name="connsiteY7" fmla="*/ 35595 h 117893"/>
                <a:gd name="connsiteX8" fmla="*/ 72867 w 122428"/>
                <a:gd name="connsiteY8" fmla="*/ 93998 h 117893"/>
                <a:gd name="connsiteX9" fmla="*/ 53188 w 122428"/>
                <a:gd name="connsiteY9" fmla="*/ 93998 h 117893"/>
                <a:gd name="connsiteX10" fmla="*/ 22037 w 122428"/>
                <a:gd name="connsiteY10" fmla="*/ 35595 h 117893"/>
                <a:gd name="connsiteX11" fmla="*/ 22037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94" y="0"/>
                  </a:lnTo>
                  <a:lnTo>
                    <a:pt x="63617" y="73185"/>
                  </a:lnTo>
                  <a:lnTo>
                    <a:pt x="102613" y="0"/>
                  </a:lnTo>
                  <a:lnTo>
                    <a:pt x="126101" y="0"/>
                  </a:lnTo>
                  <a:lnTo>
                    <a:pt x="126101" y="119662"/>
                  </a:lnTo>
                  <a:lnTo>
                    <a:pt x="104064" y="119662"/>
                  </a:lnTo>
                  <a:lnTo>
                    <a:pt x="104064" y="35595"/>
                  </a:lnTo>
                  <a:lnTo>
                    <a:pt x="72867" y="93998"/>
                  </a:lnTo>
                  <a:lnTo>
                    <a:pt x="53188" y="93998"/>
                  </a:lnTo>
                  <a:lnTo>
                    <a:pt x="22037" y="35595"/>
                  </a:lnTo>
                  <a:lnTo>
                    <a:pt x="22037"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AF19EB39-867B-4840-9DA5-F21B1C906503}"/>
                </a:ext>
              </a:extLst>
            </p:cNvPr>
            <p:cNvSpPr/>
            <p:nvPr/>
          </p:nvSpPr>
          <p:spPr>
            <a:xfrm>
              <a:off x="5317277" y="1440558"/>
              <a:ext cx="22672" cy="117894"/>
            </a:xfrm>
            <a:custGeom>
              <a:avLst/>
              <a:gdLst>
                <a:gd name="connsiteX0" fmla="*/ 0 w 22671"/>
                <a:gd name="connsiteY0" fmla="*/ 0 h 117893"/>
                <a:gd name="connsiteX1" fmla="*/ 24077 w 22671"/>
                <a:gd name="connsiteY1" fmla="*/ 0 h 117893"/>
                <a:gd name="connsiteX2" fmla="*/ 24077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7" y="0"/>
                  </a:lnTo>
                  <a:lnTo>
                    <a:pt x="24077"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5922FEDF-B332-4589-8BE4-168CB026AB48}"/>
                </a:ext>
              </a:extLst>
            </p:cNvPr>
            <p:cNvSpPr/>
            <p:nvPr/>
          </p:nvSpPr>
          <p:spPr>
            <a:xfrm>
              <a:off x="5385746"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3F08AEAA-20D1-4F8F-84CA-CA373B9B0B74}"/>
                </a:ext>
              </a:extLst>
            </p:cNvPr>
            <p:cNvSpPr/>
            <p:nvPr/>
          </p:nvSpPr>
          <p:spPr>
            <a:xfrm>
              <a:off x="5499559" y="1440558"/>
              <a:ext cx="77084" cy="117894"/>
            </a:xfrm>
            <a:custGeom>
              <a:avLst/>
              <a:gdLst>
                <a:gd name="connsiteX0" fmla="*/ 0 w 77084"/>
                <a:gd name="connsiteY0" fmla="*/ 0 h 117893"/>
                <a:gd name="connsiteX1" fmla="*/ 24078 w 77084"/>
                <a:gd name="connsiteY1" fmla="*/ 0 h 117893"/>
                <a:gd name="connsiteX2" fmla="*/ 24078 w 77084"/>
                <a:gd name="connsiteY2" fmla="*/ 99802 h 117893"/>
                <a:gd name="connsiteX3" fmla="*/ 78218 w 77084"/>
                <a:gd name="connsiteY3" fmla="*/ 99802 h 117893"/>
                <a:gd name="connsiteX4" fmla="*/ 78218 w 77084"/>
                <a:gd name="connsiteY4" fmla="*/ 119662 h 117893"/>
                <a:gd name="connsiteX5" fmla="*/ 0 w 77084"/>
                <a:gd name="connsiteY5"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084" h="117893">
                  <a:moveTo>
                    <a:pt x="0" y="0"/>
                  </a:moveTo>
                  <a:lnTo>
                    <a:pt x="24078" y="0"/>
                  </a:lnTo>
                  <a:lnTo>
                    <a:pt x="24078" y="99802"/>
                  </a:lnTo>
                  <a:lnTo>
                    <a:pt x="78218" y="99802"/>
                  </a:lnTo>
                  <a:lnTo>
                    <a:pt x="7821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8CC7164E-4C78-411D-8F71-C2EF901A41BC}"/>
                </a:ext>
              </a:extLst>
            </p:cNvPr>
            <p:cNvSpPr/>
            <p:nvPr/>
          </p:nvSpPr>
          <p:spPr>
            <a:xfrm>
              <a:off x="5613372"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56F3EA3D-8A70-4858-BFF6-FBF8E4BB350E}"/>
                </a:ext>
              </a:extLst>
            </p:cNvPr>
            <p:cNvSpPr/>
            <p:nvPr/>
          </p:nvSpPr>
          <p:spPr>
            <a:xfrm>
              <a:off x="573489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09F9D64E-4937-4B80-82BB-8245CFECD26E}"/>
                </a:ext>
              </a:extLst>
            </p:cNvPr>
            <p:cNvSpPr/>
            <p:nvPr/>
          </p:nvSpPr>
          <p:spPr>
            <a:xfrm>
              <a:off x="5886160" y="1440558"/>
              <a:ext cx="104291" cy="117894"/>
            </a:xfrm>
            <a:custGeom>
              <a:avLst/>
              <a:gdLst>
                <a:gd name="connsiteX0" fmla="*/ 0 w 104290"/>
                <a:gd name="connsiteY0" fmla="*/ 0 h 117893"/>
                <a:gd name="connsiteX1" fmla="*/ 21448 w 104290"/>
                <a:gd name="connsiteY1" fmla="*/ 0 h 117893"/>
                <a:gd name="connsiteX2" fmla="*/ 84067 w 104290"/>
                <a:gd name="connsiteY2" fmla="*/ 83115 h 117893"/>
                <a:gd name="connsiteX3" fmla="*/ 84067 w 104290"/>
                <a:gd name="connsiteY3" fmla="*/ 0 h 117893"/>
                <a:gd name="connsiteX4" fmla="*/ 106921 w 104290"/>
                <a:gd name="connsiteY4" fmla="*/ 0 h 117893"/>
                <a:gd name="connsiteX5" fmla="*/ 106921 w 104290"/>
                <a:gd name="connsiteY5" fmla="*/ 119662 h 117893"/>
                <a:gd name="connsiteX6" fmla="*/ 85518 w 104290"/>
                <a:gd name="connsiteY6" fmla="*/ 119662 h 117893"/>
                <a:gd name="connsiteX7" fmla="*/ 22853 w 104290"/>
                <a:gd name="connsiteY7" fmla="*/ 36819 h 117893"/>
                <a:gd name="connsiteX8" fmla="*/ 22853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48" y="0"/>
                  </a:lnTo>
                  <a:lnTo>
                    <a:pt x="84067" y="83115"/>
                  </a:lnTo>
                  <a:lnTo>
                    <a:pt x="84067" y="0"/>
                  </a:lnTo>
                  <a:lnTo>
                    <a:pt x="106921" y="0"/>
                  </a:lnTo>
                  <a:lnTo>
                    <a:pt x="106921" y="119662"/>
                  </a:lnTo>
                  <a:lnTo>
                    <a:pt x="85518" y="119662"/>
                  </a:lnTo>
                  <a:lnTo>
                    <a:pt x="22853" y="36819"/>
                  </a:lnTo>
                  <a:lnTo>
                    <a:pt x="22853"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C4771EA9-4F8F-4471-9CD1-FFDA8ACAF7FB}"/>
                </a:ext>
              </a:extLst>
            </p:cNvPr>
            <p:cNvSpPr/>
            <p:nvPr/>
          </p:nvSpPr>
          <p:spPr>
            <a:xfrm>
              <a:off x="6037472" y="1440558"/>
              <a:ext cx="22672" cy="117894"/>
            </a:xfrm>
            <a:custGeom>
              <a:avLst/>
              <a:gdLst>
                <a:gd name="connsiteX0" fmla="*/ 0 w 22671"/>
                <a:gd name="connsiteY0" fmla="*/ 0 h 117893"/>
                <a:gd name="connsiteX1" fmla="*/ 24078 w 22671"/>
                <a:gd name="connsiteY1" fmla="*/ 0 h 117893"/>
                <a:gd name="connsiteX2" fmla="*/ 24078 w 22671"/>
                <a:gd name="connsiteY2" fmla="*/ 119617 h 117893"/>
                <a:gd name="connsiteX3" fmla="*/ 0 w 22671"/>
                <a:gd name="connsiteY3" fmla="*/ 119617 h 117893"/>
              </a:gdLst>
              <a:ahLst/>
              <a:cxnLst>
                <a:cxn ang="0">
                  <a:pos x="connsiteX0" y="connsiteY0"/>
                </a:cxn>
                <a:cxn ang="0">
                  <a:pos x="connsiteX1" y="connsiteY1"/>
                </a:cxn>
                <a:cxn ang="0">
                  <a:pos x="connsiteX2" y="connsiteY2"/>
                </a:cxn>
                <a:cxn ang="0">
                  <a:pos x="connsiteX3" y="connsiteY3"/>
                </a:cxn>
              </a:cxnLst>
              <a:rect l="l" t="t" r="r" b="b"/>
              <a:pathLst>
                <a:path w="22671" h="117893">
                  <a:moveTo>
                    <a:pt x="0" y="0"/>
                  </a:moveTo>
                  <a:lnTo>
                    <a:pt x="24078" y="0"/>
                  </a:lnTo>
                  <a:lnTo>
                    <a:pt x="24078" y="119617"/>
                  </a:lnTo>
                  <a:lnTo>
                    <a:pt x="0" y="119617"/>
                  </a:lnTo>
                  <a:close/>
                </a:path>
              </a:pathLst>
            </a:custGeom>
            <a:solidFill>
              <a:srgbClr val="2C272D"/>
            </a:solidFill>
            <a:ln w="452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704593D2-31F0-437D-B767-9D871DAD995E}"/>
                </a:ext>
              </a:extLst>
            </p:cNvPr>
            <p:cNvSpPr/>
            <p:nvPr/>
          </p:nvSpPr>
          <p:spPr>
            <a:xfrm>
              <a:off x="6105125" y="1440558"/>
              <a:ext cx="104291" cy="117894"/>
            </a:xfrm>
            <a:custGeom>
              <a:avLst/>
              <a:gdLst>
                <a:gd name="connsiteX0" fmla="*/ 52735 w 104290"/>
                <a:gd name="connsiteY0" fmla="*/ 122156 h 117893"/>
                <a:gd name="connsiteX1" fmla="*/ 13875 w 104290"/>
                <a:gd name="connsiteY1" fmla="*/ 108281 h 117893"/>
                <a:gd name="connsiteX2" fmla="*/ 0 w 104290"/>
                <a:gd name="connsiteY2" fmla="*/ 69104 h 117893"/>
                <a:gd name="connsiteX3" fmla="*/ 0 w 104290"/>
                <a:gd name="connsiteY3" fmla="*/ 0 h 117893"/>
                <a:gd name="connsiteX4" fmla="*/ 24078 w 104290"/>
                <a:gd name="connsiteY4" fmla="*/ 0 h 117893"/>
                <a:gd name="connsiteX5" fmla="*/ 24078 w 104290"/>
                <a:gd name="connsiteY5" fmla="*/ 67199 h 117893"/>
                <a:gd name="connsiteX6" fmla="*/ 52871 w 104290"/>
                <a:gd name="connsiteY6" fmla="*/ 100708 h 117893"/>
                <a:gd name="connsiteX7" fmla="*/ 81846 w 104290"/>
                <a:gd name="connsiteY7" fmla="*/ 67199 h 117893"/>
                <a:gd name="connsiteX8" fmla="*/ 81846 w 104290"/>
                <a:gd name="connsiteY8" fmla="*/ 0 h 117893"/>
                <a:gd name="connsiteX9" fmla="*/ 105923 w 104290"/>
                <a:gd name="connsiteY9" fmla="*/ 0 h 117893"/>
                <a:gd name="connsiteX10" fmla="*/ 105923 w 104290"/>
                <a:gd name="connsiteY10" fmla="*/ 69104 h 117893"/>
                <a:gd name="connsiteX11" fmla="*/ 92048 w 104290"/>
                <a:gd name="connsiteY11" fmla="*/ 108281 h 117893"/>
                <a:gd name="connsiteX12" fmla="*/ 52735 w 104290"/>
                <a:gd name="connsiteY12" fmla="*/ 122156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90" h="117893">
                  <a:moveTo>
                    <a:pt x="52735" y="122156"/>
                  </a:moveTo>
                  <a:cubicBezTo>
                    <a:pt x="36048" y="122156"/>
                    <a:pt x="23080" y="117531"/>
                    <a:pt x="13875" y="108281"/>
                  </a:cubicBezTo>
                  <a:cubicBezTo>
                    <a:pt x="4625" y="99031"/>
                    <a:pt x="0" y="85972"/>
                    <a:pt x="0" y="69104"/>
                  </a:cubicBezTo>
                  <a:lnTo>
                    <a:pt x="0" y="0"/>
                  </a:lnTo>
                  <a:lnTo>
                    <a:pt x="24078" y="0"/>
                  </a:lnTo>
                  <a:lnTo>
                    <a:pt x="24078" y="67199"/>
                  </a:lnTo>
                  <a:cubicBezTo>
                    <a:pt x="24078" y="89554"/>
                    <a:pt x="33690" y="100708"/>
                    <a:pt x="52871" y="100708"/>
                  </a:cubicBezTo>
                  <a:cubicBezTo>
                    <a:pt x="72187" y="100708"/>
                    <a:pt x="81846" y="89554"/>
                    <a:pt x="81846" y="67199"/>
                  </a:cubicBezTo>
                  <a:lnTo>
                    <a:pt x="81846" y="0"/>
                  </a:lnTo>
                  <a:lnTo>
                    <a:pt x="105923" y="0"/>
                  </a:lnTo>
                  <a:lnTo>
                    <a:pt x="105923" y="69104"/>
                  </a:lnTo>
                  <a:cubicBezTo>
                    <a:pt x="105923" y="86017"/>
                    <a:pt x="101298" y="99076"/>
                    <a:pt x="92048" y="108281"/>
                  </a:cubicBezTo>
                  <a:cubicBezTo>
                    <a:pt x="82888" y="117531"/>
                    <a:pt x="69739" y="122156"/>
                    <a:pt x="52735" y="122156"/>
                  </a:cubicBezTo>
                </a:path>
              </a:pathLst>
            </a:custGeom>
            <a:solidFill>
              <a:srgbClr val="2C272D"/>
            </a:solidFill>
            <a:ln w="452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909AA1DF-072B-4142-A689-FB31CDE811B6}"/>
                </a:ext>
              </a:extLst>
            </p:cNvPr>
            <p:cNvSpPr/>
            <p:nvPr/>
          </p:nvSpPr>
          <p:spPr>
            <a:xfrm>
              <a:off x="6254714" y="1440558"/>
              <a:ext cx="122428" cy="117894"/>
            </a:xfrm>
            <a:custGeom>
              <a:avLst/>
              <a:gdLst>
                <a:gd name="connsiteX0" fmla="*/ 0 w 122428"/>
                <a:gd name="connsiteY0" fmla="*/ 0 h 117893"/>
                <a:gd name="connsiteX1" fmla="*/ 24848 w 122428"/>
                <a:gd name="connsiteY1" fmla="*/ 0 h 117893"/>
                <a:gd name="connsiteX2" fmla="*/ 63572 w 122428"/>
                <a:gd name="connsiteY2" fmla="*/ 73185 h 117893"/>
                <a:gd name="connsiteX3" fmla="*/ 102613 w 122428"/>
                <a:gd name="connsiteY3" fmla="*/ 0 h 117893"/>
                <a:gd name="connsiteX4" fmla="*/ 126056 w 122428"/>
                <a:gd name="connsiteY4" fmla="*/ 0 h 117893"/>
                <a:gd name="connsiteX5" fmla="*/ 126056 w 122428"/>
                <a:gd name="connsiteY5" fmla="*/ 119662 h 117893"/>
                <a:gd name="connsiteX6" fmla="*/ 104018 w 122428"/>
                <a:gd name="connsiteY6" fmla="*/ 119662 h 117893"/>
                <a:gd name="connsiteX7" fmla="*/ 104018 w 122428"/>
                <a:gd name="connsiteY7" fmla="*/ 35595 h 117893"/>
                <a:gd name="connsiteX8" fmla="*/ 72867 w 122428"/>
                <a:gd name="connsiteY8" fmla="*/ 93998 h 117893"/>
                <a:gd name="connsiteX9" fmla="*/ 53188 w 122428"/>
                <a:gd name="connsiteY9" fmla="*/ 93998 h 117893"/>
                <a:gd name="connsiteX10" fmla="*/ 21992 w 122428"/>
                <a:gd name="connsiteY10" fmla="*/ 35595 h 117893"/>
                <a:gd name="connsiteX11" fmla="*/ 21992 w 122428"/>
                <a:gd name="connsiteY11" fmla="*/ 119662 h 117893"/>
                <a:gd name="connsiteX12" fmla="*/ 0 w 122428"/>
                <a:gd name="connsiteY12"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428" h="117893">
                  <a:moveTo>
                    <a:pt x="0" y="0"/>
                  </a:moveTo>
                  <a:lnTo>
                    <a:pt x="24848" y="0"/>
                  </a:lnTo>
                  <a:lnTo>
                    <a:pt x="63572" y="73185"/>
                  </a:lnTo>
                  <a:lnTo>
                    <a:pt x="102613" y="0"/>
                  </a:lnTo>
                  <a:lnTo>
                    <a:pt x="126056" y="0"/>
                  </a:lnTo>
                  <a:lnTo>
                    <a:pt x="126056" y="119662"/>
                  </a:lnTo>
                  <a:lnTo>
                    <a:pt x="104018" y="119662"/>
                  </a:lnTo>
                  <a:lnTo>
                    <a:pt x="104018" y="35595"/>
                  </a:lnTo>
                  <a:lnTo>
                    <a:pt x="72867" y="93998"/>
                  </a:lnTo>
                  <a:lnTo>
                    <a:pt x="53188" y="93998"/>
                  </a:lnTo>
                  <a:lnTo>
                    <a:pt x="21992" y="35595"/>
                  </a:lnTo>
                  <a:lnTo>
                    <a:pt x="21992"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AD283C9B-1525-4994-BC44-6A1CFAD16349}"/>
                </a:ext>
              </a:extLst>
            </p:cNvPr>
            <p:cNvSpPr/>
            <p:nvPr/>
          </p:nvSpPr>
          <p:spPr>
            <a:xfrm>
              <a:off x="6469099" y="1438835"/>
              <a:ext cx="99756" cy="122428"/>
            </a:xfrm>
            <a:custGeom>
              <a:avLst/>
              <a:gdLst>
                <a:gd name="connsiteX0" fmla="*/ 63617 w 99756"/>
                <a:gd name="connsiteY0" fmla="*/ 123108 h 122428"/>
                <a:gd name="connsiteX1" fmla="*/ 30698 w 99756"/>
                <a:gd name="connsiteY1" fmla="*/ 115808 h 122428"/>
                <a:gd name="connsiteX2" fmla="*/ 8207 w 99756"/>
                <a:gd name="connsiteY2" fmla="*/ 94632 h 122428"/>
                <a:gd name="connsiteX3" fmla="*/ 0 w 99756"/>
                <a:gd name="connsiteY3" fmla="*/ 62212 h 122428"/>
                <a:gd name="connsiteX4" fmla="*/ 7980 w 99756"/>
                <a:gd name="connsiteY4" fmla="*/ 30471 h 122428"/>
                <a:gd name="connsiteX5" fmla="*/ 30698 w 99756"/>
                <a:gd name="connsiteY5" fmla="*/ 8207 h 122428"/>
                <a:gd name="connsiteX6" fmla="*/ 64841 w 99756"/>
                <a:gd name="connsiteY6" fmla="*/ 0 h 122428"/>
                <a:gd name="connsiteX7" fmla="*/ 84793 w 99756"/>
                <a:gd name="connsiteY7" fmla="*/ 2585 h 122428"/>
                <a:gd name="connsiteX8" fmla="*/ 102205 w 99756"/>
                <a:gd name="connsiteY8" fmla="*/ 9568 h 122428"/>
                <a:gd name="connsiteX9" fmla="*/ 98260 w 99756"/>
                <a:gd name="connsiteY9" fmla="*/ 29882 h 122428"/>
                <a:gd name="connsiteX10" fmla="*/ 65159 w 99756"/>
                <a:gd name="connsiteY10" fmla="*/ 21357 h 122428"/>
                <a:gd name="connsiteX11" fmla="*/ 44391 w 99756"/>
                <a:gd name="connsiteY11" fmla="*/ 26254 h 122428"/>
                <a:gd name="connsiteX12" fmla="*/ 30063 w 99756"/>
                <a:gd name="connsiteY12" fmla="*/ 40265 h 122428"/>
                <a:gd name="connsiteX13" fmla="*/ 24848 w 99756"/>
                <a:gd name="connsiteY13" fmla="*/ 61667 h 122428"/>
                <a:gd name="connsiteX14" fmla="*/ 35867 w 99756"/>
                <a:gd name="connsiteY14" fmla="*/ 90869 h 122428"/>
                <a:gd name="connsiteX15" fmla="*/ 65612 w 99756"/>
                <a:gd name="connsiteY15" fmla="*/ 101661 h 122428"/>
                <a:gd name="connsiteX16" fmla="*/ 83070 w 99756"/>
                <a:gd name="connsiteY16" fmla="*/ 99303 h 122428"/>
                <a:gd name="connsiteX17" fmla="*/ 100527 w 99756"/>
                <a:gd name="connsiteY17" fmla="*/ 92683 h 122428"/>
                <a:gd name="connsiteX18" fmla="*/ 103066 w 99756"/>
                <a:gd name="connsiteY18" fmla="*/ 113450 h 122428"/>
                <a:gd name="connsiteX19" fmla="*/ 84611 w 99756"/>
                <a:gd name="connsiteY19" fmla="*/ 120524 h 122428"/>
                <a:gd name="connsiteX20" fmla="*/ 63617 w 99756"/>
                <a:gd name="connsiteY20" fmla="*/ 123108 h 12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756" h="122428">
                  <a:moveTo>
                    <a:pt x="63617" y="123108"/>
                  </a:moveTo>
                  <a:cubicBezTo>
                    <a:pt x="51238" y="123108"/>
                    <a:pt x="40265" y="120660"/>
                    <a:pt x="30698" y="115808"/>
                  </a:cubicBezTo>
                  <a:cubicBezTo>
                    <a:pt x="21130" y="110911"/>
                    <a:pt x="13648" y="103882"/>
                    <a:pt x="8207" y="94632"/>
                  </a:cubicBezTo>
                  <a:cubicBezTo>
                    <a:pt x="2721" y="85382"/>
                    <a:pt x="0" y="74590"/>
                    <a:pt x="0" y="62212"/>
                  </a:cubicBezTo>
                  <a:cubicBezTo>
                    <a:pt x="0" y="50468"/>
                    <a:pt x="2675" y="39902"/>
                    <a:pt x="7980" y="30471"/>
                  </a:cubicBezTo>
                  <a:cubicBezTo>
                    <a:pt x="13240" y="21085"/>
                    <a:pt x="20858" y="13648"/>
                    <a:pt x="30698" y="8207"/>
                  </a:cubicBezTo>
                  <a:cubicBezTo>
                    <a:pt x="40583" y="2766"/>
                    <a:pt x="51964" y="0"/>
                    <a:pt x="64841" y="0"/>
                  </a:cubicBezTo>
                  <a:cubicBezTo>
                    <a:pt x="71326" y="0"/>
                    <a:pt x="77991" y="861"/>
                    <a:pt x="84793" y="2585"/>
                  </a:cubicBezTo>
                  <a:cubicBezTo>
                    <a:pt x="91549" y="4308"/>
                    <a:pt x="97353" y="6666"/>
                    <a:pt x="102205" y="9568"/>
                  </a:cubicBezTo>
                  <a:lnTo>
                    <a:pt x="98260" y="29882"/>
                  </a:lnTo>
                  <a:cubicBezTo>
                    <a:pt x="86833" y="24214"/>
                    <a:pt x="75769" y="21357"/>
                    <a:pt x="65159" y="21357"/>
                  </a:cubicBezTo>
                  <a:cubicBezTo>
                    <a:pt x="57405" y="21357"/>
                    <a:pt x="50467" y="22989"/>
                    <a:pt x="44391" y="26254"/>
                  </a:cubicBezTo>
                  <a:cubicBezTo>
                    <a:pt x="38315" y="29519"/>
                    <a:pt x="33509" y="34189"/>
                    <a:pt x="30063" y="40265"/>
                  </a:cubicBezTo>
                  <a:cubicBezTo>
                    <a:pt x="26571" y="46341"/>
                    <a:pt x="24848" y="53506"/>
                    <a:pt x="24848" y="61667"/>
                  </a:cubicBezTo>
                  <a:cubicBezTo>
                    <a:pt x="24848" y="73956"/>
                    <a:pt x="28521" y="83659"/>
                    <a:pt x="35867" y="90869"/>
                  </a:cubicBezTo>
                  <a:cubicBezTo>
                    <a:pt x="43213" y="98033"/>
                    <a:pt x="53143" y="101661"/>
                    <a:pt x="65612" y="101661"/>
                  </a:cubicBezTo>
                  <a:cubicBezTo>
                    <a:pt x="71054" y="101661"/>
                    <a:pt x="76903" y="100890"/>
                    <a:pt x="83070" y="99303"/>
                  </a:cubicBezTo>
                  <a:cubicBezTo>
                    <a:pt x="89282" y="97716"/>
                    <a:pt x="95086" y="95539"/>
                    <a:pt x="100527" y="92683"/>
                  </a:cubicBezTo>
                  <a:lnTo>
                    <a:pt x="103066" y="113450"/>
                  </a:lnTo>
                  <a:cubicBezTo>
                    <a:pt x="97716" y="116488"/>
                    <a:pt x="91594" y="118846"/>
                    <a:pt x="84611" y="120524"/>
                  </a:cubicBezTo>
                  <a:cubicBezTo>
                    <a:pt x="77764" y="122247"/>
                    <a:pt x="70736" y="123108"/>
                    <a:pt x="63617" y="123108"/>
                  </a:cubicBezTo>
                </a:path>
              </a:pathLst>
            </a:custGeom>
            <a:solidFill>
              <a:srgbClr val="2C272D"/>
            </a:solidFill>
            <a:ln w="452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701C4348-CCB1-4882-86CB-89AA00D12984}"/>
                </a:ext>
              </a:extLst>
            </p:cNvPr>
            <p:cNvSpPr/>
            <p:nvPr/>
          </p:nvSpPr>
          <p:spPr>
            <a:xfrm>
              <a:off x="6611251" y="1440558"/>
              <a:ext cx="77084" cy="117894"/>
            </a:xfrm>
            <a:custGeom>
              <a:avLst/>
              <a:gdLst>
                <a:gd name="connsiteX0" fmla="*/ 0 w 77084"/>
                <a:gd name="connsiteY0" fmla="*/ 0 h 117893"/>
                <a:gd name="connsiteX1" fmla="*/ 79034 w 77084"/>
                <a:gd name="connsiteY1" fmla="*/ 0 h 117893"/>
                <a:gd name="connsiteX2" fmla="*/ 79034 w 77084"/>
                <a:gd name="connsiteY2" fmla="*/ 20178 h 117893"/>
                <a:gd name="connsiteX3" fmla="*/ 23307 w 77084"/>
                <a:gd name="connsiteY3" fmla="*/ 20178 h 117893"/>
                <a:gd name="connsiteX4" fmla="*/ 23307 w 77084"/>
                <a:gd name="connsiteY4" fmla="*/ 48835 h 117893"/>
                <a:gd name="connsiteX5" fmla="*/ 72550 w 77084"/>
                <a:gd name="connsiteY5" fmla="*/ 48835 h 117893"/>
                <a:gd name="connsiteX6" fmla="*/ 72550 w 77084"/>
                <a:gd name="connsiteY6" fmla="*/ 68786 h 117893"/>
                <a:gd name="connsiteX7" fmla="*/ 23307 w 77084"/>
                <a:gd name="connsiteY7" fmla="*/ 68786 h 117893"/>
                <a:gd name="connsiteX8" fmla="*/ 23307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9034" y="0"/>
                  </a:lnTo>
                  <a:lnTo>
                    <a:pt x="79034" y="20178"/>
                  </a:lnTo>
                  <a:lnTo>
                    <a:pt x="23307" y="20178"/>
                  </a:lnTo>
                  <a:lnTo>
                    <a:pt x="23307" y="48835"/>
                  </a:lnTo>
                  <a:lnTo>
                    <a:pt x="72550" y="48835"/>
                  </a:lnTo>
                  <a:lnTo>
                    <a:pt x="72550" y="68786"/>
                  </a:lnTo>
                  <a:lnTo>
                    <a:pt x="23307" y="68786"/>
                  </a:lnTo>
                  <a:lnTo>
                    <a:pt x="23307"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9A1D1914-00F4-4500-929C-6C3F27B2F682}"/>
                </a:ext>
              </a:extLst>
            </p:cNvPr>
            <p:cNvSpPr/>
            <p:nvPr/>
          </p:nvSpPr>
          <p:spPr>
            <a:xfrm>
              <a:off x="6732773" y="1440558"/>
              <a:ext cx="104291" cy="117894"/>
            </a:xfrm>
            <a:custGeom>
              <a:avLst/>
              <a:gdLst>
                <a:gd name="connsiteX0" fmla="*/ 0 w 104290"/>
                <a:gd name="connsiteY0" fmla="*/ 0 h 117893"/>
                <a:gd name="connsiteX1" fmla="*/ 21402 w 104290"/>
                <a:gd name="connsiteY1" fmla="*/ 0 h 117893"/>
                <a:gd name="connsiteX2" fmla="*/ 84067 w 104290"/>
                <a:gd name="connsiteY2" fmla="*/ 83115 h 117893"/>
                <a:gd name="connsiteX3" fmla="*/ 84067 w 104290"/>
                <a:gd name="connsiteY3" fmla="*/ 0 h 117893"/>
                <a:gd name="connsiteX4" fmla="*/ 106875 w 104290"/>
                <a:gd name="connsiteY4" fmla="*/ 0 h 117893"/>
                <a:gd name="connsiteX5" fmla="*/ 106875 w 104290"/>
                <a:gd name="connsiteY5" fmla="*/ 119662 h 117893"/>
                <a:gd name="connsiteX6" fmla="*/ 85473 w 104290"/>
                <a:gd name="connsiteY6" fmla="*/ 119662 h 117893"/>
                <a:gd name="connsiteX7" fmla="*/ 22808 w 104290"/>
                <a:gd name="connsiteY7" fmla="*/ 36819 h 117893"/>
                <a:gd name="connsiteX8" fmla="*/ 22808 w 104290"/>
                <a:gd name="connsiteY8" fmla="*/ 119662 h 117893"/>
                <a:gd name="connsiteX9" fmla="*/ 0 w 104290"/>
                <a:gd name="connsiteY9"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290" h="117893">
                  <a:moveTo>
                    <a:pt x="0" y="0"/>
                  </a:moveTo>
                  <a:lnTo>
                    <a:pt x="21402" y="0"/>
                  </a:lnTo>
                  <a:lnTo>
                    <a:pt x="84067" y="83115"/>
                  </a:lnTo>
                  <a:lnTo>
                    <a:pt x="84067" y="0"/>
                  </a:lnTo>
                  <a:lnTo>
                    <a:pt x="106875" y="0"/>
                  </a:lnTo>
                  <a:lnTo>
                    <a:pt x="106875" y="119662"/>
                  </a:lnTo>
                  <a:lnTo>
                    <a:pt x="85473" y="119662"/>
                  </a:lnTo>
                  <a:lnTo>
                    <a:pt x="22808" y="36819"/>
                  </a:lnTo>
                  <a:lnTo>
                    <a:pt x="22808"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B4ED95A4-CE35-4020-9BDD-01C4998EE2E6}"/>
                </a:ext>
              </a:extLst>
            </p:cNvPr>
            <p:cNvSpPr/>
            <p:nvPr/>
          </p:nvSpPr>
          <p:spPr>
            <a:xfrm>
              <a:off x="6875243" y="1440558"/>
              <a:ext cx="99756" cy="117894"/>
            </a:xfrm>
            <a:custGeom>
              <a:avLst/>
              <a:gdLst>
                <a:gd name="connsiteX0" fmla="*/ 38406 w 99756"/>
                <a:gd name="connsiteY0" fmla="*/ 19861 h 117893"/>
                <a:gd name="connsiteX1" fmla="*/ 0 w 99756"/>
                <a:gd name="connsiteY1" fmla="*/ 19861 h 117893"/>
                <a:gd name="connsiteX2" fmla="*/ 0 w 99756"/>
                <a:gd name="connsiteY2" fmla="*/ 0 h 117893"/>
                <a:gd name="connsiteX3" fmla="*/ 100890 w 99756"/>
                <a:gd name="connsiteY3" fmla="*/ 0 h 117893"/>
                <a:gd name="connsiteX4" fmla="*/ 100890 w 99756"/>
                <a:gd name="connsiteY4" fmla="*/ 19861 h 117893"/>
                <a:gd name="connsiteX5" fmla="*/ 62484 w 99756"/>
                <a:gd name="connsiteY5" fmla="*/ 19861 h 117893"/>
                <a:gd name="connsiteX6" fmla="*/ 62484 w 99756"/>
                <a:gd name="connsiteY6" fmla="*/ 119662 h 117893"/>
                <a:gd name="connsiteX7" fmla="*/ 38406 w 99756"/>
                <a:gd name="connsiteY7"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756" h="117893">
                  <a:moveTo>
                    <a:pt x="38406" y="19861"/>
                  </a:moveTo>
                  <a:lnTo>
                    <a:pt x="0" y="19861"/>
                  </a:lnTo>
                  <a:lnTo>
                    <a:pt x="0" y="0"/>
                  </a:lnTo>
                  <a:lnTo>
                    <a:pt x="100890" y="0"/>
                  </a:lnTo>
                  <a:lnTo>
                    <a:pt x="100890" y="19861"/>
                  </a:lnTo>
                  <a:lnTo>
                    <a:pt x="62484" y="19861"/>
                  </a:lnTo>
                  <a:lnTo>
                    <a:pt x="62484" y="119662"/>
                  </a:lnTo>
                  <a:lnTo>
                    <a:pt x="38406" y="119662"/>
                  </a:lnTo>
                  <a:close/>
                </a:path>
              </a:pathLst>
            </a:custGeom>
            <a:solidFill>
              <a:srgbClr val="2C272D"/>
            </a:solidFill>
            <a:ln w="452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810FD8C8-4E2E-446D-BE2C-81BB9B5825A7}"/>
                </a:ext>
              </a:extLst>
            </p:cNvPr>
            <p:cNvSpPr/>
            <p:nvPr/>
          </p:nvSpPr>
          <p:spPr>
            <a:xfrm>
              <a:off x="7011682" y="1440558"/>
              <a:ext cx="90687" cy="117894"/>
            </a:xfrm>
            <a:custGeom>
              <a:avLst/>
              <a:gdLst>
                <a:gd name="connsiteX0" fmla="*/ 23034 w 90687"/>
                <a:gd name="connsiteY0" fmla="*/ 57632 h 117893"/>
                <a:gd name="connsiteX1" fmla="*/ 34824 w 90687"/>
                <a:gd name="connsiteY1" fmla="*/ 57632 h 117893"/>
                <a:gd name="connsiteX2" fmla="*/ 59536 w 90687"/>
                <a:gd name="connsiteY2" fmla="*/ 38270 h 117893"/>
                <a:gd name="connsiteX3" fmla="*/ 53460 w 90687"/>
                <a:gd name="connsiteY3" fmla="*/ 24168 h 117893"/>
                <a:gd name="connsiteX4" fmla="*/ 35595 w 90687"/>
                <a:gd name="connsiteY4" fmla="*/ 19362 h 117893"/>
                <a:gd name="connsiteX5" fmla="*/ 23034 w 90687"/>
                <a:gd name="connsiteY5" fmla="*/ 19362 h 117893"/>
                <a:gd name="connsiteX6" fmla="*/ 23034 w 90687"/>
                <a:gd name="connsiteY6" fmla="*/ 57632 h 117893"/>
                <a:gd name="connsiteX7" fmla="*/ 45 w 90687"/>
                <a:gd name="connsiteY7" fmla="*/ 0 h 117893"/>
                <a:gd name="connsiteX8" fmla="*/ 38905 w 90687"/>
                <a:gd name="connsiteY8" fmla="*/ 0 h 117893"/>
                <a:gd name="connsiteX9" fmla="*/ 71326 w 90687"/>
                <a:gd name="connsiteY9" fmla="*/ 10157 h 117893"/>
                <a:gd name="connsiteX10" fmla="*/ 83115 w 90687"/>
                <a:gd name="connsiteY10" fmla="*/ 38089 h 117893"/>
                <a:gd name="connsiteX11" fmla="*/ 77901 w 90687"/>
                <a:gd name="connsiteY11" fmla="*/ 57042 h 117893"/>
                <a:gd name="connsiteX12" fmla="*/ 63118 w 90687"/>
                <a:gd name="connsiteY12" fmla="*/ 70646 h 117893"/>
                <a:gd name="connsiteX13" fmla="*/ 95086 w 90687"/>
                <a:gd name="connsiteY13" fmla="*/ 119617 h 117893"/>
                <a:gd name="connsiteX14" fmla="*/ 68016 w 90687"/>
                <a:gd name="connsiteY14" fmla="*/ 119617 h 117893"/>
                <a:gd name="connsiteX15" fmla="*/ 42351 w 90687"/>
                <a:gd name="connsiteY15" fmla="*/ 76631 h 117893"/>
                <a:gd name="connsiteX16" fmla="*/ 37862 w 90687"/>
                <a:gd name="connsiteY16" fmla="*/ 76858 h 117893"/>
                <a:gd name="connsiteX17" fmla="*/ 34461 w 90687"/>
                <a:gd name="connsiteY17" fmla="*/ 76948 h 117893"/>
                <a:gd name="connsiteX18" fmla="*/ 22989 w 90687"/>
                <a:gd name="connsiteY18" fmla="*/ 76948 h 117893"/>
                <a:gd name="connsiteX19" fmla="*/ 22989 w 90687"/>
                <a:gd name="connsiteY19" fmla="*/ 119617 h 117893"/>
                <a:gd name="connsiteX20" fmla="*/ 0 w 90687"/>
                <a:gd name="connsiteY20" fmla="*/ 119617 h 117893"/>
                <a:gd name="connsiteX21" fmla="*/ 0 w 90687"/>
                <a:gd name="connsiteY21" fmla="*/ 0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87" h="117893">
                  <a:moveTo>
                    <a:pt x="23034" y="57632"/>
                  </a:moveTo>
                  <a:lnTo>
                    <a:pt x="34824" y="57632"/>
                  </a:lnTo>
                  <a:cubicBezTo>
                    <a:pt x="51284" y="57632"/>
                    <a:pt x="59536" y="51148"/>
                    <a:pt x="59536" y="38270"/>
                  </a:cubicBezTo>
                  <a:cubicBezTo>
                    <a:pt x="59536" y="32103"/>
                    <a:pt x="57496" y="27388"/>
                    <a:pt x="53460" y="24168"/>
                  </a:cubicBezTo>
                  <a:cubicBezTo>
                    <a:pt x="49425" y="20949"/>
                    <a:pt x="43484" y="19362"/>
                    <a:pt x="35595" y="19362"/>
                  </a:cubicBezTo>
                  <a:lnTo>
                    <a:pt x="23034" y="19362"/>
                  </a:lnTo>
                  <a:lnTo>
                    <a:pt x="23034" y="57632"/>
                  </a:lnTo>
                  <a:close/>
                  <a:moveTo>
                    <a:pt x="45" y="0"/>
                  </a:moveTo>
                  <a:lnTo>
                    <a:pt x="38905" y="0"/>
                  </a:lnTo>
                  <a:cubicBezTo>
                    <a:pt x="52644" y="0"/>
                    <a:pt x="63481" y="3355"/>
                    <a:pt x="71326" y="10157"/>
                  </a:cubicBezTo>
                  <a:cubicBezTo>
                    <a:pt x="79170" y="16913"/>
                    <a:pt x="83115" y="26254"/>
                    <a:pt x="83115" y="38089"/>
                  </a:cubicBezTo>
                  <a:cubicBezTo>
                    <a:pt x="83115" y="45117"/>
                    <a:pt x="81392" y="51465"/>
                    <a:pt x="77901" y="57042"/>
                  </a:cubicBezTo>
                  <a:cubicBezTo>
                    <a:pt x="74454" y="62665"/>
                    <a:pt x="69512" y="67199"/>
                    <a:pt x="63118" y="70646"/>
                  </a:cubicBezTo>
                  <a:lnTo>
                    <a:pt x="95086" y="119617"/>
                  </a:lnTo>
                  <a:lnTo>
                    <a:pt x="68016" y="119617"/>
                  </a:lnTo>
                  <a:lnTo>
                    <a:pt x="42351" y="76631"/>
                  </a:lnTo>
                  <a:cubicBezTo>
                    <a:pt x="40537" y="76722"/>
                    <a:pt x="39086" y="76812"/>
                    <a:pt x="37862" y="76858"/>
                  </a:cubicBezTo>
                  <a:cubicBezTo>
                    <a:pt x="36638" y="76903"/>
                    <a:pt x="35504" y="76948"/>
                    <a:pt x="34461" y="76948"/>
                  </a:cubicBezTo>
                  <a:lnTo>
                    <a:pt x="22989" y="76948"/>
                  </a:lnTo>
                  <a:lnTo>
                    <a:pt x="22989" y="119617"/>
                  </a:lnTo>
                  <a:lnTo>
                    <a:pt x="0" y="119617"/>
                  </a:lnTo>
                  <a:lnTo>
                    <a:pt x="0" y="0"/>
                  </a:lnTo>
                  <a:close/>
                </a:path>
              </a:pathLst>
            </a:custGeom>
            <a:solidFill>
              <a:srgbClr val="2C272D"/>
            </a:solidFill>
            <a:ln w="452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6EF6F2BA-DFD8-4368-AADA-D0860231FCDB}"/>
                </a:ext>
              </a:extLst>
            </p:cNvPr>
            <p:cNvSpPr/>
            <p:nvPr/>
          </p:nvSpPr>
          <p:spPr>
            <a:xfrm>
              <a:off x="7140821" y="1440558"/>
              <a:ext cx="77084" cy="117894"/>
            </a:xfrm>
            <a:custGeom>
              <a:avLst/>
              <a:gdLst>
                <a:gd name="connsiteX0" fmla="*/ 0 w 77084"/>
                <a:gd name="connsiteY0" fmla="*/ 0 h 117893"/>
                <a:gd name="connsiteX1" fmla="*/ 78989 w 77084"/>
                <a:gd name="connsiteY1" fmla="*/ 0 h 117893"/>
                <a:gd name="connsiteX2" fmla="*/ 78989 w 77084"/>
                <a:gd name="connsiteY2" fmla="*/ 20178 h 117893"/>
                <a:gd name="connsiteX3" fmla="*/ 23261 w 77084"/>
                <a:gd name="connsiteY3" fmla="*/ 20178 h 117893"/>
                <a:gd name="connsiteX4" fmla="*/ 23261 w 77084"/>
                <a:gd name="connsiteY4" fmla="*/ 48835 h 117893"/>
                <a:gd name="connsiteX5" fmla="*/ 72550 w 77084"/>
                <a:gd name="connsiteY5" fmla="*/ 48835 h 117893"/>
                <a:gd name="connsiteX6" fmla="*/ 72550 w 77084"/>
                <a:gd name="connsiteY6" fmla="*/ 68786 h 117893"/>
                <a:gd name="connsiteX7" fmla="*/ 23261 w 77084"/>
                <a:gd name="connsiteY7" fmla="*/ 68786 h 117893"/>
                <a:gd name="connsiteX8" fmla="*/ 23261 w 77084"/>
                <a:gd name="connsiteY8" fmla="*/ 99484 h 117893"/>
                <a:gd name="connsiteX9" fmla="*/ 81211 w 77084"/>
                <a:gd name="connsiteY9" fmla="*/ 99484 h 117893"/>
                <a:gd name="connsiteX10" fmla="*/ 81211 w 77084"/>
                <a:gd name="connsiteY10" fmla="*/ 119662 h 117893"/>
                <a:gd name="connsiteX11" fmla="*/ 0 w 77084"/>
                <a:gd name="connsiteY11" fmla="*/ 119662 h 117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084" h="117893">
                  <a:moveTo>
                    <a:pt x="0" y="0"/>
                  </a:moveTo>
                  <a:lnTo>
                    <a:pt x="78989" y="0"/>
                  </a:lnTo>
                  <a:lnTo>
                    <a:pt x="78989" y="20178"/>
                  </a:lnTo>
                  <a:lnTo>
                    <a:pt x="23261" y="20178"/>
                  </a:lnTo>
                  <a:lnTo>
                    <a:pt x="23261" y="48835"/>
                  </a:lnTo>
                  <a:lnTo>
                    <a:pt x="72550" y="48835"/>
                  </a:lnTo>
                  <a:lnTo>
                    <a:pt x="72550" y="68786"/>
                  </a:lnTo>
                  <a:lnTo>
                    <a:pt x="23261" y="68786"/>
                  </a:lnTo>
                  <a:lnTo>
                    <a:pt x="23261" y="99484"/>
                  </a:lnTo>
                  <a:lnTo>
                    <a:pt x="81211" y="99484"/>
                  </a:lnTo>
                  <a:lnTo>
                    <a:pt x="81211" y="119662"/>
                  </a:lnTo>
                  <a:lnTo>
                    <a:pt x="0" y="119662"/>
                  </a:lnTo>
                  <a:close/>
                </a:path>
              </a:pathLst>
            </a:custGeom>
            <a:solidFill>
              <a:srgbClr val="2C272D"/>
            </a:solidFill>
            <a:ln w="452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30CB6308-CBCB-4E01-A815-D483F8C9B50B}"/>
                </a:ext>
              </a:extLst>
            </p:cNvPr>
            <p:cNvSpPr/>
            <p:nvPr/>
          </p:nvSpPr>
          <p:spPr>
            <a:xfrm>
              <a:off x="5259872" y="497499"/>
              <a:ext cx="1097318" cy="498781"/>
            </a:xfrm>
            <a:custGeom>
              <a:avLst/>
              <a:gdLst>
                <a:gd name="connsiteX0" fmla="*/ 0 w 1097318"/>
                <a:gd name="connsiteY0" fmla="*/ 110321 h 498781"/>
                <a:gd name="connsiteX1" fmla="*/ 101525 w 1097318"/>
                <a:gd name="connsiteY1" fmla="*/ 502001 h 498781"/>
                <a:gd name="connsiteX2" fmla="*/ 996111 w 1097318"/>
                <a:gd name="connsiteY2" fmla="*/ 502001 h 498781"/>
                <a:gd name="connsiteX3" fmla="*/ 1097409 w 1097318"/>
                <a:gd name="connsiteY3" fmla="*/ 111138 h 498781"/>
                <a:gd name="connsiteX4" fmla="*/ 547707 w 1097318"/>
                <a:gd name="connsiteY4" fmla="*/ 0 h 498781"/>
                <a:gd name="connsiteX5" fmla="*/ 0 w 1097318"/>
                <a:gd name="connsiteY5" fmla="*/ 110321 h 498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8" h="498781">
                  <a:moveTo>
                    <a:pt x="0" y="110321"/>
                  </a:moveTo>
                  <a:lnTo>
                    <a:pt x="101525" y="502001"/>
                  </a:lnTo>
                  <a:lnTo>
                    <a:pt x="996111" y="502001"/>
                  </a:lnTo>
                  <a:lnTo>
                    <a:pt x="1097409" y="111138"/>
                  </a:lnTo>
                  <a:cubicBezTo>
                    <a:pt x="928504" y="39585"/>
                    <a:pt x="742730" y="0"/>
                    <a:pt x="547707" y="0"/>
                  </a:cubicBezTo>
                  <a:cubicBezTo>
                    <a:pt x="353454" y="0"/>
                    <a:pt x="168407" y="39268"/>
                    <a:pt x="0" y="110321"/>
                  </a:cubicBezTo>
                </a:path>
              </a:pathLst>
            </a:custGeom>
            <a:solidFill>
              <a:srgbClr val="2C272D"/>
            </a:solidFill>
            <a:ln w="4528" cap="flat">
              <a:noFill/>
              <a:prstDash val="solid"/>
              <a:miter/>
            </a:ln>
          </p:spPr>
          <p:txBody>
            <a:bodyPr rtlCol="0" anchor="ctr"/>
            <a:lstStyle/>
            <a:p>
              <a:endParaRPr lang="en-GB"/>
            </a:p>
          </p:txBody>
        </p:sp>
      </p:grpSp>
    </p:spTree>
    <p:extLst>
      <p:ext uri="{BB962C8B-B14F-4D97-AF65-F5344CB8AC3E}">
        <p14:creationId xmlns:p14="http://schemas.microsoft.com/office/powerpoint/2010/main" val="33253290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AB411-7E62-4CAB-AA75-51FA30E34945}"/>
              </a:ext>
            </a:extLst>
          </p:cNvPr>
          <p:cNvSpPr>
            <a:spLocks noGrp="1"/>
          </p:cNvSpPr>
          <p:nvPr>
            <p:ph type="title"/>
          </p:nvPr>
        </p:nvSpPr>
        <p:spPr>
          <a:xfrm>
            <a:off x="838201" y="365125"/>
            <a:ext cx="8902700" cy="1325563"/>
          </a:xfrm>
        </p:spPr>
        <p:txBody>
          <a:bodyPr/>
          <a:lstStyle>
            <a:lvl1pPr>
              <a:defRPr cap="all" baseline="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96DDB08-25A0-46ED-8216-B7C365A903F9}"/>
              </a:ext>
            </a:extLst>
          </p:cNvPr>
          <p:cNvSpPr>
            <a:spLocks noGrp="1"/>
          </p:cNvSpPr>
          <p:nvPr>
            <p:ph idx="1"/>
          </p:nvPr>
        </p:nvSpPr>
        <p:spPr>
          <a:solidFill>
            <a:schemeClr val="bg1"/>
          </a:solidFill>
        </p:spPr>
        <p:txBody>
          <a:bodyPr lIns="360000" tIns="360000" rIns="360000" bIns="360000">
            <a:normAutofit/>
          </a:bodyPr>
          <a:lstStyle>
            <a:lvl1pPr>
              <a:buClr>
                <a:srgbClr val="2DAF96"/>
              </a:buClr>
              <a:defRPr sz="2000" cap="none" baseline="0">
                <a:solidFill>
                  <a:schemeClr val="tx1"/>
                </a:solidFill>
                <a:latin typeface="+mn-lt"/>
              </a:defRPr>
            </a:lvl1pPr>
            <a:lvl2pPr>
              <a:buClr>
                <a:srgbClr val="2DAF96"/>
              </a:buClr>
              <a:defRPr sz="2000"/>
            </a:lvl2pPr>
            <a:lvl3pPr>
              <a:buClr>
                <a:srgbClr val="2DAF96"/>
              </a:buClr>
              <a:defRPr sz="1800"/>
            </a:lvl3pPr>
            <a:lvl4pPr>
              <a:buClr>
                <a:srgbClr val="2DAF96"/>
              </a:buClr>
              <a:defRPr sz="1600"/>
            </a:lvl4pPr>
            <a:lvl5pPr>
              <a:buClr>
                <a:srgbClr val="2DAF96"/>
              </a:buCl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B1217158-2D25-43DE-B878-C53AEE4C3DCA}"/>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5" name="Graphic 17">
            <a:extLst>
              <a:ext uri="{FF2B5EF4-FFF2-40B4-BE49-F238E27FC236}">
                <a16:creationId xmlns:a16="http://schemas.microsoft.com/office/drawing/2014/main" id="{ADC75F41-1AF7-4950-8566-1D15836B4E2C}"/>
              </a:ext>
            </a:extLst>
          </p:cNvPr>
          <p:cNvGrpSpPr/>
          <p:nvPr/>
        </p:nvGrpSpPr>
        <p:grpSpPr>
          <a:xfrm>
            <a:off x="9982200" y="578768"/>
            <a:ext cx="1698624" cy="614118"/>
            <a:chOff x="9982200" y="578768"/>
            <a:chExt cx="1698624" cy="614118"/>
          </a:xfrm>
        </p:grpSpPr>
        <p:sp>
          <p:nvSpPr>
            <p:cNvPr id="19" name="Freeform: Shape 18">
              <a:extLst>
                <a:ext uri="{FF2B5EF4-FFF2-40B4-BE49-F238E27FC236}">
                  <a16:creationId xmlns:a16="http://schemas.microsoft.com/office/drawing/2014/main" id="{3D73C6DE-DAC3-40EA-BC39-3637307E83E3}"/>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932D154C-DA1C-4629-A0CE-1C38F401244D}"/>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0CCFE2BA-6E3F-4155-B5B4-02E126734AF5}"/>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C6D90E66-77BC-4C2D-98B4-B024FBF20281}"/>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882DC4EC-E44F-4DC3-AF7C-04EC0823EB5A}"/>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275145ED-BA19-461A-8B32-D68DF4F448C7}"/>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31D8F9E2-C275-4FEA-9CDC-608348A2E6EC}"/>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AF06CAC9-0CBB-49A8-B20D-11E0B655BCA5}"/>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A464ED49-1F7B-4348-91FA-02E413A12603}"/>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3832D24E-6A99-4592-89B0-8DADF8E759F4}"/>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7B69467C-D707-49A3-AEAE-AE535B63EF10}"/>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A11BB4ED-0057-4163-8913-6A50598D88CB}"/>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6E863836-037E-44D2-9506-BD2267CC168E}"/>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92077714-31D3-428D-9B9F-E535BF8E5675}"/>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0304D4CB-3B40-428E-87E5-31068FCC7C4B}"/>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EBFC14B5-63B1-437B-9788-965DAB43B03C}"/>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65BFD6ED-933A-4E5C-B484-0339233E6381}"/>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76CA4AB0-E8DD-46D0-8764-9CD2FD23BCAB}"/>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532EFBD9-A6D5-4FD4-9EFF-AA948E08AD95}"/>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70A9D274-18E2-44A2-8AEB-BDF3B1655A6B}"/>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47ED346E-E38D-437B-8303-79D114C19121}"/>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1F133A93-F840-4B62-B405-262502567C75}"/>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26D3D216-036D-4BAB-8EAF-7D82B8903233}"/>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F1A72CBE-8A20-44FC-B633-62D251B29781}"/>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1C360DF5-FA00-4E1D-B169-AE5C9B9AA6A0}"/>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60650DB2-1893-4AB7-9708-AC28FBD99AFA}"/>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523CE58E-FDD8-4119-B62C-02AEE3F9B17B}"/>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25A264CB-C0E8-4C43-A6F9-F20CF0D3C840}"/>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EA610F42-B715-4C76-A083-0F36D044BFD3}"/>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770A9715-1766-4A8A-8EA3-05788F8D3D5F}"/>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0D2C49A5-A7B0-4C4C-82E7-F1C13DBFEFD3}"/>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D82EACC3-AFA4-4A77-A610-A1CBD1D0D8C1}"/>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0C9A0597-1A8A-40D4-9D22-F603AFD2ED74}"/>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186A8AAF-611F-4D84-8E91-AFBAE0075490}"/>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0BF37707-E1C2-4E8D-85E0-3B5ACE760FB4}"/>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7707421F-82A6-4D0D-994E-3FE59F2E368A}"/>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E630FB92-0129-46E5-A4FE-70F81CE57135}"/>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ED877975-1038-4F5E-831D-83186585A465}"/>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08597D6D-62C4-4B25-BACF-EEE91BE9BF39}"/>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24E0EC38-DBF2-4B92-95C1-0188E5D6FEB5}"/>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87DC9DD7-E995-4F29-A474-4AC29CF4B26F}"/>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171E6C91-773C-45CE-9D5B-A132B7956065}"/>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1" name="Freeform: Shape 60">
              <a:extLst>
                <a:ext uri="{FF2B5EF4-FFF2-40B4-BE49-F238E27FC236}">
                  <a16:creationId xmlns:a16="http://schemas.microsoft.com/office/drawing/2014/main" id="{930AAA03-5063-4B74-8B3F-5177E431B3AF}"/>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15169955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34A92-11EF-4A7D-BD16-55BAA3F24BD9}"/>
              </a:ext>
            </a:extLst>
          </p:cNvPr>
          <p:cNvSpPr>
            <a:spLocks noGrp="1"/>
          </p:cNvSpPr>
          <p:nvPr>
            <p:ph type="title"/>
          </p:nvPr>
        </p:nvSpPr>
        <p:spPr>
          <a:xfrm>
            <a:off x="831850" y="1709738"/>
            <a:ext cx="10515600" cy="2852737"/>
          </a:xfrm>
        </p:spPr>
        <p:txBody>
          <a:bodyPr anchor="b">
            <a:normAutofit/>
          </a:bodyPr>
          <a:lstStyle>
            <a:lvl1pPr>
              <a:defRPr sz="5400" cap="all" baseline="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D955EC-4541-4254-87E1-B0C939FB61F6}"/>
              </a:ext>
            </a:extLst>
          </p:cNvPr>
          <p:cNvSpPr>
            <a:spLocks noGrp="1"/>
          </p:cNvSpPr>
          <p:nvPr>
            <p:ph type="body" idx="1"/>
          </p:nvPr>
        </p:nvSpPr>
        <p:spPr>
          <a:xfrm>
            <a:off x="831850" y="4589463"/>
            <a:ext cx="10515600" cy="1500187"/>
          </a:xfrm>
          <a:noFill/>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6" name="Slide Number Placeholder 5">
            <a:extLst>
              <a:ext uri="{FF2B5EF4-FFF2-40B4-BE49-F238E27FC236}">
                <a16:creationId xmlns:a16="http://schemas.microsoft.com/office/drawing/2014/main" id="{7F37226F-EDE9-41DD-800E-4B1CFE99A65A}"/>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19" name="Graphic 17">
            <a:extLst>
              <a:ext uri="{FF2B5EF4-FFF2-40B4-BE49-F238E27FC236}">
                <a16:creationId xmlns:a16="http://schemas.microsoft.com/office/drawing/2014/main" id="{23CF56EC-BC4F-4078-BC94-30D08F58BF84}"/>
              </a:ext>
            </a:extLst>
          </p:cNvPr>
          <p:cNvGrpSpPr/>
          <p:nvPr userDrawn="1"/>
        </p:nvGrpSpPr>
        <p:grpSpPr>
          <a:xfrm>
            <a:off x="9982200" y="578768"/>
            <a:ext cx="1698624" cy="614118"/>
            <a:chOff x="9982200" y="578768"/>
            <a:chExt cx="1698624" cy="614118"/>
          </a:xfrm>
        </p:grpSpPr>
        <p:sp>
          <p:nvSpPr>
            <p:cNvPr id="20" name="Freeform: Shape 19">
              <a:extLst>
                <a:ext uri="{FF2B5EF4-FFF2-40B4-BE49-F238E27FC236}">
                  <a16:creationId xmlns:a16="http://schemas.microsoft.com/office/drawing/2014/main" id="{180475AC-AA49-48F0-9F7C-DC954603EC55}"/>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9DD4DD4D-9862-4972-9167-59C3BB09A9F7}"/>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E0CF5130-1D4B-47BE-97DC-D5EA6D2DCF17}"/>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F1E7F995-529E-4E7D-B4E0-0BBFDCEED369}"/>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A315FBB5-E246-4BC1-AC16-953E3AE76739}"/>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3F10D895-D7D7-474D-9E7E-ECACB843FF6B}"/>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A8B639B1-255F-408E-872D-99ECF36836E3}"/>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706A306B-02B2-4EC4-8A23-3BF09F5409C3}"/>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8076736F-FB8A-42FF-9D9B-0B983683A79F}"/>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8427051E-0DE5-4F4F-978A-6AAF86959280}"/>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CE082AF6-69E8-439A-8D82-C42DDBD6A38E}"/>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1241235A-DD31-4A4C-A5A9-248083D3183F}"/>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3C2052D6-DA8C-4537-9E25-9F99DC9B699C}"/>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9478978F-D02B-4F96-BD18-2F6D13BAB0F5}"/>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03FAA8C3-2CAA-4AA9-B37E-33ED09E6A690}"/>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FA744ACD-2AA7-4B90-84B0-77BC1F26B848}"/>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2F290875-945E-44C2-AE07-63E0D2ECFF5B}"/>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FE6FD60F-4A37-4EBE-A0C6-7FF33D7C7408}"/>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0A30AFC6-82AA-43DD-87E2-AAC9D874F824}"/>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CD4DE3F2-5686-4AAE-ADC9-578E277CB536}"/>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6DD17896-F3DF-4100-ABDD-7BA712671CAD}"/>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F9FFD74C-76CC-4832-A562-0425A8EA120A}"/>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6561DB70-C57A-4D28-A7C8-113566CDBB81}"/>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954DB56B-6414-400C-9145-DCB04567141A}"/>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A9095F91-1FDF-4108-A0F3-7B3EFB9B70B1}"/>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968B0EDF-E5D8-41B9-AF39-A5B0F32BC8E1}"/>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54687EF3-C974-4340-A2D7-8CE7170554AC}"/>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6632B2B1-7904-43C6-97D6-E69E76DCA3B8}"/>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FC90E121-ED9A-4E19-9D0C-B545792D373C}"/>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F78016A0-EB1D-49CB-A8DE-D1752A56C525}"/>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FA3CA0FD-9B08-4E62-9076-3546FB8BC124}"/>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EDEB95A9-64EB-40A8-921D-FE661FDCE529}"/>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BF0F10E7-B08A-4C4B-A886-348C96DDF772}"/>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CD793A95-BFED-44DB-B033-ECEDEB751026}"/>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DE4774DD-4FA5-45F0-A57D-8FE906D86761}"/>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5738B725-E6F6-48D7-9133-F2FB7A42EF52}"/>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424FEB02-3FA4-4E89-B78F-69BF9779BB3D}"/>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65B0EEA7-99FA-48FB-B347-1716B6B0C1F5}"/>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F61A297A-17A2-48D1-A38A-ED73BDBAB5FC}"/>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AA3F6C05-D051-40D9-8631-24A7D6F12EFD}"/>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FBFB3AA3-CA62-4152-8756-C32B2C895878}"/>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61" name="Freeform: Shape 60">
              <a:extLst>
                <a:ext uri="{FF2B5EF4-FFF2-40B4-BE49-F238E27FC236}">
                  <a16:creationId xmlns:a16="http://schemas.microsoft.com/office/drawing/2014/main" id="{01524053-BF66-4895-B5E8-C0E7F1A9B909}"/>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2" name="Freeform: Shape 61">
              <a:extLst>
                <a:ext uri="{FF2B5EF4-FFF2-40B4-BE49-F238E27FC236}">
                  <a16:creationId xmlns:a16="http://schemas.microsoft.com/office/drawing/2014/main" id="{D7FCB583-8923-4ED4-8C9F-D0A2181C29EA}"/>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35997076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AF4E7-47FE-47A9-87D0-C9337398049F}"/>
              </a:ext>
            </a:extLst>
          </p:cNvPr>
          <p:cNvSpPr>
            <a:spLocks noGrp="1"/>
          </p:cNvSpPr>
          <p:nvPr>
            <p:ph type="title"/>
          </p:nvPr>
        </p:nvSpPr>
        <p:spPr>
          <a:xfrm>
            <a:off x="838200" y="365125"/>
            <a:ext cx="8903997" cy="1325563"/>
          </a:xfrm>
        </p:spPr>
        <p:txBody>
          <a:bodyPr/>
          <a:lstStyle>
            <a:lvl1pPr>
              <a:defRPr cap="all" baseline="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90C613-1FF5-46FF-9506-C706892C1CDA}"/>
              </a:ext>
            </a:extLst>
          </p:cNvPr>
          <p:cNvSpPr>
            <a:spLocks noGrp="1"/>
          </p:cNvSpPr>
          <p:nvPr>
            <p:ph sz="half" idx="1"/>
          </p:nvPr>
        </p:nvSpPr>
        <p:spPr>
          <a:xfrm>
            <a:off x="838200" y="1825625"/>
            <a:ext cx="5181600" cy="4351338"/>
          </a:xfrm>
          <a:solidFill>
            <a:schemeClr val="bg1"/>
          </a:solidFill>
        </p:spPr>
        <p:txBody>
          <a:bodyPr lIns="360000" tIns="360000" rIns="360000" bIns="360000">
            <a:normAutofit/>
          </a:bodyPr>
          <a:lstStyle>
            <a:lvl1pPr>
              <a:lnSpc>
                <a:spcPct val="120000"/>
              </a:lnSpc>
              <a:spcBef>
                <a:spcPts val="600"/>
              </a:spcBef>
              <a:spcAft>
                <a:spcPts val="600"/>
              </a:spcAft>
              <a:buClr>
                <a:srgbClr val="2DAF96"/>
              </a:buClr>
              <a:defRPr sz="2000" cap="none" baseline="0">
                <a:solidFill>
                  <a:schemeClr val="tx1"/>
                </a:solidFill>
                <a:latin typeface="+mn-lt"/>
              </a:defRPr>
            </a:lvl1pPr>
            <a:lvl2pPr>
              <a:lnSpc>
                <a:spcPct val="120000"/>
              </a:lnSpc>
              <a:spcBef>
                <a:spcPts val="600"/>
              </a:spcBef>
              <a:spcAft>
                <a:spcPts val="600"/>
              </a:spcAft>
              <a:buClr>
                <a:srgbClr val="2DAF96"/>
              </a:buClr>
              <a:defRPr sz="1800">
                <a:solidFill>
                  <a:schemeClr val="bg2">
                    <a:lumMod val="50000"/>
                  </a:schemeClr>
                </a:solidFill>
              </a:defRPr>
            </a:lvl2pPr>
            <a:lvl3pPr>
              <a:lnSpc>
                <a:spcPct val="120000"/>
              </a:lnSpc>
              <a:spcBef>
                <a:spcPts val="600"/>
              </a:spcBef>
              <a:spcAft>
                <a:spcPts val="600"/>
              </a:spcAft>
              <a:buClr>
                <a:srgbClr val="2DAF96"/>
              </a:buClr>
              <a:defRPr sz="1600">
                <a:solidFill>
                  <a:schemeClr val="bg2">
                    <a:lumMod val="50000"/>
                  </a:schemeClr>
                </a:solidFill>
              </a:defRPr>
            </a:lvl3pPr>
            <a:lvl4pPr>
              <a:lnSpc>
                <a:spcPct val="120000"/>
              </a:lnSpc>
              <a:spcBef>
                <a:spcPts val="600"/>
              </a:spcBef>
              <a:spcAft>
                <a:spcPts val="600"/>
              </a:spcAft>
              <a:buClr>
                <a:srgbClr val="2DAF96"/>
              </a:buClr>
              <a:defRPr sz="1600">
                <a:solidFill>
                  <a:schemeClr val="bg2">
                    <a:lumMod val="50000"/>
                  </a:schemeClr>
                </a:solidFill>
              </a:defRPr>
            </a:lvl4pPr>
            <a:lvl5pPr>
              <a:lnSpc>
                <a:spcPct val="120000"/>
              </a:lnSpc>
              <a:spcBef>
                <a:spcPts val="600"/>
              </a:spcBef>
              <a:spcAft>
                <a:spcPts val="600"/>
              </a:spcAft>
              <a:buClr>
                <a:srgbClr val="2DAF96"/>
              </a:buClr>
              <a:defRPr sz="1600">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9A7BC52-3B52-4D3C-8316-4DD4C5ED53FA}"/>
              </a:ext>
            </a:extLst>
          </p:cNvPr>
          <p:cNvSpPr>
            <a:spLocks noGrp="1"/>
          </p:cNvSpPr>
          <p:nvPr>
            <p:ph sz="half" idx="2"/>
          </p:nvPr>
        </p:nvSpPr>
        <p:spPr>
          <a:xfrm>
            <a:off x="6172200" y="1825625"/>
            <a:ext cx="5181600" cy="4351338"/>
          </a:xfrm>
          <a:solidFill>
            <a:schemeClr val="bg1"/>
          </a:solidFill>
        </p:spPr>
        <p:txBody>
          <a:bodyPr lIns="360000" tIns="360000" rIns="360000" bIns="360000">
            <a:normAutofit/>
          </a:bodyPr>
          <a:lstStyle>
            <a:lvl1pPr>
              <a:lnSpc>
                <a:spcPct val="120000"/>
              </a:lnSpc>
              <a:spcBef>
                <a:spcPts val="600"/>
              </a:spcBef>
              <a:spcAft>
                <a:spcPts val="600"/>
              </a:spcAft>
              <a:buClr>
                <a:srgbClr val="2DAF96"/>
              </a:buClr>
              <a:defRPr sz="2000" cap="none" baseline="0">
                <a:solidFill>
                  <a:schemeClr val="tx1"/>
                </a:solidFill>
                <a:latin typeface="+mn-lt"/>
              </a:defRPr>
            </a:lvl1pPr>
            <a:lvl2pPr>
              <a:lnSpc>
                <a:spcPct val="120000"/>
              </a:lnSpc>
              <a:spcBef>
                <a:spcPts val="600"/>
              </a:spcBef>
              <a:spcAft>
                <a:spcPts val="600"/>
              </a:spcAft>
              <a:buClr>
                <a:srgbClr val="2DAF96"/>
              </a:buClr>
              <a:defRPr sz="1800">
                <a:solidFill>
                  <a:schemeClr val="bg2">
                    <a:lumMod val="50000"/>
                  </a:schemeClr>
                </a:solidFill>
              </a:defRPr>
            </a:lvl2pPr>
            <a:lvl3pPr>
              <a:lnSpc>
                <a:spcPct val="120000"/>
              </a:lnSpc>
              <a:spcBef>
                <a:spcPts val="600"/>
              </a:spcBef>
              <a:spcAft>
                <a:spcPts val="600"/>
              </a:spcAft>
              <a:buClr>
                <a:srgbClr val="2DAF96"/>
              </a:buClr>
              <a:defRPr sz="1600">
                <a:solidFill>
                  <a:schemeClr val="bg2">
                    <a:lumMod val="50000"/>
                  </a:schemeClr>
                </a:solidFill>
              </a:defRPr>
            </a:lvl3pPr>
            <a:lvl4pPr>
              <a:lnSpc>
                <a:spcPct val="120000"/>
              </a:lnSpc>
              <a:spcBef>
                <a:spcPts val="600"/>
              </a:spcBef>
              <a:spcAft>
                <a:spcPts val="600"/>
              </a:spcAft>
              <a:buClr>
                <a:srgbClr val="2DAF96"/>
              </a:buClr>
              <a:defRPr sz="1400">
                <a:solidFill>
                  <a:schemeClr val="bg2">
                    <a:lumMod val="50000"/>
                  </a:schemeClr>
                </a:solidFill>
              </a:defRPr>
            </a:lvl4pPr>
            <a:lvl5pPr>
              <a:lnSpc>
                <a:spcPct val="120000"/>
              </a:lnSpc>
              <a:spcBef>
                <a:spcPts val="600"/>
              </a:spcBef>
              <a:spcAft>
                <a:spcPts val="600"/>
              </a:spcAft>
              <a:buClr>
                <a:srgbClr val="2DAF96"/>
              </a:buClr>
              <a:defRPr sz="1400">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9D5C6B2F-BAA7-42F6-B934-CEA6EB07F1CE}"/>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21" name="Graphic 17">
            <a:extLst>
              <a:ext uri="{FF2B5EF4-FFF2-40B4-BE49-F238E27FC236}">
                <a16:creationId xmlns:a16="http://schemas.microsoft.com/office/drawing/2014/main" id="{F0027B67-E350-47E4-8A9D-DD06CE44E613}"/>
              </a:ext>
            </a:extLst>
          </p:cNvPr>
          <p:cNvGrpSpPr/>
          <p:nvPr userDrawn="1"/>
        </p:nvGrpSpPr>
        <p:grpSpPr>
          <a:xfrm>
            <a:off x="9982200" y="578768"/>
            <a:ext cx="1698624" cy="614118"/>
            <a:chOff x="9982200" y="578768"/>
            <a:chExt cx="1698624" cy="614118"/>
          </a:xfrm>
        </p:grpSpPr>
        <p:sp>
          <p:nvSpPr>
            <p:cNvPr id="22" name="Freeform: Shape 21">
              <a:extLst>
                <a:ext uri="{FF2B5EF4-FFF2-40B4-BE49-F238E27FC236}">
                  <a16:creationId xmlns:a16="http://schemas.microsoft.com/office/drawing/2014/main" id="{FEA4AE0C-B5DD-4A0B-9A82-6F4A49B04940}"/>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B1970E0A-60E2-494A-B593-518AF4856484}"/>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D4191737-0321-4075-A326-5B720F20167E}"/>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78B99C12-D97C-4BC6-A377-A94F2CD53CB9}"/>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4651B0FF-EE18-47E2-9A8A-24A8F228AB29}"/>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E73ED8C9-1E90-435C-9C24-97B1BBB9BB7A}"/>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308E053C-6CB6-4CD0-91C6-EA9524DB3159}"/>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84699697-2562-4CAD-B390-2F05CAE8BCCE}"/>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9EF903E7-0EDD-40C6-8692-D73606753C8A}"/>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A8B484E4-2D0D-4BD9-B6E1-76256FD249EB}"/>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365DB442-77FE-42AC-9ECB-4CACD731A61E}"/>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35CBD84A-98B6-4DD2-981D-FE2BAFA9FD4A}"/>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84FDEE6F-83C5-406A-842F-E7B98BAD3311}"/>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6CC6807E-0B93-46E4-99DE-A3F580BF3C3E}"/>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88CE5ABB-15F7-40B4-BB09-DFF8EEECAFEC}"/>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47D15D3C-F5B9-435C-A6AA-3AEC358CA21E}"/>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9020744C-8240-4B1E-9047-E54044A102D2}"/>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6BD45915-6700-4CD6-B993-A556F79EA39E}"/>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7C3BF9A3-FB25-4384-88BD-10EAA4346FF2}"/>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7EA3F9BE-E9B6-4E56-B9AC-869D7B895AB5}"/>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8A1158DC-6D45-4BF5-A3C8-52F4977D732F}"/>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78ECC358-CEF8-4288-B23A-E3B772D87BB6}"/>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6B27905C-24B0-4F41-A7A2-8265434D411C}"/>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81CE63EB-EC08-465E-A931-5977B6E725F5}"/>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1D595C12-CDAA-46D1-863A-8EE9A633F9A0}"/>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D067D12B-4D9D-4285-9ADC-143B0020A134}"/>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7D3DACEC-7AEA-443B-8C75-16A36F3142C4}"/>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E08495DA-26ED-4AD3-976E-02375F08DC64}"/>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17411FDF-EFF4-4CFB-923C-C1A478E379EC}"/>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FB2EDE91-BFDB-4211-A4AF-7F839F202CAB}"/>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C62B30C9-9254-4B19-BC3D-6026C6BAC183}"/>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AB8A6F33-FEE5-43F2-B976-49EBFC050258}"/>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CF5E8C61-AC4F-4D6B-9D7B-9FB12FF1374B}"/>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B4CA9632-538A-4DB3-B350-9B8D00C80E26}"/>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B2F89826-1B2B-42C1-AB2C-51A64863C69A}"/>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D14CF23E-B91D-4B62-BC31-DD1BBE3E1B44}"/>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0E7E3EE3-F095-48CE-B49E-B3289155EC8A}"/>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222BF749-CE8C-4C66-9B40-CB868971CFF6}"/>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EC3E3F2A-C15D-4461-A5FC-E336DC9ECD8B}"/>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1" name="Freeform: Shape 60">
              <a:extLst>
                <a:ext uri="{FF2B5EF4-FFF2-40B4-BE49-F238E27FC236}">
                  <a16:creationId xmlns:a16="http://schemas.microsoft.com/office/drawing/2014/main" id="{4887CF33-2B5F-4DE5-86B5-350BD8D00F6C}"/>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62" name="Freeform: Shape 61">
              <a:extLst>
                <a:ext uri="{FF2B5EF4-FFF2-40B4-BE49-F238E27FC236}">
                  <a16:creationId xmlns:a16="http://schemas.microsoft.com/office/drawing/2014/main" id="{3BB18F7F-1959-4E1F-8F76-0E2393A6DECE}"/>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63" name="Freeform: Shape 62">
              <a:extLst>
                <a:ext uri="{FF2B5EF4-FFF2-40B4-BE49-F238E27FC236}">
                  <a16:creationId xmlns:a16="http://schemas.microsoft.com/office/drawing/2014/main" id="{B5C83281-6175-4988-B401-CC93C7C484E1}"/>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4" name="Freeform: Shape 63">
              <a:extLst>
                <a:ext uri="{FF2B5EF4-FFF2-40B4-BE49-F238E27FC236}">
                  <a16:creationId xmlns:a16="http://schemas.microsoft.com/office/drawing/2014/main" id="{C721DC31-86E7-480E-B02F-92253A40F036}"/>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24511636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C498-ED5D-447B-A0F7-58C63BACA012}"/>
              </a:ext>
            </a:extLst>
          </p:cNvPr>
          <p:cNvSpPr>
            <a:spLocks noGrp="1"/>
          </p:cNvSpPr>
          <p:nvPr>
            <p:ph type="title"/>
          </p:nvPr>
        </p:nvSpPr>
        <p:spPr>
          <a:xfrm>
            <a:off x="839788" y="365125"/>
            <a:ext cx="8910145" cy="1325563"/>
          </a:xfrm>
        </p:spPr>
        <p:txBody>
          <a:bodyPr/>
          <a:lstStyle>
            <a:lvl1pPr>
              <a:defRPr cap="all" baseline="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1BF3A-2827-4804-8A5B-4FA1ADA5A5DB}"/>
              </a:ext>
            </a:extLst>
          </p:cNvPr>
          <p:cNvSpPr>
            <a:spLocks noGrp="1"/>
          </p:cNvSpPr>
          <p:nvPr>
            <p:ph type="body" idx="1"/>
          </p:nvPr>
        </p:nvSpPr>
        <p:spPr>
          <a:xfrm>
            <a:off x="839788" y="1681163"/>
            <a:ext cx="5157787" cy="823912"/>
          </a:xfrm>
          <a:noFill/>
        </p:spPr>
        <p:txBody>
          <a:bodyPr anchor="b">
            <a:normAutofit/>
          </a:bodyPr>
          <a:lstStyle>
            <a:lvl1pPr marL="0" indent="0">
              <a:buNone/>
              <a:defRPr sz="2800" b="1" cap="all" baseline="0">
                <a:solidFill>
                  <a:srgbClr val="2DAF96"/>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62BACD-75BF-42EB-A58C-16EB362D06B8}"/>
              </a:ext>
            </a:extLst>
          </p:cNvPr>
          <p:cNvSpPr>
            <a:spLocks noGrp="1"/>
          </p:cNvSpPr>
          <p:nvPr>
            <p:ph sz="half" idx="2"/>
          </p:nvPr>
        </p:nvSpPr>
        <p:spPr>
          <a:xfrm>
            <a:off x="839788" y="2505075"/>
            <a:ext cx="5157787" cy="3684588"/>
          </a:xfrm>
          <a:solidFill>
            <a:schemeClr val="bg1"/>
          </a:solidFill>
        </p:spPr>
        <p:txBody>
          <a:bodyPr lIns="360000" tIns="360000" rIns="360000" bIns="360000">
            <a:normAutofit/>
          </a:bodyPr>
          <a:lstStyle>
            <a:lvl1pPr>
              <a:lnSpc>
                <a:spcPct val="120000"/>
              </a:lnSpc>
              <a:spcBef>
                <a:spcPts val="600"/>
              </a:spcBef>
              <a:spcAft>
                <a:spcPts val="600"/>
              </a:spcAft>
              <a:buClr>
                <a:srgbClr val="2DAF96"/>
              </a:buClr>
              <a:defRPr sz="2000"/>
            </a:lvl1pPr>
            <a:lvl2pPr>
              <a:lnSpc>
                <a:spcPct val="120000"/>
              </a:lnSpc>
              <a:spcBef>
                <a:spcPts val="600"/>
              </a:spcBef>
              <a:spcAft>
                <a:spcPts val="600"/>
              </a:spcAft>
              <a:buClr>
                <a:srgbClr val="2DAF96"/>
              </a:buClr>
              <a:defRPr sz="1800"/>
            </a:lvl2pPr>
            <a:lvl3pPr>
              <a:lnSpc>
                <a:spcPct val="120000"/>
              </a:lnSpc>
              <a:spcBef>
                <a:spcPts val="600"/>
              </a:spcBef>
              <a:spcAft>
                <a:spcPts val="600"/>
              </a:spcAft>
              <a:buClr>
                <a:srgbClr val="2DAF96"/>
              </a:buClr>
              <a:defRPr sz="1600"/>
            </a:lvl3pPr>
            <a:lvl4pPr>
              <a:lnSpc>
                <a:spcPct val="120000"/>
              </a:lnSpc>
              <a:spcBef>
                <a:spcPts val="600"/>
              </a:spcBef>
              <a:spcAft>
                <a:spcPts val="600"/>
              </a:spcAft>
              <a:buClr>
                <a:srgbClr val="2DAF96"/>
              </a:buClr>
              <a:defRPr sz="1400"/>
            </a:lvl4pPr>
            <a:lvl5pPr>
              <a:lnSpc>
                <a:spcPct val="120000"/>
              </a:lnSpc>
              <a:spcBef>
                <a:spcPts val="600"/>
              </a:spcBef>
              <a:spcAft>
                <a:spcPts val="600"/>
              </a:spcAft>
              <a:buClr>
                <a:srgbClr val="2DAF96"/>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BED30A7-1506-44F3-B743-DA5EF25A6890}"/>
              </a:ext>
            </a:extLst>
          </p:cNvPr>
          <p:cNvSpPr>
            <a:spLocks noGrp="1"/>
          </p:cNvSpPr>
          <p:nvPr>
            <p:ph type="body" sz="quarter" idx="3"/>
          </p:nvPr>
        </p:nvSpPr>
        <p:spPr>
          <a:xfrm>
            <a:off x="6172200" y="1681163"/>
            <a:ext cx="5183188" cy="823912"/>
          </a:xfrm>
          <a:noFill/>
        </p:spPr>
        <p:txBody>
          <a:bodyPr anchor="b">
            <a:normAutofit/>
          </a:bodyPr>
          <a:lstStyle>
            <a:lvl1pPr marL="0" indent="0">
              <a:buNone/>
              <a:defRPr sz="2800" b="1" cap="all" baseline="0">
                <a:solidFill>
                  <a:srgbClr val="2DAF96"/>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CEAEFE-C2B4-4CC8-B6A0-6575D98BB755}"/>
              </a:ext>
            </a:extLst>
          </p:cNvPr>
          <p:cNvSpPr>
            <a:spLocks noGrp="1"/>
          </p:cNvSpPr>
          <p:nvPr>
            <p:ph sz="quarter" idx="4"/>
          </p:nvPr>
        </p:nvSpPr>
        <p:spPr>
          <a:xfrm>
            <a:off x="6172200" y="2505075"/>
            <a:ext cx="5183188" cy="3684588"/>
          </a:xfrm>
          <a:solidFill>
            <a:schemeClr val="bg1"/>
          </a:solidFill>
        </p:spPr>
        <p:txBody>
          <a:bodyPr lIns="360000" tIns="360000" rIns="360000" bIns="360000">
            <a:normAutofit/>
          </a:bodyPr>
          <a:lstStyle>
            <a:lvl1pPr>
              <a:lnSpc>
                <a:spcPct val="120000"/>
              </a:lnSpc>
              <a:spcBef>
                <a:spcPts val="600"/>
              </a:spcBef>
              <a:spcAft>
                <a:spcPts val="600"/>
              </a:spcAft>
              <a:buClr>
                <a:srgbClr val="2DAF96"/>
              </a:buClr>
              <a:defRPr sz="2000"/>
            </a:lvl1pPr>
            <a:lvl2pPr>
              <a:lnSpc>
                <a:spcPct val="120000"/>
              </a:lnSpc>
              <a:spcBef>
                <a:spcPts val="600"/>
              </a:spcBef>
              <a:spcAft>
                <a:spcPts val="600"/>
              </a:spcAft>
              <a:buClr>
                <a:srgbClr val="2DAF96"/>
              </a:buClr>
              <a:defRPr sz="1800"/>
            </a:lvl2pPr>
            <a:lvl3pPr>
              <a:lnSpc>
                <a:spcPct val="120000"/>
              </a:lnSpc>
              <a:spcBef>
                <a:spcPts val="600"/>
              </a:spcBef>
              <a:spcAft>
                <a:spcPts val="600"/>
              </a:spcAft>
              <a:buClr>
                <a:srgbClr val="2DAF96"/>
              </a:buClr>
              <a:defRPr sz="1600"/>
            </a:lvl3pPr>
            <a:lvl4pPr>
              <a:lnSpc>
                <a:spcPct val="120000"/>
              </a:lnSpc>
              <a:spcBef>
                <a:spcPts val="600"/>
              </a:spcBef>
              <a:spcAft>
                <a:spcPts val="600"/>
              </a:spcAft>
              <a:buClr>
                <a:srgbClr val="2DAF96"/>
              </a:buClr>
              <a:defRPr sz="1400"/>
            </a:lvl4pPr>
            <a:lvl5pPr>
              <a:lnSpc>
                <a:spcPct val="120000"/>
              </a:lnSpc>
              <a:spcBef>
                <a:spcPts val="600"/>
              </a:spcBef>
              <a:spcAft>
                <a:spcPts val="600"/>
              </a:spcAft>
              <a:buClr>
                <a:srgbClr val="2DAF96"/>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844B1F08-53F2-4099-A294-1E5C6727A8FA}"/>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22" name="Graphic 17">
            <a:extLst>
              <a:ext uri="{FF2B5EF4-FFF2-40B4-BE49-F238E27FC236}">
                <a16:creationId xmlns:a16="http://schemas.microsoft.com/office/drawing/2014/main" id="{AED0726E-937E-4E17-8FE2-91552CFF1D7E}"/>
              </a:ext>
            </a:extLst>
          </p:cNvPr>
          <p:cNvGrpSpPr/>
          <p:nvPr userDrawn="1"/>
        </p:nvGrpSpPr>
        <p:grpSpPr>
          <a:xfrm>
            <a:off x="9982200" y="578768"/>
            <a:ext cx="1698624" cy="614118"/>
            <a:chOff x="9982200" y="578768"/>
            <a:chExt cx="1698624" cy="614118"/>
          </a:xfrm>
        </p:grpSpPr>
        <p:sp>
          <p:nvSpPr>
            <p:cNvPr id="23" name="Freeform: Shape 22">
              <a:extLst>
                <a:ext uri="{FF2B5EF4-FFF2-40B4-BE49-F238E27FC236}">
                  <a16:creationId xmlns:a16="http://schemas.microsoft.com/office/drawing/2014/main" id="{FF1D406D-C1CA-4369-9B73-AA71A85561AF}"/>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7A2E16E1-BCE2-4881-9C38-50CD014FE384}"/>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5B3C54C5-70FD-4B5F-88C2-88DE55DB4AD5}"/>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31309522-EDAC-4419-BF66-EFD73626953D}"/>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2772367D-6C7A-4584-B860-9E097C15011B}"/>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1671A208-5286-468F-AE68-69BC1FC15A88}"/>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990A1E29-6812-46A2-B687-8C30DAE9D5F5}"/>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69B487C8-8755-49C5-865D-D2F29B2D9169}"/>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EA0E276B-F324-4C9E-982F-7AF9415B33EF}"/>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89CB09EE-B267-4C70-BE93-4E0B713BDCC6}"/>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A6B352D2-B30C-4BDF-A0FF-947E02291B53}"/>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88266AD9-B52A-4088-9737-D5CB527EA47B}"/>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8378BDD0-2EDB-47B5-8936-99EE9FA0DE22}"/>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8A536A72-9913-4BDB-BB4D-751ECC189BDF}"/>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E420B6D0-F6DF-493E-9A02-4E8C4F3B4E8A}"/>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724A7496-5605-4235-9820-9B87C6505A94}"/>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C8365567-7AC6-4959-BF10-E4E5A68F2FC5}"/>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549B211C-5C19-411B-816C-E5E13E7FC9CA}"/>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46B7AE37-0E97-4106-BC7D-E2229B5F24F2}"/>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43196209-9228-48D8-B1A5-E59268F1E49A}"/>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8E5AA94B-5A07-49C8-92FA-30EE181C652D}"/>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CD5A6C49-8083-49AB-9BEB-FEB6B802D627}"/>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B69212FA-C150-4EC0-AB29-86E6DA615CB0}"/>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14EE2393-260C-4317-B978-6EA1790E348F}"/>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EFF6F2BD-17C6-4149-9575-B108F732E181}"/>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4F1A7D83-6846-461D-A012-BD2C30875839}"/>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D525F5E0-CC1F-405E-942E-49B018018066}"/>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31AD0C4A-6150-4485-AF11-BC23CC7ABBD5}"/>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16A42F0E-05D7-4BB4-BD99-F75A2DD4111B}"/>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0E8A4923-AB2C-4038-B78C-ED520F7DB36C}"/>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68125E23-2BD1-4E45-B31B-95B4988073AF}"/>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A6A86E7C-DFCE-4C0C-8415-FF4063FB8A2D}"/>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B552D4FA-B4FE-45EA-9C4C-4F801CB0D28B}"/>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D0978B9A-AE78-4FD8-8049-FFE29F144DC8}"/>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38BB7930-9F2A-4BF3-AD42-8B0179C3C1FA}"/>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FCEDB140-6A88-4232-8FB2-798B30A668E4}"/>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E3A08DA1-1DBB-4AA5-9B2C-4B2A68E9F196}"/>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5E0A0EEC-BC01-489A-BD16-06DCA7E263BD}"/>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1" name="Freeform: Shape 60">
              <a:extLst>
                <a:ext uri="{FF2B5EF4-FFF2-40B4-BE49-F238E27FC236}">
                  <a16:creationId xmlns:a16="http://schemas.microsoft.com/office/drawing/2014/main" id="{242EF373-CA2E-4B90-AB10-69BF3C44047B}"/>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2" name="Freeform: Shape 61">
              <a:extLst>
                <a:ext uri="{FF2B5EF4-FFF2-40B4-BE49-F238E27FC236}">
                  <a16:creationId xmlns:a16="http://schemas.microsoft.com/office/drawing/2014/main" id="{9DEC73FE-F5EB-457C-A258-A20AC14FBF07}"/>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63" name="Freeform: Shape 62">
              <a:extLst>
                <a:ext uri="{FF2B5EF4-FFF2-40B4-BE49-F238E27FC236}">
                  <a16:creationId xmlns:a16="http://schemas.microsoft.com/office/drawing/2014/main" id="{1C2746FD-4F99-4F7D-B1C6-808DF1336DF9}"/>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64" name="Freeform: Shape 63">
              <a:extLst>
                <a:ext uri="{FF2B5EF4-FFF2-40B4-BE49-F238E27FC236}">
                  <a16:creationId xmlns:a16="http://schemas.microsoft.com/office/drawing/2014/main" id="{16FF661D-40CD-4E71-B3FC-DA237AE29013}"/>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5" name="Freeform: Shape 64">
              <a:extLst>
                <a:ext uri="{FF2B5EF4-FFF2-40B4-BE49-F238E27FC236}">
                  <a16:creationId xmlns:a16="http://schemas.microsoft.com/office/drawing/2014/main" id="{1930F953-7C7F-4B1E-995A-330193FAB666}"/>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5999506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380DD-DA3F-49EB-9C40-43BE5486FD7E}"/>
              </a:ext>
            </a:extLst>
          </p:cNvPr>
          <p:cNvSpPr>
            <a:spLocks noGrp="1"/>
          </p:cNvSpPr>
          <p:nvPr>
            <p:ph type="title"/>
          </p:nvPr>
        </p:nvSpPr>
        <p:spPr>
          <a:xfrm>
            <a:off x="838200" y="365125"/>
            <a:ext cx="8953362" cy="1325563"/>
          </a:xfrm>
        </p:spPr>
        <p:txBody>
          <a:bodyPr/>
          <a:lstStyle>
            <a:lvl1pPr>
              <a:defRPr cap="all" baseline="0"/>
            </a:lvl1pPr>
          </a:lstStyle>
          <a:p>
            <a:r>
              <a:rPr lang="en-US"/>
              <a:t>Click to edit Master title style</a:t>
            </a:r>
            <a:endParaRPr lang="en-GB"/>
          </a:p>
        </p:txBody>
      </p:sp>
      <p:sp>
        <p:nvSpPr>
          <p:cNvPr id="5" name="Slide Number Placeholder 4">
            <a:extLst>
              <a:ext uri="{FF2B5EF4-FFF2-40B4-BE49-F238E27FC236}">
                <a16:creationId xmlns:a16="http://schemas.microsoft.com/office/drawing/2014/main" id="{DDD67E8D-1C8B-4954-8150-83549B254908}"/>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17" name="Graphic 17">
            <a:extLst>
              <a:ext uri="{FF2B5EF4-FFF2-40B4-BE49-F238E27FC236}">
                <a16:creationId xmlns:a16="http://schemas.microsoft.com/office/drawing/2014/main" id="{69981B56-9169-4992-BBFD-9FEA56D3427D}"/>
              </a:ext>
            </a:extLst>
          </p:cNvPr>
          <p:cNvGrpSpPr/>
          <p:nvPr userDrawn="1"/>
        </p:nvGrpSpPr>
        <p:grpSpPr>
          <a:xfrm>
            <a:off x="9982200" y="578768"/>
            <a:ext cx="1698624" cy="614118"/>
            <a:chOff x="9982200" y="578768"/>
            <a:chExt cx="1698624" cy="614118"/>
          </a:xfrm>
        </p:grpSpPr>
        <p:sp>
          <p:nvSpPr>
            <p:cNvPr id="18" name="Freeform: Shape 17">
              <a:extLst>
                <a:ext uri="{FF2B5EF4-FFF2-40B4-BE49-F238E27FC236}">
                  <a16:creationId xmlns:a16="http://schemas.microsoft.com/office/drawing/2014/main" id="{0BBB3E0F-15C2-44F8-9F2A-5DBC5D736220}"/>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43E2F719-56C4-4FDD-83A6-8F4AA1929102}"/>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1E9DD7B6-2F86-40D0-8812-435402697F43}"/>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1F8D2656-D16C-4130-B684-15515BE7E2A7}"/>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1789FAE9-AC60-4CEB-85B7-375DCAF6E837}"/>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B322BF0D-2CB9-4D18-B9E5-5AD608BB3501}"/>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E840C9A0-7E33-4C16-890C-E9D3415E897B}"/>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C1165EF9-44AA-4C92-B7A2-8A6B3690E1EE}"/>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20D5FC36-A1D4-4173-9365-B037A6023B05}"/>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4EC6F15D-A687-476C-8D83-718B759E4B20}"/>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F01FEF21-E7C3-4A69-9840-86811AEAEE63}"/>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7964F42C-0B19-4AB0-A147-F03B12ED4EF9}"/>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B789F1FE-664E-4EDA-B87B-90248B3FA2B6}"/>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F1137E76-ABCE-4D0A-88F1-78BC673D33B5}"/>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1BB4DB17-6CFA-4D03-AC31-4B1749F0A965}"/>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9BB4F747-F462-4B39-B2F9-F62235316661}"/>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B6507C75-20DF-4C59-B67E-BC2088B2FA2C}"/>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F6C87097-84E6-47D1-8790-7E2258B1BD0B}"/>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E3B4B869-FB54-441E-8DC6-94393F27C61E}"/>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93982962-4667-4884-8F2B-C21680DFD441}"/>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C0380C7D-A9E2-4FE2-8A03-E92551D7F5A6}"/>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758CB3FB-50F2-4042-9EFA-9A93B460F502}"/>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AD8ED699-4CC5-471B-8A36-5ECC75909786}"/>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8714A4AF-AFFB-484F-81BF-5AAFF83BFB62}"/>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4EE48218-E74B-4F98-9C01-55A6ACF694FB}"/>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3B0EBA42-20DE-4943-8C1D-4ADEF6B42B3C}"/>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C9E04441-07E0-4D9D-893C-6944E7182C21}"/>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5B927389-86DF-4C84-83F1-304714ABD21F}"/>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C83F2684-F5F2-4BB6-83A7-F42BD458A139}"/>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41738A03-DF96-4B8E-AA4A-CE8D78E84B12}"/>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9A2EF850-06D6-4B2C-B45A-E198FBB1B109}"/>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B19E743A-2523-4E7E-854E-779221AA589F}"/>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52A9FF0D-5FF5-4E38-937A-ABF5D9D162D0}"/>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3FF6C805-EE5B-4F4A-917F-84C9A6CDCB72}"/>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63A113EA-BC35-42A0-ABED-8D7470D0C199}"/>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6710BF0A-8BDB-4FD8-AC68-E41F38532110}"/>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C11D530E-CCB2-43C9-B8F6-16427F5A6E45}"/>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C9E416AE-6775-485B-9DBB-6296628309B2}"/>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BCC2BCDF-D712-49C5-A851-58EEE618318C}"/>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0CD9059E-8799-4261-A645-F9C23B0920E3}"/>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C6858200-5439-4E2D-B61C-6D66A7461E02}"/>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E6F57BAF-2728-445C-AC0C-581581A8214B}"/>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52632A45-9A85-48E9-8DC8-C7417AAF4F5F}"/>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2434492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15817ED-71A2-4CE0-B14A-336C06911C72}"/>
              </a:ext>
            </a:extLst>
          </p:cNvPr>
          <p:cNvSpPr>
            <a:spLocks noGrp="1"/>
          </p:cNvSpPr>
          <p:nvPr>
            <p:ph type="sldNum" sz="quarter" idx="12"/>
          </p:nvPr>
        </p:nvSpPr>
        <p:spPr/>
        <p:txBody>
          <a:bodyPr/>
          <a:lstStyle/>
          <a:p>
            <a:fld id="{1042F4A9-048A-482F-9D47-D711E0B84EF1}" type="slidenum">
              <a:rPr lang="en-GB" smtClean="0"/>
              <a:t>‹#›</a:t>
            </a:fld>
            <a:endParaRPr lang="en-GB"/>
          </a:p>
        </p:txBody>
      </p:sp>
      <p:grpSp>
        <p:nvGrpSpPr>
          <p:cNvPr id="16" name="Graphic 17">
            <a:extLst>
              <a:ext uri="{FF2B5EF4-FFF2-40B4-BE49-F238E27FC236}">
                <a16:creationId xmlns:a16="http://schemas.microsoft.com/office/drawing/2014/main" id="{A5F66F05-9007-49A6-B9C6-9C5A422ABB24}"/>
              </a:ext>
            </a:extLst>
          </p:cNvPr>
          <p:cNvGrpSpPr/>
          <p:nvPr userDrawn="1"/>
        </p:nvGrpSpPr>
        <p:grpSpPr>
          <a:xfrm>
            <a:off x="9982200" y="578768"/>
            <a:ext cx="1698624" cy="614118"/>
            <a:chOff x="9982200" y="578768"/>
            <a:chExt cx="1698624" cy="614118"/>
          </a:xfrm>
        </p:grpSpPr>
        <p:sp>
          <p:nvSpPr>
            <p:cNvPr id="17" name="Freeform: Shape 16">
              <a:extLst>
                <a:ext uri="{FF2B5EF4-FFF2-40B4-BE49-F238E27FC236}">
                  <a16:creationId xmlns:a16="http://schemas.microsoft.com/office/drawing/2014/main" id="{90A3384B-64FD-4C48-9479-99DCDA4C8EB8}"/>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6E8E9772-1485-4D12-A38A-E0A8E10E1640}"/>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7FF51F36-B686-4042-85CD-BC6B04622F86}"/>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FF2D85C0-B8CF-413B-8BBE-44190B7F48A0}"/>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F6BD6500-24FB-4C56-8E70-C1CA5D2DB2F2}"/>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2" name="Freeform: Shape 21">
              <a:extLst>
                <a:ext uri="{FF2B5EF4-FFF2-40B4-BE49-F238E27FC236}">
                  <a16:creationId xmlns:a16="http://schemas.microsoft.com/office/drawing/2014/main" id="{2BE0B4F7-B08A-4C3B-84CB-2B1C7FCC6DCA}"/>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3" name="Freeform: Shape 22">
              <a:extLst>
                <a:ext uri="{FF2B5EF4-FFF2-40B4-BE49-F238E27FC236}">
                  <a16:creationId xmlns:a16="http://schemas.microsoft.com/office/drawing/2014/main" id="{53665333-2EFC-43B9-B9B8-5E915466CC76}"/>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24" name="Freeform: Shape 23">
              <a:extLst>
                <a:ext uri="{FF2B5EF4-FFF2-40B4-BE49-F238E27FC236}">
                  <a16:creationId xmlns:a16="http://schemas.microsoft.com/office/drawing/2014/main" id="{5DC0801F-E13B-4B4D-B744-2F7332BF5F67}"/>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5" name="Freeform: Shape 24">
              <a:extLst>
                <a:ext uri="{FF2B5EF4-FFF2-40B4-BE49-F238E27FC236}">
                  <a16:creationId xmlns:a16="http://schemas.microsoft.com/office/drawing/2014/main" id="{495083F9-A47C-4B62-B6A0-9FA60C321A90}"/>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6" name="Freeform: Shape 25">
              <a:extLst>
                <a:ext uri="{FF2B5EF4-FFF2-40B4-BE49-F238E27FC236}">
                  <a16:creationId xmlns:a16="http://schemas.microsoft.com/office/drawing/2014/main" id="{08E284B8-34B0-4A67-9DAF-70DFED63AADE}"/>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7" name="Freeform: Shape 26">
              <a:extLst>
                <a:ext uri="{FF2B5EF4-FFF2-40B4-BE49-F238E27FC236}">
                  <a16:creationId xmlns:a16="http://schemas.microsoft.com/office/drawing/2014/main" id="{A4A61502-AA4E-4E40-861C-4981A57FCCD8}"/>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8" name="Freeform: Shape 27">
              <a:extLst>
                <a:ext uri="{FF2B5EF4-FFF2-40B4-BE49-F238E27FC236}">
                  <a16:creationId xmlns:a16="http://schemas.microsoft.com/office/drawing/2014/main" id="{B4BA07AB-B475-42E3-8419-2B4F53834471}"/>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29" name="Freeform: Shape 28">
              <a:extLst>
                <a:ext uri="{FF2B5EF4-FFF2-40B4-BE49-F238E27FC236}">
                  <a16:creationId xmlns:a16="http://schemas.microsoft.com/office/drawing/2014/main" id="{7E0C33E6-F5FD-41BE-868D-44CE0B8C9970}"/>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0" name="Freeform: Shape 29">
              <a:extLst>
                <a:ext uri="{FF2B5EF4-FFF2-40B4-BE49-F238E27FC236}">
                  <a16:creationId xmlns:a16="http://schemas.microsoft.com/office/drawing/2014/main" id="{4367CBD4-0466-42C2-8FFA-FFF014A514FC}"/>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1" name="Freeform: Shape 30">
              <a:extLst>
                <a:ext uri="{FF2B5EF4-FFF2-40B4-BE49-F238E27FC236}">
                  <a16:creationId xmlns:a16="http://schemas.microsoft.com/office/drawing/2014/main" id="{62BAD4B8-76E9-4FAB-9108-64761CE6FFCF}"/>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32" name="Freeform: Shape 31">
              <a:extLst>
                <a:ext uri="{FF2B5EF4-FFF2-40B4-BE49-F238E27FC236}">
                  <a16:creationId xmlns:a16="http://schemas.microsoft.com/office/drawing/2014/main" id="{923BC98E-8618-45FF-8470-52DEDDBC4194}"/>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3" name="Freeform: Shape 32">
              <a:extLst>
                <a:ext uri="{FF2B5EF4-FFF2-40B4-BE49-F238E27FC236}">
                  <a16:creationId xmlns:a16="http://schemas.microsoft.com/office/drawing/2014/main" id="{82778F95-094A-418E-B7E6-2F4599C68F35}"/>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34" name="Freeform: Shape 33">
              <a:extLst>
                <a:ext uri="{FF2B5EF4-FFF2-40B4-BE49-F238E27FC236}">
                  <a16:creationId xmlns:a16="http://schemas.microsoft.com/office/drawing/2014/main" id="{0EB06016-9AAC-47BC-8D2A-1B59D8F14925}"/>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35" name="Freeform: Shape 34">
              <a:extLst>
                <a:ext uri="{FF2B5EF4-FFF2-40B4-BE49-F238E27FC236}">
                  <a16:creationId xmlns:a16="http://schemas.microsoft.com/office/drawing/2014/main" id="{B05F93C0-9D72-46AD-84E4-21798875B906}"/>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36" name="Freeform: Shape 35">
              <a:extLst>
                <a:ext uri="{FF2B5EF4-FFF2-40B4-BE49-F238E27FC236}">
                  <a16:creationId xmlns:a16="http://schemas.microsoft.com/office/drawing/2014/main" id="{2FB6B8F2-AA70-49E5-B9F6-6827B50722B3}"/>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37" name="Freeform: Shape 36">
              <a:extLst>
                <a:ext uri="{FF2B5EF4-FFF2-40B4-BE49-F238E27FC236}">
                  <a16:creationId xmlns:a16="http://schemas.microsoft.com/office/drawing/2014/main" id="{2F8F4E3A-03C1-4B67-99AF-6A8448F12715}"/>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38" name="Freeform: Shape 37">
              <a:extLst>
                <a:ext uri="{FF2B5EF4-FFF2-40B4-BE49-F238E27FC236}">
                  <a16:creationId xmlns:a16="http://schemas.microsoft.com/office/drawing/2014/main" id="{E723E2BB-B02A-4D21-ADF4-F365A04979FA}"/>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39" name="Freeform: Shape 38">
              <a:extLst>
                <a:ext uri="{FF2B5EF4-FFF2-40B4-BE49-F238E27FC236}">
                  <a16:creationId xmlns:a16="http://schemas.microsoft.com/office/drawing/2014/main" id="{C7694CF3-9ACB-45EA-923B-8AF1AA6DB4A9}"/>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40" name="Freeform: Shape 39">
              <a:extLst>
                <a:ext uri="{FF2B5EF4-FFF2-40B4-BE49-F238E27FC236}">
                  <a16:creationId xmlns:a16="http://schemas.microsoft.com/office/drawing/2014/main" id="{C842A574-5CE4-480C-895F-DA3B4D84E0A8}"/>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1" name="Freeform: Shape 40">
              <a:extLst>
                <a:ext uri="{FF2B5EF4-FFF2-40B4-BE49-F238E27FC236}">
                  <a16:creationId xmlns:a16="http://schemas.microsoft.com/office/drawing/2014/main" id="{FADDC59B-11B8-428B-99F1-9700AF7AE7E9}"/>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2" name="Freeform: Shape 41">
              <a:extLst>
                <a:ext uri="{FF2B5EF4-FFF2-40B4-BE49-F238E27FC236}">
                  <a16:creationId xmlns:a16="http://schemas.microsoft.com/office/drawing/2014/main" id="{9167F60E-CB52-4EA9-8068-62BDB4A19714}"/>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43" name="Freeform: Shape 42">
              <a:extLst>
                <a:ext uri="{FF2B5EF4-FFF2-40B4-BE49-F238E27FC236}">
                  <a16:creationId xmlns:a16="http://schemas.microsoft.com/office/drawing/2014/main" id="{BD418E91-E344-41B4-B63C-69585E6B5281}"/>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4" name="Freeform: Shape 43">
              <a:extLst>
                <a:ext uri="{FF2B5EF4-FFF2-40B4-BE49-F238E27FC236}">
                  <a16:creationId xmlns:a16="http://schemas.microsoft.com/office/drawing/2014/main" id="{78E4F216-CF9E-41C1-A959-E420A2E0B179}"/>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45" name="Freeform: Shape 44">
              <a:extLst>
                <a:ext uri="{FF2B5EF4-FFF2-40B4-BE49-F238E27FC236}">
                  <a16:creationId xmlns:a16="http://schemas.microsoft.com/office/drawing/2014/main" id="{7D83AC45-C8E2-4F33-98FB-4BEE8B21E78F}"/>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6" name="Freeform: Shape 45">
              <a:extLst>
                <a:ext uri="{FF2B5EF4-FFF2-40B4-BE49-F238E27FC236}">
                  <a16:creationId xmlns:a16="http://schemas.microsoft.com/office/drawing/2014/main" id="{353BAD47-DF73-4DB7-8DEA-19499E40ACA7}"/>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7" name="Freeform: Shape 46">
              <a:extLst>
                <a:ext uri="{FF2B5EF4-FFF2-40B4-BE49-F238E27FC236}">
                  <a16:creationId xmlns:a16="http://schemas.microsoft.com/office/drawing/2014/main" id="{D4DC3CB9-83B6-4672-9506-4CFBDDF9C32E}"/>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8" name="Freeform: Shape 47">
              <a:extLst>
                <a:ext uri="{FF2B5EF4-FFF2-40B4-BE49-F238E27FC236}">
                  <a16:creationId xmlns:a16="http://schemas.microsoft.com/office/drawing/2014/main" id="{52CA3985-8996-4AF0-89B5-C37FB46D5D4D}"/>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49" name="Freeform: Shape 48">
              <a:extLst>
                <a:ext uri="{FF2B5EF4-FFF2-40B4-BE49-F238E27FC236}">
                  <a16:creationId xmlns:a16="http://schemas.microsoft.com/office/drawing/2014/main" id="{6AAF7417-0D0B-4A53-985F-8387104C668F}"/>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0" name="Freeform: Shape 49">
              <a:extLst>
                <a:ext uri="{FF2B5EF4-FFF2-40B4-BE49-F238E27FC236}">
                  <a16:creationId xmlns:a16="http://schemas.microsoft.com/office/drawing/2014/main" id="{7A1ABFE5-069F-496B-8232-8D9469973304}"/>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51" name="Freeform: Shape 50">
              <a:extLst>
                <a:ext uri="{FF2B5EF4-FFF2-40B4-BE49-F238E27FC236}">
                  <a16:creationId xmlns:a16="http://schemas.microsoft.com/office/drawing/2014/main" id="{74698884-FE5F-4D4E-B65A-9739630E32A1}"/>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52" name="Freeform: Shape 51">
              <a:extLst>
                <a:ext uri="{FF2B5EF4-FFF2-40B4-BE49-F238E27FC236}">
                  <a16:creationId xmlns:a16="http://schemas.microsoft.com/office/drawing/2014/main" id="{7780E6FA-C0E9-4EC0-9084-7CDB634FC844}"/>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3" name="Freeform: Shape 52">
              <a:extLst>
                <a:ext uri="{FF2B5EF4-FFF2-40B4-BE49-F238E27FC236}">
                  <a16:creationId xmlns:a16="http://schemas.microsoft.com/office/drawing/2014/main" id="{65A428D5-79A7-4E2B-B0F5-E29D219DAD27}"/>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54" name="Freeform: Shape 53">
              <a:extLst>
                <a:ext uri="{FF2B5EF4-FFF2-40B4-BE49-F238E27FC236}">
                  <a16:creationId xmlns:a16="http://schemas.microsoft.com/office/drawing/2014/main" id="{80C4B396-0C56-4D4F-82D8-26084B9862E6}"/>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5" name="Freeform: Shape 54">
              <a:extLst>
                <a:ext uri="{FF2B5EF4-FFF2-40B4-BE49-F238E27FC236}">
                  <a16:creationId xmlns:a16="http://schemas.microsoft.com/office/drawing/2014/main" id="{B6E2EF71-BB31-4FA2-9934-509FF048B95D}"/>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6" name="Freeform: Shape 55">
              <a:extLst>
                <a:ext uri="{FF2B5EF4-FFF2-40B4-BE49-F238E27FC236}">
                  <a16:creationId xmlns:a16="http://schemas.microsoft.com/office/drawing/2014/main" id="{B50A56F1-ECA3-49E0-82C9-B50591E76780}"/>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A3A92CDE-7A9D-467A-ACB8-15796A1B662D}"/>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3143A746-0FBE-4986-8B3E-A2EB375F1998}"/>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DB07AD83-652A-4524-B6F6-60D3CBEE170B}"/>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18643669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5C0F34-50A8-428A-A20E-4A745B2BECD2}"/>
              </a:ext>
            </a:extLst>
          </p:cNvPr>
          <p:cNvSpPr>
            <a:spLocks noGrp="1"/>
          </p:cNvSpPr>
          <p:nvPr>
            <p:ph idx="1"/>
          </p:nvPr>
        </p:nvSpPr>
        <p:spPr>
          <a:xfrm>
            <a:off x="5183188" y="987425"/>
            <a:ext cx="6172200" cy="4979533"/>
          </a:xfrm>
        </p:spPr>
        <p:txBody>
          <a:bodyPr>
            <a:normAutofit/>
          </a:bodyPr>
          <a:lstStyle>
            <a:lvl1pPr>
              <a:buClr>
                <a:srgbClr val="2DAF96"/>
              </a:buClr>
              <a:defRPr sz="2000"/>
            </a:lvl1pPr>
            <a:lvl2pPr>
              <a:buClr>
                <a:srgbClr val="2DAF96"/>
              </a:buClr>
              <a:defRPr sz="1800"/>
            </a:lvl2pPr>
            <a:lvl3pPr>
              <a:buClr>
                <a:srgbClr val="2DAF96"/>
              </a:buClr>
              <a:defRPr sz="1600"/>
            </a:lvl3pPr>
            <a:lvl4pPr>
              <a:buClr>
                <a:srgbClr val="2DAF96"/>
              </a:buClr>
              <a:defRPr sz="1400"/>
            </a:lvl4pPr>
            <a:lvl5pPr>
              <a:buClr>
                <a:srgbClr val="2DAF96"/>
              </a:buCl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ECCFC80-32D7-4123-B097-4BE05C0BCB7A}"/>
              </a:ext>
            </a:extLst>
          </p:cNvPr>
          <p:cNvSpPr>
            <a:spLocks noGrp="1"/>
          </p:cNvSpPr>
          <p:nvPr>
            <p:ph type="dt" sz="half" idx="10"/>
          </p:nvPr>
        </p:nvSpPr>
        <p:spPr>
          <a:xfrm>
            <a:off x="838200" y="6356350"/>
            <a:ext cx="2743200" cy="365125"/>
          </a:xfrm>
          <a:prstGeom prst="rect">
            <a:avLst/>
          </a:prstGeom>
        </p:spPr>
        <p:txBody>
          <a:bodyPr/>
          <a:lstStyle/>
          <a:p>
            <a:endParaRPr lang="en-GB"/>
          </a:p>
        </p:txBody>
      </p:sp>
      <p:sp>
        <p:nvSpPr>
          <p:cNvPr id="6" name="Footer Placeholder 5">
            <a:extLst>
              <a:ext uri="{FF2B5EF4-FFF2-40B4-BE49-F238E27FC236}">
                <a16:creationId xmlns:a16="http://schemas.microsoft.com/office/drawing/2014/main" id="{C27699A1-3A93-49AE-A301-3EBF4D2FF83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A2BB82CA-F3B6-4BF9-93D7-2173CF69B0A6}"/>
              </a:ext>
            </a:extLst>
          </p:cNvPr>
          <p:cNvSpPr>
            <a:spLocks noGrp="1"/>
          </p:cNvSpPr>
          <p:nvPr>
            <p:ph type="sldNum" sz="quarter" idx="12"/>
          </p:nvPr>
        </p:nvSpPr>
        <p:spPr/>
        <p:txBody>
          <a:bodyPr/>
          <a:lstStyle/>
          <a:p>
            <a:fld id="{1042F4A9-048A-482F-9D47-D711E0B84EF1}" type="slidenum">
              <a:rPr lang="en-GB" smtClean="0"/>
              <a:t>‹#›</a:t>
            </a:fld>
            <a:endParaRPr lang="en-GB"/>
          </a:p>
        </p:txBody>
      </p:sp>
      <p:sp>
        <p:nvSpPr>
          <p:cNvPr id="8" name="Title 1">
            <a:extLst>
              <a:ext uri="{FF2B5EF4-FFF2-40B4-BE49-F238E27FC236}">
                <a16:creationId xmlns:a16="http://schemas.microsoft.com/office/drawing/2014/main" id="{FE409071-93C8-4174-8BB4-822E2B6067EC}"/>
              </a:ext>
            </a:extLst>
          </p:cNvPr>
          <p:cNvSpPr>
            <a:spLocks noGrp="1"/>
          </p:cNvSpPr>
          <p:nvPr>
            <p:ph type="title" hasCustomPrompt="1"/>
          </p:nvPr>
        </p:nvSpPr>
        <p:spPr>
          <a:xfrm>
            <a:off x="839788" y="457200"/>
            <a:ext cx="3932237" cy="1698169"/>
          </a:xfrm>
        </p:spPr>
        <p:txBody>
          <a:bodyPr lIns="360000" tIns="360000" rIns="180000" bIns="180000" anchor="b">
            <a:noAutofit/>
          </a:bodyPr>
          <a:lstStyle>
            <a:lvl1pPr>
              <a:defRPr sz="3600" cap="all" baseline="0"/>
            </a:lvl1pPr>
          </a:lstStyle>
          <a:p>
            <a:r>
              <a:rPr lang="en-US"/>
              <a:t>Title</a:t>
            </a:r>
            <a:endParaRPr lang="en-GB"/>
          </a:p>
        </p:txBody>
      </p:sp>
      <p:sp>
        <p:nvSpPr>
          <p:cNvPr id="9" name="Text Placeholder 3">
            <a:extLst>
              <a:ext uri="{FF2B5EF4-FFF2-40B4-BE49-F238E27FC236}">
                <a16:creationId xmlns:a16="http://schemas.microsoft.com/office/drawing/2014/main" id="{A10B6624-77AB-4D79-8C8D-FEF54B2D364B}"/>
              </a:ext>
            </a:extLst>
          </p:cNvPr>
          <p:cNvSpPr>
            <a:spLocks noGrp="1"/>
          </p:cNvSpPr>
          <p:nvPr>
            <p:ph type="body" sz="half" idx="2" hasCustomPrompt="1"/>
          </p:nvPr>
        </p:nvSpPr>
        <p:spPr>
          <a:xfrm>
            <a:off x="839788" y="2155370"/>
            <a:ext cx="3932237" cy="3811588"/>
          </a:xfrm>
          <a:solidFill>
            <a:schemeClr val="bg1"/>
          </a:solidFill>
        </p:spPr>
        <p:txBody>
          <a:bodyPr lIns="360000" tIns="360000" rIns="360000" bIns="360000"/>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Tree>
    <p:extLst>
      <p:ext uri="{BB962C8B-B14F-4D97-AF65-F5344CB8AC3E}">
        <p14:creationId xmlns:p14="http://schemas.microsoft.com/office/powerpoint/2010/main" val="8104068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Pictur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256CA74-1097-4C25-BF67-C67855F1F724}"/>
              </a:ext>
            </a:extLst>
          </p:cNvPr>
          <p:cNvSpPr>
            <a:spLocks noGrp="1"/>
          </p:cNvSpPr>
          <p:nvPr>
            <p:ph type="pic" idx="1"/>
          </p:nvPr>
        </p:nvSpPr>
        <p:spPr>
          <a:xfrm>
            <a:off x="848497" y="601362"/>
            <a:ext cx="10506891" cy="53655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7" name="Slide Number Placeholder 6">
            <a:extLst>
              <a:ext uri="{FF2B5EF4-FFF2-40B4-BE49-F238E27FC236}">
                <a16:creationId xmlns:a16="http://schemas.microsoft.com/office/drawing/2014/main" id="{AEA2DDBD-62C6-4C90-8C83-6AC429CA88BC}"/>
              </a:ext>
            </a:extLst>
          </p:cNvPr>
          <p:cNvSpPr>
            <a:spLocks noGrp="1"/>
          </p:cNvSpPr>
          <p:nvPr>
            <p:ph type="sldNum" sz="quarter" idx="12"/>
          </p:nvPr>
        </p:nvSpPr>
        <p:spPr/>
        <p:txBody>
          <a:bodyPr/>
          <a:lstStyle/>
          <a:p>
            <a:fld id="{1042F4A9-048A-482F-9D47-D711E0B84EF1}" type="slidenum">
              <a:rPr lang="en-GB" smtClean="0"/>
              <a:t>‹#›</a:t>
            </a:fld>
            <a:endParaRPr lang="en-GB"/>
          </a:p>
        </p:txBody>
      </p:sp>
    </p:spTree>
    <p:extLst>
      <p:ext uri="{BB962C8B-B14F-4D97-AF65-F5344CB8AC3E}">
        <p14:creationId xmlns:p14="http://schemas.microsoft.com/office/powerpoint/2010/main" val="12159780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E6344-E499-4F06-AC9A-5D79A4A1AB9C}"/>
              </a:ext>
            </a:extLst>
          </p:cNvPr>
          <p:cNvSpPr>
            <a:spLocks noGrp="1"/>
          </p:cNvSpPr>
          <p:nvPr>
            <p:ph type="title" hasCustomPrompt="1"/>
          </p:nvPr>
        </p:nvSpPr>
        <p:spPr>
          <a:xfrm>
            <a:off x="839788" y="457200"/>
            <a:ext cx="3932237" cy="1698169"/>
          </a:xfrm>
        </p:spPr>
        <p:txBody>
          <a:bodyPr lIns="360000" tIns="360000" rIns="180000" bIns="180000" anchor="b">
            <a:noAutofit/>
          </a:bodyPr>
          <a:lstStyle>
            <a:lvl1pPr>
              <a:defRPr sz="3600" cap="all" baseline="0"/>
            </a:lvl1pPr>
          </a:lstStyle>
          <a:p>
            <a:r>
              <a:rPr lang="en-US"/>
              <a:t>title</a:t>
            </a:r>
            <a:endParaRPr lang="en-GB"/>
          </a:p>
        </p:txBody>
      </p:sp>
      <p:sp>
        <p:nvSpPr>
          <p:cNvPr id="3" name="Picture Placeholder 2">
            <a:extLst>
              <a:ext uri="{FF2B5EF4-FFF2-40B4-BE49-F238E27FC236}">
                <a16:creationId xmlns:a16="http://schemas.microsoft.com/office/drawing/2014/main" id="{F256CA74-1097-4C25-BF67-C67855F1F724}"/>
              </a:ext>
            </a:extLst>
          </p:cNvPr>
          <p:cNvSpPr>
            <a:spLocks noGrp="1"/>
          </p:cNvSpPr>
          <p:nvPr>
            <p:ph type="pic" idx="1"/>
          </p:nvPr>
        </p:nvSpPr>
        <p:spPr>
          <a:xfrm>
            <a:off x="5183188" y="601362"/>
            <a:ext cx="6172200" cy="53655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0FEA50C6-F718-44C3-BAA2-8BFB13CAE6E3}"/>
              </a:ext>
            </a:extLst>
          </p:cNvPr>
          <p:cNvSpPr>
            <a:spLocks noGrp="1"/>
          </p:cNvSpPr>
          <p:nvPr>
            <p:ph type="body" sz="half" idx="2" hasCustomPrompt="1"/>
          </p:nvPr>
        </p:nvSpPr>
        <p:spPr>
          <a:xfrm>
            <a:off x="839788" y="2155370"/>
            <a:ext cx="3932237" cy="3811588"/>
          </a:xfrm>
          <a:solidFill>
            <a:schemeClr val="bg1"/>
          </a:solidFill>
        </p:spPr>
        <p:txBody>
          <a:bodyPr lIns="360000" tIns="360000" rIns="360000" bIns="360000"/>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 relating to image</a:t>
            </a:r>
          </a:p>
        </p:txBody>
      </p:sp>
      <p:sp>
        <p:nvSpPr>
          <p:cNvPr id="5" name="Date Placeholder 4">
            <a:extLst>
              <a:ext uri="{FF2B5EF4-FFF2-40B4-BE49-F238E27FC236}">
                <a16:creationId xmlns:a16="http://schemas.microsoft.com/office/drawing/2014/main" id="{5EC5F880-8C9F-429E-A6AB-04582A724C6E}"/>
              </a:ext>
            </a:extLst>
          </p:cNvPr>
          <p:cNvSpPr>
            <a:spLocks noGrp="1"/>
          </p:cNvSpPr>
          <p:nvPr>
            <p:ph type="dt" sz="half" idx="10"/>
          </p:nvPr>
        </p:nvSpPr>
        <p:spPr>
          <a:xfrm>
            <a:off x="838200" y="6356350"/>
            <a:ext cx="2743200" cy="365125"/>
          </a:xfrm>
          <a:prstGeom prst="rect">
            <a:avLst/>
          </a:prstGeom>
        </p:spPr>
        <p:txBody>
          <a:bodyPr/>
          <a:lstStyle/>
          <a:p>
            <a:endParaRPr lang="en-GB"/>
          </a:p>
        </p:txBody>
      </p:sp>
      <p:sp>
        <p:nvSpPr>
          <p:cNvPr id="6" name="Footer Placeholder 5">
            <a:extLst>
              <a:ext uri="{FF2B5EF4-FFF2-40B4-BE49-F238E27FC236}">
                <a16:creationId xmlns:a16="http://schemas.microsoft.com/office/drawing/2014/main" id="{EEFB22A6-FFFD-44F5-A75E-A926677C482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AEA2DDBD-62C6-4C90-8C83-6AC429CA88BC}"/>
              </a:ext>
            </a:extLst>
          </p:cNvPr>
          <p:cNvSpPr>
            <a:spLocks noGrp="1"/>
          </p:cNvSpPr>
          <p:nvPr>
            <p:ph type="sldNum" sz="quarter" idx="12"/>
          </p:nvPr>
        </p:nvSpPr>
        <p:spPr/>
        <p:txBody>
          <a:bodyPr/>
          <a:lstStyle/>
          <a:p>
            <a:fld id="{1042F4A9-048A-482F-9D47-D711E0B84EF1}" type="slidenum">
              <a:rPr lang="en-GB" smtClean="0"/>
              <a:t>‹#›</a:t>
            </a:fld>
            <a:endParaRPr lang="en-GB"/>
          </a:p>
        </p:txBody>
      </p:sp>
    </p:spTree>
    <p:extLst>
      <p:ext uri="{BB962C8B-B14F-4D97-AF65-F5344CB8AC3E}">
        <p14:creationId xmlns:p14="http://schemas.microsoft.com/office/powerpoint/2010/main" val="1742814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 2 Picture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256CA74-1097-4C25-BF67-C67855F1F724}"/>
              </a:ext>
            </a:extLst>
          </p:cNvPr>
          <p:cNvSpPr>
            <a:spLocks noGrp="1"/>
          </p:cNvSpPr>
          <p:nvPr>
            <p:ph type="pic" idx="1"/>
          </p:nvPr>
        </p:nvSpPr>
        <p:spPr>
          <a:xfrm>
            <a:off x="6178380" y="601362"/>
            <a:ext cx="5259388" cy="5365596"/>
          </a:xfrm>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7" name="Slide Number Placeholder 6">
            <a:extLst>
              <a:ext uri="{FF2B5EF4-FFF2-40B4-BE49-F238E27FC236}">
                <a16:creationId xmlns:a16="http://schemas.microsoft.com/office/drawing/2014/main" id="{AEA2DDBD-62C6-4C90-8C83-6AC429CA88BC}"/>
              </a:ext>
            </a:extLst>
          </p:cNvPr>
          <p:cNvSpPr>
            <a:spLocks noGrp="1"/>
          </p:cNvSpPr>
          <p:nvPr>
            <p:ph type="sldNum" sz="quarter" idx="12"/>
          </p:nvPr>
        </p:nvSpPr>
        <p:spPr/>
        <p:txBody>
          <a:bodyPr/>
          <a:lstStyle/>
          <a:p>
            <a:fld id="{1042F4A9-048A-482F-9D47-D711E0B84EF1}" type="slidenum">
              <a:rPr lang="en-GB" smtClean="0"/>
              <a:t>‹#›</a:t>
            </a:fld>
            <a:endParaRPr lang="en-GB"/>
          </a:p>
        </p:txBody>
      </p:sp>
      <p:sp>
        <p:nvSpPr>
          <p:cNvPr id="4" name="Picture Placeholder 2">
            <a:extLst>
              <a:ext uri="{FF2B5EF4-FFF2-40B4-BE49-F238E27FC236}">
                <a16:creationId xmlns:a16="http://schemas.microsoft.com/office/drawing/2014/main" id="{25B223FE-5751-497D-9174-8DBA1C637A03}"/>
              </a:ext>
            </a:extLst>
          </p:cNvPr>
          <p:cNvSpPr>
            <a:spLocks noGrp="1"/>
          </p:cNvSpPr>
          <p:nvPr>
            <p:ph type="pic" idx="13"/>
          </p:nvPr>
        </p:nvSpPr>
        <p:spPr>
          <a:xfrm>
            <a:off x="754232" y="601362"/>
            <a:ext cx="5259388" cy="5365596"/>
          </a:xfrm>
        </p:spPr>
        <p:txBody>
          <a:bodyPr/>
          <a:lstStyle>
            <a:lvl1pPr marL="0" indent="0">
              <a:buNone/>
              <a:defRPr lang="en-GB" dirty="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Tree>
    <p:extLst>
      <p:ext uri="{BB962C8B-B14F-4D97-AF65-F5344CB8AC3E}">
        <p14:creationId xmlns:p14="http://schemas.microsoft.com/office/powerpoint/2010/main" val="40697369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Speaker details">
    <p:spTree>
      <p:nvGrpSpPr>
        <p:cNvPr id="1" name=""/>
        <p:cNvGrpSpPr/>
        <p:nvPr/>
      </p:nvGrpSpPr>
      <p:grpSpPr>
        <a:xfrm>
          <a:off x="0" y="0"/>
          <a:ext cx="0" cy="0"/>
          <a:chOff x="0" y="0"/>
          <a:chExt cx="0" cy="0"/>
        </a:xfrm>
      </p:grpSpPr>
      <p:sp>
        <p:nvSpPr>
          <p:cNvPr id="105" name="Rectangle 104">
            <a:extLst>
              <a:ext uri="{FF2B5EF4-FFF2-40B4-BE49-F238E27FC236}">
                <a16:creationId xmlns:a16="http://schemas.microsoft.com/office/drawing/2014/main" id="{4F895802-5A5E-48D4-8A21-A1C5177751D9}"/>
              </a:ext>
            </a:extLst>
          </p:cNvPr>
          <p:cNvSpPr/>
          <p:nvPr userDrawn="1"/>
        </p:nvSpPr>
        <p:spPr>
          <a:xfrm>
            <a:off x="0" y="0"/>
            <a:ext cx="12192000" cy="685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106" name="Graphic 105">
            <a:extLst>
              <a:ext uri="{FF2B5EF4-FFF2-40B4-BE49-F238E27FC236}">
                <a16:creationId xmlns:a16="http://schemas.microsoft.com/office/drawing/2014/main" id="{ADCA8BF4-E0EE-4DBA-AA0F-02013571787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2" name="Title 1">
            <a:extLst>
              <a:ext uri="{FF2B5EF4-FFF2-40B4-BE49-F238E27FC236}">
                <a16:creationId xmlns:a16="http://schemas.microsoft.com/office/drawing/2014/main" id="{1FF33B81-5CDF-4B03-9508-4A43E0D7D499}"/>
              </a:ext>
            </a:extLst>
          </p:cNvPr>
          <p:cNvSpPr>
            <a:spLocks noGrp="1"/>
          </p:cNvSpPr>
          <p:nvPr>
            <p:ph type="ctrTitle" hasCustomPrompt="1"/>
          </p:nvPr>
        </p:nvSpPr>
        <p:spPr>
          <a:xfrm>
            <a:off x="667265" y="489868"/>
            <a:ext cx="7743568" cy="2151732"/>
          </a:xfrm>
        </p:spPr>
        <p:txBody>
          <a:bodyPr anchor="b">
            <a:normAutofit/>
          </a:bodyPr>
          <a:lstStyle>
            <a:lvl1pPr algn="l">
              <a:defRPr sz="6000" cap="all" baseline="0">
                <a:solidFill>
                  <a:schemeClr val="bg1"/>
                </a:solidFill>
              </a:defRPr>
            </a:lvl1pPr>
          </a:lstStyle>
          <a:p>
            <a:br>
              <a:rPr lang="en-US"/>
            </a:br>
            <a:r>
              <a:rPr lang="en-US"/>
              <a:t>name</a:t>
            </a:r>
            <a:endParaRPr lang="en-GB"/>
          </a:p>
        </p:txBody>
      </p:sp>
      <p:sp>
        <p:nvSpPr>
          <p:cNvPr id="3" name="Subtitle 2">
            <a:extLst>
              <a:ext uri="{FF2B5EF4-FFF2-40B4-BE49-F238E27FC236}">
                <a16:creationId xmlns:a16="http://schemas.microsoft.com/office/drawing/2014/main" id="{EB3F5A20-EBD7-465F-9DE0-386BEBA581CA}"/>
              </a:ext>
            </a:extLst>
          </p:cNvPr>
          <p:cNvSpPr>
            <a:spLocks noGrp="1"/>
          </p:cNvSpPr>
          <p:nvPr>
            <p:ph type="subTitle" idx="1" hasCustomPrompt="1"/>
          </p:nvPr>
        </p:nvSpPr>
        <p:spPr>
          <a:xfrm>
            <a:off x="667265" y="2641600"/>
            <a:ext cx="7743568" cy="1655761"/>
          </a:xfrm>
          <a:noFill/>
        </p:spPr>
        <p:txBody>
          <a:bodyPr tIns="180000">
            <a:normAutofit/>
          </a:bodyPr>
          <a:lstStyle>
            <a:lvl1pPr marL="0" indent="0" algn="l">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Contact details</a:t>
            </a:r>
          </a:p>
        </p:txBody>
      </p:sp>
      <p:grpSp>
        <p:nvGrpSpPr>
          <p:cNvPr id="61" name="Graphic 17">
            <a:extLst>
              <a:ext uri="{FF2B5EF4-FFF2-40B4-BE49-F238E27FC236}">
                <a16:creationId xmlns:a16="http://schemas.microsoft.com/office/drawing/2014/main" id="{19AD263E-F526-4C6A-ADB5-2FF78A1B8226}"/>
              </a:ext>
            </a:extLst>
          </p:cNvPr>
          <p:cNvGrpSpPr/>
          <p:nvPr userDrawn="1"/>
        </p:nvGrpSpPr>
        <p:grpSpPr>
          <a:xfrm>
            <a:off x="9982200" y="578768"/>
            <a:ext cx="1698624" cy="614118"/>
            <a:chOff x="9982200" y="578768"/>
            <a:chExt cx="1698624" cy="614118"/>
          </a:xfrm>
        </p:grpSpPr>
        <p:sp>
          <p:nvSpPr>
            <p:cNvPr id="62" name="Freeform: Shape 61">
              <a:extLst>
                <a:ext uri="{FF2B5EF4-FFF2-40B4-BE49-F238E27FC236}">
                  <a16:creationId xmlns:a16="http://schemas.microsoft.com/office/drawing/2014/main" id="{EC1FCB54-E360-4E7E-97D0-EF92A6D74489}"/>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63" name="Freeform: Shape 62">
              <a:extLst>
                <a:ext uri="{FF2B5EF4-FFF2-40B4-BE49-F238E27FC236}">
                  <a16:creationId xmlns:a16="http://schemas.microsoft.com/office/drawing/2014/main" id="{255CC011-3FEA-4B1F-8804-87ACDB04145F}"/>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64" name="Freeform: Shape 63">
              <a:extLst>
                <a:ext uri="{FF2B5EF4-FFF2-40B4-BE49-F238E27FC236}">
                  <a16:creationId xmlns:a16="http://schemas.microsoft.com/office/drawing/2014/main" id="{249AE134-2956-4F15-926A-60F2B19C33E6}"/>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65" name="Freeform: Shape 64">
              <a:extLst>
                <a:ext uri="{FF2B5EF4-FFF2-40B4-BE49-F238E27FC236}">
                  <a16:creationId xmlns:a16="http://schemas.microsoft.com/office/drawing/2014/main" id="{3AC706D4-4B7B-4159-ACEE-A8968B8F8DD0}"/>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66" name="Freeform: Shape 65">
              <a:extLst>
                <a:ext uri="{FF2B5EF4-FFF2-40B4-BE49-F238E27FC236}">
                  <a16:creationId xmlns:a16="http://schemas.microsoft.com/office/drawing/2014/main" id="{351B87FE-657D-4B91-BE44-6A70A3137D89}"/>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67" name="Freeform: Shape 66">
              <a:extLst>
                <a:ext uri="{FF2B5EF4-FFF2-40B4-BE49-F238E27FC236}">
                  <a16:creationId xmlns:a16="http://schemas.microsoft.com/office/drawing/2014/main" id="{361C6598-6202-4D4F-B5C3-10E722CC080A}"/>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68" name="Freeform: Shape 67">
              <a:extLst>
                <a:ext uri="{FF2B5EF4-FFF2-40B4-BE49-F238E27FC236}">
                  <a16:creationId xmlns:a16="http://schemas.microsoft.com/office/drawing/2014/main" id="{58D4D6FD-23F4-4861-82BD-A53B02E1E86E}"/>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69" name="Freeform: Shape 68">
              <a:extLst>
                <a:ext uri="{FF2B5EF4-FFF2-40B4-BE49-F238E27FC236}">
                  <a16:creationId xmlns:a16="http://schemas.microsoft.com/office/drawing/2014/main" id="{7960D177-7C39-403A-A8FC-CF576D951A65}"/>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0" name="Freeform: Shape 69">
              <a:extLst>
                <a:ext uri="{FF2B5EF4-FFF2-40B4-BE49-F238E27FC236}">
                  <a16:creationId xmlns:a16="http://schemas.microsoft.com/office/drawing/2014/main" id="{BEBE87B2-4770-4ABC-AFB5-F21F9DBEEAC3}"/>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1" name="Freeform: Shape 70">
              <a:extLst>
                <a:ext uri="{FF2B5EF4-FFF2-40B4-BE49-F238E27FC236}">
                  <a16:creationId xmlns:a16="http://schemas.microsoft.com/office/drawing/2014/main" id="{51469140-BC32-40F0-BB68-ECDAE63D95EF}"/>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2" name="Freeform: Shape 71">
              <a:extLst>
                <a:ext uri="{FF2B5EF4-FFF2-40B4-BE49-F238E27FC236}">
                  <a16:creationId xmlns:a16="http://schemas.microsoft.com/office/drawing/2014/main" id="{2A414ECB-78D7-4681-B449-DE3DB65EC180}"/>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3" name="Freeform: Shape 72">
              <a:extLst>
                <a:ext uri="{FF2B5EF4-FFF2-40B4-BE49-F238E27FC236}">
                  <a16:creationId xmlns:a16="http://schemas.microsoft.com/office/drawing/2014/main" id="{D839640B-A90E-4751-B398-4E6CD750B306}"/>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4" name="Freeform: Shape 73">
              <a:extLst>
                <a:ext uri="{FF2B5EF4-FFF2-40B4-BE49-F238E27FC236}">
                  <a16:creationId xmlns:a16="http://schemas.microsoft.com/office/drawing/2014/main" id="{939F17B5-9EBE-417A-A8A2-35EE37D0B130}"/>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5" name="Freeform: Shape 74">
              <a:extLst>
                <a:ext uri="{FF2B5EF4-FFF2-40B4-BE49-F238E27FC236}">
                  <a16:creationId xmlns:a16="http://schemas.microsoft.com/office/drawing/2014/main" id="{79140946-2E57-4616-9867-D7725A053603}"/>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6" name="Freeform: Shape 75">
              <a:extLst>
                <a:ext uri="{FF2B5EF4-FFF2-40B4-BE49-F238E27FC236}">
                  <a16:creationId xmlns:a16="http://schemas.microsoft.com/office/drawing/2014/main" id="{BADCB88E-3838-4B41-A09F-8047A7ABACEE}"/>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77" name="Freeform: Shape 76">
              <a:extLst>
                <a:ext uri="{FF2B5EF4-FFF2-40B4-BE49-F238E27FC236}">
                  <a16:creationId xmlns:a16="http://schemas.microsoft.com/office/drawing/2014/main" id="{2DF834BF-5CFF-43BE-A434-8C958670A915}"/>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8" name="Freeform: Shape 77">
              <a:extLst>
                <a:ext uri="{FF2B5EF4-FFF2-40B4-BE49-F238E27FC236}">
                  <a16:creationId xmlns:a16="http://schemas.microsoft.com/office/drawing/2014/main" id="{74B775EE-C61C-4A62-851D-B0D702CBE1CC}"/>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79" name="Freeform: Shape 78">
              <a:extLst>
                <a:ext uri="{FF2B5EF4-FFF2-40B4-BE49-F238E27FC236}">
                  <a16:creationId xmlns:a16="http://schemas.microsoft.com/office/drawing/2014/main" id="{0E2DC386-B793-4D7B-BF77-36AC6E010677}"/>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80" name="Freeform: Shape 79">
              <a:extLst>
                <a:ext uri="{FF2B5EF4-FFF2-40B4-BE49-F238E27FC236}">
                  <a16:creationId xmlns:a16="http://schemas.microsoft.com/office/drawing/2014/main" id="{FD110AF7-841F-43E2-84A0-15AB5F6B8B7F}"/>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1" name="Freeform: Shape 80">
              <a:extLst>
                <a:ext uri="{FF2B5EF4-FFF2-40B4-BE49-F238E27FC236}">
                  <a16:creationId xmlns:a16="http://schemas.microsoft.com/office/drawing/2014/main" id="{4320AD89-30C7-4FD5-919F-F5F3E00DC4C4}"/>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82" name="Freeform: Shape 81">
              <a:extLst>
                <a:ext uri="{FF2B5EF4-FFF2-40B4-BE49-F238E27FC236}">
                  <a16:creationId xmlns:a16="http://schemas.microsoft.com/office/drawing/2014/main" id="{965CB4CD-D65E-4724-BEA6-253D928E4C8A}"/>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83" name="Freeform: Shape 82">
              <a:extLst>
                <a:ext uri="{FF2B5EF4-FFF2-40B4-BE49-F238E27FC236}">
                  <a16:creationId xmlns:a16="http://schemas.microsoft.com/office/drawing/2014/main" id="{63052C8A-3D20-42FB-805F-14F0E0AEBE95}"/>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84" name="Freeform: Shape 83">
              <a:extLst>
                <a:ext uri="{FF2B5EF4-FFF2-40B4-BE49-F238E27FC236}">
                  <a16:creationId xmlns:a16="http://schemas.microsoft.com/office/drawing/2014/main" id="{F07FB5FF-A0E5-4213-884E-7BBEF9CAAB50}"/>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85" name="Freeform: Shape 84">
              <a:extLst>
                <a:ext uri="{FF2B5EF4-FFF2-40B4-BE49-F238E27FC236}">
                  <a16:creationId xmlns:a16="http://schemas.microsoft.com/office/drawing/2014/main" id="{0230B6DB-7593-44B5-91D2-B50B2ED84D0B}"/>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86" name="Freeform: Shape 85">
              <a:extLst>
                <a:ext uri="{FF2B5EF4-FFF2-40B4-BE49-F238E27FC236}">
                  <a16:creationId xmlns:a16="http://schemas.microsoft.com/office/drawing/2014/main" id="{2B4D027C-6B00-4F31-83F1-FECE7C7D49B8}"/>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87" name="Freeform: Shape 86">
              <a:extLst>
                <a:ext uri="{FF2B5EF4-FFF2-40B4-BE49-F238E27FC236}">
                  <a16:creationId xmlns:a16="http://schemas.microsoft.com/office/drawing/2014/main" id="{112D838B-8330-4018-A6DA-4A4574569DD6}"/>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88" name="Freeform: Shape 87">
              <a:extLst>
                <a:ext uri="{FF2B5EF4-FFF2-40B4-BE49-F238E27FC236}">
                  <a16:creationId xmlns:a16="http://schemas.microsoft.com/office/drawing/2014/main" id="{3FDE0639-5A65-479A-9209-EA5084CFD7E7}"/>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89" name="Freeform: Shape 88">
              <a:extLst>
                <a:ext uri="{FF2B5EF4-FFF2-40B4-BE49-F238E27FC236}">
                  <a16:creationId xmlns:a16="http://schemas.microsoft.com/office/drawing/2014/main" id="{C8AA43BB-3042-4660-82AD-3EE27DCA0985}"/>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90" name="Freeform: Shape 89">
              <a:extLst>
                <a:ext uri="{FF2B5EF4-FFF2-40B4-BE49-F238E27FC236}">
                  <a16:creationId xmlns:a16="http://schemas.microsoft.com/office/drawing/2014/main" id="{EE5CEBD3-EB4C-487B-AB07-F8EBEA26C6C7}"/>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1" name="Freeform: Shape 90">
              <a:extLst>
                <a:ext uri="{FF2B5EF4-FFF2-40B4-BE49-F238E27FC236}">
                  <a16:creationId xmlns:a16="http://schemas.microsoft.com/office/drawing/2014/main" id="{C2435C6E-4C3A-4601-B683-9FF1E47328A1}"/>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2" name="Freeform: Shape 91">
              <a:extLst>
                <a:ext uri="{FF2B5EF4-FFF2-40B4-BE49-F238E27FC236}">
                  <a16:creationId xmlns:a16="http://schemas.microsoft.com/office/drawing/2014/main" id="{2B64762E-DD48-4DDC-98F8-EB99445560DD}"/>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3" name="Freeform: Shape 92">
              <a:extLst>
                <a:ext uri="{FF2B5EF4-FFF2-40B4-BE49-F238E27FC236}">
                  <a16:creationId xmlns:a16="http://schemas.microsoft.com/office/drawing/2014/main" id="{17EF18B0-2275-48F0-8052-80C81EE8247E}"/>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4" name="Freeform: Shape 93">
              <a:extLst>
                <a:ext uri="{FF2B5EF4-FFF2-40B4-BE49-F238E27FC236}">
                  <a16:creationId xmlns:a16="http://schemas.microsoft.com/office/drawing/2014/main" id="{37657A17-3503-41F1-BBBA-868786107371}"/>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5" name="Freeform: Shape 94">
              <a:extLst>
                <a:ext uri="{FF2B5EF4-FFF2-40B4-BE49-F238E27FC236}">
                  <a16:creationId xmlns:a16="http://schemas.microsoft.com/office/drawing/2014/main" id="{87FC13A8-548B-4C70-87D3-43531FF536EE}"/>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96" name="Freeform: Shape 95">
              <a:extLst>
                <a:ext uri="{FF2B5EF4-FFF2-40B4-BE49-F238E27FC236}">
                  <a16:creationId xmlns:a16="http://schemas.microsoft.com/office/drawing/2014/main" id="{25794007-EB72-4D67-A2A7-BCBB02D6547E}"/>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97" name="Freeform: Shape 96">
              <a:extLst>
                <a:ext uri="{FF2B5EF4-FFF2-40B4-BE49-F238E27FC236}">
                  <a16:creationId xmlns:a16="http://schemas.microsoft.com/office/drawing/2014/main" id="{72FCAB6A-27A0-4A80-8383-7FF45C761C3C}"/>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8" name="Freeform: Shape 97">
              <a:extLst>
                <a:ext uri="{FF2B5EF4-FFF2-40B4-BE49-F238E27FC236}">
                  <a16:creationId xmlns:a16="http://schemas.microsoft.com/office/drawing/2014/main" id="{B16D8985-F9EF-44BA-ABF5-34BFF500A904}"/>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99" name="Freeform: Shape 98">
              <a:extLst>
                <a:ext uri="{FF2B5EF4-FFF2-40B4-BE49-F238E27FC236}">
                  <a16:creationId xmlns:a16="http://schemas.microsoft.com/office/drawing/2014/main" id="{F9C22B10-6B48-4665-99C6-BFB5EC948BA1}"/>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0" name="Freeform: Shape 99">
              <a:extLst>
                <a:ext uri="{FF2B5EF4-FFF2-40B4-BE49-F238E27FC236}">
                  <a16:creationId xmlns:a16="http://schemas.microsoft.com/office/drawing/2014/main" id="{0E60D23C-C306-41D4-A187-C2D125ADD270}"/>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1" name="Freeform: Shape 100">
              <a:extLst>
                <a:ext uri="{FF2B5EF4-FFF2-40B4-BE49-F238E27FC236}">
                  <a16:creationId xmlns:a16="http://schemas.microsoft.com/office/drawing/2014/main" id="{5280A160-A16E-4FA8-AD0A-AA519C59F151}"/>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102" name="Freeform: Shape 101">
              <a:extLst>
                <a:ext uri="{FF2B5EF4-FFF2-40B4-BE49-F238E27FC236}">
                  <a16:creationId xmlns:a16="http://schemas.microsoft.com/office/drawing/2014/main" id="{005A33A3-6F88-4A03-A9A7-2AD29A4E6181}"/>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103" name="Freeform: Shape 102">
              <a:extLst>
                <a:ext uri="{FF2B5EF4-FFF2-40B4-BE49-F238E27FC236}">
                  <a16:creationId xmlns:a16="http://schemas.microsoft.com/office/drawing/2014/main" id="{99962CD0-F3F4-415D-92A9-F14800115A7C}"/>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4" name="Freeform: Shape 103">
              <a:extLst>
                <a:ext uri="{FF2B5EF4-FFF2-40B4-BE49-F238E27FC236}">
                  <a16:creationId xmlns:a16="http://schemas.microsoft.com/office/drawing/2014/main" id="{912E94D2-E0FD-410C-A203-80D2D6BA8B82}"/>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38923315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Speaker details">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DF4002D5-752D-4D3C-964F-B36B95DB79C3}"/>
              </a:ext>
            </a:extLst>
          </p:cNvPr>
          <p:cNvSpPr/>
          <p:nvPr userDrawn="1"/>
        </p:nvSpPr>
        <p:spPr>
          <a:xfrm>
            <a:off x="0" y="0"/>
            <a:ext cx="12192000" cy="6858000"/>
          </a:xfrm>
          <a:prstGeom prst="rect">
            <a:avLst/>
          </a:prstGeom>
          <a:solidFill>
            <a:srgbClr val="FDAF28"/>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63" name="Graphic 62">
            <a:extLst>
              <a:ext uri="{FF2B5EF4-FFF2-40B4-BE49-F238E27FC236}">
                <a16:creationId xmlns:a16="http://schemas.microsoft.com/office/drawing/2014/main" id="{2F41CE07-2515-4CBD-BED6-DD8FCF346EB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64" name="Title 1">
            <a:extLst>
              <a:ext uri="{FF2B5EF4-FFF2-40B4-BE49-F238E27FC236}">
                <a16:creationId xmlns:a16="http://schemas.microsoft.com/office/drawing/2014/main" id="{5ADC07F1-FDC0-4AC7-B7E8-F3CC75202318}"/>
              </a:ext>
            </a:extLst>
          </p:cNvPr>
          <p:cNvSpPr>
            <a:spLocks noGrp="1"/>
          </p:cNvSpPr>
          <p:nvPr>
            <p:ph type="ctrTitle" hasCustomPrompt="1"/>
          </p:nvPr>
        </p:nvSpPr>
        <p:spPr>
          <a:xfrm>
            <a:off x="667265" y="489868"/>
            <a:ext cx="7743568" cy="2151732"/>
          </a:xfrm>
        </p:spPr>
        <p:txBody>
          <a:bodyPr anchor="b">
            <a:normAutofit/>
          </a:bodyPr>
          <a:lstStyle>
            <a:lvl1pPr algn="l">
              <a:defRPr sz="6000" cap="all" baseline="0">
                <a:solidFill>
                  <a:schemeClr val="bg1"/>
                </a:solidFill>
              </a:defRPr>
            </a:lvl1pPr>
          </a:lstStyle>
          <a:p>
            <a:br>
              <a:rPr lang="en-US"/>
            </a:br>
            <a:r>
              <a:rPr lang="en-US"/>
              <a:t>name</a:t>
            </a:r>
            <a:endParaRPr lang="en-GB"/>
          </a:p>
        </p:txBody>
      </p:sp>
      <p:sp>
        <p:nvSpPr>
          <p:cNvPr id="65" name="Subtitle 2">
            <a:extLst>
              <a:ext uri="{FF2B5EF4-FFF2-40B4-BE49-F238E27FC236}">
                <a16:creationId xmlns:a16="http://schemas.microsoft.com/office/drawing/2014/main" id="{86CAE879-B74C-4AC2-AEFA-A599DFAD9C7A}"/>
              </a:ext>
            </a:extLst>
          </p:cNvPr>
          <p:cNvSpPr>
            <a:spLocks noGrp="1"/>
          </p:cNvSpPr>
          <p:nvPr>
            <p:ph type="subTitle" idx="1" hasCustomPrompt="1"/>
          </p:nvPr>
        </p:nvSpPr>
        <p:spPr>
          <a:xfrm>
            <a:off x="667265" y="2641600"/>
            <a:ext cx="7743568" cy="1655761"/>
          </a:xfrm>
          <a:noFill/>
        </p:spPr>
        <p:txBody>
          <a:bodyPr tIns="180000">
            <a:normAutofit/>
          </a:bodyPr>
          <a:lstStyle>
            <a:lvl1pPr marL="0" indent="0" algn="l">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Contact details</a:t>
            </a:r>
          </a:p>
        </p:txBody>
      </p:sp>
      <p:grpSp>
        <p:nvGrpSpPr>
          <p:cNvPr id="66" name="Graphic 17">
            <a:extLst>
              <a:ext uri="{FF2B5EF4-FFF2-40B4-BE49-F238E27FC236}">
                <a16:creationId xmlns:a16="http://schemas.microsoft.com/office/drawing/2014/main" id="{5EC068D6-208C-440A-A0C7-CEF9392E64FE}"/>
              </a:ext>
            </a:extLst>
          </p:cNvPr>
          <p:cNvGrpSpPr/>
          <p:nvPr userDrawn="1"/>
        </p:nvGrpSpPr>
        <p:grpSpPr>
          <a:xfrm>
            <a:off x="9982200" y="578768"/>
            <a:ext cx="1698624" cy="614118"/>
            <a:chOff x="9982200" y="578768"/>
            <a:chExt cx="1698624" cy="614118"/>
          </a:xfrm>
        </p:grpSpPr>
        <p:sp>
          <p:nvSpPr>
            <p:cNvPr id="67" name="Freeform: Shape 66">
              <a:extLst>
                <a:ext uri="{FF2B5EF4-FFF2-40B4-BE49-F238E27FC236}">
                  <a16:creationId xmlns:a16="http://schemas.microsoft.com/office/drawing/2014/main" id="{3E4834E6-265B-4868-84F4-3737E88AC0ED}"/>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68" name="Freeform: Shape 67">
              <a:extLst>
                <a:ext uri="{FF2B5EF4-FFF2-40B4-BE49-F238E27FC236}">
                  <a16:creationId xmlns:a16="http://schemas.microsoft.com/office/drawing/2014/main" id="{0CD5A76E-0ADB-4BB6-8DF9-E99F08182C0D}"/>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69" name="Freeform: Shape 68">
              <a:extLst>
                <a:ext uri="{FF2B5EF4-FFF2-40B4-BE49-F238E27FC236}">
                  <a16:creationId xmlns:a16="http://schemas.microsoft.com/office/drawing/2014/main" id="{5D23897C-92FF-426B-BC6C-8646DD1B414B}"/>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0" name="Freeform: Shape 69">
              <a:extLst>
                <a:ext uri="{FF2B5EF4-FFF2-40B4-BE49-F238E27FC236}">
                  <a16:creationId xmlns:a16="http://schemas.microsoft.com/office/drawing/2014/main" id="{D67DD576-C238-49D3-B440-98DD9ACAA6E5}"/>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71" name="Freeform: Shape 70">
              <a:extLst>
                <a:ext uri="{FF2B5EF4-FFF2-40B4-BE49-F238E27FC236}">
                  <a16:creationId xmlns:a16="http://schemas.microsoft.com/office/drawing/2014/main" id="{FFD2827D-37CD-4E60-8203-EE313BA64BC6}"/>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2" name="Freeform: Shape 71">
              <a:extLst>
                <a:ext uri="{FF2B5EF4-FFF2-40B4-BE49-F238E27FC236}">
                  <a16:creationId xmlns:a16="http://schemas.microsoft.com/office/drawing/2014/main" id="{39E1D51A-F621-4AE7-A664-26599B1AB359}"/>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3" name="Freeform: Shape 72">
              <a:extLst>
                <a:ext uri="{FF2B5EF4-FFF2-40B4-BE49-F238E27FC236}">
                  <a16:creationId xmlns:a16="http://schemas.microsoft.com/office/drawing/2014/main" id="{71C8256F-E081-4092-9749-09C4F13AC47F}"/>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74" name="Freeform: Shape 73">
              <a:extLst>
                <a:ext uri="{FF2B5EF4-FFF2-40B4-BE49-F238E27FC236}">
                  <a16:creationId xmlns:a16="http://schemas.microsoft.com/office/drawing/2014/main" id="{D84A9708-49AF-44DE-A7AA-346A6BC3A514}"/>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5" name="Freeform: Shape 74">
              <a:extLst>
                <a:ext uri="{FF2B5EF4-FFF2-40B4-BE49-F238E27FC236}">
                  <a16:creationId xmlns:a16="http://schemas.microsoft.com/office/drawing/2014/main" id="{921A30B5-5AE3-458B-8961-701EF9D89E19}"/>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6" name="Freeform: Shape 75">
              <a:extLst>
                <a:ext uri="{FF2B5EF4-FFF2-40B4-BE49-F238E27FC236}">
                  <a16:creationId xmlns:a16="http://schemas.microsoft.com/office/drawing/2014/main" id="{F151B22C-014D-47D3-BA8E-B990DCF1A13A}"/>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7" name="Freeform: Shape 76">
              <a:extLst>
                <a:ext uri="{FF2B5EF4-FFF2-40B4-BE49-F238E27FC236}">
                  <a16:creationId xmlns:a16="http://schemas.microsoft.com/office/drawing/2014/main" id="{867FDB4C-88BF-44BC-96CA-67FE2486F3FE}"/>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8" name="Freeform: Shape 77">
              <a:extLst>
                <a:ext uri="{FF2B5EF4-FFF2-40B4-BE49-F238E27FC236}">
                  <a16:creationId xmlns:a16="http://schemas.microsoft.com/office/drawing/2014/main" id="{E0C75231-1E4E-4D94-9ED8-D45B5935BA0A}"/>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9" name="Freeform: Shape 78">
              <a:extLst>
                <a:ext uri="{FF2B5EF4-FFF2-40B4-BE49-F238E27FC236}">
                  <a16:creationId xmlns:a16="http://schemas.microsoft.com/office/drawing/2014/main" id="{3D9B47C3-AC8A-4BFA-A165-ACDBB8F56F44}"/>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0" name="Freeform: Shape 79">
              <a:extLst>
                <a:ext uri="{FF2B5EF4-FFF2-40B4-BE49-F238E27FC236}">
                  <a16:creationId xmlns:a16="http://schemas.microsoft.com/office/drawing/2014/main" id="{D8C09898-1096-490D-9E54-BFBB3366C4DD}"/>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1" name="Freeform: Shape 80">
              <a:extLst>
                <a:ext uri="{FF2B5EF4-FFF2-40B4-BE49-F238E27FC236}">
                  <a16:creationId xmlns:a16="http://schemas.microsoft.com/office/drawing/2014/main" id="{2FF054AE-693D-413C-AF0C-0942D0CA935A}"/>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82" name="Freeform: Shape 81">
              <a:extLst>
                <a:ext uri="{FF2B5EF4-FFF2-40B4-BE49-F238E27FC236}">
                  <a16:creationId xmlns:a16="http://schemas.microsoft.com/office/drawing/2014/main" id="{0C0B7969-99BE-49AA-99E4-04C700C3A8C6}"/>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3" name="Freeform: Shape 82">
              <a:extLst>
                <a:ext uri="{FF2B5EF4-FFF2-40B4-BE49-F238E27FC236}">
                  <a16:creationId xmlns:a16="http://schemas.microsoft.com/office/drawing/2014/main" id="{3914612B-F7C9-4107-B441-997E89C1E292}"/>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84" name="Freeform: Shape 83">
              <a:extLst>
                <a:ext uri="{FF2B5EF4-FFF2-40B4-BE49-F238E27FC236}">
                  <a16:creationId xmlns:a16="http://schemas.microsoft.com/office/drawing/2014/main" id="{70361560-6BAD-4C25-BEB3-9B3CCEAA3A1E}"/>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85" name="Freeform: Shape 84">
              <a:extLst>
                <a:ext uri="{FF2B5EF4-FFF2-40B4-BE49-F238E27FC236}">
                  <a16:creationId xmlns:a16="http://schemas.microsoft.com/office/drawing/2014/main" id="{49C1D4A2-D6DF-4B13-BE20-5E3DD155A181}"/>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6" name="Freeform: Shape 85">
              <a:extLst>
                <a:ext uri="{FF2B5EF4-FFF2-40B4-BE49-F238E27FC236}">
                  <a16:creationId xmlns:a16="http://schemas.microsoft.com/office/drawing/2014/main" id="{CB07740C-DDEF-4D2A-932B-ED49B81D9650}"/>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87" name="Freeform: Shape 86">
              <a:extLst>
                <a:ext uri="{FF2B5EF4-FFF2-40B4-BE49-F238E27FC236}">
                  <a16:creationId xmlns:a16="http://schemas.microsoft.com/office/drawing/2014/main" id="{C850BC2D-DB38-4C26-9BB2-54369CC5A468}"/>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88" name="Freeform: Shape 87">
              <a:extLst>
                <a:ext uri="{FF2B5EF4-FFF2-40B4-BE49-F238E27FC236}">
                  <a16:creationId xmlns:a16="http://schemas.microsoft.com/office/drawing/2014/main" id="{66057A8B-F308-4CBF-A264-D310CB35B0B6}"/>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89" name="Freeform: Shape 88">
              <a:extLst>
                <a:ext uri="{FF2B5EF4-FFF2-40B4-BE49-F238E27FC236}">
                  <a16:creationId xmlns:a16="http://schemas.microsoft.com/office/drawing/2014/main" id="{8D7E71CE-A672-46C6-AE4F-E529A3188C8A}"/>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90" name="Freeform: Shape 89">
              <a:extLst>
                <a:ext uri="{FF2B5EF4-FFF2-40B4-BE49-F238E27FC236}">
                  <a16:creationId xmlns:a16="http://schemas.microsoft.com/office/drawing/2014/main" id="{5D3BF280-9A5E-4697-AF95-533F8F955793}"/>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1" name="Freeform: Shape 90">
              <a:extLst>
                <a:ext uri="{FF2B5EF4-FFF2-40B4-BE49-F238E27FC236}">
                  <a16:creationId xmlns:a16="http://schemas.microsoft.com/office/drawing/2014/main" id="{C994FABA-3CB9-43EB-9F1A-15D99C8AC33D}"/>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2" name="Freeform: Shape 91">
              <a:extLst>
                <a:ext uri="{FF2B5EF4-FFF2-40B4-BE49-F238E27FC236}">
                  <a16:creationId xmlns:a16="http://schemas.microsoft.com/office/drawing/2014/main" id="{190A2390-45B8-4C71-AB50-2B5AA4A7BBCD}"/>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93" name="Freeform: Shape 92">
              <a:extLst>
                <a:ext uri="{FF2B5EF4-FFF2-40B4-BE49-F238E27FC236}">
                  <a16:creationId xmlns:a16="http://schemas.microsoft.com/office/drawing/2014/main" id="{7FEC6FBE-7064-41D1-8FF4-82E98F201664}"/>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4" name="Freeform: Shape 93">
              <a:extLst>
                <a:ext uri="{FF2B5EF4-FFF2-40B4-BE49-F238E27FC236}">
                  <a16:creationId xmlns:a16="http://schemas.microsoft.com/office/drawing/2014/main" id="{4A9C32DE-3AD9-47EA-B38F-83925A78D252}"/>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95" name="Freeform: Shape 94">
              <a:extLst>
                <a:ext uri="{FF2B5EF4-FFF2-40B4-BE49-F238E27FC236}">
                  <a16:creationId xmlns:a16="http://schemas.microsoft.com/office/drawing/2014/main" id="{03034933-D18E-48D1-921F-C0EC10C3AEA1}"/>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6" name="Freeform: Shape 95">
              <a:extLst>
                <a:ext uri="{FF2B5EF4-FFF2-40B4-BE49-F238E27FC236}">
                  <a16:creationId xmlns:a16="http://schemas.microsoft.com/office/drawing/2014/main" id="{D853DD2D-6D8A-4D06-9FF7-4CB02D00B324}"/>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7" name="Freeform: Shape 96">
              <a:extLst>
                <a:ext uri="{FF2B5EF4-FFF2-40B4-BE49-F238E27FC236}">
                  <a16:creationId xmlns:a16="http://schemas.microsoft.com/office/drawing/2014/main" id="{A5645135-5B10-4095-AC81-B24FBD584E19}"/>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8" name="Freeform: Shape 97">
              <a:extLst>
                <a:ext uri="{FF2B5EF4-FFF2-40B4-BE49-F238E27FC236}">
                  <a16:creationId xmlns:a16="http://schemas.microsoft.com/office/drawing/2014/main" id="{7AF72FBB-1FD5-4942-A65E-8A24656DBF13}"/>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9" name="Freeform: Shape 98">
              <a:extLst>
                <a:ext uri="{FF2B5EF4-FFF2-40B4-BE49-F238E27FC236}">
                  <a16:creationId xmlns:a16="http://schemas.microsoft.com/office/drawing/2014/main" id="{BA7F9EE2-6E59-4608-819B-AAED54324463}"/>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0" name="Freeform: Shape 99">
              <a:extLst>
                <a:ext uri="{FF2B5EF4-FFF2-40B4-BE49-F238E27FC236}">
                  <a16:creationId xmlns:a16="http://schemas.microsoft.com/office/drawing/2014/main" id="{BD8470D8-E77B-440D-BDCB-1C275D385B2F}"/>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101" name="Freeform: Shape 100">
              <a:extLst>
                <a:ext uri="{FF2B5EF4-FFF2-40B4-BE49-F238E27FC236}">
                  <a16:creationId xmlns:a16="http://schemas.microsoft.com/office/drawing/2014/main" id="{928B0173-C8A8-498D-8F3B-EB1A691008C2}"/>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102" name="Freeform: Shape 101">
              <a:extLst>
                <a:ext uri="{FF2B5EF4-FFF2-40B4-BE49-F238E27FC236}">
                  <a16:creationId xmlns:a16="http://schemas.microsoft.com/office/drawing/2014/main" id="{30DD1275-E765-4339-B899-536620EDED2A}"/>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3" name="Freeform: Shape 102">
              <a:extLst>
                <a:ext uri="{FF2B5EF4-FFF2-40B4-BE49-F238E27FC236}">
                  <a16:creationId xmlns:a16="http://schemas.microsoft.com/office/drawing/2014/main" id="{415627C7-6D82-429B-A208-FBA42E2E42A1}"/>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104" name="Freeform: Shape 103">
              <a:extLst>
                <a:ext uri="{FF2B5EF4-FFF2-40B4-BE49-F238E27FC236}">
                  <a16:creationId xmlns:a16="http://schemas.microsoft.com/office/drawing/2014/main" id="{1C2AF959-4B01-430C-95AC-CBEDB151FF85}"/>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5" name="Freeform: Shape 104">
              <a:extLst>
                <a:ext uri="{FF2B5EF4-FFF2-40B4-BE49-F238E27FC236}">
                  <a16:creationId xmlns:a16="http://schemas.microsoft.com/office/drawing/2014/main" id="{B24F855A-61F1-465B-A896-C9B436AAB707}"/>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6" name="Freeform: Shape 105">
              <a:extLst>
                <a:ext uri="{FF2B5EF4-FFF2-40B4-BE49-F238E27FC236}">
                  <a16:creationId xmlns:a16="http://schemas.microsoft.com/office/drawing/2014/main" id="{CDA12EA1-77E7-4DE8-92BC-0DF40378CABE}"/>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107" name="Freeform: Shape 106">
              <a:extLst>
                <a:ext uri="{FF2B5EF4-FFF2-40B4-BE49-F238E27FC236}">
                  <a16:creationId xmlns:a16="http://schemas.microsoft.com/office/drawing/2014/main" id="{8CF45CBF-1191-4D72-A721-553F4F59A018}"/>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108" name="Freeform: Shape 107">
              <a:extLst>
                <a:ext uri="{FF2B5EF4-FFF2-40B4-BE49-F238E27FC236}">
                  <a16:creationId xmlns:a16="http://schemas.microsoft.com/office/drawing/2014/main" id="{79C075A3-2FC6-4A13-918B-912BA64E72A7}"/>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9" name="Freeform: Shape 108">
              <a:extLst>
                <a:ext uri="{FF2B5EF4-FFF2-40B4-BE49-F238E27FC236}">
                  <a16:creationId xmlns:a16="http://schemas.microsoft.com/office/drawing/2014/main" id="{F0BC610E-0FE1-4CF5-9EFD-BD72B65F5B11}"/>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19739050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Speaker details">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DF4002D5-752D-4D3C-964F-B36B95DB79C3}"/>
              </a:ext>
            </a:extLst>
          </p:cNvPr>
          <p:cNvSpPr/>
          <p:nvPr userDrawn="1"/>
        </p:nvSpPr>
        <p:spPr>
          <a:xfrm>
            <a:off x="0" y="0"/>
            <a:ext cx="12192000" cy="6858000"/>
          </a:xfrm>
          <a:prstGeom prst="rect">
            <a:avLst/>
          </a:prstGeom>
          <a:solidFill>
            <a:srgbClr val="68C8EA"/>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63" name="Graphic 62">
            <a:extLst>
              <a:ext uri="{FF2B5EF4-FFF2-40B4-BE49-F238E27FC236}">
                <a16:creationId xmlns:a16="http://schemas.microsoft.com/office/drawing/2014/main" id="{2F41CE07-2515-4CBD-BED6-DD8FCF346EB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394970"/>
            <a:ext cx="12192000" cy="2488430"/>
          </a:xfrm>
          <a:prstGeom prst="rect">
            <a:avLst/>
          </a:prstGeom>
        </p:spPr>
      </p:pic>
      <p:sp>
        <p:nvSpPr>
          <p:cNvPr id="64" name="Title 1">
            <a:extLst>
              <a:ext uri="{FF2B5EF4-FFF2-40B4-BE49-F238E27FC236}">
                <a16:creationId xmlns:a16="http://schemas.microsoft.com/office/drawing/2014/main" id="{5ADC07F1-FDC0-4AC7-B7E8-F3CC75202318}"/>
              </a:ext>
            </a:extLst>
          </p:cNvPr>
          <p:cNvSpPr>
            <a:spLocks noGrp="1"/>
          </p:cNvSpPr>
          <p:nvPr>
            <p:ph type="ctrTitle" hasCustomPrompt="1"/>
          </p:nvPr>
        </p:nvSpPr>
        <p:spPr>
          <a:xfrm>
            <a:off x="667265" y="489868"/>
            <a:ext cx="7743568" cy="2151732"/>
          </a:xfrm>
        </p:spPr>
        <p:txBody>
          <a:bodyPr anchor="b">
            <a:normAutofit/>
          </a:bodyPr>
          <a:lstStyle>
            <a:lvl1pPr algn="l">
              <a:defRPr sz="6000" cap="all" baseline="0">
                <a:solidFill>
                  <a:schemeClr val="bg1"/>
                </a:solidFill>
              </a:defRPr>
            </a:lvl1pPr>
          </a:lstStyle>
          <a:p>
            <a:br>
              <a:rPr lang="en-US"/>
            </a:br>
            <a:r>
              <a:rPr lang="en-US"/>
              <a:t>name</a:t>
            </a:r>
            <a:endParaRPr lang="en-GB"/>
          </a:p>
        </p:txBody>
      </p:sp>
      <p:sp>
        <p:nvSpPr>
          <p:cNvPr id="65" name="Subtitle 2">
            <a:extLst>
              <a:ext uri="{FF2B5EF4-FFF2-40B4-BE49-F238E27FC236}">
                <a16:creationId xmlns:a16="http://schemas.microsoft.com/office/drawing/2014/main" id="{86CAE879-B74C-4AC2-AEFA-A599DFAD9C7A}"/>
              </a:ext>
            </a:extLst>
          </p:cNvPr>
          <p:cNvSpPr>
            <a:spLocks noGrp="1"/>
          </p:cNvSpPr>
          <p:nvPr>
            <p:ph type="subTitle" idx="1" hasCustomPrompt="1"/>
          </p:nvPr>
        </p:nvSpPr>
        <p:spPr>
          <a:xfrm>
            <a:off x="667265" y="2641600"/>
            <a:ext cx="7743568" cy="1655761"/>
          </a:xfrm>
          <a:noFill/>
        </p:spPr>
        <p:txBody>
          <a:bodyPr tIns="180000">
            <a:normAutofit/>
          </a:bodyPr>
          <a:lstStyle>
            <a:lvl1pPr marL="0" indent="0" algn="l">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Contact details</a:t>
            </a:r>
          </a:p>
        </p:txBody>
      </p:sp>
      <p:grpSp>
        <p:nvGrpSpPr>
          <p:cNvPr id="66" name="Graphic 17">
            <a:extLst>
              <a:ext uri="{FF2B5EF4-FFF2-40B4-BE49-F238E27FC236}">
                <a16:creationId xmlns:a16="http://schemas.microsoft.com/office/drawing/2014/main" id="{5EC068D6-208C-440A-A0C7-CEF9392E64FE}"/>
              </a:ext>
            </a:extLst>
          </p:cNvPr>
          <p:cNvGrpSpPr/>
          <p:nvPr userDrawn="1"/>
        </p:nvGrpSpPr>
        <p:grpSpPr>
          <a:xfrm>
            <a:off x="9982200" y="578768"/>
            <a:ext cx="1698624" cy="614118"/>
            <a:chOff x="9982200" y="578768"/>
            <a:chExt cx="1698624" cy="614118"/>
          </a:xfrm>
        </p:grpSpPr>
        <p:sp>
          <p:nvSpPr>
            <p:cNvPr id="67" name="Freeform: Shape 66">
              <a:extLst>
                <a:ext uri="{FF2B5EF4-FFF2-40B4-BE49-F238E27FC236}">
                  <a16:creationId xmlns:a16="http://schemas.microsoft.com/office/drawing/2014/main" id="{3E4834E6-265B-4868-84F4-3737E88AC0ED}"/>
                </a:ext>
              </a:extLst>
            </p:cNvPr>
            <p:cNvSpPr/>
            <p:nvPr/>
          </p:nvSpPr>
          <p:spPr>
            <a:xfrm>
              <a:off x="9982200" y="1012414"/>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605 w 57491"/>
                <a:gd name="connsiteY10" fmla="*/ 12308 h 70558"/>
                <a:gd name="connsiteX11" fmla="*/ 25636 w 57491"/>
                <a:gd name="connsiteY11" fmla="*/ 15131 h 70558"/>
                <a:gd name="connsiteX12" fmla="*/ 17378 w 57491"/>
                <a:gd name="connsiteY12" fmla="*/ 23206 h 70558"/>
                <a:gd name="connsiteX13" fmla="*/ 14373 w 57491"/>
                <a:gd name="connsiteY13" fmla="*/ 35540 h 70558"/>
                <a:gd name="connsiteX14" fmla="*/ 20723 w 57491"/>
                <a:gd name="connsiteY14" fmla="*/ 52370 h 70558"/>
                <a:gd name="connsiteX15" fmla="*/ 37866 w 57491"/>
                <a:gd name="connsiteY15" fmla="*/ 58589 h 70558"/>
                <a:gd name="connsiteX16" fmla="*/ 47927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62"/>
                    <a:pt x="0" y="35828"/>
                  </a:cubicBezTo>
                  <a:cubicBezTo>
                    <a:pt x="0" y="29060"/>
                    <a:pt x="1516" y="22971"/>
                    <a:pt x="4599" y="17535"/>
                  </a:cubicBezTo>
                  <a:cubicBezTo>
                    <a:pt x="7657" y="12126"/>
                    <a:pt x="12021" y="7840"/>
                    <a:pt x="17718" y="4704"/>
                  </a:cubicBezTo>
                  <a:cubicBezTo>
                    <a:pt x="23389" y="1568"/>
                    <a:pt x="29974" y="0"/>
                    <a:pt x="37396" y="0"/>
                  </a:cubicBezTo>
                  <a:cubicBezTo>
                    <a:pt x="41159" y="0"/>
                    <a:pt x="44974" y="497"/>
                    <a:pt x="48894" y="1490"/>
                  </a:cubicBezTo>
                  <a:cubicBezTo>
                    <a:pt x="52788" y="2483"/>
                    <a:pt x="56133" y="3842"/>
                    <a:pt x="58929" y="5514"/>
                  </a:cubicBezTo>
                  <a:lnTo>
                    <a:pt x="56656" y="17221"/>
                  </a:lnTo>
                  <a:cubicBezTo>
                    <a:pt x="50070" y="13955"/>
                    <a:pt x="43694" y="12308"/>
                    <a:pt x="37605" y="12308"/>
                  </a:cubicBezTo>
                  <a:cubicBezTo>
                    <a:pt x="33136" y="12308"/>
                    <a:pt x="29138" y="13249"/>
                    <a:pt x="25636" y="15131"/>
                  </a:cubicBezTo>
                  <a:cubicBezTo>
                    <a:pt x="22134" y="17012"/>
                    <a:pt x="19364" y="19704"/>
                    <a:pt x="17378" y="23206"/>
                  </a:cubicBezTo>
                  <a:cubicBezTo>
                    <a:pt x="15392" y="26708"/>
                    <a:pt x="14373" y="30837"/>
                    <a:pt x="14373" y="35540"/>
                  </a:cubicBezTo>
                  <a:cubicBezTo>
                    <a:pt x="14373" y="42622"/>
                    <a:pt x="16490" y="48215"/>
                    <a:pt x="20723" y="52370"/>
                  </a:cubicBezTo>
                  <a:cubicBezTo>
                    <a:pt x="24957" y="56499"/>
                    <a:pt x="30680" y="58589"/>
                    <a:pt x="37866" y="58589"/>
                  </a:cubicBezTo>
                  <a:cubicBezTo>
                    <a:pt x="41002" y="58589"/>
                    <a:pt x="44373" y="58145"/>
                    <a:pt x="47927" y="57231"/>
                  </a:cubicBezTo>
                  <a:cubicBezTo>
                    <a:pt x="51508" y="56342"/>
                    <a:pt x="54852" y="55062"/>
                    <a:pt x="57988" y="53415"/>
                  </a:cubicBezTo>
                  <a:lnTo>
                    <a:pt x="59452" y="65384"/>
                  </a:lnTo>
                  <a:cubicBezTo>
                    <a:pt x="56368" y="67135"/>
                    <a:pt x="52840" y="68494"/>
                    <a:pt x="48842"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68" name="Freeform: Shape 67">
              <a:extLst>
                <a:ext uri="{FF2B5EF4-FFF2-40B4-BE49-F238E27FC236}">
                  <a16:creationId xmlns:a16="http://schemas.microsoft.com/office/drawing/2014/main" id="{0CD5A76E-0ADB-4BB6-8DF9-E99F08182C0D}"/>
                </a:ext>
              </a:extLst>
            </p:cNvPr>
            <p:cNvSpPr/>
            <p:nvPr/>
          </p:nvSpPr>
          <p:spPr>
            <a:xfrm>
              <a:off x="10057985" y="1013407"/>
              <a:ext cx="67945" cy="67945"/>
            </a:xfrm>
            <a:custGeom>
              <a:avLst/>
              <a:gdLst>
                <a:gd name="connsiteX0" fmla="*/ 44426 w 67944"/>
                <a:gd name="connsiteY0" fmla="*/ 40088 h 67944"/>
                <a:gd name="connsiteX1" fmla="*/ 34260 w 67944"/>
                <a:gd name="connsiteY1" fmla="*/ 12335 h 67944"/>
                <a:gd name="connsiteX2" fmla="*/ 24199 w 67944"/>
                <a:gd name="connsiteY2" fmla="*/ 40088 h 67944"/>
                <a:gd name="connsiteX3" fmla="*/ 44426 w 67944"/>
                <a:gd name="connsiteY3" fmla="*/ 40088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26" y="40088"/>
                  </a:moveTo>
                  <a:lnTo>
                    <a:pt x="34260" y="12335"/>
                  </a:lnTo>
                  <a:lnTo>
                    <a:pt x="24199" y="40088"/>
                  </a:lnTo>
                  <a:lnTo>
                    <a:pt x="44426" y="40088"/>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69" name="Freeform: Shape 68">
              <a:extLst>
                <a:ext uri="{FF2B5EF4-FFF2-40B4-BE49-F238E27FC236}">
                  <a16:creationId xmlns:a16="http://schemas.microsoft.com/office/drawing/2014/main" id="{5D23897C-92FF-426B-BC6C-8646DD1B414B}"/>
                </a:ext>
              </a:extLst>
            </p:cNvPr>
            <p:cNvSpPr/>
            <p:nvPr/>
          </p:nvSpPr>
          <p:spPr>
            <a:xfrm>
              <a:off x="10146862" y="1013407"/>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86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595" y="0"/>
                  </a:lnTo>
                  <a:lnTo>
                    <a:pt x="61595" y="68938"/>
                  </a:lnTo>
                  <a:lnTo>
                    <a:pt x="49286"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0" name="Freeform: Shape 69">
              <a:extLst>
                <a:ext uri="{FF2B5EF4-FFF2-40B4-BE49-F238E27FC236}">
                  <a16:creationId xmlns:a16="http://schemas.microsoft.com/office/drawing/2014/main" id="{D67DD576-C238-49D3-B440-98DD9ACAA6E5}"/>
                </a:ext>
              </a:extLst>
            </p:cNvPr>
            <p:cNvSpPr/>
            <p:nvPr/>
          </p:nvSpPr>
          <p:spPr>
            <a:xfrm>
              <a:off x="10230330" y="1011943"/>
              <a:ext cx="70558" cy="70558"/>
            </a:xfrm>
            <a:custGeom>
              <a:avLst/>
              <a:gdLst>
                <a:gd name="connsiteX0" fmla="*/ 36377 w 70558"/>
                <a:gd name="connsiteY0" fmla="*/ 59530 h 70558"/>
                <a:gd name="connsiteX1" fmla="*/ 47588 w 70558"/>
                <a:gd name="connsiteY1" fmla="*/ 56630 h 70558"/>
                <a:gd name="connsiteX2" fmla="*/ 55558 w 70558"/>
                <a:gd name="connsiteY2" fmla="*/ 48267 h 70558"/>
                <a:gd name="connsiteX3" fmla="*/ 58511 w 70558"/>
                <a:gd name="connsiteY3" fmla="*/ 35932 h 70558"/>
                <a:gd name="connsiteX4" fmla="*/ 55793 w 70558"/>
                <a:gd name="connsiteY4" fmla="*/ 24042 h 70558"/>
                <a:gd name="connsiteX5" fmla="*/ 47980 w 70558"/>
                <a:gd name="connsiteY5" fmla="*/ 15523 h 70558"/>
                <a:gd name="connsiteX6" fmla="*/ 36377 w 70558"/>
                <a:gd name="connsiteY6" fmla="*/ 12361 h 70558"/>
                <a:gd name="connsiteX7" fmla="*/ 25218 w 70558"/>
                <a:gd name="connsiteY7" fmla="*/ 15262 h 70558"/>
                <a:gd name="connsiteX8" fmla="*/ 17274 w 70558"/>
                <a:gd name="connsiteY8" fmla="*/ 23572 h 70558"/>
                <a:gd name="connsiteX9" fmla="*/ 14321 w 70558"/>
                <a:gd name="connsiteY9" fmla="*/ 35959 h 70558"/>
                <a:gd name="connsiteX10" fmla="*/ 17039 w 70558"/>
                <a:gd name="connsiteY10" fmla="*/ 47849 h 70558"/>
                <a:gd name="connsiteX11" fmla="*/ 24800 w 70558"/>
                <a:gd name="connsiteY11" fmla="*/ 56368 h 70558"/>
                <a:gd name="connsiteX12" fmla="*/ 36377 w 70558"/>
                <a:gd name="connsiteY12" fmla="*/ 59530 h 70558"/>
                <a:gd name="connsiteX13" fmla="*/ 36377 w 70558"/>
                <a:gd name="connsiteY13" fmla="*/ 71865 h 70558"/>
                <a:gd name="connsiteX14" fmla="*/ 18136 w 70558"/>
                <a:gd name="connsiteY14" fmla="*/ 67370 h 70558"/>
                <a:gd name="connsiteX15" fmla="*/ 4939 w 70558"/>
                <a:gd name="connsiteY15" fmla="*/ 54670 h 70558"/>
                <a:gd name="connsiteX16" fmla="*/ 0 w 70558"/>
                <a:gd name="connsiteY16" fmla="*/ 35932 h 70558"/>
                <a:gd name="connsiteX17" fmla="*/ 4599 w 70558"/>
                <a:gd name="connsiteY17" fmla="*/ 18058 h 70558"/>
                <a:gd name="connsiteX18" fmla="*/ 17535 w 70558"/>
                <a:gd name="connsiteY18" fmla="*/ 4939 h 70558"/>
                <a:gd name="connsiteX19" fmla="*/ 36403 w 70558"/>
                <a:gd name="connsiteY19" fmla="*/ 0 h 70558"/>
                <a:gd name="connsiteX20" fmla="*/ 54722 w 70558"/>
                <a:gd name="connsiteY20" fmla="*/ 4495 h 70558"/>
                <a:gd name="connsiteX21" fmla="*/ 67919 w 70558"/>
                <a:gd name="connsiteY21" fmla="*/ 17195 h 70558"/>
                <a:gd name="connsiteX22" fmla="*/ 72858 w 70558"/>
                <a:gd name="connsiteY22" fmla="*/ 35932 h 70558"/>
                <a:gd name="connsiteX23" fmla="*/ 68285 w 70558"/>
                <a:gd name="connsiteY23" fmla="*/ 53807 h 70558"/>
                <a:gd name="connsiteX24" fmla="*/ 55323 w 70558"/>
                <a:gd name="connsiteY24" fmla="*/ 66900 h 70558"/>
                <a:gd name="connsiteX25" fmla="*/ 36377 w 70558"/>
                <a:gd name="connsiteY25" fmla="*/ 71865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0558" h="70558">
                  <a:moveTo>
                    <a:pt x="36377" y="59530"/>
                  </a:moveTo>
                  <a:cubicBezTo>
                    <a:pt x="40506" y="59530"/>
                    <a:pt x="44217" y="58563"/>
                    <a:pt x="47588" y="56630"/>
                  </a:cubicBezTo>
                  <a:cubicBezTo>
                    <a:pt x="50959" y="54696"/>
                    <a:pt x="53598" y="51900"/>
                    <a:pt x="55558" y="48267"/>
                  </a:cubicBezTo>
                  <a:cubicBezTo>
                    <a:pt x="57518" y="44635"/>
                    <a:pt x="58511" y="40532"/>
                    <a:pt x="58511" y="35932"/>
                  </a:cubicBezTo>
                  <a:cubicBezTo>
                    <a:pt x="58511" y="31568"/>
                    <a:pt x="57596" y="27622"/>
                    <a:pt x="55793" y="24042"/>
                  </a:cubicBezTo>
                  <a:cubicBezTo>
                    <a:pt x="53990" y="20488"/>
                    <a:pt x="51377" y="17640"/>
                    <a:pt x="47980" y="15523"/>
                  </a:cubicBezTo>
                  <a:cubicBezTo>
                    <a:pt x="44582" y="13406"/>
                    <a:pt x="40715" y="12361"/>
                    <a:pt x="36377" y="12361"/>
                  </a:cubicBezTo>
                  <a:cubicBezTo>
                    <a:pt x="32248" y="12361"/>
                    <a:pt x="28537" y="13328"/>
                    <a:pt x="25218" y="15262"/>
                  </a:cubicBezTo>
                  <a:cubicBezTo>
                    <a:pt x="21899" y="17195"/>
                    <a:pt x="19234" y="19965"/>
                    <a:pt x="17274" y="23572"/>
                  </a:cubicBezTo>
                  <a:cubicBezTo>
                    <a:pt x="15314" y="27178"/>
                    <a:pt x="14321" y="31307"/>
                    <a:pt x="14321" y="35959"/>
                  </a:cubicBezTo>
                  <a:cubicBezTo>
                    <a:pt x="14321" y="40323"/>
                    <a:pt x="15235" y="44269"/>
                    <a:pt x="17039" y="47849"/>
                  </a:cubicBezTo>
                  <a:cubicBezTo>
                    <a:pt x="18842" y="51429"/>
                    <a:pt x="21429" y="54251"/>
                    <a:pt x="24800" y="56368"/>
                  </a:cubicBezTo>
                  <a:cubicBezTo>
                    <a:pt x="28171" y="58459"/>
                    <a:pt x="32039" y="59530"/>
                    <a:pt x="36377" y="59530"/>
                  </a:cubicBezTo>
                  <a:moveTo>
                    <a:pt x="36377" y="71865"/>
                  </a:moveTo>
                  <a:cubicBezTo>
                    <a:pt x="29713" y="71865"/>
                    <a:pt x="23650" y="70375"/>
                    <a:pt x="18136" y="67370"/>
                  </a:cubicBezTo>
                  <a:cubicBezTo>
                    <a:pt x="12622" y="64365"/>
                    <a:pt x="8232" y="60131"/>
                    <a:pt x="4939" y="54670"/>
                  </a:cubicBezTo>
                  <a:cubicBezTo>
                    <a:pt x="1646" y="49182"/>
                    <a:pt x="0" y="42962"/>
                    <a:pt x="0" y="35932"/>
                  </a:cubicBezTo>
                  <a:cubicBezTo>
                    <a:pt x="0" y="29452"/>
                    <a:pt x="1516" y="23493"/>
                    <a:pt x="4599" y="18058"/>
                  </a:cubicBezTo>
                  <a:cubicBezTo>
                    <a:pt x="7657" y="12622"/>
                    <a:pt x="11969" y="8258"/>
                    <a:pt x="17535" y="4939"/>
                  </a:cubicBezTo>
                  <a:cubicBezTo>
                    <a:pt x="23101" y="1646"/>
                    <a:pt x="29399" y="0"/>
                    <a:pt x="36403" y="0"/>
                  </a:cubicBezTo>
                  <a:cubicBezTo>
                    <a:pt x="43119" y="0"/>
                    <a:pt x="49234" y="1490"/>
                    <a:pt x="54722" y="4495"/>
                  </a:cubicBezTo>
                  <a:cubicBezTo>
                    <a:pt x="60210" y="7474"/>
                    <a:pt x="64626" y="11734"/>
                    <a:pt x="67919" y="17195"/>
                  </a:cubicBezTo>
                  <a:cubicBezTo>
                    <a:pt x="71212" y="22683"/>
                    <a:pt x="72858" y="28903"/>
                    <a:pt x="72858" y="35932"/>
                  </a:cubicBezTo>
                  <a:cubicBezTo>
                    <a:pt x="72858" y="42413"/>
                    <a:pt x="71342" y="48372"/>
                    <a:pt x="68285" y="53807"/>
                  </a:cubicBezTo>
                  <a:cubicBezTo>
                    <a:pt x="65227" y="59243"/>
                    <a:pt x="60915" y="63607"/>
                    <a:pt x="55323" y="66900"/>
                  </a:cubicBezTo>
                  <a:cubicBezTo>
                    <a:pt x="49704" y="70219"/>
                    <a:pt x="43406" y="71865"/>
                    <a:pt x="36377" y="71865"/>
                  </a:cubicBezTo>
                </a:path>
              </a:pathLst>
            </a:custGeom>
            <a:solidFill>
              <a:srgbClr val="2C272D"/>
            </a:solidFill>
            <a:ln w="2608" cap="flat">
              <a:noFill/>
              <a:prstDash val="solid"/>
              <a:miter/>
            </a:ln>
          </p:spPr>
          <p:txBody>
            <a:bodyPr rtlCol="0" anchor="ctr"/>
            <a:lstStyle/>
            <a:p>
              <a:endParaRPr lang="en-GB"/>
            </a:p>
          </p:txBody>
        </p:sp>
        <p:sp>
          <p:nvSpPr>
            <p:cNvPr id="71" name="Freeform: Shape 70">
              <a:extLst>
                <a:ext uri="{FF2B5EF4-FFF2-40B4-BE49-F238E27FC236}">
                  <a16:creationId xmlns:a16="http://schemas.microsoft.com/office/drawing/2014/main" id="{FFD2827D-37CD-4E60-8203-EE313BA64BC6}"/>
                </a:ext>
              </a:extLst>
            </p:cNvPr>
            <p:cNvSpPr/>
            <p:nvPr/>
          </p:nvSpPr>
          <p:spPr>
            <a:xfrm>
              <a:off x="10325061" y="1013407"/>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2" name="Freeform: Shape 71">
              <a:extLst>
                <a:ext uri="{FF2B5EF4-FFF2-40B4-BE49-F238E27FC236}">
                  <a16:creationId xmlns:a16="http://schemas.microsoft.com/office/drawing/2014/main" id="{39E1D51A-F621-4AE7-A664-26599B1AB359}"/>
                </a:ext>
              </a:extLst>
            </p:cNvPr>
            <p:cNvSpPr/>
            <p:nvPr/>
          </p:nvSpPr>
          <p:spPr>
            <a:xfrm>
              <a:off x="10390654" y="1013407"/>
              <a:ext cx="41812" cy="67945"/>
            </a:xfrm>
            <a:custGeom>
              <a:avLst/>
              <a:gdLst>
                <a:gd name="connsiteX0" fmla="*/ 0 w 41812"/>
                <a:gd name="connsiteY0" fmla="*/ 0 h 67944"/>
                <a:gd name="connsiteX1" fmla="*/ 44347 w 41812"/>
                <a:gd name="connsiteY1" fmla="*/ 0 h 67944"/>
                <a:gd name="connsiteX2" fmla="*/ 44347 w 41812"/>
                <a:gd name="connsiteY2" fmla="*/ 11603 h 67944"/>
                <a:gd name="connsiteX3" fmla="*/ 13693 w 41812"/>
                <a:gd name="connsiteY3" fmla="*/ 11603 h 67944"/>
                <a:gd name="connsiteX4" fmla="*/ 13693 w 41812"/>
                <a:gd name="connsiteY4" fmla="*/ 30026 h 67944"/>
                <a:gd name="connsiteX5" fmla="*/ 40192 w 41812"/>
                <a:gd name="connsiteY5" fmla="*/ 30026 h 67944"/>
                <a:gd name="connsiteX6" fmla="*/ 40192 w 41812"/>
                <a:gd name="connsiteY6" fmla="*/ 41551 h 67944"/>
                <a:gd name="connsiteX7" fmla="*/ 13693 w 41812"/>
                <a:gd name="connsiteY7" fmla="*/ 41551 h 67944"/>
                <a:gd name="connsiteX8" fmla="*/ 13693 w 41812"/>
                <a:gd name="connsiteY8" fmla="*/ 68938 h 67944"/>
                <a:gd name="connsiteX9" fmla="*/ 0 w 41812"/>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2" h="67944">
                  <a:moveTo>
                    <a:pt x="0" y="0"/>
                  </a:moveTo>
                  <a:lnTo>
                    <a:pt x="44347" y="0"/>
                  </a:lnTo>
                  <a:lnTo>
                    <a:pt x="44347" y="11603"/>
                  </a:lnTo>
                  <a:lnTo>
                    <a:pt x="13693" y="11603"/>
                  </a:lnTo>
                  <a:lnTo>
                    <a:pt x="13693" y="30026"/>
                  </a:lnTo>
                  <a:lnTo>
                    <a:pt x="40192" y="30026"/>
                  </a:lnTo>
                  <a:lnTo>
                    <a:pt x="40192" y="41551"/>
                  </a:lnTo>
                  <a:lnTo>
                    <a:pt x="13693" y="41551"/>
                  </a:lnTo>
                  <a:lnTo>
                    <a:pt x="13693"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3" name="Freeform: Shape 72">
              <a:extLst>
                <a:ext uri="{FF2B5EF4-FFF2-40B4-BE49-F238E27FC236}">
                  <a16:creationId xmlns:a16="http://schemas.microsoft.com/office/drawing/2014/main" id="{71C8256F-E081-4092-9749-09C4F13AC47F}"/>
                </a:ext>
              </a:extLst>
            </p:cNvPr>
            <p:cNvSpPr/>
            <p:nvPr/>
          </p:nvSpPr>
          <p:spPr>
            <a:xfrm>
              <a:off x="10450315" y="1013407"/>
              <a:ext cx="67945" cy="67945"/>
            </a:xfrm>
            <a:custGeom>
              <a:avLst/>
              <a:gdLst>
                <a:gd name="connsiteX0" fmla="*/ 44478 w 67944"/>
                <a:gd name="connsiteY0" fmla="*/ 40088 h 67944"/>
                <a:gd name="connsiteX1" fmla="*/ 34312 w 67944"/>
                <a:gd name="connsiteY1" fmla="*/ 12335 h 67944"/>
                <a:gd name="connsiteX2" fmla="*/ 24251 w 67944"/>
                <a:gd name="connsiteY2" fmla="*/ 40088 h 67944"/>
                <a:gd name="connsiteX3" fmla="*/ 44478 w 67944"/>
                <a:gd name="connsiteY3" fmla="*/ 40088 h 67944"/>
                <a:gd name="connsiteX4" fmla="*/ 27413 w 67944"/>
                <a:gd name="connsiteY4" fmla="*/ 0 h 67944"/>
                <a:gd name="connsiteX5" fmla="*/ 42100 w 67944"/>
                <a:gd name="connsiteY5" fmla="*/ 0 h 67944"/>
                <a:gd name="connsiteX6" fmla="*/ 69487 w 67944"/>
                <a:gd name="connsiteY6" fmla="*/ 68938 h 67944"/>
                <a:gd name="connsiteX7" fmla="*/ 54800 w 67944"/>
                <a:gd name="connsiteY7" fmla="*/ 68938 h 67944"/>
                <a:gd name="connsiteX8" fmla="*/ 48267 w 67944"/>
                <a:gd name="connsiteY8" fmla="*/ 50802 h 67944"/>
                <a:gd name="connsiteX9" fmla="*/ 20514 w 67944"/>
                <a:gd name="connsiteY9" fmla="*/ 50802 h 67944"/>
                <a:gd name="connsiteX10" fmla="*/ 13876 w 67944"/>
                <a:gd name="connsiteY10" fmla="*/ 68938 h 67944"/>
                <a:gd name="connsiteX11" fmla="*/ 0 w 67944"/>
                <a:gd name="connsiteY11" fmla="*/ 68938 h 67944"/>
                <a:gd name="connsiteX12" fmla="*/ 27413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78" y="40088"/>
                  </a:moveTo>
                  <a:lnTo>
                    <a:pt x="34312" y="12335"/>
                  </a:lnTo>
                  <a:lnTo>
                    <a:pt x="24251" y="40088"/>
                  </a:lnTo>
                  <a:lnTo>
                    <a:pt x="44478" y="40088"/>
                  </a:lnTo>
                  <a:close/>
                  <a:moveTo>
                    <a:pt x="27413" y="0"/>
                  </a:moveTo>
                  <a:lnTo>
                    <a:pt x="42100" y="0"/>
                  </a:lnTo>
                  <a:lnTo>
                    <a:pt x="69487" y="68938"/>
                  </a:lnTo>
                  <a:lnTo>
                    <a:pt x="54800" y="68938"/>
                  </a:lnTo>
                  <a:lnTo>
                    <a:pt x="48267" y="50802"/>
                  </a:lnTo>
                  <a:lnTo>
                    <a:pt x="20514" y="50802"/>
                  </a:lnTo>
                  <a:lnTo>
                    <a:pt x="13876" y="68938"/>
                  </a:lnTo>
                  <a:lnTo>
                    <a:pt x="0" y="68938"/>
                  </a:lnTo>
                  <a:lnTo>
                    <a:pt x="27413" y="0"/>
                  </a:lnTo>
                  <a:close/>
                </a:path>
              </a:pathLst>
            </a:custGeom>
            <a:solidFill>
              <a:srgbClr val="2C272D"/>
            </a:solidFill>
            <a:ln w="2608" cap="flat">
              <a:noFill/>
              <a:prstDash val="solid"/>
              <a:miter/>
            </a:ln>
          </p:spPr>
          <p:txBody>
            <a:bodyPr rtlCol="0" anchor="ctr"/>
            <a:lstStyle/>
            <a:p>
              <a:endParaRPr lang="en-GB"/>
            </a:p>
          </p:txBody>
        </p:sp>
        <p:sp>
          <p:nvSpPr>
            <p:cNvPr id="74" name="Freeform: Shape 73">
              <a:extLst>
                <a:ext uri="{FF2B5EF4-FFF2-40B4-BE49-F238E27FC236}">
                  <a16:creationId xmlns:a16="http://schemas.microsoft.com/office/drawing/2014/main" id="{D84A9708-49AF-44DE-A7AA-346A6BC3A514}"/>
                </a:ext>
              </a:extLst>
            </p:cNvPr>
            <p:cNvSpPr/>
            <p:nvPr/>
          </p:nvSpPr>
          <p:spPr>
            <a:xfrm>
              <a:off x="10539244" y="1013407"/>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71 w 60105"/>
                <a:gd name="connsiteY7" fmla="*/ 21220 h 67944"/>
                <a:gd name="connsiteX8" fmla="*/ 13171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38"/>
                  </a:lnTo>
                  <a:lnTo>
                    <a:pt x="49260" y="68938"/>
                  </a:lnTo>
                  <a:lnTo>
                    <a:pt x="13171" y="21220"/>
                  </a:lnTo>
                  <a:lnTo>
                    <a:pt x="13171"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5" name="Freeform: Shape 74">
              <a:extLst>
                <a:ext uri="{FF2B5EF4-FFF2-40B4-BE49-F238E27FC236}">
                  <a16:creationId xmlns:a16="http://schemas.microsoft.com/office/drawing/2014/main" id="{921A30B5-5AE3-458B-8961-701EF9D89E19}"/>
                </a:ext>
              </a:extLst>
            </p:cNvPr>
            <p:cNvSpPr/>
            <p:nvPr/>
          </p:nvSpPr>
          <p:spPr>
            <a:xfrm>
              <a:off x="10655456"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4 w 70558"/>
                <a:gd name="connsiteY6" fmla="*/ 68938 h 67944"/>
                <a:gd name="connsiteX7" fmla="*/ 59974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4" y="68938"/>
                  </a:lnTo>
                  <a:lnTo>
                    <a:pt x="59974"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6" name="Freeform: Shape 75">
              <a:extLst>
                <a:ext uri="{FF2B5EF4-FFF2-40B4-BE49-F238E27FC236}">
                  <a16:creationId xmlns:a16="http://schemas.microsoft.com/office/drawing/2014/main" id="{F151B22C-014D-47D3-BA8E-B990DCF1A13A}"/>
                </a:ext>
              </a:extLst>
            </p:cNvPr>
            <p:cNvSpPr/>
            <p:nvPr/>
          </p:nvSpPr>
          <p:spPr>
            <a:xfrm>
              <a:off x="10753715"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7" name="Freeform: Shape 76">
              <a:extLst>
                <a:ext uri="{FF2B5EF4-FFF2-40B4-BE49-F238E27FC236}">
                  <a16:creationId xmlns:a16="http://schemas.microsoft.com/office/drawing/2014/main" id="{867FDB4C-88BF-44BC-96CA-67FE2486F3FE}"/>
                </a:ext>
              </a:extLst>
            </p:cNvPr>
            <p:cNvSpPr/>
            <p:nvPr/>
          </p:nvSpPr>
          <p:spPr>
            <a:xfrm>
              <a:off x="10793175" y="1013407"/>
              <a:ext cx="44426" cy="67945"/>
            </a:xfrm>
            <a:custGeom>
              <a:avLst/>
              <a:gdLst>
                <a:gd name="connsiteX0" fmla="*/ 0 w 44425"/>
                <a:gd name="connsiteY0" fmla="*/ 0 h 67944"/>
                <a:gd name="connsiteX1" fmla="*/ 13877 w 44425"/>
                <a:gd name="connsiteY1" fmla="*/ 0 h 67944"/>
                <a:gd name="connsiteX2" fmla="*/ 13877 w 44425"/>
                <a:gd name="connsiteY2" fmla="*/ 57518 h 67944"/>
                <a:gd name="connsiteX3" fmla="*/ 45105 w 44425"/>
                <a:gd name="connsiteY3" fmla="*/ 57518 h 67944"/>
                <a:gd name="connsiteX4" fmla="*/ 45105 w 44425"/>
                <a:gd name="connsiteY4" fmla="*/ 68938 h 67944"/>
                <a:gd name="connsiteX5" fmla="*/ 0 w 44425"/>
                <a:gd name="connsiteY5"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7" y="0"/>
                  </a:lnTo>
                  <a:lnTo>
                    <a:pt x="13877" y="57518"/>
                  </a:lnTo>
                  <a:lnTo>
                    <a:pt x="45105" y="57518"/>
                  </a:lnTo>
                  <a:lnTo>
                    <a:pt x="4510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8" name="Freeform: Shape 77">
              <a:extLst>
                <a:ext uri="{FF2B5EF4-FFF2-40B4-BE49-F238E27FC236}">
                  <a16:creationId xmlns:a16="http://schemas.microsoft.com/office/drawing/2014/main" id="{E0C75231-1E4E-4D94-9ED8-D45B5935BA0A}"/>
                </a:ext>
              </a:extLst>
            </p:cNvPr>
            <p:cNvSpPr/>
            <p:nvPr/>
          </p:nvSpPr>
          <p:spPr>
            <a:xfrm>
              <a:off x="10858768" y="1013407"/>
              <a:ext cx="44426" cy="67945"/>
            </a:xfrm>
            <a:custGeom>
              <a:avLst/>
              <a:gdLst>
                <a:gd name="connsiteX0" fmla="*/ 0 w 44425"/>
                <a:gd name="connsiteY0" fmla="*/ 0 h 67944"/>
                <a:gd name="connsiteX1" fmla="*/ 45549 w 44425"/>
                <a:gd name="connsiteY1" fmla="*/ 0 h 67944"/>
                <a:gd name="connsiteX2" fmla="*/ 45549 w 44425"/>
                <a:gd name="connsiteY2" fmla="*/ 11603 h 67944"/>
                <a:gd name="connsiteX3" fmla="*/ 13432 w 44425"/>
                <a:gd name="connsiteY3" fmla="*/ 11603 h 67944"/>
                <a:gd name="connsiteX4" fmla="*/ 13432 w 44425"/>
                <a:gd name="connsiteY4" fmla="*/ 28119 h 67944"/>
                <a:gd name="connsiteX5" fmla="*/ 41838 w 44425"/>
                <a:gd name="connsiteY5" fmla="*/ 28119 h 67944"/>
                <a:gd name="connsiteX6" fmla="*/ 41838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38 h 67944"/>
                <a:gd name="connsiteX11" fmla="*/ 0 w 44425"/>
                <a:gd name="connsiteY11"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03"/>
                  </a:lnTo>
                  <a:lnTo>
                    <a:pt x="13432" y="11603"/>
                  </a:lnTo>
                  <a:lnTo>
                    <a:pt x="13432" y="28119"/>
                  </a:lnTo>
                  <a:lnTo>
                    <a:pt x="41838" y="28119"/>
                  </a:lnTo>
                  <a:lnTo>
                    <a:pt x="41838" y="39643"/>
                  </a:lnTo>
                  <a:lnTo>
                    <a:pt x="13432" y="39643"/>
                  </a:lnTo>
                  <a:lnTo>
                    <a:pt x="13432" y="57335"/>
                  </a:lnTo>
                  <a:lnTo>
                    <a:pt x="46804" y="57335"/>
                  </a:lnTo>
                  <a:lnTo>
                    <a:pt x="46804" y="68938"/>
                  </a:lnTo>
                  <a:lnTo>
                    <a:pt x="0" y="68938"/>
                  </a:lnTo>
                  <a:close/>
                </a:path>
              </a:pathLst>
            </a:custGeom>
            <a:solidFill>
              <a:srgbClr val="2C272D"/>
            </a:solidFill>
            <a:ln w="2608" cap="flat">
              <a:noFill/>
              <a:prstDash val="solid"/>
              <a:miter/>
            </a:ln>
          </p:spPr>
          <p:txBody>
            <a:bodyPr rtlCol="0" anchor="ctr"/>
            <a:lstStyle/>
            <a:p>
              <a:endParaRPr lang="en-GB"/>
            </a:p>
          </p:txBody>
        </p:sp>
        <p:sp>
          <p:nvSpPr>
            <p:cNvPr id="79" name="Freeform: Shape 78">
              <a:extLst>
                <a:ext uri="{FF2B5EF4-FFF2-40B4-BE49-F238E27FC236}">
                  <a16:creationId xmlns:a16="http://schemas.microsoft.com/office/drawing/2014/main" id="{3D9B47C3-AC8A-4BFA-A165-ACDBB8F56F44}"/>
                </a:ext>
              </a:extLst>
            </p:cNvPr>
            <p:cNvSpPr/>
            <p:nvPr/>
          </p:nvSpPr>
          <p:spPr>
            <a:xfrm>
              <a:off x="10928830" y="1013407"/>
              <a:ext cx="60105" cy="67945"/>
            </a:xfrm>
            <a:custGeom>
              <a:avLst/>
              <a:gdLst>
                <a:gd name="connsiteX0" fmla="*/ 0 w 60105"/>
                <a:gd name="connsiteY0" fmla="*/ 0 h 67944"/>
                <a:gd name="connsiteX1" fmla="*/ 12309 w 60105"/>
                <a:gd name="connsiteY1" fmla="*/ 0 h 67944"/>
                <a:gd name="connsiteX2" fmla="*/ 48424 w 60105"/>
                <a:gd name="connsiteY2" fmla="*/ 47901 h 67944"/>
                <a:gd name="connsiteX3" fmla="*/ 48424 w 60105"/>
                <a:gd name="connsiteY3" fmla="*/ 0 h 67944"/>
                <a:gd name="connsiteX4" fmla="*/ 61595 w 60105"/>
                <a:gd name="connsiteY4" fmla="*/ 0 h 67944"/>
                <a:gd name="connsiteX5" fmla="*/ 61595 w 60105"/>
                <a:gd name="connsiteY5" fmla="*/ 68938 h 67944"/>
                <a:gd name="connsiteX6" fmla="*/ 49260 w 60105"/>
                <a:gd name="connsiteY6" fmla="*/ 68938 h 67944"/>
                <a:gd name="connsiteX7" fmla="*/ 13145 w 60105"/>
                <a:gd name="connsiteY7" fmla="*/ 21220 h 67944"/>
                <a:gd name="connsiteX8" fmla="*/ 13145 w 60105"/>
                <a:gd name="connsiteY8" fmla="*/ 68938 h 67944"/>
                <a:gd name="connsiteX9" fmla="*/ 0 w 60105"/>
                <a:gd name="connsiteY9"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09" y="0"/>
                  </a:lnTo>
                  <a:lnTo>
                    <a:pt x="48424" y="47901"/>
                  </a:lnTo>
                  <a:lnTo>
                    <a:pt x="48424" y="0"/>
                  </a:lnTo>
                  <a:lnTo>
                    <a:pt x="61595" y="0"/>
                  </a:lnTo>
                  <a:lnTo>
                    <a:pt x="61595" y="68938"/>
                  </a:lnTo>
                  <a:lnTo>
                    <a:pt x="49260" y="68938"/>
                  </a:lnTo>
                  <a:lnTo>
                    <a:pt x="13145" y="21220"/>
                  </a:lnTo>
                  <a:lnTo>
                    <a:pt x="13145"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0" name="Freeform: Shape 79">
              <a:extLst>
                <a:ext uri="{FF2B5EF4-FFF2-40B4-BE49-F238E27FC236}">
                  <a16:creationId xmlns:a16="http://schemas.microsoft.com/office/drawing/2014/main" id="{D8C09898-1096-490D-9E54-BFBB3366C4DD}"/>
                </a:ext>
              </a:extLst>
            </p:cNvPr>
            <p:cNvSpPr/>
            <p:nvPr/>
          </p:nvSpPr>
          <p:spPr>
            <a:xfrm>
              <a:off x="11016009" y="1013407"/>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1" name="Freeform: Shape 80">
              <a:extLst>
                <a:ext uri="{FF2B5EF4-FFF2-40B4-BE49-F238E27FC236}">
                  <a16:creationId xmlns:a16="http://schemas.microsoft.com/office/drawing/2014/main" id="{2FF054AE-693D-413C-AF0C-0942D0CA935A}"/>
                </a:ext>
              </a:extLst>
            </p:cNvPr>
            <p:cNvSpPr/>
            <p:nvPr/>
          </p:nvSpPr>
          <p:spPr>
            <a:xfrm>
              <a:off x="11049302" y="1013407"/>
              <a:ext cx="96691" cy="67945"/>
            </a:xfrm>
            <a:custGeom>
              <a:avLst/>
              <a:gdLst>
                <a:gd name="connsiteX0" fmla="*/ 0 w 96690"/>
                <a:gd name="connsiteY0" fmla="*/ 0 h 67944"/>
                <a:gd name="connsiteX1" fmla="*/ 14608 w 96690"/>
                <a:gd name="connsiteY1" fmla="*/ 0 h 67944"/>
                <a:gd name="connsiteX2" fmla="*/ 27857 w 96690"/>
                <a:gd name="connsiteY2" fmla="*/ 51429 h 67944"/>
                <a:gd name="connsiteX3" fmla="*/ 42910 w 96690"/>
                <a:gd name="connsiteY3" fmla="*/ 915 h 67944"/>
                <a:gd name="connsiteX4" fmla="*/ 54983 w 96690"/>
                <a:gd name="connsiteY4" fmla="*/ 915 h 67944"/>
                <a:gd name="connsiteX5" fmla="*/ 70036 w 96690"/>
                <a:gd name="connsiteY5" fmla="*/ 50802 h 67944"/>
                <a:gd name="connsiteX6" fmla="*/ 83180 w 96690"/>
                <a:gd name="connsiteY6" fmla="*/ 0 h 67944"/>
                <a:gd name="connsiteX7" fmla="*/ 97789 w 96690"/>
                <a:gd name="connsiteY7" fmla="*/ 0 h 67944"/>
                <a:gd name="connsiteX8" fmla="*/ 77013 w 96690"/>
                <a:gd name="connsiteY8" fmla="*/ 68938 h 67944"/>
                <a:gd name="connsiteX9" fmla="*/ 63868 w 96690"/>
                <a:gd name="connsiteY9" fmla="*/ 68938 h 67944"/>
                <a:gd name="connsiteX10" fmla="*/ 48711 w 96690"/>
                <a:gd name="connsiteY10" fmla="*/ 19417 h 67944"/>
                <a:gd name="connsiteX11" fmla="*/ 33842 w 96690"/>
                <a:gd name="connsiteY11" fmla="*/ 68938 h 67944"/>
                <a:gd name="connsiteX12" fmla="*/ 20593 w 96690"/>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29"/>
                  </a:lnTo>
                  <a:lnTo>
                    <a:pt x="42910" y="915"/>
                  </a:lnTo>
                  <a:lnTo>
                    <a:pt x="54983" y="915"/>
                  </a:lnTo>
                  <a:lnTo>
                    <a:pt x="70036" y="50802"/>
                  </a:lnTo>
                  <a:lnTo>
                    <a:pt x="83180" y="0"/>
                  </a:lnTo>
                  <a:lnTo>
                    <a:pt x="97789" y="0"/>
                  </a:lnTo>
                  <a:lnTo>
                    <a:pt x="77013" y="68938"/>
                  </a:lnTo>
                  <a:lnTo>
                    <a:pt x="63868" y="68938"/>
                  </a:lnTo>
                  <a:lnTo>
                    <a:pt x="48711" y="19417"/>
                  </a:lnTo>
                  <a:lnTo>
                    <a:pt x="33842" y="68938"/>
                  </a:lnTo>
                  <a:lnTo>
                    <a:pt x="20593" y="68938"/>
                  </a:lnTo>
                  <a:close/>
                </a:path>
              </a:pathLst>
            </a:custGeom>
            <a:solidFill>
              <a:srgbClr val="2C272D"/>
            </a:solidFill>
            <a:ln w="2608" cap="flat">
              <a:noFill/>
              <a:prstDash val="solid"/>
              <a:miter/>
            </a:ln>
          </p:spPr>
          <p:txBody>
            <a:bodyPr rtlCol="0" anchor="ctr"/>
            <a:lstStyle/>
            <a:p>
              <a:endParaRPr lang="en-GB"/>
            </a:p>
          </p:txBody>
        </p:sp>
        <p:sp>
          <p:nvSpPr>
            <p:cNvPr id="82" name="Freeform: Shape 81">
              <a:extLst>
                <a:ext uri="{FF2B5EF4-FFF2-40B4-BE49-F238E27FC236}">
                  <a16:creationId xmlns:a16="http://schemas.microsoft.com/office/drawing/2014/main" id="{0C0B7969-99BE-49AA-99E4-04C700C3A8C6}"/>
                </a:ext>
              </a:extLst>
            </p:cNvPr>
            <p:cNvSpPr/>
            <p:nvPr/>
          </p:nvSpPr>
          <p:spPr>
            <a:xfrm>
              <a:off x="11166507"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2021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2021"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3" name="Freeform: Shape 82">
              <a:extLst>
                <a:ext uri="{FF2B5EF4-FFF2-40B4-BE49-F238E27FC236}">
                  <a16:creationId xmlns:a16="http://schemas.microsoft.com/office/drawing/2014/main" id="{3914612B-F7C9-4107-B441-997E89C1E292}"/>
                </a:ext>
              </a:extLst>
            </p:cNvPr>
            <p:cNvSpPr/>
            <p:nvPr/>
          </p:nvSpPr>
          <p:spPr>
            <a:xfrm>
              <a:off x="11290062" y="1012440"/>
              <a:ext cx="57492" cy="70558"/>
            </a:xfrm>
            <a:custGeom>
              <a:avLst/>
              <a:gdLst>
                <a:gd name="connsiteX0" fmla="*/ 36664 w 57491"/>
                <a:gd name="connsiteY0" fmla="*/ 70924 h 70558"/>
                <a:gd name="connsiteX1" fmla="*/ 17692 w 57491"/>
                <a:gd name="connsiteY1" fmla="*/ 66717 h 70558"/>
                <a:gd name="connsiteX2" fmla="*/ 4730 w 57491"/>
                <a:gd name="connsiteY2" fmla="*/ 54513 h 70558"/>
                <a:gd name="connsiteX3" fmla="*/ 0 w 57491"/>
                <a:gd name="connsiteY3" fmla="*/ 35828 h 70558"/>
                <a:gd name="connsiteX4" fmla="*/ 4599 w 57491"/>
                <a:gd name="connsiteY4" fmla="*/ 17535 h 70558"/>
                <a:gd name="connsiteX5" fmla="*/ 17718 w 57491"/>
                <a:gd name="connsiteY5" fmla="*/ 4704 h 70558"/>
                <a:gd name="connsiteX6" fmla="*/ 37396 w 57491"/>
                <a:gd name="connsiteY6" fmla="*/ 0 h 70558"/>
                <a:gd name="connsiteX7" fmla="*/ 48894 w 57491"/>
                <a:gd name="connsiteY7" fmla="*/ 1490 h 70558"/>
                <a:gd name="connsiteX8" fmla="*/ 58929 w 57491"/>
                <a:gd name="connsiteY8" fmla="*/ 5514 h 70558"/>
                <a:gd name="connsiteX9" fmla="*/ 56656 w 57491"/>
                <a:gd name="connsiteY9" fmla="*/ 17221 h 70558"/>
                <a:gd name="connsiteX10" fmla="*/ 37579 w 57491"/>
                <a:gd name="connsiteY10" fmla="*/ 12309 h 70558"/>
                <a:gd name="connsiteX11" fmla="*/ 25610 w 57491"/>
                <a:gd name="connsiteY11" fmla="*/ 15131 h 70558"/>
                <a:gd name="connsiteX12" fmla="*/ 17352 w 57491"/>
                <a:gd name="connsiteY12" fmla="*/ 23206 h 70558"/>
                <a:gd name="connsiteX13" fmla="*/ 14347 w 57491"/>
                <a:gd name="connsiteY13" fmla="*/ 35540 h 70558"/>
                <a:gd name="connsiteX14" fmla="*/ 20697 w 57491"/>
                <a:gd name="connsiteY14" fmla="*/ 52370 h 70558"/>
                <a:gd name="connsiteX15" fmla="*/ 37840 w 57491"/>
                <a:gd name="connsiteY15" fmla="*/ 58589 h 70558"/>
                <a:gd name="connsiteX16" fmla="*/ 47901 w 57491"/>
                <a:gd name="connsiteY16" fmla="*/ 57231 h 70558"/>
                <a:gd name="connsiteX17" fmla="*/ 57988 w 57491"/>
                <a:gd name="connsiteY17" fmla="*/ 53415 h 70558"/>
                <a:gd name="connsiteX18" fmla="*/ 59452 w 57491"/>
                <a:gd name="connsiteY18" fmla="*/ 65384 h 70558"/>
                <a:gd name="connsiteX19" fmla="*/ 48842 w 57491"/>
                <a:gd name="connsiteY19" fmla="*/ 69461 h 70558"/>
                <a:gd name="connsiteX20" fmla="*/ 36664 w 57491"/>
                <a:gd name="connsiteY20" fmla="*/ 70924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24"/>
                  </a:moveTo>
                  <a:cubicBezTo>
                    <a:pt x="29530" y="70924"/>
                    <a:pt x="23206" y="69513"/>
                    <a:pt x="17692" y="66717"/>
                  </a:cubicBezTo>
                  <a:cubicBezTo>
                    <a:pt x="12178" y="63894"/>
                    <a:pt x="7866" y="59844"/>
                    <a:pt x="4730" y="54513"/>
                  </a:cubicBezTo>
                  <a:cubicBezTo>
                    <a:pt x="1568" y="49182"/>
                    <a:pt x="0" y="42962"/>
                    <a:pt x="0" y="35828"/>
                  </a:cubicBezTo>
                  <a:cubicBezTo>
                    <a:pt x="0" y="29060"/>
                    <a:pt x="1542" y="22971"/>
                    <a:pt x="4599" y="17535"/>
                  </a:cubicBezTo>
                  <a:cubicBezTo>
                    <a:pt x="7631" y="12126"/>
                    <a:pt x="12021" y="7840"/>
                    <a:pt x="17718" y="4704"/>
                  </a:cubicBezTo>
                  <a:cubicBezTo>
                    <a:pt x="23415" y="1568"/>
                    <a:pt x="29974" y="0"/>
                    <a:pt x="37396" y="0"/>
                  </a:cubicBezTo>
                  <a:cubicBezTo>
                    <a:pt x="41133" y="0"/>
                    <a:pt x="44974" y="497"/>
                    <a:pt x="48894" y="1490"/>
                  </a:cubicBezTo>
                  <a:cubicBezTo>
                    <a:pt x="52788" y="2483"/>
                    <a:pt x="56133" y="3842"/>
                    <a:pt x="58929" y="5514"/>
                  </a:cubicBezTo>
                  <a:lnTo>
                    <a:pt x="56656" y="17221"/>
                  </a:lnTo>
                  <a:cubicBezTo>
                    <a:pt x="50070" y="13955"/>
                    <a:pt x="43694" y="12309"/>
                    <a:pt x="37579" y="12309"/>
                  </a:cubicBezTo>
                  <a:cubicBezTo>
                    <a:pt x="33110" y="12309"/>
                    <a:pt x="29112" y="13249"/>
                    <a:pt x="25610" y="15131"/>
                  </a:cubicBezTo>
                  <a:cubicBezTo>
                    <a:pt x="22108" y="17012"/>
                    <a:pt x="19338" y="19704"/>
                    <a:pt x="17352" y="23206"/>
                  </a:cubicBezTo>
                  <a:cubicBezTo>
                    <a:pt x="15366" y="26708"/>
                    <a:pt x="14347" y="30837"/>
                    <a:pt x="14347" y="35540"/>
                  </a:cubicBezTo>
                  <a:cubicBezTo>
                    <a:pt x="14347" y="42622"/>
                    <a:pt x="16464" y="48215"/>
                    <a:pt x="20697" y="52370"/>
                  </a:cubicBezTo>
                  <a:cubicBezTo>
                    <a:pt x="24931" y="56499"/>
                    <a:pt x="30654" y="58589"/>
                    <a:pt x="37840" y="58589"/>
                  </a:cubicBezTo>
                  <a:cubicBezTo>
                    <a:pt x="40976" y="58589"/>
                    <a:pt x="44347" y="58145"/>
                    <a:pt x="47901" y="57231"/>
                  </a:cubicBezTo>
                  <a:cubicBezTo>
                    <a:pt x="51481" y="56342"/>
                    <a:pt x="54826" y="55062"/>
                    <a:pt x="57988" y="53415"/>
                  </a:cubicBezTo>
                  <a:lnTo>
                    <a:pt x="59452" y="65384"/>
                  </a:lnTo>
                  <a:cubicBezTo>
                    <a:pt x="56368" y="67135"/>
                    <a:pt x="52840" y="68494"/>
                    <a:pt x="48842" y="69461"/>
                  </a:cubicBezTo>
                  <a:cubicBezTo>
                    <a:pt x="44844" y="70428"/>
                    <a:pt x="40793" y="70924"/>
                    <a:pt x="36664" y="70924"/>
                  </a:cubicBezTo>
                </a:path>
              </a:pathLst>
            </a:custGeom>
            <a:solidFill>
              <a:srgbClr val="2C272D"/>
            </a:solidFill>
            <a:ln w="2608" cap="flat">
              <a:noFill/>
              <a:prstDash val="solid"/>
              <a:miter/>
            </a:ln>
          </p:spPr>
          <p:txBody>
            <a:bodyPr rtlCol="0" anchor="ctr"/>
            <a:lstStyle/>
            <a:p>
              <a:endParaRPr lang="en-GB"/>
            </a:p>
          </p:txBody>
        </p:sp>
        <p:sp>
          <p:nvSpPr>
            <p:cNvPr id="84" name="Freeform: Shape 83">
              <a:extLst>
                <a:ext uri="{FF2B5EF4-FFF2-40B4-BE49-F238E27FC236}">
                  <a16:creationId xmlns:a16="http://schemas.microsoft.com/office/drawing/2014/main" id="{70361560-6BAD-4C25-BEB3-9B3CCEAA3A1E}"/>
                </a:ext>
              </a:extLst>
            </p:cNvPr>
            <p:cNvSpPr/>
            <p:nvPr/>
          </p:nvSpPr>
          <p:spPr>
            <a:xfrm>
              <a:off x="11364749" y="1013407"/>
              <a:ext cx="62718" cy="67945"/>
            </a:xfrm>
            <a:custGeom>
              <a:avLst/>
              <a:gdLst>
                <a:gd name="connsiteX0" fmla="*/ 25296 w 62718"/>
                <a:gd name="connsiteY0" fmla="*/ 40192 h 67944"/>
                <a:gd name="connsiteX1" fmla="*/ 0 w 62718"/>
                <a:gd name="connsiteY1" fmla="*/ 0 h 67944"/>
                <a:gd name="connsiteX2" fmla="*/ 15418 w 62718"/>
                <a:gd name="connsiteY2" fmla="*/ 0 h 67944"/>
                <a:gd name="connsiteX3" fmla="*/ 32483 w 62718"/>
                <a:gd name="connsiteY3" fmla="*/ 29399 h 67944"/>
                <a:gd name="connsiteX4" fmla="*/ 49600 w 62718"/>
                <a:gd name="connsiteY4" fmla="*/ 0 h 67944"/>
                <a:gd name="connsiteX5" fmla="*/ 64495 w 62718"/>
                <a:gd name="connsiteY5" fmla="*/ 0 h 67944"/>
                <a:gd name="connsiteX6" fmla="*/ 39095 w 62718"/>
                <a:gd name="connsiteY6" fmla="*/ 40192 h 67944"/>
                <a:gd name="connsiteX7" fmla="*/ 39095 w 62718"/>
                <a:gd name="connsiteY7" fmla="*/ 68938 h 67944"/>
                <a:gd name="connsiteX8" fmla="*/ 25296 w 62718"/>
                <a:gd name="connsiteY8"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718" h="67944">
                  <a:moveTo>
                    <a:pt x="25296" y="40192"/>
                  </a:moveTo>
                  <a:lnTo>
                    <a:pt x="0" y="0"/>
                  </a:lnTo>
                  <a:lnTo>
                    <a:pt x="15418" y="0"/>
                  </a:lnTo>
                  <a:lnTo>
                    <a:pt x="32483" y="29399"/>
                  </a:lnTo>
                  <a:lnTo>
                    <a:pt x="49600" y="0"/>
                  </a:lnTo>
                  <a:lnTo>
                    <a:pt x="64495" y="0"/>
                  </a:lnTo>
                  <a:lnTo>
                    <a:pt x="39095" y="40192"/>
                  </a:lnTo>
                  <a:lnTo>
                    <a:pt x="39095" y="68938"/>
                  </a:lnTo>
                  <a:lnTo>
                    <a:pt x="25296" y="68938"/>
                  </a:lnTo>
                  <a:close/>
                </a:path>
              </a:pathLst>
            </a:custGeom>
            <a:solidFill>
              <a:srgbClr val="2C272D"/>
            </a:solidFill>
            <a:ln w="2608" cap="flat">
              <a:noFill/>
              <a:prstDash val="solid"/>
              <a:miter/>
            </a:ln>
          </p:spPr>
          <p:txBody>
            <a:bodyPr rtlCol="0" anchor="ctr"/>
            <a:lstStyle/>
            <a:p>
              <a:endParaRPr lang="en-GB"/>
            </a:p>
          </p:txBody>
        </p:sp>
        <p:sp>
          <p:nvSpPr>
            <p:cNvPr id="85" name="Freeform: Shape 84">
              <a:extLst>
                <a:ext uri="{FF2B5EF4-FFF2-40B4-BE49-F238E27FC236}">
                  <a16:creationId xmlns:a16="http://schemas.microsoft.com/office/drawing/2014/main" id="{49C1D4A2-D6DF-4B13-BE20-5E3DD155A181}"/>
                </a:ext>
              </a:extLst>
            </p:cNvPr>
            <p:cNvSpPr/>
            <p:nvPr/>
          </p:nvSpPr>
          <p:spPr>
            <a:xfrm>
              <a:off x="11447564" y="1013407"/>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64 w 70558"/>
                <a:gd name="connsiteY3" fmla="*/ 0 h 67944"/>
                <a:gd name="connsiteX4" fmla="*/ 72675 w 70558"/>
                <a:gd name="connsiteY4" fmla="*/ 0 h 67944"/>
                <a:gd name="connsiteX5" fmla="*/ 72675 w 70558"/>
                <a:gd name="connsiteY5" fmla="*/ 68938 h 67944"/>
                <a:gd name="connsiteX6" fmla="*/ 59975 w 70558"/>
                <a:gd name="connsiteY6" fmla="*/ 68938 h 67944"/>
                <a:gd name="connsiteX7" fmla="*/ 59975 w 70558"/>
                <a:gd name="connsiteY7" fmla="*/ 20514 h 67944"/>
                <a:gd name="connsiteX8" fmla="*/ 41995 w 70558"/>
                <a:gd name="connsiteY8" fmla="*/ 54173 h 67944"/>
                <a:gd name="connsiteX9" fmla="*/ 30680 w 70558"/>
                <a:gd name="connsiteY9" fmla="*/ 54173 h 67944"/>
                <a:gd name="connsiteX10" fmla="*/ 12700 w 70558"/>
                <a:gd name="connsiteY10" fmla="*/ 20514 h 67944"/>
                <a:gd name="connsiteX11" fmla="*/ 12700 w 70558"/>
                <a:gd name="connsiteY11" fmla="*/ 68938 h 67944"/>
                <a:gd name="connsiteX12" fmla="*/ 0 w 70558"/>
                <a:gd name="connsiteY12" fmla="*/ 68938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64" y="0"/>
                  </a:lnTo>
                  <a:lnTo>
                    <a:pt x="72675" y="0"/>
                  </a:lnTo>
                  <a:lnTo>
                    <a:pt x="72675" y="68938"/>
                  </a:lnTo>
                  <a:lnTo>
                    <a:pt x="59975" y="68938"/>
                  </a:lnTo>
                  <a:lnTo>
                    <a:pt x="59975" y="20514"/>
                  </a:lnTo>
                  <a:lnTo>
                    <a:pt x="41995" y="54173"/>
                  </a:lnTo>
                  <a:lnTo>
                    <a:pt x="30680" y="54173"/>
                  </a:lnTo>
                  <a:lnTo>
                    <a:pt x="12700" y="20514"/>
                  </a:lnTo>
                  <a:lnTo>
                    <a:pt x="12700" y="68938"/>
                  </a:lnTo>
                  <a:lnTo>
                    <a:pt x="0" y="68938"/>
                  </a:lnTo>
                  <a:close/>
                </a:path>
              </a:pathLst>
            </a:custGeom>
            <a:solidFill>
              <a:srgbClr val="2C272D"/>
            </a:solidFill>
            <a:ln w="2608" cap="flat">
              <a:noFill/>
              <a:prstDash val="solid"/>
              <a:miter/>
            </a:ln>
          </p:spPr>
          <p:txBody>
            <a:bodyPr rtlCol="0" anchor="ctr"/>
            <a:lstStyle/>
            <a:p>
              <a:endParaRPr lang="en-GB"/>
            </a:p>
          </p:txBody>
        </p:sp>
        <p:sp>
          <p:nvSpPr>
            <p:cNvPr id="86" name="Freeform: Shape 85">
              <a:extLst>
                <a:ext uri="{FF2B5EF4-FFF2-40B4-BE49-F238E27FC236}">
                  <a16:creationId xmlns:a16="http://schemas.microsoft.com/office/drawing/2014/main" id="{CB07740C-DDEF-4D2A-932B-ED49B81D9650}"/>
                </a:ext>
              </a:extLst>
            </p:cNvPr>
            <p:cNvSpPr/>
            <p:nvPr/>
          </p:nvSpPr>
          <p:spPr>
            <a:xfrm>
              <a:off x="11545823" y="1013407"/>
              <a:ext cx="52265" cy="67945"/>
            </a:xfrm>
            <a:custGeom>
              <a:avLst/>
              <a:gdLst>
                <a:gd name="connsiteX0" fmla="*/ 13249 w 52265"/>
                <a:gd name="connsiteY0" fmla="*/ 33215 h 67944"/>
                <a:gd name="connsiteX1" fmla="*/ 20044 w 52265"/>
                <a:gd name="connsiteY1" fmla="*/ 33215 h 67944"/>
                <a:gd name="connsiteX2" fmla="*/ 34286 w 52265"/>
                <a:gd name="connsiteY2" fmla="*/ 22056 h 67944"/>
                <a:gd name="connsiteX3" fmla="*/ 30810 w 52265"/>
                <a:gd name="connsiteY3" fmla="*/ 13929 h 67944"/>
                <a:gd name="connsiteX4" fmla="*/ 20514 w 52265"/>
                <a:gd name="connsiteY4" fmla="*/ 11159 h 67944"/>
                <a:gd name="connsiteX5" fmla="*/ 13249 w 52265"/>
                <a:gd name="connsiteY5" fmla="*/ 11159 h 67944"/>
                <a:gd name="connsiteX6" fmla="*/ 13249 w 52265"/>
                <a:gd name="connsiteY6" fmla="*/ 33215 h 67944"/>
                <a:gd name="connsiteX7" fmla="*/ 0 w 52265"/>
                <a:gd name="connsiteY7" fmla="*/ 0 h 67944"/>
                <a:gd name="connsiteX8" fmla="*/ 22396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49" y="33215"/>
                  </a:moveTo>
                  <a:lnTo>
                    <a:pt x="20044" y="33215"/>
                  </a:lnTo>
                  <a:cubicBezTo>
                    <a:pt x="29556" y="33215"/>
                    <a:pt x="34286" y="29478"/>
                    <a:pt x="34286" y="22056"/>
                  </a:cubicBezTo>
                  <a:cubicBezTo>
                    <a:pt x="34286" y="18502"/>
                    <a:pt x="33136" y="15784"/>
                    <a:pt x="30810" y="13929"/>
                  </a:cubicBezTo>
                  <a:cubicBezTo>
                    <a:pt x="28485" y="12073"/>
                    <a:pt x="25035" y="11159"/>
                    <a:pt x="20514" y="11159"/>
                  </a:cubicBezTo>
                  <a:lnTo>
                    <a:pt x="13249" y="11159"/>
                  </a:lnTo>
                  <a:lnTo>
                    <a:pt x="13249" y="33215"/>
                  </a:lnTo>
                  <a:close/>
                  <a:moveTo>
                    <a:pt x="0" y="0"/>
                  </a:moveTo>
                  <a:lnTo>
                    <a:pt x="22396" y="0"/>
                  </a:lnTo>
                  <a:cubicBezTo>
                    <a:pt x="30340" y="0"/>
                    <a:pt x="36560" y="1934"/>
                    <a:pt x="41107" y="5854"/>
                  </a:cubicBezTo>
                  <a:cubicBezTo>
                    <a:pt x="45654" y="9747"/>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87" name="Freeform: Shape 86">
              <a:extLst>
                <a:ext uri="{FF2B5EF4-FFF2-40B4-BE49-F238E27FC236}">
                  <a16:creationId xmlns:a16="http://schemas.microsoft.com/office/drawing/2014/main" id="{C850BC2D-DB38-4C26-9BB2-54369CC5A468}"/>
                </a:ext>
              </a:extLst>
            </p:cNvPr>
            <p:cNvSpPr/>
            <p:nvPr/>
          </p:nvSpPr>
          <p:spPr>
            <a:xfrm>
              <a:off x="11619778" y="1013407"/>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69 w 60105"/>
                <a:gd name="connsiteY7" fmla="*/ 38729 h 67944"/>
                <a:gd name="connsiteX8" fmla="*/ 47169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1" y="67736"/>
                    <a:pt x="7997" y="62405"/>
                  </a:cubicBezTo>
                  <a:cubicBezTo>
                    <a:pt x="2665" y="57074"/>
                    <a:pt x="0" y="49548"/>
                    <a:pt x="0" y="39826"/>
                  </a:cubicBezTo>
                  <a:lnTo>
                    <a:pt x="0" y="0"/>
                  </a:lnTo>
                  <a:lnTo>
                    <a:pt x="13876" y="0"/>
                  </a:lnTo>
                  <a:lnTo>
                    <a:pt x="13876" y="38729"/>
                  </a:lnTo>
                  <a:cubicBezTo>
                    <a:pt x="13876" y="51612"/>
                    <a:pt x="19417" y="58041"/>
                    <a:pt x="30471" y="58041"/>
                  </a:cubicBezTo>
                  <a:cubicBezTo>
                    <a:pt x="41577" y="58041"/>
                    <a:pt x="47169" y="51612"/>
                    <a:pt x="47169" y="38729"/>
                  </a:cubicBezTo>
                  <a:lnTo>
                    <a:pt x="47169" y="0"/>
                  </a:lnTo>
                  <a:lnTo>
                    <a:pt x="61046" y="0"/>
                  </a:lnTo>
                  <a:lnTo>
                    <a:pt x="61046" y="39826"/>
                  </a:lnTo>
                  <a:cubicBezTo>
                    <a:pt x="61046" y="49574"/>
                    <a:pt x="58380" y="57100"/>
                    <a:pt x="53049" y="62405"/>
                  </a:cubicBezTo>
                  <a:cubicBezTo>
                    <a:pt x="47744"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88" name="Freeform: Shape 87">
              <a:extLst>
                <a:ext uri="{FF2B5EF4-FFF2-40B4-BE49-F238E27FC236}">
                  <a16:creationId xmlns:a16="http://schemas.microsoft.com/office/drawing/2014/main" id="{66057A8B-F308-4CBF-A264-D310CB35B0B6}"/>
                </a:ext>
              </a:extLst>
            </p:cNvPr>
            <p:cNvSpPr/>
            <p:nvPr/>
          </p:nvSpPr>
          <p:spPr>
            <a:xfrm>
              <a:off x="10016355" y="1122275"/>
              <a:ext cx="96691" cy="67945"/>
            </a:xfrm>
            <a:custGeom>
              <a:avLst/>
              <a:gdLst>
                <a:gd name="connsiteX0" fmla="*/ 0 w 96690"/>
                <a:gd name="connsiteY0" fmla="*/ 0 h 67944"/>
                <a:gd name="connsiteX1" fmla="*/ 14608 w 96690"/>
                <a:gd name="connsiteY1" fmla="*/ 0 h 67944"/>
                <a:gd name="connsiteX2" fmla="*/ 27857 w 96690"/>
                <a:gd name="connsiteY2" fmla="*/ 51455 h 67944"/>
                <a:gd name="connsiteX3" fmla="*/ 42910 w 96690"/>
                <a:gd name="connsiteY3" fmla="*/ 915 h 67944"/>
                <a:gd name="connsiteX4" fmla="*/ 54983 w 96690"/>
                <a:gd name="connsiteY4" fmla="*/ 915 h 67944"/>
                <a:gd name="connsiteX5" fmla="*/ 70036 w 96690"/>
                <a:gd name="connsiteY5" fmla="*/ 50802 h 67944"/>
                <a:gd name="connsiteX6" fmla="*/ 83206 w 96690"/>
                <a:gd name="connsiteY6" fmla="*/ 0 h 67944"/>
                <a:gd name="connsiteX7" fmla="*/ 97815 w 96690"/>
                <a:gd name="connsiteY7" fmla="*/ 0 h 67944"/>
                <a:gd name="connsiteX8" fmla="*/ 77039 w 96690"/>
                <a:gd name="connsiteY8" fmla="*/ 68964 h 67944"/>
                <a:gd name="connsiteX9" fmla="*/ 63868 w 96690"/>
                <a:gd name="connsiteY9" fmla="*/ 68964 h 67944"/>
                <a:gd name="connsiteX10" fmla="*/ 48711 w 96690"/>
                <a:gd name="connsiteY10" fmla="*/ 19417 h 67944"/>
                <a:gd name="connsiteX11" fmla="*/ 33842 w 96690"/>
                <a:gd name="connsiteY11" fmla="*/ 68964 h 67944"/>
                <a:gd name="connsiteX12" fmla="*/ 20593 w 96690"/>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690" h="67944">
                  <a:moveTo>
                    <a:pt x="0" y="0"/>
                  </a:moveTo>
                  <a:lnTo>
                    <a:pt x="14608" y="0"/>
                  </a:lnTo>
                  <a:lnTo>
                    <a:pt x="27857" y="51455"/>
                  </a:lnTo>
                  <a:lnTo>
                    <a:pt x="42910" y="915"/>
                  </a:lnTo>
                  <a:lnTo>
                    <a:pt x="54983" y="915"/>
                  </a:lnTo>
                  <a:lnTo>
                    <a:pt x="70036" y="50802"/>
                  </a:lnTo>
                  <a:lnTo>
                    <a:pt x="83206" y="0"/>
                  </a:lnTo>
                  <a:lnTo>
                    <a:pt x="97815" y="0"/>
                  </a:lnTo>
                  <a:lnTo>
                    <a:pt x="77039" y="68964"/>
                  </a:lnTo>
                  <a:lnTo>
                    <a:pt x="63868" y="68964"/>
                  </a:lnTo>
                  <a:lnTo>
                    <a:pt x="48711" y="19417"/>
                  </a:lnTo>
                  <a:lnTo>
                    <a:pt x="33842" y="68964"/>
                  </a:lnTo>
                  <a:lnTo>
                    <a:pt x="20593" y="68964"/>
                  </a:lnTo>
                  <a:close/>
                </a:path>
              </a:pathLst>
            </a:custGeom>
            <a:solidFill>
              <a:srgbClr val="2C272D"/>
            </a:solidFill>
            <a:ln w="2608" cap="flat">
              <a:noFill/>
              <a:prstDash val="solid"/>
              <a:miter/>
            </a:ln>
          </p:spPr>
          <p:txBody>
            <a:bodyPr rtlCol="0" anchor="ctr"/>
            <a:lstStyle/>
            <a:p>
              <a:endParaRPr lang="en-GB"/>
            </a:p>
          </p:txBody>
        </p:sp>
        <p:sp>
          <p:nvSpPr>
            <p:cNvPr id="89" name="Freeform: Shape 88">
              <a:extLst>
                <a:ext uri="{FF2B5EF4-FFF2-40B4-BE49-F238E27FC236}">
                  <a16:creationId xmlns:a16="http://schemas.microsoft.com/office/drawing/2014/main" id="{8D7E71CE-A672-46C6-AE4F-E529A3188C8A}"/>
                </a:ext>
              </a:extLst>
            </p:cNvPr>
            <p:cNvSpPr/>
            <p:nvPr/>
          </p:nvSpPr>
          <p:spPr>
            <a:xfrm>
              <a:off x="10127419" y="1122275"/>
              <a:ext cx="67945" cy="67945"/>
            </a:xfrm>
            <a:custGeom>
              <a:avLst/>
              <a:gdLst>
                <a:gd name="connsiteX0" fmla="*/ 44452 w 67944"/>
                <a:gd name="connsiteY0" fmla="*/ 40114 h 67944"/>
                <a:gd name="connsiteX1" fmla="*/ 34286 w 67944"/>
                <a:gd name="connsiteY1" fmla="*/ 12361 h 67944"/>
                <a:gd name="connsiteX2" fmla="*/ 24225 w 67944"/>
                <a:gd name="connsiteY2" fmla="*/ 40114 h 67944"/>
                <a:gd name="connsiteX3" fmla="*/ 44452 w 67944"/>
                <a:gd name="connsiteY3" fmla="*/ 40114 h 67944"/>
                <a:gd name="connsiteX4" fmla="*/ 27387 w 67944"/>
                <a:gd name="connsiteY4" fmla="*/ 0 h 67944"/>
                <a:gd name="connsiteX5" fmla="*/ 42074 w 67944"/>
                <a:gd name="connsiteY5" fmla="*/ 0 h 67944"/>
                <a:gd name="connsiteX6" fmla="*/ 69461 w 67944"/>
                <a:gd name="connsiteY6" fmla="*/ 68938 h 67944"/>
                <a:gd name="connsiteX7" fmla="*/ 54774 w 67944"/>
                <a:gd name="connsiteY7" fmla="*/ 68938 h 67944"/>
                <a:gd name="connsiteX8" fmla="*/ 48241 w 67944"/>
                <a:gd name="connsiteY8" fmla="*/ 50802 h 67944"/>
                <a:gd name="connsiteX9" fmla="*/ 20488 w 67944"/>
                <a:gd name="connsiteY9" fmla="*/ 50802 h 67944"/>
                <a:gd name="connsiteX10" fmla="*/ 13876 w 67944"/>
                <a:gd name="connsiteY10" fmla="*/ 68938 h 67944"/>
                <a:gd name="connsiteX11" fmla="*/ 0 w 67944"/>
                <a:gd name="connsiteY11" fmla="*/ 68938 h 67944"/>
                <a:gd name="connsiteX12" fmla="*/ 27387 w 67944"/>
                <a:gd name="connsiteY12"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944" h="67944">
                  <a:moveTo>
                    <a:pt x="44452" y="40114"/>
                  </a:moveTo>
                  <a:lnTo>
                    <a:pt x="34286" y="12361"/>
                  </a:lnTo>
                  <a:lnTo>
                    <a:pt x="24225" y="40114"/>
                  </a:lnTo>
                  <a:lnTo>
                    <a:pt x="44452" y="40114"/>
                  </a:lnTo>
                  <a:close/>
                  <a:moveTo>
                    <a:pt x="27387" y="0"/>
                  </a:moveTo>
                  <a:lnTo>
                    <a:pt x="42074" y="0"/>
                  </a:lnTo>
                  <a:lnTo>
                    <a:pt x="69461" y="68938"/>
                  </a:lnTo>
                  <a:lnTo>
                    <a:pt x="54774" y="68938"/>
                  </a:lnTo>
                  <a:lnTo>
                    <a:pt x="48241" y="50802"/>
                  </a:lnTo>
                  <a:lnTo>
                    <a:pt x="20488" y="50802"/>
                  </a:lnTo>
                  <a:lnTo>
                    <a:pt x="13876" y="68938"/>
                  </a:lnTo>
                  <a:lnTo>
                    <a:pt x="0" y="68938"/>
                  </a:lnTo>
                  <a:lnTo>
                    <a:pt x="27387" y="0"/>
                  </a:lnTo>
                  <a:close/>
                </a:path>
              </a:pathLst>
            </a:custGeom>
            <a:solidFill>
              <a:srgbClr val="2C272D"/>
            </a:solidFill>
            <a:ln w="2608" cap="flat">
              <a:noFill/>
              <a:prstDash val="solid"/>
              <a:miter/>
            </a:ln>
          </p:spPr>
          <p:txBody>
            <a:bodyPr rtlCol="0" anchor="ctr"/>
            <a:lstStyle/>
            <a:p>
              <a:endParaRPr lang="en-GB"/>
            </a:p>
          </p:txBody>
        </p:sp>
        <p:sp>
          <p:nvSpPr>
            <p:cNvPr id="90" name="Freeform: Shape 89">
              <a:extLst>
                <a:ext uri="{FF2B5EF4-FFF2-40B4-BE49-F238E27FC236}">
                  <a16:creationId xmlns:a16="http://schemas.microsoft.com/office/drawing/2014/main" id="{5D3BF280-9A5E-4697-AF95-533F8F955793}"/>
                </a:ext>
              </a:extLst>
            </p:cNvPr>
            <p:cNvSpPr/>
            <p:nvPr/>
          </p:nvSpPr>
          <p:spPr>
            <a:xfrm>
              <a:off x="10216323"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1" name="Freeform: Shape 90">
              <a:extLst>
                <a:ext uri="{FF2B5EF4-FFF2-40B4-BE49-F238E27FC236}">
                  <a16:creationId xmlns:a16="http://schemas.microsoft.com/office/drawing/2014/main" id="{C994FABA-3CB9-43EB-9F1A-15D99C8AC33D}"/>
                </a:ext>
              </a:extLst>
            </p:cNvPr>
            <p:cNvSpPr/>
            <p:nvPr/>
          </p:nvSpPr>
          <p:spPr>
            <a:xfrm>
              <a:off x="102819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2" name="Freeform: Shape 91">
              <a:extLst>
                <a:ext uri="{FF2B5EF4-FFF2-40B4-BE49-F238E27FC236}">
                  <a16:creationId xmlns:a16="http://schemas.microsoft.com/office/drawing/2014/main" id="{190A2390-45B8-4C71-AB50-2B5AA4A7BBCD}"/>
                </a:ext>
              </a:extLst>
            </p:cNvPr>
            <p:cNvSpPr/>
            <p:nvPr/>
          </p:nvSpPr>
          <p:spPr>
            <a:xfrm>
              <a:off x="10348789" y="1120760"/>
              <a:ext cx="47039" cy="70558"/>
            </a:xfrm>
            <a:custGeom>
              <a:avLst/>
              <a:gdLst>
                <a:gd name="connsiteX0" fmla="*/ 23206 w 47038"/>
                <a:gd name="connsiteY0" fmla="*/ 71917 h 70558"/>
                <a:gd name="connsiteX1" fmla="*/ 10244 w 47038"/>
                <a:gd name="connsiteY1" fmla="*/ 70323 h 70558"/>
                <a:gd name="connsiteX2" fmla="*/ 0 w 47038"/>
                <a:gd name="connsiteY2" fmla="*/ 66194 h 70558"/>
                <a:gd name="connsiteX3" fmla="*/ 1359 w 47038"/>
                <a:gd name="connsiteY3" fmla="*/ 54304 h 70558"/>
                <a:gd name="connsiteX4" fmla="*/ 11525 w 47038"/>
                <a:gd name="connsiteY4" fmla="*/ 58746 h 70558"/>
                <a:gd name="connsiteX5" fmla="*/ 22683 w 47038"/>
                <a:gd name="connsiteY5" fmla="*/ 60367 h 70558"/>
                <a:gd name="connsiteX6" fmla="*/ 32352 w 47038"/>
                <a:gd name="connsiteY6" fmla="*/ 58041 h 70558"/>
                <a:gd name="connsiteX7" fmla="*/ 35750 w 47038"/>
                <a:gd name="connsiteY7" fmla="*/ 51560 h 70558"/>
                <a:gd name="connsiteX8" fmla="*/ 32901 w 47038"/>
                <a:gd name="connsiteY8" fmla="*/ 45837 h 70558"/>
                <a:gd name="connsiteX9" fmla="*/ 22056 w 47038"/>
                <a:gd name="connsiteY9" fmla="*/ 41107 h 70558"/>
                <a:gd name="connsiteX10" fmla="*/ 5984 w 47038"/>
                <a:gd name="connsiteY10" fmla="*/ 32666 h 70558"/>
                <a:gd name="connsiteX11" fmla="*/ 1176 w 47038"/>
                <a:gd name="connsiteY11" fmla="*/ 19704 h 70558"/>
                <a:gd name="connsiteX12" fmla="*/ 4129 w 47038"/>
                <a:gd name="connsiteY12" fmla="*/ 9460 h 70558"/>
                <a:gd name="connsiteX13" fmla="*/ 12700 w 47038"/>
                <a:gd name="connsiteY13" fmla="*/ 2509 h 70558"/>
                <a:gd name="connsiteX14" fmla="*/ 25845 w 47038"/>
                <a:gd name="connsiteY14" fmla="*/ 0 h 70558"/>
                <a:gd name="connsiteX15" fmla="*/ 36743 w 47038"/>
                <a:gd name="connsiteY15" fmla="*/ 1359 h 70558"/>
                <a:gd name="connsiteX16" fmla="*/ 46438 w 47038"/>
                <a:gd name="connsiteY16" fmla="*/ 5070 h 70558"/>
                <a:gd name="connsiteX17" fmla="*/ 44530 w 47038"/>
                <a:gd name="connsiteY17" fmla="*/ 16594 h 70558"/>
                <a:gd name="connsiteX18" fmla="*/ 35671 w 47038"/>
                <a:gd name="connsiteY18" fmla="*/ 12910 h 70558"/>
                <a:gd name="connsiteX19" fmla="*/ 26289 w 47038"/>
                <a:gd name="connsiteY19" fmla="*/ 11498 h 70558"/>
                <a:gd name="connsiteX20" fmla="*/ 17535 w 47038"/>
                <a:gd name="connsiteY20" fmla="*/ 13589 h 70558"/>
                <a:gd name="connsiteX21" fmla="*/ 14582 w 47038"/>
                <a:gd name="connsiteY21" fmla="*/ 19573 h 70558"/>
                <a:gd name="connsiteX22" fmla="*/ 15706 w 47038"/>
                <a:gd name="connsiteY22" fmla="*/ 23624 h 70558"/>
                <a:gd name="connsiteX23" fmla="*/ 19417 w 47038"/>
                <a:gd name="connsiteY23" fmla="*/ 26472 h 70558"/>
                <a:gd name="connsiteX24" fmla="*/ 26812 w 47038"/>
                <a:gd name="connsiteY24" fmla="*/ 29295 h 70558"/>
                <a:gd name="connsiteX25" fmla="*/ 44321 w 47038"/>
                <a:gd name="connsiteY25" fmla="*/ 38232 h 70558"/>
                <a:gd name="connsiteX26" fmla="*/ 49495 w 47038"/>
                <a:gd name="connsiteY26" fmla="*/ 51351 h 70558"/>
                <a:gd name="connsiteX27" fmla="*/ 42466 w 47038"/>
                <a:gd name="connsiteY27" fmla="*/ 66377 h 70558"/>
                <a:gd name="connsiteX28" fmla="*/ 23206 w 47038"/>
                <a:gd name="connsiteY28" fmla="*/ 71917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038" h="70558">
                  <a:moveTo>
                    <a:pt x="23206" y="71917"/>
                  </a:moveTo>
                  <a:cubicBezTo>
                    <a:pt x="18894" y="71917"/>
                    <a:pt x="14582" y="71395"/>
                    <a:pt x="10244" y="70323"/>
                  </a:cubicBezTo>
                  <a:cubicBezTo>
                    <a:pt x="5880" y="69252"/>
                    <a:pt x="2483" y="67893"/>
                    <a:pt x="0" y="66194"/>
                  </a:cubicBezTo>
                  <a:lnTo>
                    <a:pt x="1359" y="54304"/>
                  </a:lnTo>
                  <a:cubicBezTo>
                    <a:pt x="4260" y="56185"/>
                    <a:pt x="7657" y="57675"/>
                    <a:pt x="11525" y="58746"/>
                  </a:cubicBezTo>
                  <a:cubicBezTo>
                    <a:pt x="15392" y="59844"/>
                    <a:pt x="19103" y="60367"/>
                    <a:pt x="22683" y="60367"/>
                  </a:cubicBezTo>
                  <a:cubicBezTo>
                    <a:pt x="26864" y="60367"/>
                    <a:pt x="30079" y="59609"/>
                    <a:pt x="32352" y="58041"/>
                  </a:cubicBezTo>
                  <a:cubicBezTo>
                    <a:pt x="34626" y="56499"/>
                    <a:pt x="35750" y="54356"/>
                    <a:pt x="35750" y="51560"/>
                  </a:cubicBezTo>
                  <a:cubicBezTo>
                    <a:pt x="35750" y="49208"/>
                    <a:pt x="34809" y="47300"/>
                    <a:pt x="32901" y="45837"/>
                  </a:cubicBezTo>
                  <a:cubicBezTo>
                    <a:pt x="30993" y="44373"/>
                    <a:pt x="27387" y="42805"/>
                    <a:pt x="22056" y="41107"/>
                  </a:cubicBezTo>
                  <a:cubicBezTo>
                    <a:pt x="14556" y="38755"/>
                    <a:pt x="9199" y="35932"/>
                    <a:pt x="5984" y="32666"/>
                  </a:cubicBezTo>
                  <a:cubicBezTo>
                    <a:pt x="2770" y="29399"/>
                    <a:pt x="1176" y="25087"/>
                    <a:pt x="1176" y="19704"/>
                  </a:cubicBezTo>
                  <a:cubicBezTo>
                    <a:pt x="1176" y="15836"/>
                    <a:pt x="2143" y="12413"/>
                    <a:pt x="4129" y="9460"/>
                  </a:cubicBezTo>
                  <a:cubicBezTo>
                    <a:pt x="6089" y="6507"/>
                    <a:pt x="8964" y="4181"/>
                    <a:pt x="12700" y="2509"/>
                  </a:cubicBezTo>
                  <a:cubicBezTo>
                    <a:pt x="16437" y="862"/>
                    <a:pt x="20828" y="0"/>
                    <a:pt x="25845" y="0"/>
                  </a:cubicBezTo>
                  <a:cubicBezTo>
                    <a:pt x="29425" y="0"/>
                    <a:pt x="33032" y="470"/>
                    <a:pt x="36743" y="1359"/>
                  </a:cubicBezTo>
                  <a:cubicBezTo>
                    <a:pt x="40427" y="2274"/>
                    <a:pt x="43668" y="3502"/>
                    <a:pt x="46438" y="5070"/>
                  </a:cubicBezTo>
                  <a:lnTo>
                    <a:pt x="44530" y="16594"/>
                  </a:lnTo>
                  <a:cubicBezTo>
                    <a:pt x="41917" y="15079"/>
                    <a:pt x="38990" y="13850"/>
                    <a:pt x="35671" y="12910"/>
                  </a:cubicBezTo>
                  <a:cubicBezTo>
                    <a:pt x="32378" y="11969"/>
                    <a:pt x="29242" y="11498"/>
                    <a:pt x="26289" y="11498"/>
                  </a:cubicBezTo>
                  <a:cubicBezTo>
                    <a:pt x="22422" y="11498"/>
                    <a:pt x="19495" y="12204"/>
                    <a:pt x="17535" y="13589"/>
                  </a:cubicBezTo>
                  <a:cubicBezTo>
                    <a:pt x="15575" y="14974"/>
                    <a:pt x="14582" y="16960"/>
                    <a:pt x="14582" y="19573"/>
                  </a:cubicBezTo>
                  <a:cubicBezTo>
                    <a:pt x="14582" y="21220"/>
                    <a:pt x="14948" y="22553"/>
                    <a:pt x="15706" y="23624"/>
                  </a:cubicBezTo>
                  <a:cubicBezTo>
                    <a:pt x="16464" y="24669"/>
                    <a:pt x="17692" y="25636"/>
                    <a:pt x="19417" y="26472"/>
                  </a:cubicBezTo>
                  <a:cubicBezTo>
                    <a:pt x="21141" y="27335"/>
                    <a:pt x="23598" y="28249"/>
                    <a:pt x="26812" y="29295"/>
                  </a:cubicBezTo>
                  <a:cubicBezTo>
                    <a:pt x="35044" y="31908"/>
                    <a:pt x="40872" y="34887"/>
                    <a:pt x="44321" y="38232"/>
                  </a:cubicBezTo>
                  <a:cubicBezTo>
                    <a:pt x="47771" y="41603"/>
                    <a:pt x="49495" y="45967"/>
                    <a:pt x="49495" y="51351"/>
                  </a:cubicBezTo>
                  <a:cubicBezTo>
                    <a:pt x="49495" y="57701"/>
                    <a:pt x="47143" y="62718"/>
                    <a:pt x="42466" y="66377"/>
                  </a:cubicBezTo>
                  <a:cubicBezTo>
                    <a:pt x="37788" y="70088"/>
                    <a:pt x="31359" y="71917"/>
                    <a:pt x="23206" y="71917"/>
                  </a:cubicBezTo>
                </a:path>
              </a:pathLst>
            </a:custGeom>
            <a:solidFill>
              <a:srgbClr val="2C272D"/>
            </a:solidFill>
            <a:ln w="2608" cap="flat">
              <a:noFill/>
              <a:prstDash val="solid"/>
              <a:miter/>
            </a:ln>
          </p:spPr>
          <p:txBody>
            <a:bodyPr rtlCol="0" anchor="ctr"/>
            <a:lstStyle/>
            <a:p>
              <a:endParaRPr lang="en-GB"/>
            </a:p>
          </p:txBody>
        </p:sp>
        <p:sp>
          <p:nvSpPr>
            <p:cNvPr id="93" name="Freeform: Shape 92">
              <a:extLst>
                <a:ext uri="{FF2B5EF4-FFF2-40B4-BE49-F238E27FC236}">
                  <a16:creationId xmlns:a16="http://schemas.microsoft.com/office/drawing/2014/main" id="{7FEC6FBE-7064-41D1-8FF4-82E98F201664}"/>
                </a:ext>
              </a:extLst>
            </p:cNvPr>
            <p:cNvSpPr/>
            <p:nvPr/>
          </p:nvSpPr>
          <p:spPr>
            <a:xfrm>
              <a:off x="10450106" y="1122275"/>
              <a:ext cx="70558" cy="67945"/>
            </a:xfrm>
            <a:custGeom>
              <a:avLst/>
              <a:gdLst>
                <a:gd name="connsiteX0" fmla="*/ 0 w 70558"/>
                <a:gd name="connsiteY0" fmla="*/ 0 h 67944"/>
                <a:gd name="connsiteX1" fmla="*/ 14347 w 70558"/>
                <a:gd name="connsiteY1" fmla="*/ 0 h 67944"/>
                <a:gd name="connsiteX2" fmla="*/ 36664 w 70558"/>
                <a:gd name="connsiteY2" fmla="*/ 42178 h 67944"/>
                <a:gd name="connsiteX3" fmla="*/ 59138 w 70558"/>
                <a:gd name="connsiteY3" fmla="*/ 0 h 67944"/>
                <a:gd name="connsiteX4" fmla="*/ 72675 w 70558"/>
                <a:gd name="connsiteY4" fmla="*/ 0 h 67944"/>
                <a:gd name="connsiteX5" fmla="*/ 72675 w 70558"/>
                <a:gd name="connsiteY5" fmla="*/ 68964 h 67944"/>
                <a:gd name="connsiteX6" fmla="*/ 59974 w 70558"/>
                <a:gd name="connsiteY6" fmla="*/ 68964 h 67944"/>
                <a:gd name="connsiteX7" fmla="*/ 59974 w 70558"/>
                <a:gd name="connsiteY7" fmla="*/ 20514 h 67944"/>
                <a:gd name="connsiteX8" fmla="*/ 41995 w 70558"/>
                <a:gd name="connsiteY8" fmla="*/ 54173 h 67944"/>
                <a:gd name="connsiteX9" fmla="*/ 30654 w 70558"/>
                <a:gd name="connsiteY9" fmla="*/ 54173 h 67944"/>
                <a:gd name="connsiteX10" fmla="*/ 12700 w 70558"/>
                <a:gd name="connsiteY10" fmla="*/ 20514 h 67944"/>
                <a:gd name="connsiteX11" fmla="*/ 12700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47" y="0"/>
                  </a:lnTo>
                  <a:lnTo>
                    <a:pt x="36664" y="42178"/>
                  </a:lnTo>
                  <a:lnTo>
                    <a:pt x="59138" y="0"/>
                  </a:lnTo>
                  <a:lnTo>
                    <a:pt x="72675" y="0"/>
                  </a:lnTo>
                  <a:lnTo>
                    <a:pt x="72675" y="68964"/>
                  </a:lnTo>
                  <a:lnTo>
                    <a:pt x="59974" y="68964"/>
                  </a:lnTo>
                  <a:lnTo>
                    <a:pt x="59974" y="20514"/>
                  </a:lnTo>
                  <a:lnTo>
                    <a:pt x="41995" y="54173"/>
                  </a:lnTo>
                  <a:lnTo>
                    <a:pt x="30654" y="54173"/>
                  </a:lnTo>
                  <a:lnTo>
                    <a:pt x="12700" y="20514"/>
                  </a:lnTo>
                  <a:lnTo>
                    <a:pt x="12700"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4" name="Freeform: Shape 93">
              <a:extLst>
                <a:ext uri="{FF2B5EF4-FFF2-40B4-BE49-F238E27FC236}">
                  <a16:creationId xmlns:a16="http://schemas.microsoft.com/office/drawing/2014/main" id="{4A9C32DE-3AD9-47EA-B38F-83925A78D252}"/>
                </a:ext>
              </a:extLst>
            </p:cNvPr>
            <p:cNvSpPr/>
            <p:nvPr/>
          </p:nvSpPr>
          <p:spPr>
            <a:xfrm>
              <a:off x="10548364"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95" name="Freeform: Shape 94">
              <a:extLst>
                <a:ext uri="{FF2B5EF4-FFF2-40B4-BE49-F238E27FC236}">
                  <a16:creationId xmlns:a16="http://schemas.microsoft.com/office/drawing/2014/main" id="{03034933-D18E-48D1-921F-C0EC10C3AEA1}"/>
                </a:ext>
              </a:extLst>
            </p:cNvPr>
            <p:cNvSpPr/>
            <p:nvPr/>
          </p:nvSpPr>
          <p:spPr>
            <a:xfrm>
              <a:off x="10587825"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6" name="Freeform: Shape 95">
              <a:extLst>
                <a:ext uri="{FF2B5EF4-FFF2-40B4-BE49-F238E27FC236}">
                  <a16:creationId xmlns:a16="http://schemas.microsoft.com/office/drawing/2014/main" id="{D853DD2D-6D8A-4D06-9FF7-4CB02D00B324}"/>
                </a:ext>
              </a:extLst>
            </p:cNvPr>
            <p:cNvSpPr/>
            <p:nvPr/>
          </p:nvSpPr>
          <p:spPr>
            <a:xfrm>
              <a:off x="10653418" y="1122275"/>
              <a:ext cx="44426" cy="67945"/>
            </a:xfrm>
            <a:custGeom>
              <a:avLst/>
              <a:gdLst>
                <a:gd name="connsiteX0" fmla="*/ 0 w 44425"/>
                <a:gd name="connsiteY0" fmla="*/ 0 h 67944"/>
                <a:gd name="connsiteX1" fmla="*/ 13876 w 44425"/>
                <a:gd name="connsiteY1" fmla="*/ 0 h 67944"/>
                <a:gd name="connsiteX2" fmla="*/ 13876 w 44425"/>
                <a:gd name="connsiteY2" fmla="*/ 57518 h 67944"/>
                <a:gd name="connsiteX3" fmla="*/ 45079 w 44425"/>
                <a:gd name="connsiteY3" fmla="*/ 57518 h 67944"/>
                <a:gd name="connsiteX4" fmla="*/ 45079 w 44425"/>
                <a:gd name="connsiteY4" fmla="*/ 68964 h 67944"/>
                <a:gd name="connsiteX5" fmla="*/ 0 w 44425"/>
                <a:gd name="connsiteY5"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425" h="67944">
                  <a:moveTo>
                    <a:pt x="0" y="0"/>
                  </a:moveTo>
                  <a:lnTo>
                    <a:pt x="13876" y="0"/>
                  </a:lnTo>
                  <a:lnTo>
                    <a:pt x="13876" y="57518"/>
                  </a:lnTo>
                  <a:lnTo>
                    <a:pt x="45079" y="57518"/>
                  </a:lnTo>
                  <a:lnTo>
                    <a:pt x="45079"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7" name="Freeform: Shape 96">
              <a:extLst>
                <a:ext uri="{FF2B5EF4-FFF2-40B4-BE49-F238E27FC236}">
                  <a16:creationId xmlns:a16="http://schemas.microsoft.com/office/drawing/2014/main" id="{A5645135-5B10-4095-AC81-B24FBD584E19}"/>
                </a:ext>
              </a:extLst>
            </p:cNvPr>
            <p:cNvSpPr/>
            <p:nvPr/>
          </p:nvSpPr>
          <p:spPr>
            <a:xfrm>
              <a:off x="10719011"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8" name="Freeform: Shape 97">
              <a:extLst>
                <a:ext uri="{FF2B5EF4-FFF2-40B4-BE49-F238E27FC236}">
                  <a16:creationId xmlns:a16="http://schemas.microsoft.com/office/drawing/2014/main" id="{7AF72FBB-1FD5-4942-A65E-8A24656DBF13}"/>
                </a:ext>
              </a:extLst>
            </p:cNvPr>
            <p:cNvSpPr/>
            <p:nvPr/>
          </p:nvSpPr>
          <p:spPr>
            <a:xfrm>
              <a:off x="10789046"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99" name="Freeform: Shape 98">
              <a:extLst>
                <a:ext uri="{FF2B5EF4-FFF2-40B4-BE49-F238E27FC236}">
                  <a16:creationId xmlns:a16="http://schemas.microsoft.com/office/drawing/2014/main" id="{BA7F9EE2-6E59-4608-819B-AAED54324463}"/>
                </a:ext>
              </a:extLst>
            </p:cNvPr>
            <p:cNvSpPr/>
            <p:nvPr/>
          </p:nvSpPr>
          <p:spPr>
            <a:xfrm>
              <a:off x="10876225" y="1122275"/>
              <a:ext cx="60105" cy="67945"/>
            </a:xfrm>
            <a:custGeom>
              <a:avLst/>
              <a:gdLst>
                <a:gd name="connsiteX0" fmla="*/ 0 w 60105"/>
                <a:gd name="connsiteY0" fmla="*/ 0 h 67944"/>
                <a:gd name="connsiteX1" fmla="*/ 12361 w 60105"/>
                <a:gd name="connsiteY1" fmla="*/ 0 h 67944"/>
                <a:gd name="connsiteX2" fmla="*/ 48450 w 60105"/>
                <a:gd name="connsiteY2" fmla="*/ 47901 h 67944"/>
                <a:gd name="connsiteX3" fmla="*/ 48450 w 60105"/>
                <a:gd name="connsiteY3" fmla="*/ 0 h 67944"/>
                <a:gd name="connsiteX4" fmla="*/ 61621 w 60105"/>
                <a:gd name="connsiteY4" fmla="*/ 0 h 67944"/>
                <a:gd name="connsiteX5" fmla="*/ 61621 w 60105"/>
                <a:gd name="connsiteY5" fmla="*/ 68964 h 67944"/>
                <a:gd name="connsiteX6" fmla="*/ 49286 w 60105"/>
                <a:gd name="connsiteY6" fmla="*/ 68964 h 67944"/>
                <a:gd name="connsiteX7" fmla="*/ 13171 w 60105"/>
                <a:gd name="connsiteY7" fmla="*/ 21220 h 67944"/>
                <a:gd name="connsiteX8" fmla="*/ 13171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61" y="0"/>
                  </a:lnTo>
                  <a:lnTo>
                    <a:pt x="48450" y="47901"/>
                  </a:lnTo>
                  <a:lnTo>
                    <a:pt x="48450" y="0"/>
                  </a:lnTo>
                  <a:lnTo>
                    <a:pt x="61621" y="0"/>
                  </a:lnTo>
                  <a:lnTo>
                    <a:pt x="61621" y="68964"/>
                  </a:lnTo>
                  <a:lnTo>
                    <a:pt x="49286" y="68964"/>
                  </a:lnTo>
                  <a:lnTo>
                    <a:pt x="13171" y="21220"/>
                  </a:lnTo>
                  <a:lnTo>
                    <a:pt x="13171"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0" name="Freeform: Shape 99">
              <a:extLst>
                <a:ext uri="{FF2B5EF4-FFF2-40B4-BE49-F238E27FC236}">
                  <a16:creationId xmlns:a16="http://schemas.microsoft.com/office/drawing/2014/main" id="{BD8470D8-E77B-440D-BDCB-1C275D385B2F}"/>
                </a:ext>
              </a:extLst>
            </p:cNvPr>
            <p:cNvSpPr/>
            <p:nvPr/>
          </p:nvSpPr>
          <p:spPr>
            <a:xfrm>
              <a:off x="10963430" y="1122275"/>
              <a:ext cx="13066" cy="67945"/>
            </a:xfrm>
            <a:custGeom>
              <a:avLst/>
              <a:gdLst>
                <a:gd name="connsiteX0" fmla="*/ 0 w 13066"/>
                <a:gd name="connsiteY0" fmla="*/ 0 h 67944"/>
                <a:gd name="connsiteX1" fmla="*/ 13876 w 13066"/>
                <a:gd name="connsiteY1" fmla="*/ 0 h 67944"/>
                <a:gd name="connsiteX2" fmla="*/ 13876 w 13066"/>
                <a:gd name="connsiteY2" fmla="*/ 68938 h 67944"/>
                <a:gd name="connsiteX3" fmla="*/ 0 w 13066"/>
                <a:gd name="connsiteY3" fmla="*/ 68938 h 67944"/>
              </a:gdLst>
              <a:ahLst/>
              <a:cxnLst>
                <a:cxn ang="0">
                  <a:pos x="connsiteX0" y="connsiteY0"/>
                </a:cxn>
                <a:cxn ang="0">
                  <a:pos x="connsiteX1" y="connsiteY1"/>
                </a:cxn>
                <a:cxn ang="0">
                  <a:pos x="connsiteX2" y="connsiteY2"/>
                </a:cxn>
                <a:cxn ang="0">
                  <a:pos x="connsiteX3" y="connsiteY3"/>
                </a:cxn>
              </a:cxnLst>
              <a:rect l="l" t="t" r="r" b="b"/>
              <a:pathLst>
                <a:path w="13066" h="67944">
                  <a:moveTo>
                    <a:pt x="0" y="0"/>
                  </a:moveTo>
                  <a:lnTo>
                    <a:pt x="13876" y="0"/>
                  </a:lnTo>
                  <a:lnTo>
                    <a:pt x="13876" y="68938"/>
                  </a:lnTo>
                  <a:lnTo>
                    <a:pt x="0" y="68938"/>
                  </a:lnTo>
                  <a:close/>
                </a:path>
              </a:pathLst>
            </a:custGeom>
            <a:solidFill>
              <a:srgbClr val="2C272D"/>
            </a:solidFill>
            <a:ln w="2608" cap="flat">
              <a:noFill/>
              <a:prstDash val="solid"/>
              <a:miter/>
            </a:ln>
          </p:spPr>
          <p:txBody>
            <a:bodyPr rtlCol="0" anchor="ctr"/>
            <a:lstStyle/>
            <a:p>
              <a:endParaRPr lang="en-GB"/>
            </a:p>
          </p:txBody>
        </p:sp>
        <p:sp>
          <p:nvSpPr>
            <p:cNvPr id="101" name="Freeform: Shape 100">
              <a:extLst>
                <a:ext uri="{FF2B5EF4-FFF2-40B4-BE49-F238E27FC236}">
                  <a16:creationId xmlns:a16="http://schemas.microsoft.com/office/drawing/2014/main" id="{928B0173-C8A8-498D-8F3B-EB1A691008C2}"/>
                </a:ext>
              </a:extLst>
            </p:cNvPr>
            <p:cNvSpPr/>
            <p:nvPr/>
          </p:nvSpPr>
          <p:spPr>
            <a:xfrm>
              <a:off x="11002420" y="1122275"/>
              <a:ext cx="60105" cy="67945"/>
            </a:xfrm>
            <a:custGeom>
              <a:avLst/>
              <a:gdLst>
                <a:gd name="connsiteX0" fmla="*/ 30392 w 60105"/>
                <a:gd name="connsiteY0" fmla="*/ 70401 h 67944"/>
                <a:gd name="connsiteX1" fmla="*/ 7997 w 60105"/>
                <a:gd name="connsiteY1" fmla="*/ 62405 h 67944"/>
                <a:gd name="connsiteX2" fmla="*/ 0 w 60105"/>
                <a:gd name="connsiteY2" fmla="*/ 39826 h 67944"/>
                <a:gd name="connsiteX3" fmla="*/ 0 w 60105"/>
                <a:gd name="connsiteY3" fmla="*/ 0 h 67944"/>
                <a:gd name="connsiteX4" fmla="*/ 13876 w 60105"/>
                <a:gd name="connsiteY4" fmla="*/ 0 h 67944"/>
                <a:gd name="connsiteX5" fmla="*/ 13876 w 60105"/>
                <a:gd name="connsiteY5" fmla="*/ 38729 h 67944"/>
                <a:gd name="connsiteX6" fmla="*/ 30471 w 60105"/>
                <a:gd name="connsiteY6" fmla="*/ 58041 h 67944"/>
                <a:gd name="connsiteX7" fmla="*/ 47170 w 60105"/>
                <a:gd name="connsiteY7" fmla="*/ 38729 h 67944"/>
                <a:gd name="connsiteX8" fmla="*/ 47170 w 60105"/>
                <a:gd name="connsiteY8" fmla="*/ 0 h 67944"/>
                <a:gd name="connsiteX9" fmla="*/ 61046 w 60105"/>
                <a:gd name="connsiteY9" fmla="*/ 0 h 67944"/>
                <a:gd name="connsiteX10" fmla="*/ 61046 w 60105"/>
                <a:gd name="connsiteY10" fmla="*/ 39826 h 67944"/>
                <a:gd name="connsiteX11" fmla="*/ 53049 w 60105"/>
                <a:gd name="connsiteY11" fmla="*/ 62405 h 67944"/>
                <a:gd name="connsiteX12" fmla="*/ 30392 w 60105"/>
                <a:gd name="connsiteY12" fmla="*/ 70401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05" h="67944">
                  <a:moveTo>
                    <a:pt x="30392" y="70401"/>
                  </a:moveTo>
                  <a:cubicBezTo>
                    <a:pt x="20776" y="70401"/>
                    <a:pt x="13302" y="67736"/>
                    <a:pt x="7997" y="62405"/>
                  </a:cubicBezTo>
                  <a:cubicBezTo>
                    <a:pt x="2666" y="57074"/>
                    <a:pt x="0" y="49548"/>
                    <a:pt x="0" y="39826"/>
                  </a:cubicBezTo>
                  <a:lnTo>
                    <a:pt x="0" y="0"/>
                  </a:lnTo>
                  <a:lnTo>
                    <a:pt x="13876" y="0"/>
                  </a:lnTo>
                  <a:lnTo>
                    <a:pt x="13876" y="38729"/>
                  </a:lnTo>
                  <a:cubicBezTo>
                    <a:pt x="13876" y="51612"/>
                    <a:pt x="19417" y="58041"/>
                    <a:pt x="30471" y="58041"/>
                  </a:cubicBezTo>
                  <a:cubicBezTo>
                    <a:pt x="41603" y="58041"/>
                    <a:pt x="47170" y="51612"/>
                    <a:pt x="47170" y="38729"/>
                  </a:cubicBezTo>
                  <a:lnTo>
                    <a:pt x="47170" y="0"/>
                  </a:lnTo>
                  <a:lnTo>
                    <a:pt x="61046" y="0"/>
                  </a:lnTo>
                  <a:lnTo>
                    <a:pt x="61046" y="39826"/>
                  </a:lnTo>
                  <a:cubicBezTo>
                    <a:pt x="61046" y="49574"/>
                    <a:pt x="58380" y="57100"/>
                    <a:pt x="53049" y="62405"/>
                  </a:cubicBezTo>
                  <a:cubicBezTo>
                    <a:pt x="47771" y="67736"/>
                    <a:pt x="40192" y="70401"/>
                    <a:pt x="30392" y="70401"/>
                  </a:cubicBezTo>
                </a:path>
              </a:pathLst>
            </a:custGeom>
            <a:solidFill>
              <a:srgbClr val="2C272D"/>
            </a:solidFill>
            <a:ln w="2608" cap="flat">
              <a:noFill/>
              <a:prstDash val="solid"/>
              <a:miter/>
            </a:ln>
          </p:spPr>
          <p:txBody>
            <a:bodyPr rtlCol="0" anchor="ctr"/>
            <a:lstStyle/>
            <a:p>
              <a:endParaRPr lang="en-GB"/>
            </a:p>
          </p:txBody>
        </p:sp>
        <p:sp>
          <p:nvSpPr>
            <p:cNvPr id="102" name="Freeform: Shape 101">
              <a:extLst>
                <a:ext uri="{FF2B5EF4-FFF2-40B4-BE49-F238E27FC236}">
                  <a16:creationId xmlns:a16="http://schemas.microsoft.com/office/drawing/2014/main" id="{30DD1275-E765-4339-B899-536620EDED2A}"/>
                </a:ext>
              </a:extLst>
            </p:cNvPr>
            <p:cNvSpPr/>
            <p:nvPr/>
          </p:nvSpPr>
          <p:spPr>
            <a:xfrm>
              <a:off x="11088631" y="1122275"/>
              <a:ext cx="70558" cy="67945"/>
            </a:xfrm>
            <a:custGeom>
              <a:avLst/>
              <a:gdLst>
                <a:gd name="connsiteX0" fmla="*/ 0 w 70558"/>
                <a:gd name="connsiteY0" fmla="*/ 0 h 67944"/>
                <a:gd name="connsiteX1" fmla="*/ 14321 w 70558"/>
                <a:gd name="connsiteY1" fmla="*/ 0 h 67944"/>
                <a:gd name="connsiteX2" fmla="*/ 36638 w 70558"/>
                <a:gd name="connsiteY2" fmla="*/ 42178 h 67944"/>
                <a:gd name="connsiteX3" fmla="*/ 59138 w 70558"/>
                <a:gd name="connsiteY3" fmla="*/ 0 h 67944"/>
                <a:gd name="connsiteX4" fmla="*/ 72649 w 70558"/>
                <a:gd name="connsiteY4" fmla="*/ 0 h 67944"/>
                <a:gd name="connsiteX5" fmla="*/ 72649 w 70558"/>
                <a:gd name="connsiteY5" fmla="*/ 68964 h 67944"/>
                <a:gd name="connsiteX6" fmla="*/ 59948 w 70558"/>
                <a:gd name="connsiteY6" fmla="*/ 68964 h 67944"/>
                <a:gd name="connsiteX7" fmla="*/ 59948 w 70558"/>
                <a:gd name="connsiteY7" fmla="*/ 20514 h 67944"/>
                <a:gd name="connsiteX8" fmla="*/ 41995 w 70558"/>
                <a:gd name="connsiteY8" fmla="*/ 54173 h 67944"/>
                <a:gd name="connsiteX9" fmla="*/ 30654 w 70558"/>
                <a:gd name="connsiteY9" fmla="*/ 54173 h 67944"/>
                <a:gd name="connsiteX10" fmla="*/ 12674 w 70558"/>
                <a:gd name="connsiteY10" fmla="*/ 20514 h 67944"/>
                <a:gd name="connsiteX11" fmla="*/ 12674 w 70558"/>
                <a:gd name="connsiteY11" fmla="*/ 68964 h 67944"/>
                <a:gd name="connsiteX12" fmla="*/ 0 w 70558"/>
                <a:gd name="connsiteY12"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0558" h="67944">
                  <a:moveTo>
                    <a:pt x="0" y="0"/>
                  </a:moveTo>
                  <a:lnTo>
                    <a:pt x="14321" y="0"/>
                  </a:lnTo>
                  <a:lnTo>
                    <a:pt x="36638" y="42178"/>
                  </a:lnTo>
                  <a:lnTo>
                    <a:pt x="59138" y="0"/>
                  </a:lnTo>
                  <a:lnTo>
                    <a:pt x="72649" y="0"/>
                  </a:lnTo>
                  <a:lnTo>
                    <a:pt x="72649" y="68964"/>
                  </a:lnTo>
                  <a:lnTo>
                    <a:pt x="59948" y="68964"/>
                  </a:lnTo>
                  <a:lnTo>
                    <a:pt x="59948" y="20514"/>
                  </a:lnTo>
                  <a:lnTo>
                    <a:pt x="41995" y="54173"/>
                  </a:lnTo>
                  <a:lnTo>
                    <a:pt x="30654" y="54173"/>
                  </a:lnTo>
                  <a:lnTo>
                    <a:pt x="12674" y="20514"/>
                  </a:lnTo>
                  <a:lnTo>
                    <a:pt x="1267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3" name="Freeform: Shape 102">
              <a:extLst>
                <a:ext uri="{FF2B5EF4-FFF2-40B4-BE49-F238E27FC236}">
                  <a16:creationId xmlns:a16="http://schemas.microsoft.com/office/drawing/2014/main" id="{415627C7-6D82-429B-A208-FBA42E2E42A1}"/>
                </a:ext>
              </a:extLst>
            </p:cNvPr>
            <p:cNvSpPr/>
            <p:nvPr/>
          </p:nvSpPr>
          <p:spPr>
            <a:xfrm>
              <a:off x="11212187" y="1121282"/>
              <a:ext cx="57492" cy="70558"/>
            </a:xfrm>
            <a:custGeom>
              <a:avLst/>
              <a:gdLst>
                <a:gd name="connsiteX0" fmla="*/ 36664 w 57491"/>
                <a:gd name="connsiteY0" fmla="*/ 70950 h 70558"/>
                <a:gd name="connsiteX1" fmla="*/ 17692 w 57491"/>
                <a:gd name="connsiteY1" fmla="*/ 66743 h 70558"/>
                <a:gd name="connsiteX2" fmla="*/ 4730 w 57491"/>
                <a:gd name="connsiteY2" fmla="*/ 54539 h 70558"/>
                <a:gd name="connsiteX3" fmla="*/ 0 w 57491"/>
                <a:gd name="connsiteY3" fmla="*/ 35854 h 70558"/>
                <a:gd name="connsiteX4" fmla="*/ 4599 w 57491"/>
                <a:gd name="connsiteY4" fmla="*/ 17561 h 70558"/>
                <a:gd name="connsiteX5" fmla="*/ 17692 w 57491"/>
                <a:gd name="connsiteY5" fmla="*/ 4730 h 70558"/>
                <a:gd name="connsiteX6" fmla="*/ 37370 w 57491"/>
                <a:gd name="connsiteY6" fmla="*/ 0 h 70558"/>
                <a:gd name="connsiteX7" fmla="*/ 48868 w 57491"/>
                <a:gd name="connsiteY7" fmla="*/ 1490 h 70558"/>
                <a:gd name="connsiteX8" fmla="*/ 58903 w 57491"/>
                <a:gd name="connsiteY8" fmla="*/ 5514 h 70558"/>
                <a:gd name="connsiteX9" fmla="*/ 56629 w 57491"/>
                <a:gd name="connsiteY9" fmla="*/ 17221 h 70558"/>
                <a:gd name="connsiteX10" fmla="*/ 37553 w 57491"/>
                <a:gd name="connsiteY10" fmla="*/ 12308 h 70558"/>
                <a:gd name="connsiteX11" fmla="*/ 25584 w 57491"/>
                <a:gd name="connsiteY11" fmla="*/ 15131 h 70558"/>
                <a:gd name="connsiteX12" fmla="*/ 17326 w 57491"/>
                <a:gd name="connsiteY12" fmla="*/ 23206 h 70558"/>
                <a:gd name="connsiteX13" fmla="*/ 14321 w 57491"/>
                <a:gd name="connsiteY13" fmla="*/ 35540 h 70558"/>
                <a:gd name="connsiteX14" fmla="*/ 20671 w 57491"/>
                <a:gd name="connsiteY14" fmla="*/ 52370 h 70558"/>
                <a:gd name="connsiteX15" fmla="*/ 37814 w 57491"/>
                <a:gd name="connsiteY15" fmla="*/ 58589 h 70558"/>
                <a:gd name="connsiteX16" fmla="*/ 47875 w 57491"/>
                <a:gd name="connsiteY16" fmla="*/ 57231 h 70558"/>
                <a:gd name="connsiteX17" fmla="*/ 57936 w 57491"/>
                <a:gd name="connsiteY17" fmla="*/ 53415 h 70558"/>
                <a:gd name="connsiteX18" fmla="*/ 59400 w 57491"/>
                <a:gd name="connsiteY18" fmla="*/ 65384 h 70558"/>
                <a:gd name="connsiteX19" fmla="*/ 48764 w 57491"/>
                <a:gd name="connsiteY19" fmla="*/ 69461 h 70558"/>
                <a:gd name="connsiteX20" fmla="*/ 36664 w 57491"/>
                <a:gd name="connsiteY20" fmla="*/ 70950 h 70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7491" h="70558">
                  <a:moveTo>
                    <a:pt x="36664" y="70950"/>
                  </a:moveTo>
                  <a:cubicBezTo>
                    <a:pt x="29530" y="70950"/>
                    <a:pt x="23206" y="69539"/>
                    <a:pt x="17692" y="66743"/>
                  </a:cubicBezTo>
                  <a:cubicBezTo>
                    <a:pt x="12178" y="63921"/>
                    <a:pt x="7866" y="59870"/>
                    <a:pt x="4730" y="54539"/>
                  </a:cubicBezTo>
                  <a:cubicBezTo>
                    <a:pt x="1568" y="49208"/>
                    <a:pt x="0" y="42988"/>
                    <a:pt x="0" y="35854"/>
                  </a:cubicBezTo>
                  <a:cubicBezTo>
                    <a:pt x="0" y="29086"/>
                    <a:pt x="1542" y="22997"/>
                    <a:pt x="4599" y="17561"/>
                  </a:cubicBezTo>
                  <a:cubicBezTo>
                    <a:pt x="7631" y="12152"/>
                    <a:pt x="12021" y="7866"/>
                    <a:pt x="17692" y="4730"/>
                  </a:cubicBezTo>
                  <a:cubicBezTo>
                    <a:pt x="23389" y="1594"/>
                    <a:pt x="29948" y="0"/>
                    <a:pt x="37370" y="0"/>
                  </a:cubicBezTo>
                  <a:cubicBezTo>
                    <a:pt x="41107" y="0"/>
                    <a:pt x="44948" y="496"/>
                    <a:pt x="48868" y="1490"/>
                  </a:cubicBezTo>
                  <a:cubicBezTo>
                    <a:pt x="52762" y="2483"/>
                    <a:pt x="56107" y="3842"/>
                    <a:pt x="58903" y="5514"/>
                  </a:cubicBezTo>
                  <a:lnTo>
                    <a:pt x="56629" y="17221"/>
                  </a:lnTo>
                  <a:cubicBezTo>
                    <a:pt x="50044" y="13955"/>
                    <a:pt x="43668" y="12308"/>
                    <a:pt x="37553" y="12308"/>
                  </a:cubicBezTo>
                  <a:cubicBezTo>
                    <a:pt x="33084" y="12308"/>
                    <a:pt x="29086" y="13249"/>
                    <a:pt x="25584" y="15131"/>
                  </a:cubicBezTo>
                  <a:cubicBezTo>
                    <a:pt x="22082" y="17012"/>
                    <a:pt x="19312" y="19704"/>
                    <a:pt x="17326" y="23206"/>
                  </a:cubicBezTo>
                  <a:cubicBezTo>
                    <a:pt x="15314" y="26708"/>
                    <a:pt x="14321" y="30837"/>
                    <a:pt x="14321" y="35540"/>
                  </a:cubicBezTo>
                  <a:cubicBezTo>
                    <a:pt x="14321" y="42622"/>
                    <a:pt x="16437" y="48215"/>
                    <a:pt x="20671" y="52370"/>
                  </a:cubicBezTo>
                  <a:cubicBezTo>
                    <a:pt x="24904" y="56499"/>
                    <a:pt x="30628" y="58589"/>
                    <a:pt x="37814" y="58589"/>
                  </a:cubicBezTo>
                  <a:cubicBezTo>
                    <a:pt x="40950" y="58589"/>
                    <a:pt x="44321" y="58145"/>
                    <a:pt x="47875" y="57231"/>
                  </a:cubicBezTo>
                  <a:cubicBezTo>
                    <a:pt x="51455" y="56316"/>
                    <a:pt x="54800" y="55062"/>
                    <a:pt x="57936" y="53415"/>
                  </a:cubicBezTo>
                  <a:lnTo>
                    <a:pt x="59400" y="65384"/>
                  </a:lnTo>
                  <a:cubicBezTo>
                    <a:pt x="56316" y="67135"/>
                    <a:pt x="52788" y="68494"/>
                    <a:pt x="48764" y="69461"/>
                  </a:cubicBezTo>
                  <a:cubicBezTo>
                    <a:pt x="44818" y="70454"/>
                    <a:pt x="40767" y="70950"/>
                    <a:pt x="36664" y="70950"/>
                  </a:cubicBezTo>
                </a:path>
              </a:pathLst>
            </a:custGeom>
            <a:solidFill>
              <a:srgbClr val="2C272D"/>
            </a:solidFill>
            <a:ln w="2608" cap="flat">
              <a:noFill/>
              <a:prstDash val="solid"/>
              <a:miter/>
            </a:ln>
          </p:spPr>
          <p:txBody>
            <a:bodyPr rtlCol="0" anchor="ctr"/>
            <a:lstStyle/>
            <a:p>
              <a:endParaRPr lang="en-GB"/>
            </a:p>
          </p:txBody>
        </p:sp>
        <p:sp>
          <p:nvSpPr>
            <p:cNvPr id="104" name="Freeform: Shape 103">
              <a:extLst>
                <a:ext uri="{FF2B5EF4-FFF2-40B4-BE49-F238E27FC236}">
                  <a16:creationId xmlns:a16="http://schemas.microsoft.com/office/drawing/2014/main" id="{1C2AF959-4B01-430C-95AC-CBEDB151FF85}"/>
                </a:ext>
              </a:extLst>
            </p:cNvPr>
            <p:cNvSpPr/>
            <p:nvPr/>
          </p:nvSpPr>
          <p:spPr>
            <a:xfrm>
              <a:off x="11294113" y="1122275"/>
              <a:ext cx="44426" cy="67945"/>
            </a:xfrm>
            <a:custGeom>
              <a:avLst/>
              <a:gdLst>
                <a:gd name="connsiteX0" fmla="*/ 0 w 44425"/>
                <a:gd name="connsiteY0" fmla="*/ 0 h 67944"/>
                <a:gd name="connsiteX1" fmla="*/ 45549 w 44425"/>
                <a:gd name="connsiteY1" fmla="*/ 0 h 67944"/>
                <a:gd name="connsiteX2" fmla="*/ 45549 w 44425"/>
                <a:gd name="connsiteY2" fmla="*/ 11629 h 67944"/>
                <a:gd name="connsiteX3" fmla="*/ 13432 w 44425"/>
                <a:gd name="connsiteY3" fmla="*/ 11629 h 67944"/>
                <a:gd name="connsiteX4" fmla="*/ 13432 w 44425"/>
                <a:gd name="connsiteY4" fmla="*/ 28145 h 67944"/>
                <a:gd name="connsiteX5" fmla="*/ 41812 w 44425"/>
                <a:gd name="connsiteY5" fmla="*/ 28145 h 67944"/>
                <a:gd name="connsiteX6" fmla="*/ 41812 w 44425"/>
                <a:gd name="connsiteY6" fmla="*/ 39643 h 67944"/>
                <a:gd name="connsiteX7" fmla="*/ 13432 w 44425"/>
                <a:gd name="connsiteY7" fmla="*/ 39643 h 67944"/>
                <a:gd name="connsiteX8" fmla="*/ 13432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49" y="0"/>
                  </a:lnTo>
                  <a:lnTo>
                    <a:pt x="45549" y="11629"/>
                  </a:lnTo>
                  <a:lnTo>
                    <a:pt x="13432" y="11629"/>
                  </a:lnTo>
                  <a:lnTo>
                    <a:pt x="13432" y="28145"/>
                  </a:lnTo>
                  <a:lnTo>
                    <a:pt x="41812" y="28145"/>
                  </a:lnTo>
                  <a:lnTo>
                    <a:pt x="41812" y="39643"/>
                  </a:lnTo>
                  <a:lnTo>
                    <a:pt x="13432" y="39643"/>
                  </a:lnTo>
                  <a:lnTo>
                    <a:pt x="13432"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5" name="Freeform: Shape 104">
              <a:extLst>
                <a:ext uri="{FF2B5EF4-FFF2-40B4-BE49-F238E27FC236}">
                  <a16:creationId xmlns:a16="http://schemas.microsoft.com/office/drawing/2014/main" id="{B24F855A-61F1-465B-A896-C9B436AAB707}"/>
                </a:ext>
              </a:extLst>
            </p:cNvPr>
            <p:cNvSpPr/>
            <p:nvPr/>
          </p:nvSpPr>
          <p:spPr>
            <a:xfrm>
              <a:off x="11364148" y="1122275"/>
              <a:ext cx="60105" cy="67945"/>
            </a:xfrm>
            <a:custGeom>
              <a:avLst/>
              <a:gdLst>
                <a:gd name="connsiteX0" fmla="*/ 0 w 60105"/>
                <a:gd name="connsiteY0" fmla="*/ 0 h 67944"/>
                <a:gd name="connsiteX1" fmla="*/ 12335 w 60105"/>
                <a:gd name="connsiteY1" fmla="*/ 0 h 67944"/>
                <a:gd name="connsiteX2" fmla="*/ 48450 w 60105"/>
                <a:gd name="connsiteY2" fmla="*/ 47901 h 67944"/>
                <a:gd name="connsiteX3" fmla="*/ 48450 w 60105"/>
                <a:gd name="connsiteY3" fmla="*/ 0 h 67944"/>
                <a:gd name="connsiteX4" fmla="*/ 61595 w 60105"/>
                <a:gd name="connsiteY4" fmla="*/ 0 h 67944"/>
                <a:gd name="connsiteX5" fmla="*/ 61595 w 60105"/>
                <a:gd name="connsiteY5" fmla="*/ 68964 h 67944"/>
                <a:gd name="connsiteX6" fmla="*/ 49260 w 60105"/>
                <a:gd name="connsiteY6" fmla="*/ 68964 h 67944"/>
                <a:gd name="connsiteX7" fmla="*/ 13145 w 60105"/>
                <a:gd name="connsiteY7" fmla="*/ 21220 h 67944"/>
                <a:gd name="connsiteX8" fmla="*/ 13145 w 60105"/>
                <a:gd name="connsiteY8" fmla="*/ 68964 h 67944"/>
                <a:gd name="connsiteX9" fmla="*/ 0 w 60105"/>
                <a:gd name="connsiteY9"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105" h="67944">
                  <a:moveTo>
                    <a:pt x="0" y="0"/>
                  </a:moveTo>
                  <a:lnTo>
                    <a:pt x="12335" y="0"/>
                  </a:lnTo>
                  <a:lnTo>
                    <a:pt x="48450" y="47901"/>
                  </a:lnTo>
                  <a:lnTo>
                    <a:pt x="48450" y="0"/>
                  </a:lnTo>
                  <a:lnTo>
                    <a:pt x="61595" y="0"/>
                  </a:lnTo>
                  <a:lnTo>
                    <a:pt x="61595" y="68964"/>
                  </a:lnTo>
                  <a:lnTo>
                    <a:pt x="49260" y="68964"/>
                  </a:lnTo>
                  <a:lnTo>
                    <a:pt x="13145" y="21220"/>
                  </a:lnTo>
                  <a:lnTo>
                    <a:pt x="13145"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6" name="Freeform: Shape 105">
              <a:extLst>
                <a:ext uri="{FF2B5EF4-FFF2-40B4-BE49-F238E27FC236}">
                  <a16:creationId xmlns:a16="http://schemas.microsoft.com/office/drawing/2014/main" id="{CDA12EA1-77E7-4DE8-92BC-0DF40378CABE}"/>
                </a:ext>
              </a:extLst>
            </p:cNvPr>
            <p:cNvSpPr/>
            <p:nvPr/>
          </p:nvSpPr>
          <p:spPr>
            <a:xfrm>
              <a:off x="11446257" y="1122275"/>
              <a:ext cx="57492" cy="67945"/>
            </a:xfrm>
            <a:custGeom>
              <a:avLst/>
              <a:gdLst>
                <a:gd name="connsiteX0" fmla="*/ 22134 w 57491"/>
                <a:gd name="connsiteY0" fmla="*/ 11446 h 67944"/>
                <a:gd name="connsiteX1" fmla="*/ 0 w 57491"/>
                <a:gd name="connsiteY1" fmla="*/ 11446 h 67944"/>
                <a:gd name="connsiteX2" fmla="*/ 0 w 57491"/>
                <a:gd name="connsiteY2" fmla="*/ 0 h 67944"/>
                <a:gd name="connsiteX3" fmla="*/ 58145 w 57491"/>
                <a:gd name="connsiteY3" fmla="*/ 0 h 67944"/>
                <a:gd name="connsiteX4" fmla="*/ 58145 w 57491"/>
                <a:gd name="connsiteY4" fmla="*/ 11446 h 67944"/>
                <a:gd name="connsiteX5" fmla="*/ 36011 w 57491"/>
                <a:gd name="connsiteY5" fmla="*/ 11446 h 67944"/>
                <a:gd name="connsiteX6" fmla="*/ 36011 w 57491"/>
                <a:gd name="connsiteY6" fmla="*/ 68964 h 67944"/>
                <a:gd name="connsiteX7" fmla="*/ 22134 w 57491"/>
                <a:gd name="connsiteY7"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491" h="67944">
                  <a:moveTo>
                    <a:pt x="22134" y="11446"/>
                  </a:moveTo>
                  <a:lnTo>
                    <a:pt x="0" y="11446"/>
                  </a:lnTo>
                  <a:lnTo>
                    <a:pt x="0" y="0"/>
                  </a:lnTo>
                  <a:lnTo>
                    <a:pt x="58145" y="0"/>
                  </a:lnTo>
                  <a:lnTo>
                    <a:pt x="58145" y="11446"/>
                  </a:lnTo>
                  <a:lnTo>
                    <a:pt x="36011" y="11446"/>
                  </a:lnTo>
                  <a:lnTo>
                    <a:pt x="36011" y="68964"/>
                  </a:lnTo>
                  <a:lnTo>
                    <a:pt x="22134" y="68964"/>
                  </a:lnTo>
                  <a:close/>
                </a:path>
              </a:pathLst>
            </a:custGeom>
            <a:solidFill>
              <a:srgbClr val="2C272D"/>
            </a:solidFill>
            <a:ln w="2608" cap="flat">
              <a:noFill/>
              <a:prstDash val="solid"/>
              <a:miter/>
            </a:ln>
          </p:spPr>
          <p:txBody>
            <a:bodyPr rtlCol="0" anchor="ctr"/>
            <a:lstStyle/>
            <a:p>
              <a:endParaRPr lang="en-GB"/>
            </a:p>
          </p:txBody>
        </p:sp>
        <p:sp>
          <p:nvSpPr>
            <p:cNvPr id="107" name="Freeform: Shape 106">
              <a:extLst>
                <a:ext uri="{FF2B5EF4-FFF2-40B4-BE49-F238E27FC236}">
                  <a16:creationId xmlns:a16="http://schemas.microsoft.com/office/drawing/2014/main" id="{8CF45CBF-1191-4D72-A721-553F4F59A018}"/>
                </a:ext>
              </a:extLst>
            </p:cNvPr>
            <p:cNvSpPr/>
            <p:nvPr/>
          </p:nvSpPr>
          <p:spPr>
            <a:xfrm>
              <a:off x="11524890" y="1122275"/>
              <a:ext cx="52265" cy="67945"/>
            </a:xfrm>
            <a:custGeom>
              <a:avLst/>
              <a:gdLst>
                <a:gd name="connsiteX0" fmla="*/ 13275 w 52265"/>
                <a:gd name="connsiteY0" fmla="*/ 33215 h 67944"/>
                <a:gd name="connsiteX1" fmla="*/ 20070 w 52265"/>
                <a:gd name="connsiteY1" fmla="*/ 33215 h 67944"/>
                <a:gd name="connsiteX2" fmla="*/ 34312 w 52265"/>
                <a:gd name="connsiteY2" fmla="*/ 22056 h 67944"/>
                <a:gd name="connsiteX3" fmla="*/ 30810 w 52265"/>
                <a:gd name="connsiteY3" fmla="*/ 13929 h 67944"/>
                <a:gd name="connsiteX4" fmla="*/ 20514 w 52265"/>
                <a:gd name="connsiteY4" fmla="*/ 11159 h 67944"/>
                <a:gd name="connsiteX5" fmla="*/ 13275 w 52265"/>
                <a:gd name="connsiteY5" fmla="*/ 11159 h 67944"/>
                <a:gd name="connsiteX6" fmla="*/ 13275 w 52265"/>
                <a:gd name="connsiteY6" fmla="*/ 33215 h 67944"/>
                <a:gd name="connsiteX7" fmla="*/ 26 w 52265"/>
                <a:gd name="connsiteY7" fmla="*/ 0 h 67944"/>
                <a:gd name="connsiteX8" fmla="*/ 22422 w 52265"/>
                <a:gd name="connsiteY8" fmla="*/ 0 h 67944"/>
                <a:gd name="connsiteX9" fmla="*/ 41107 w 52265"/>
                <a:gd name="connsiteY9" fmla="*/ 5854 h 67944"/>
                <a:gd name="connsiteX10" fmla="*/ 47901 w 52265"/>
                <a:gd name="connsiteY10" fmla="*/ 21951 h 67944"/>
                <a:gd name="connsiteX11" fmla="*/ 44896 w 52265"/>
                <a:gd name="connsiteY11" fmla="*/ 32875 h 67944"/>
                <a:gd name="connsiteX12" fmla="*/ 36377 w 52265"/>
                <a:gd name="connsiteY12" fmla="*/ 40715 h 67944"/>
                <a:gd name="connsiteX13" fmla="*/ 54800 w 52265"/>
                <a:gd name="connsiteY13" fmla="*/ 68938 h 67944"/>
                <a:gd name="connsiteX14" fmla="*/ 39199 w 52265"/>
                <a:gd name="connsiteY14" fmla="*/ 68938 h 67944"/>
                <a:gd name="connsiteX15" fmla="*/ 24408 w 52265"/>
                <a:gd name="connsiteY15" fmla="*/ 44164 h 67944"/>
                <a:gd name="connsiteX16" fmla="*/ 21821 w 52265"/>
                <a:gd name="connsiteY16" fmla="*/ 44295 h 67944"/>
                <a:gd name="connsiteX17" fmla="*/ 19861 w 52265"/>
                <a:gd name="connsiteY17" fmla="*/ 44347 h 67944"/>
                <a:gd name="connsiteX18" fmla="*/ 13249 w 52265"/>
                <a:gd name="connsiteY18" fmla="*/ 44347 h 67944"/>
                <a:gd name="connsiteX19" fmla="*/ 13249 w 52265"/>
                <a:gd name="connsiteY19" fmla="*/ 68938 h 67944"/>
                <a:gd name="connsiteX20" fmla="*/ 0 w 52265"/>
                <a:gd name="connsiteY20" fmla="*/ 68938 h 67944"/>
                <a:gd name="connsiteX21" fmla="*/ 0 w 52265"/>
                <a:gd name="connsiteY21" fmla="*/ 0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65" h="67944">
                  <a:moveTo>
                    <a:pt x="13275" y="33215"/>
                  </a:moveTo>
                  <a:lnTo>
                    <a:pt x="20070" y="33215"/>
                  </a:lnTo>
                  <a:cubicBezTo>
                    <a:pt x="29556" y="33215"/>
                    <a:pt x="34312" y="29478"/>
                    <a:pt x="34312" y="22056"/>
                  </a:cubicBezTo>
                  <a:cubicBezTo>
                    <a:pt x="34312" y="18502"/>
                    <a:pt x="33136" y="15784"/>
                    <a:pt x="30810" y="13929"/>
                  </a:cubicBezTo>
                  <a:cubicBezTo>
                    <a:pt x="28485" y="12073"/>
                    <a:pt x="25061" y="11159"/>
                    <a:pt x="20514" y="11159"/>
                  </a:cubicBezTo>
                  <a:lnTo>
                    <a:pt x="13275" y="11159"/>
                  </a:lnTo>
                  <a:lnTo>
                    <a:pt x="13275" y="33215"/>
                  </a:lnTo>
                  <a:close/>
                  <a:moveTo>
                    <a:pt x="26" y="0"/>
                  </a:moveTo>
                  <a:lnTo>
                    <a:pt x="22422" y="0"/>
                  </a:lnTo>
                  <a:cubicBezTo>
                    <a:pt x="30340" y="0"/>
                    <a:pt x="36586" y="1934"/>
                    <a:pt x="41107" y="5854"/>
                  </a:cubicBezTo>
                  <a:cubicBezTo>
                    <a:pt x="45628" y="9748"/>
                    <a:pt x="47901" y="15131"/>
                    <a:pt x="47901" y="21951"/>
                  </a:cubicBezTo>
                  <a:cubicBezTo>
                    <a:pt x="47901" y="26002"/>
                    <a:pt x="46908" y="29661"/>
                    <a:pt x="44896" y="32875"/>
                  </a:cubicBezTo>
                  <a:cubicBezTo>
                    <a:pt x="42910" y="36115"/>
                    <a:pt x="40061" y="38729"/>
                    <a:pt x="36377" y="40715"/>
                  </a:cubicBezTo>
                  <a:lnTo>
                    <a:pt x="54800" y="68938"/>
                  </a:lnTo>
                  <a:lnTo>
                    <a:pt x="39199" y="68938"/>
                  </a:lnTo>
                  <a:lnTo>
                    <a:pt x="24408" y="44164"/>
                  </a:lnTo>
                  <a:cubicBezTo>
                    <a:pt x="23363" y="44216"/>
                    <a:pt x="22526" y="44269"/>
                    <a:pt x="21821" y="44295"/>
                  </a:cubicBezTo>
                  <a:cubicBezTo>
                    <a:pt x="21115" y="44321"/>
                    <a:pt x="20462" y="44347"/>
                    <a:pt x="19861" y="44347"/>
                  </a:cubicBezTo>
                  <a:lnTo>
                    <a:pt x="13249" y="44347"/>
                  </a:lnTo>
                  <a:lnTo>
                    <a:pt x="13249" y="68938"/>
                  </a:lnTo>
                  <a:lnTo>
                    <a:pt x="0" y="68938"/>
                  </a:lnTo>
                  <a:lnTo>
                    <a:pt x="0" y="0"/>
                  </a:lnTo>
                  <a:close/>
                </a:path>
              </a:pathLst>
            </a:custGeom>
            <a:solidFill>
              <a:srgbClr val="2C272D"/>
            </a:solidFill>
            <a:ln w="2608" cap="flat">
              <a:noFill/>
              <a:prstDash val="solid"/>
              <a:miter/>
            </a:ln>
          </p:spPr>
          <p:txBody>
            <a:bodyPr rtlCol="0" anchor="ctr"/>
            <a:lstStyle/>
            <a:p>
              <a:endParaRPr lang="en-GB"/>
            </a:p>
          </p:txBody>
        </p:sp>
        <p:sp>
          <p:nvSpPr>
            <p:cNvPr id="108" name="Freeform: Shape 107">
              <a:extLst>
                <a:ext uri="{FF2B5EF4-FFF2-40B4-BE49-F238E27FC236}">
                  <a16:creationId xmlns:a16="http://schemas.microsoft.com/office/drawing/2014/main" id="{79C075A3-2FC6-4A13-918B-912BA64E72A7}"/>
                </a:ext>
              </a:extLst>
            </p:cNvPr>
            <p:cNvSpPr/>
            <p:nvPr/>
          </p:nvSpPr>
          <p:spPr>
            <a:xfrm>
              <a:off x="11599316" y="1122275"/>
              <a:ext cx="44426" cy="67945"/>
            </a:xfrm>
            <a:custGeom>
              <a:avLst/>
              <a:gdLst>
                <a:gd name="connsiteX0" fmla="*/ 0 w 44425"/>
                <a:gd name="connsiteY0" fmla="*/ 0 h 67944"/>
                <a:gd name="connsiteX1" fmla="*/ 45523 w 44425"/>
                <a:gd name="connsiteY1" fmla="*/ 0 h 67944"/>
                <a:gd name="connsiteX2" fmla="*/ 45523 w 44425"/>
                <a:gd name="connsiteY2" fmla="*/ 11629 h 67944"/>
                <a:gd name="connsiteX3" fmla="*/ 13406 w 44425"/>
                <a:gd name="connsiteY3" fmla="*/ 11629 h 67944"/>
                <a:gd name="connsiteX4" fmla="*/ 13406 w 44425"/>
                <a:gd name="connsiteY4" fmla="*/ 28145 h 67944"/>
                <a:gd name="connsiteX5" fmla="*/ 41812 w 44425"/>
                <a:gd name="connsiteY5" fmla="*/ 28145 h 67944"/>
                <a:gd name="connsiteX6" fmla="*/ 41812 w 44425"/>
                <a:gd name="connsiteY6" fmla="*/ 39643 h 67944"/>
                <a:gd name="connsiteX7" fmla="*/ 13406 w 44425"/>
                <a:gd name="connsiteY7" fmla="*/ 39643 h 67944"/>
                <a:gd name="connsiteX8" fmla="*/ 13406 w 44425"/>
                <a:gd name="connsiteY8" fmla="*/ 57335 h 67944"/>
                <a:gd name="connsiteX9" fmla="*/ 46804 w 44425"/>
                <a:gd name="connsiteY9" fmla="*/ 57335 h 67944"/>
                <a:gd name="connsiteX10" fmla="*/ 46804 w 44425"/>
                <a:gd name="connsiteY10" fmla="*/ 68964 h 67944"/>
                <a:gd name="connsiteX11" fmla="*/ 0 w 44425"/>
                <a:gd name="connsiteY11" fmla="*/ 68964 h 6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4425" h="67944">
                  <a:moveTo>
                    <a:pt x="0" y="0"/>
                  </a:moveTo>
                  <a:lnTo>
                    <a:pt x="45523" y="0"/>
                  </a:lnTo>
                  <a:lnTo>
                    <a:pt x="45523" y="11629"/>
                  </a:lnTo>
                  <a:lnTo>
                    <a:pt x="13406" y="11629"/>
                  </a:lnTo>
                  <a:lnTo>
                    <a:pt x="13406" y="28145"/>
                  </a:lnTo>
                  <a:lnTo>
                    <a:pt x="41812" y="28145"/>
                  </a:lnTo>
                  <a:lnTo>
                    <a:pt x="41812" y="39643"/>
                  </a:lnTo>
                  <a:lnTo>
                    <a:pt x="13406" y="39643"/>
                  </a:lnTo>
                  <a:lnTo>
                    <a:pt x="13406" y="57335"/>
                  </a:lnTo>
                  <a:lnTo>
                    <a:pt x="46804" y="57335"/>
                  </a:lnTo>
                  <a:lnTo>
                    <a:pt x="46804" y="68964"/>
                  </a:lnTo>
                  <a:lnTo>
                    <a:pt x="0" y="68964"/>
                  </a:lnTo>
                  <a:close/>
                </a:path>
              </a:pathLst>
            </a:custGeom>
            <a:solidFill>
              <a:srgbClr val="2C272D"/>
            </a:solidFill>
            <a:ln w="2608" cap="flat">
              <a:noFill/>
              <a:prstDash val="solid"/>
              <a:miter/>
            </a:ln>
          </p:spPr>
          <p:txBody>
            <a:bodyPr rtlCol="0" anchor="ctr"/>
            <a:lstStyle/>
            <a:p>
              <a:endParaRPr lang="en-GB"/>
            </a:p>
          </p:txBody>
        </p:sp>
        <p:sp>
          <p:nvSpPr>
            <p:cNvPr id="109" name="Freeform: Shape 108">
              <a:extLst>
                <a:ext uri="{FF2B5EF4-FFF2-40B4-BE49-F238E27FC236}">
                  <a16:creationId xmlns:a16="http://schemas.microsoft.com/office/drawing/2014/main" id="{F0BC610E-0FE1-4CF5-9EFD-BD72B65F5B11}"/>
                </a:ext>
              </a:extLst>
            </p:cNvPr>
            <p:cNvSpPr/>
            <p:nvPr/>
          </p:nvSpPr>
          <p:spPr>
            <a:xfrm>
              <a:off x="10515280" y="578768"/>
              <a:ext cx="632411" cy="287459"/>
            </a:xfrm>
            <a:custGeom>
              <a:avLst/>
              <a:gdLst>
                <a:gd name="connsiteX0" fmla="*/ 0 w 632410"/>
                <a:gd name="connsiteY0" fmla="*/ 63581 h 287459"/>
                <a:gd name="connsiteX1" fmla="*/ 58511 w 632410"/>
                <a:gd name="connsiteY1" fmla="*/ 289315 h 287459"/>
                <a:gd name="connsiteX2" fmla="*/ 574083 w 632410"/>
                <a:gd name="connsiteY2" fmla="*/ 289315 h 287459"/>
                <a:gd name="connsiteX3" fmla="*/ 632463 w 632410"/>
                <a:gd name="connsiteY3" fmla="*/ 64051 h 287459"/>
                <a:gd name="connsiteX4" fmla="*/ 315657 w 632410"/>
                <a:gd name="connsiteY4" fmla="*/ 0 h 287459"/>
                <a:gd name="connsiteX5" fmla="*/ 0 w 632410"/>
                <a:gd name="connsiteY5" fmla="*/ 63581 h 28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2410" h="287459">
                  <a:moveTo>
                    <a:pt x="0" y="63581"/>
                  </a:moveTo>
                  <a:lnTo>
                    <a:pt x="58511" y="289315"/>
                  </a:lnTo>
                  <a:lnTo>
                    <a:pt x="574083" y="289315"/>
                  </a:lnTo>
                  <a:lnTo>
                    <a:pt x="632463" y="64051"/>
                  </a:lnTo>
                  <a:cubicBezTo>
                    <a:pt x="535119" y="22814"/>
                    <a:pt x="428053" y="0"/>
                    <a:pt x="315657" y="0"/>
                  </a:cubicBezTo>
                  <a:cubicBezTo>
                    <a:pt x="203704" y="0"/>
                    <a:pt x="97057" y="22631"/>
                    <a:pt x="0" y="63581"/>
                  </a:cubicBezTo>
                </a:path>
              </a:pathLst>
            </a:custGeom>
            <a:solidFill>
              <a:srgbClr val="2C272D"/>
            </a:solidFill>
            <a:ln w="2608" cap="flat">
              <a:noFill/>
              <a:prstDash val="solid"/>
              <a:miter/>
            </a:ln>
          </p:spPr>
          <p:txBody>
            <a:bodyPr rtlCol="0" anchor="ctr"/>
            <a:lstStyle/>
            <a:p>
              <a:endParaRPr lang="en-GB"/>
            </a:p>
          </p:txBody>
        </p:sp>
      </p:grpSp>
    </p:spTree>
    <p:extLst>
      <p:ext uri="{BB962C8B-B14F-4D97-AF65-F5344CB8AC3E}">
        <p14:creationId xmlns:p14="http://schemas.microsoft.com/office/powerpoint/2010/main" val="15468744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enter Justified Titl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90DA4AA-64E5-57E5-0F6F-4175A4A5A712}"/>
              </a:ext>
            </a:extLst>
          </p:cNvPr>
          <p:cNvSpPr>
            <a:spLocks noGrp="1"/>
          </p:cNvSpPr>
          <p:nvPr>
            <p:ph type="title"/>
          </p:nvPr>
        </p:nvSpPr>
        <p:spPr>
          <a:xfrm>
            <a:off x="522610" y="1622323"/>
            <a:ext cx="11102653" cy="1715905"/>
          </a:xfrm>
        </p:spPr>
        <p:txBody>
          <a:bodyPr anchor="b" anchorCtr="0"/>
          <a:lstStyle>
            <a:lvl1pPr algn="ctr">
              <a:defRPr>
                <a:solidFill>
                  <a:schemeClr val="tx1"/>
                </a:solidFill>
              </a:defRPr>
            </a:lvl1pPr>
          </a:lstStyle>
          <a:p>
            <a:r>
              <a:rPr lang="en-US" dirty="0"/>
              <a:t>Click to edit Master title style</a:t>
            </a:r>
          </a:p>
        </p:txBody>
      </p:sp>
      <p:pic>
        <p:nvPicPr>
          <p:cNvPr id="11" name="logo">
            <a:extLst>
              <a:ext uri="{C183D7F6-B498-43B3-948B-1728B52AA6E4}">
                <adec:decorative xmlns:adec="http://schemas.microsoft.com/office/drawing/2017/decorative" val="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3" name="arc">
            <a:extLst>
              <a:ext uri="{FF2B5EF4-FFF2-40B4-BE49-F238E27FC236}">
                <a16:creationId xmlns:a16="http://schemas.microsoft.com/office/drawing/2014/main" id="{13A1906A-6748-C597-B5F2-B7DCDA90F118}"/>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5" name="arc">
            <a:extLst>
              <a:ext uri="{FF2B5EF4-FFF2-40B4-BE49-F238E27FC236}">
                <a16:creationId xmlns:a16="http://schemas.microsoft.com/office/drawing/2014/main" id="{7A5DB7AA-1518-7F5E-5DA2-900EA206E857}"/>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6" name="Date">
            <a:extLst>
              <a:ext uri="{FF2B5EF4-FFF2-40B4-BE49-F238E27FC236}">
                <a16:creationId xmlns:a16="http://schemas.microsoft.com/office/drawing/2014/main" id="{CD7F2ACD-2B9E-D65B-C17F-BFDA2B5A860C}"/>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2" name="Text Placeholder 3">
            <a:extLst>
              <a:ext uri="{FF2B5EF4-FFF2-40B4-BE49-F238E27FC236}">
                <a16:creationId xmlns:a16="http://schemas.microsoft.com/office/drawing/2014/main" id="{BB6EB4BB-3F71-6935-1E87-FF077CC7CE85}"/>
              </a:ext>
            </a:extLst>
          </p:cNvPr>
          <p:cNvSpPr>
            <a:spLocks noGrp="1"/>
          </p:cNvSpPr>
          <p:nvPr>
            <p:ph type="body" sz="quarter" idx="10"/>
          </p:nvPr>
        </p:nvSpPr>
        <p:spPr>
          <a:xfrm>
            <a:off x="522610" y="3377973"/>
            <a:ext cx="11102653" cy="1282927"/>
          </a:xfrm>
          <a:prstGeom prst="rect">
            <a:avLst/>
          </a:prstGeom>
        </p:spPr>
        <p:txBody>
          <a:bodyPr tIns="91440" bIns="91440">
            <a:noAutofit/>
          </a:bodyPr>
          <a:lstStyle>
            <a:lvl1pPr marL="0" indent="0" algn="ctr">
              <a:buNone/>
              <a:defRPr>
                <a:solidFill>
                  <a:schemeClr val="tx1"/>
                </a:solidFill>
              </a:defRPr>
            </a:lvl1pPr>
            <a:lvl2pPr marL="457200" indent="0" algn="ctr">
              <a:buNone/>
              <a:defRPr/>
            </a:lvl2pPr>
            <a:lvl3pPr marL="919163" indent="0" algn="ctr">
              <a:buFont typeface="Montserrat" panose="00000500000000000000" pitchFamily="2" charset="0"/>
              <a:buNone/>
              <a:defRPr/>
            </a:lvl3pPr>
            <a:lvl4pPr marL="1370012" indent="0" algn="ctr">
              <a:buNone/>
              <a:defRPr/>
            </a:lvl4pPr>
            <a:lvl5pPr marL="1828800" indent="0" algn="ctr">
              <a:buNone/>
              <a:defRPr/>
            </a:lvl5pPr>
          </a:lstStyle>
          <a:p>
            <a:pPr lvl="0"/>
            <a:r>
              <a:rPr lang="en-US" dirty="0"/>
              <a:t>Click to edit Master text styles</a:t>
            </a:r>
          </a:p>
        </p:txBody>
      </p:sp>
    </p:spTree>
    <p:custDataLst>
      <p:tags r:id="rId1"/>
    </p:custDataLst>
    <p:extLst>
      <p:ext uri="{BB962C8B-B14F-4D97-AF65-F5344CB8AC3E}">
        <p14:creationId xmlns:p14="http://schemas.microsoft.com/office/powerpoint/2010/main" val="33072381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Slide Photo 1">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051539" y="1531987"/>
            <a:ext cx="8573723" cy="1952473"/>
          </a:xfrm>
          <a:prstGeom prst="rect">
            <a:avLst/>
          </a:prstGeom>
        </p:spPr>
        <p:txBody>
          <a:bodyPr wrap="square" lIns="91440" tIns="91440" rIns="91440" bIns="91440" anchor="b" anchorCtr="0">
            <a:noAutofit/>
          </a:bodyPr>
          <a:lstStyle>
            <a:lvl1pPr algn="l">
              <a:defRPr sz="4000" b="0" i="0">
                <a:solidFill>
                  <a:schemeClr val="tx1"/>
                </a:solidFill>
                <a:latin typeface="+mn-lt"/>
              </a:defRPr>
            </a:lvl1pPr>
          </a:lstStyle>
          <a:p>
            <a:r>
              <a:rPr lang="en-US" dirty="0"/>
              <a:t>Click to edit Master title style </a:t>
            </a:r>
          </a:p>
        </p:txBody>
      </p:sp>
      <p:pic>
        <p:nvPicPr>
          <p:cNvPr id="3" name="logo" descr="Tessitura logo">
            <a:extLst>
              <a:ext uri="{FF2B5EF4-FFF2-40B4-BE49-F238E27FC236}">
                <a16:creationId xmlns:a16="http://schemas.microsoft.com/office/drawing/2014/main" id="{C62B09DE-7B96-91C0-1B04-5F6F5605A67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24" name="arc">
            <a:extLst>
              <a:ext uri="{FF2B5EF4-FFF2-40B4-BE49-F238E27FC236}">
                <a16:creationId xmlns:a16="http://schemas.microsoft.com/office/drawing/2014/main" id="{73910EE0-321F-51A2-0020-500608F3D877}"/>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26" name="arc">
            <a:extLst>
              <a:ext uri="{FF2B5EF4-FFF2-40B4-BE49-F238E27FC236}">
                <a16:creationId xmlns:a16="http://schemas.microsoft.com/office/drawing/2014/main" id="{4AB3DB90-4AF4-E4EE-463C-7F33F829C1F0}"/>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25" name="Date">
            <a:extLst>
              <a:ext uri="{FF2B5EF4-FFF2-40B4-BE49-F238E27FC236}">
                <a16:creationId xmlns:a16="http://schemas.microsoft.com/office/drawing/2014/main" id="{B120EEB3-7D26-3E27-CE4A-3DEBA88DCDB8}"/>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5" name="Text Placeholder 14"/>
          <p:cNvSpPr>
            <a:spLocks noGrp="1"/>
          </p:cNvSpPr>
          <p:nvPr>
            <p:ph type="body" sz="quarter" idx="10" hasCustomPrompt="1"/>
          </p:nvPr>
        </p:nvSpPr>
        <p:spPr>
          <a:xfrm>
            <a:off x="3051539" y="3496260"/>
            <a:ext cx="8573723" cy="1666231"/>
          </a:xfrm>
          <a:prstGeom prst="rect">
            <a:avLst/>
          </a:prstGeom>
        </p:spPr>
        <p:txBody>
          <a:bodyPr vert="horz" lIns="91440" tIns="91440" rIns="91440" bIns="91440" rtlCol="0" anchor="t" anchorCtr="0">
            <a:noAutofit/>
          </a:bodyPr>
          <a:lstStyle>
            <a:lvl1pPr marL="457200" indent="-457200">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4" name="Presenter Picture">
            <a:extLst>
              <a:ext uri="{FF2B5EF4-FFF2-40B4-BE49-F238E27FC236}">
                <a16:creationId xmlns:a16="http://schemas.microsoft.com/office/drawing/2014/main" id="{B30A0702-B424-9B35-6502-E1258F589BD2}"/>
              </a:ext>
            </a:extLst>
          </p:cNvPr>
          <p:cNvSpPr>
            <a:spLocks noGrp="1"/>
          </p:cNvSpPr>
          <p:nvPr>
            <p:ph type="pic" sz="quarter" idx="17"/>
          </p:nvPr>
        </p:nvSpPr>
        <p:spPr>
          <a:xfrm>
            <a:off x="815334" y="2508223"/>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31140567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 Photo 2">
    <p:spTree>
      <p:nvGrpSpPr>
        <p:cNvPr id="1" name=""/>
        <p:cNvGrpSpPr/>
        <p:nvPr/>
      </p:nvGrpSpPr>
      <p:grpSpPr>
        <a:xfrm>
          <a:off x="0" y="0"/>
          <a:ext cx="0" cy="0"/>
          <a:chOff x="0" y="0"/>
          <a:chExt cx="0" cy="0"/>
        </a:xfrm>
      </p:grpSpPr>
      <p:sp>
        <p:nvSpPr>
          <p:cNvPr id="2" name="Title 1"/>
          <p:cNvSpPr>
            <a:spLocks noGrp="1"/>
          </p:cNvSpPr>
          <p:nvPr>
            <p:ph type="ctrTitle"/>
          </p:nvPr>
        </p:nvSpPr>
        <p:spPr>
          <a:xfrm>
            <a:off x="290513" y="1604211"/>
            <a:ext cx="11610974" cy="1443977"/>
          </a:xfrm>
          <a:prstGeom prst="rect">
            <a:avLst/>
          </a:prstGeom>
        </p:spPr>
        <p:txBody>
          <a:bodyPr lIns="18288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3" name="logo" descr="Tessitura logo">
            <a:extLst>
              <a:ext uri="{FF2B5EF4-FFF2-40B4-BE49-F238E27FC236}">
                <a16:creationId xmlns:a16="http://schemas.microsoft.com/office/drawing/2014/main" id="{DE16EDD0-C1BB-7760-B3A8-83FE9894356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1" name="arc">
            <a:extLst>
              <a:ext uri="{FF2B5EF4-FFF2-40B4-BE49-F238E27FC236}">
                <a16:creationId xmlns:a16="http://schemas.microsoft.com/office/drawing/2014/main" id="{E3927BC8-17E5-3073-B2AD-8944F31AE20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4" name="arc">
            <a:extLst>
              <a:ext uri="{FF2B5EF4-FFF2-40B4-BE49-F238E27FC236}">
                <a16:creationId xmlns:a16="http://schemas.microsoft.com/office/drawing/2014/main" id="{D1E91791-65B2-E090-68DB-92B8E4929B82}"/>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3" name="Date">
            <a:extLst>
              <a:ext uri="{FF2B5EF4-FFF2-40B4-BE49-F238E27FC236}">
                <a16:creationId xmlns:a16="http://schemas.microsoft.com/office/drawing/2014/main" id="{BF5D6D55-659D-5ECB-354D-B0B270249395}"/>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8" name="Presenter Picture">
            <a:extLst>
              <a:ext uri="{FF2B5EF4-FFF2-40B4-BE49-F238E27FC236}">
                <a16:creationId xmlns:a16="http://schemas.microsoft.com/office/drawing/2014/main" id="{8F29823B-7E19-497D-FAC1-FDC6C3340DDD}"/>
              </a:ext>
            </a:extLst>
          </p:cNvPr>
          <p:cNvSpPr>
            <a:spLocks noGrp="1"/>
          </p:cNvSpPr>
          <p:nvPr>
            <p:ph type="pic" sz="quarter" idx="19"/>
          </p:nvPr>
        </p:nvSpPr>
        <p:spPr>
          <a:xfrm>
            <a:off x="29051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9" name="Presenter Picture">
            <a:extLst>
              <a:ext uri="{FF2B5EF4-FFF2-40B4-BE49-F238E27FC236}">
                <a16:creationId xmlns:a16="http://schemas.microsoft.com/office/drawing/2014/main" id="{1DDFB3C0-DD82-7E72-F8E3-0B9CFDF239BD}"/>
              </a:ext>
            </a:extLst>
          </p:cNvPr>
          <p:cNvSpPr>
            <a:spLocks noGrp="1"/>
          </p:cNvSpPr>
          <p:nvPr>
            <p:ph type="pic" sz="quarter" idx="20"/>
          </p:nvPr>
        </p:nvSpPr>
        <p:spPr>
          <a:xfrm>
            <a:off x="620852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5" name="Text Placeholder 14"/>
          <p:cNvSpPr>
            <a:spLocks noGrp="1"/>
          </p:cNvSpPr>
          <p:nvPr>
            <p:ph type="body" sz="quarter" idx="10" hasCustomPrompt="1"/>
          </p:nvPr>
        </p:nvSpPr>
        <p:spPr>
          <a:xfrm>
            <a:off x="2241741"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12" name="Text Placeholder 14"/>
          <p:cNvSpPr>
            <a:spLocks noGrp="1"/>
          </p:cNvSpPr>
          <p:nvPr>
            <p:ph type="body" sz="quarter" idx="11" hasCustomPrompt="1"/>
          </p:nvPr>
        </p:nvSpPr>
        <p:spPr>
          <a:xfrm>
            <a:off x="8156710"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Tree>
    <p:custDataLst>
      <p:tags r:id="rId1"/>
    </p:custDataLst>
    <p:extLst>
      <p:ext uri="{BB962C8B-B14F-4D97-AF65-F5344CB8AC3E}">
        <p14:creationId xmlns:p14="http://schemas.microsoft.com/office/powerpoint/2010/main" val="32874883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Title Slide Photo 3">
    <p:bg>
      <p:bgPr>
        <a:solidFill>
          <a:schemeClr val="bg1"/>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716EF759-F35D-CD61-16D4-9516D9B72EF3}"/>
              </a:ext>
            </a:extLst>
          </p:cNvPr>
          <p:cNvSpPr>
            <a:spLocks noGrp="1"/>
          </p:cNvSpPr>
          <p:nvPr>
            <p:ph type="ctrTitle"/>
          </p:nvPr>
        </p:nvSpPr>
        <p:spPr>
          <a:xfrm>
            <a:off x="290513" y="1293223"/>
            <a:ext cx="11610974" cy="1578077"/>
          </a:xfrm>
          <a:prstGeom prst="rect">
            <a:avLst/>
          </a:prstGeom>
        </p:spPr>
        <p:txBody>
          <a:bodyPr lIns="9144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18" name="logo" descr="Tessitura logo">
            <a:extLst>
              <a:ext uri="{FF2B5EF4-FFF2-40B4-BE49-F238E27FC236}">
                <a16:creationId xmlns:a16="http://schemas.microsoft.com/office/drawing/2014/main" id="{E78D7858-E103-41C2-8292-B8B01958F4B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2" name="arc">
            <a:extLst>
              <a:ext uri="{FF2B5EF4-FFF2-40B4-BE49-F238E27FC236}">
                <a16:creationId xmlns:a16="http://schemas.microsoft.com/office/drawing/2014/main" id="{BCFB28B3-CFE7-10F4-DA75-D68ABDDE1A2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9" name="arc">
            <a:extLst>
              <a:ext uri="{FF2B5EF4-FFF2-40B4-BE49-F238E27FC236}">
                <a16:creationId xmlns:a16="http://schemas.microsoft.com/office/drawing/2014/main" id="{3B3A315E-0D72-58F8-D744-3C9155F6CC51}"/>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5" name="Date">
            <a:extLst>
              <a:ext uri="{FF2B5EF4-FFF2-40B4-BE49-F238E27FC236}">
                <a16:creationId xmlns:a16="http://schemas.microsoft.com/office/drawing/2014/main" id="{EC441BD3-B573-6066-41AB-2570DFB338AE}"/>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7" name="Text Placeholder 14">
            <a:extLst>
              <a:ext uri="{FF2B5EF4-FFF2-40B4-BE49-F238E27FC236}">
                <a16:creationId xmlns:a16="http://schemas.microsoft.com/office/drawing/2014/main" id="{0CCA6FB3-4D09-F388-62A5-1606B2F54823}"/>
              </a:ext>
            </a:extLst>
          </p:cNvPr>
          <p:cNvSpPr>
            <a:spLocks noGrp="1"/>
          </p:cNvSpPr>
          <p:nvPr>
            <p:ph type="body" sz="quarter" idx="16" hasCustomPrompt="1"/>
          </p:nvPr>
        </p:nvSpPr>
        <p:spPr>
          <a:xfrm>
            <a:off x="8051070"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3</a:t>
            </a:r>
          </a:p>
        </p:txBody>
      </p:sp>
      <p:sp>
        <p:nvSpPr>
          <p:cNvPr id="6" name="Presenter Picture">
            <a:extLst>
              <a:ext uri="{FF2B5EF4-FFF2-40B4-BE49-F238E27FC236}">
                <a16:creationId xmlns:a16="http://schemas.microsoft.com/office/drawing/2014/main" id="{5E3A97E9-47CB-8FEA-A33F-DC8CDD66B2CC}"/>
              </a:ext>
            </a:extLst>
          </p:cNvPr>
          <p:cNvSpPr>
            <a:spLocks noGrp="1"/>
          </p:cNvSpPr>
          <p:nvPr>
            <p:ph type="pic" sz="quarter" idx="21"/>
          </p:nvPr>
        </p:nvSpPr>
        <p:spPr>
          <a:xfrm>
            <a:off x="8984838"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6" name="Text Placeholder 14">
            <a:extLst>
              <a:ext uri="{FF2B5EF4-FFF2-40B4-BE49-F238E27FC236}">
                <a16:creationId xmlns:a16="http://schemas.microsoft.com/office/drawing/2014/main" id="{87232D8D-EE3A-C733-B185-2457C620C99F}"/>
              </a:ext>
            </a:extLst>
          </p:cNvPr>
          <p:cNvSpPr>
            <a:spLocks noGrp="1"/>
          </p:cNvSpPr>
          <p:nvPr>
            <p:ph type="body" sz="quarter" idx="15" hasCustomPrompt="1"/>
          </p:nvPr>
        </p:nvSpPr>
        <p:spPr>
          <a:xfrm>
            <a:off x="4223248"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2</a:t>
            </a:r>
          </a:p>
        </p:txBody>
      </p:sp>
      <p:sp>
        <p:nvSpPr>
          <p:cNvPr id="7" name="Presenter Picture">
            <a:extLst>
              <a:ext uri="{FF2B5EF4-FFF2-40B4-BE49-F238E27FC236}">
                <a16:creationId xmlns:a16="http://schemas.microsoft.com/office/drawing/2014/main" id="{E4B1C701-8515-2721-6EB3-FE21DE621718}"/>
              </a:ext>
            </a:extLst>
          </p:cNvPr>
          <p:cNvSpPr>
            <a:spLocks noGrp="1"/>
          </p:cNvSpPr>
          <p:nvPr>
            <p:ph type="pic" sz="quarter" idx="22"/>
          </p:nvPr>
        </p:nvSpPr>
        <p:spPr>
          <a:xfrm>
            <a:off x="5157017"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4" name="Text Placeholder 14">
            <a:extLst>
              <a:ext uri="{FF2B5EF4-FFF2-40B4-BE49-F238E27FC236}">
                <a16:creationId xmlns:a16="http://schemas.microsoft.com/office/drawing/2014/main" id="{C6387ED8-D7DB-EA32-E12D-E06D280DDB46}"/>
              </a:ext>
            </a:extLst>
          </p:cNvPr>
          <p:cNvSpPr>
            <a:spLocks noGrp="1"/>
          </p:cNvSpPr>
          <p:nvPr>
            <p:ph type="body" sz="quarter" idx="10" hasCustomPrompt="1"/>
          </p:nvPr>
        </p:nvSpPr>
        <p:spPr>
          <a:xfrm>
            <a:off x="395426"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1</a:t>
            </a:r>
          </a:p>
        </p:txBody>
      </p:sp>
      <p:sp>
        <p:nvSpPr>
          <p:cNvPr id="11" name="Presenter Picture">
            <a:extLst>
              <a:ext uri="{FF2B5EF4-FFF2-40B4-BE49-F238E27FC236}">
                <a16:creationId xmlns:a16="http://schemas.microsoft.com/office/drawing/2014/main" id="{D30BF807-6BA7-B731-1187-C767B085C135}"/>
              </a:ext>
            </a:extLst>
          </p:cNvPr>
          <p:cNvSpPr>
            <a:spLocks noGrp="1"/>
          </p:cNvSpPr>
          <p:nvPr>
            <p:ph type="pic" sz="quarter" idx="23"/>
          </p:nvPr>
        </p:nvSpPr>
        <p:spPr>
          <a:xfrm>
            <a:off x="1329201"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95066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on White">
    <p:bg>
      <p:bgPr>
        <a:solidFill>
          <a:schemeClr val="bg1"/>
        </a:solidFill>
        <a:effectLst/>
      </p:bgPr>
    </p:bg>
    <p:spTree>
      <p:nvGrpSpPr>
        <p:cNvPr id="1" name=""/>
        <p:cNvGrpSpPr/>
        <p:nvPr/>
      </p:nvGrpSpPr>
      <p:grpSpPr>
        <a:xfrm>
          <a:off x="0" y="0"/>
          <a:ext cx="0" cy="0"/>
          <a:chOff x="0" y="0"/>
          <a:chExt cx="0" cy="0"/>
        </a:xfrm>
      </p:grpSpPr>
      <p:pic>
        <p:nvPicPr>
          <p:cNvPr id="3" name="logo" descr="Tessitura logo">
            <a:extLst>
              <a:ext uri="{FF2B5EF4-FFF2-40B4-BE49-F238E27FC236}">
                <a16:creationId xmlns:a16="http://schemas.microsoft.com/office/drawing/2014/main" id="{15F314E5-4AB7-74C6-3A62-A706F4FA8E8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3378841" y="2446631"/>
            <a:ext cx="5434317" cy="1608210"/>
          </a:xfrm>
          <a:prstGeom prst="rect">
            <a:avLst/>
          </a:prstGeom>
        </p:spPr>
      </p:pic>
      <p:pic>
        <p:nvPicPr>
          <p:cNvPr id="7" name="arc">
            <a:extLst>
              <a:ext uri="{FF2B5EF4-FFF2-40B4-BE49-F238E27FC236}">
                <a16:creationId xmlns:a16="http://schemas.microsoft.com/office/drawing/2014/main" id="{932FFD60-536E-163F-87B6-90149FA42EB7}"/>
              </a:ext>
              <a:ext uri="{C183D7F6-B498-43B3-948B-1728B52AA6E4}">
                <adec:decorative xmlns:adec="http://schemas.microsoft.com/office/drawing/2017/decorative" val="1"/>
              </a:ext>
            </a:extLst>
          </p:cNvPr>
          <p:cNvPicPr>
            <a:picLocks noChangeAspect="1"/>
          </p:cNvPicPr>
          <p:nvPr userDrawn="1"/>
        </p:nvPicPr>
        <p:blipFill rotWithShape="1">
          <a:blip r:embed="rId4"/>
          <a:srcRect r="42872" b="32700"/>
          <a:stretch/>
        </p:blipFill>
        <p:spPr>
          <a:xfrm>
            <a:off x="4025898" y="4531800"/>
            <a:ext cx="8180387" cy="2326200"/>
          </a:xfrm>
          <a:prstGeom prst="rect">
            <a:avLst/>
          </a:prstGeom>
        </p:spPr>
      </p:pic>
      <p:pic>
        <p:nvPicPr>
          <p:cNvPr id="8" name="arc">
            <a:extLst>
              <a:ext uri="{FF2B5EF4-FFF2-40B4-BE49-F238E27FC236}">
                <a16:creationId xmlns:a16="http://schemas.microsoft.com/office/drawing/2014/main" id="{13FF6E96-7A33-6CCA-6FB7-73E126046117}"/>
              </a:ext>
              <a:ext uri="{C183D7F6-B498-43B3-948B-1728B52AA6E4}">
                <adec:decorative xmlns:adec="http://schemas.microsoft.com/office/drawing/2017/decorative" val="1"/>
              </a:ext>
            </a:extLst>
          </p:cNvPr>
          <p:cNvPicPr>
            <a:picLocks noChangeAspect="1"/>
          </p:cNvPicPr>
          <p:nvPr userDrawn="1"/>
        </p:nvPicPr>
        <p:blipFill rotWithShape="1">
          <a:blip r:embed="rId5"/>
          <a:srcRect l="8789" r="1444" b="54197"/>
          <a:stretch/>
        </p:blipFill>
        <p:spPr>
          <a:xfrm>
            <a:off x="0" y="5274868"/>
            <a:ext cx="12192000" cy="1583132"/>
          </a:xfrm>
          <a:prstGeom prst="rect">
            <a:avLst/>
          </a:prstGeom>
        </p:spPr>
      </p:pic>
    </p:spTree>
    <p:custDataLst>
      <p:tags r:id="rId1"/>
    </p:custDataLst>
    <p:extLst>
      <p:ext uri="{BB962C8B-B14F-4D97-AF65-F5344CB8AC3E}">
        <p14:creationId xmlns:p14="http://schemas.microsoft.com/office/powerpoint/2010/main" val="41122533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Simple Text on Whit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1297" y="558800"/>
            <a:ext cx="10950576" cy="1274223"/>
          </a:xfrm>
          <a:prstGeom prst="rect">
            <a:avLst/>
          </a:prstGeom>
        </p:spPr>
        <p:txBody>
          <a:bodyPr lIns="91440" anchor="ctr" anchorCtr="0">
            <a:noAutofit/>
          </a:bodyPr>
          <a:lstStyle>
            <a:lvl1pPr algn="l">
              <a:defRPr sz="4000" b="0" i="0">
                <a:solidFill>
                  <a:schemeClr val="tx1"/>
                </a:solidFill>
                <a:latin typeface="+mn-lt"/>
              </a:defRPr>
            </a:lvl1pPr>
          </a:lstStyle>
          <a:p>
            <a:r>
              <a:rPr lang="en-US" dirty="0"/>
              <a:t>Content page title </a:t>
            </a:r>
          </a:p>
        </p:txBody>
      </p:sp>
      <p:sp>
        <p:nvSpPr>
          <p:cNvPr id="5" name="Text Placeholder 4">
            <a:extLst>
              <a:ext uri="{FF2B5EF4-FFF2-40B4-BE49-F238E27FC236}">
                <a16:creationId xmlns:a16="http://schemas.microsoft.com/office/drawing/2014/main" id="{734BAE65-A485-6C63-AADC-8547C0A528B6}"/>
              </a:ext>
            </a:extLst>
          </p:cNvPr>
          <p:cNvSpPr>
            <a:spLocks noGrp="1"/>
          </p:cNvSpPr>
          <p:nvPr>
            <p:ph type="body" sz="quarter" idx="12"/>
          </p:nvPr>
        </p:nvSpPr>
        <p:spPr>
          <a:xfrm>
            <a:off x="631297" y="1833023"/>
            <a:ext cx="10950576" cy="4579652"/>
          </a:xfrm>
        </p:spPr>
        <p:txBody>
          <a:bodyPr/>
          <a:lstStyle>
            <a:lvl1pPr>
              <a:defRPr>
                <a:solidFill>
                  <a:schemeClr val="tx1"/>
                </a:solidFill>
              </a:defRPr>
            </a:lvl1pPr>
            <a:lvl2pPr>
              <a:defRPr>
                <a:solidFill>
                  <a:schemeClr val="tx1"/>
                </a:solidFill>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257427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Title Over Darkened Image</a:t>
            </a:r>
          </a:p>
        </p:txBody>
      </p:sp>
      <p:sp>
        <p:nvSpPr>
          <p:cNvPr id="4" name="Text Placeholder 3"/>
          <p:cNvSpPr>
            <a:spLocks noGrp="1"/>
          </p:cNvSpPr>
          <p:nvPr>
            <p:ph type="body" sz="quarter" idx="10" hasCustomPrompt="1"/>
          </p:nvPr>
        </p:nvSpPr>
        <p:spPr>
          <a:xfrm>
            <a:off x="257175" y="2170113"/>
            <a:ext cx="11677650" cy="658642"/>
          </a:xfrm>
        </p:spPr>
        <p:txBody>
          <a:bodyPr/>
          <a:lstStyle>
            <a:lvl1pPr>
              <a:defRPr/>
            </a:lvl1pPr>
          </a:lstStyle>
          <a:p>
            <a:pPr lvl="0"/>
            <a:r>
              <a:rPr lang="en-US" dirty="0"/>
              <a:t>Subtitle</a:t>
            </a:r>
          </a:p>
        </p:txBody>
      </p:sp>
      <p:sp>
        <p:nvSpPr>
          <p:cNvPr id="5" name="Presenter Name"/>
          <p:cNvSpPr>
            <a:spLocks noGrp="1"/>
          </p:cNvSpPr>
          <p:nvPr>
            <p:ph type="body" sz="quarter" idx="16" hasCustomPrompt="1"/>
          </p:nvPr>
        </p:nvSpPr>
        <p:spPr>
          <a:xfrm>
            <a:off x="4488873" y="3780083"/>
            <a:ext cx="7241164" cy="461665"/>
          </a:xfrm>
          <a:prstGeom prst="rect">
            <a:avLst/>
          </a:prstGeom>
        </p:spPr>
        <p:txBody>
          <a:bodyPr wrap="square" anchor="b" anchorCtr="0">
            <a:normAutofit/>
          </a:bodyPr>
          <a:lstStyle>
            <a:lvl1pPr marL="0" indent="0" algn="l">
              <a:lnSpc>
                <a:spcPct val="100000"/>
              </a:lnSpc>
              <a:spcBef>
                <a:spcPts val="0"/>
              </a:spcBef>
              <a:buNone/>
              <a:defRPr sz="2400" b="1" cap="all" baseline="0">
                <a:solidFill>
                  <a:schemeClr val="bg1"/>
                </a:solidFill>
                <a:latin typeface="Montserrat" panose="00000500000000000000" pitchFamily="2" charset="0"/>
              </a:defRPr>
            </a:lvl1pPr>
          </a:lstStyle>
          <a:p>
            <a:pPr lvl="0"/>
            <a:r>
              <a:rPr lang="en-US" dirty="0"/>
              <a:t>PRESENTER NAME</a:t>
            </a:r>
          </a:p>
        </p:txBody>
      </p:sp>
      <p:sp>
        <p:nvSpPr>
          <p:cNvPr id="6" name="Title/Company"/>
          <p:cNvSpPr>
            <a:spLocks noGrp="1"/>
          </p:cNvSpPr>
          <p:nvPr>
            <p:ph type="body" sz="quarter" idx="18" hasCustomPrompt="1"/>
          </p:nvPr>
        </p:nvSpPr>
        <p:spPr>
          <a:xfrm>
            <a:off x="4488873" y="4255180"/>
            <a:ext cx="7241164" cy="553998"/>
          </a:xfrm>
          <a:prstGeom prst="rect">
            <a:avLst/>
          </a:prstGeom>
        </p:spPr>
        <p:txBody>
          <a:bodyPr wrap="square">
            <a:spAutoFit/>
          </a:bodyPr>
          <a:lstStyle>
            <a:lvl1pPr marL="0" indent="0" algn="l">
              <a:lnSpc>
                <a:spcPct val="100000"/>
              </a:lnSpc>
              <a:spcBef>
                <a:spcPts val="0"/>
              </a:spcBef>
              <a:buNone/>
              <a:defRPr sz="2400" cap="none" baseline="0">
                <a:solidFill>
                  <a:schemeClr val="bg1"/>
                </a:solidFill>
                <a:latin typeface="+mn-lt"/>
              </a:defRPr>
            </a:lvl1pPr>
          </a:lstStyle>
          <a:p>
            <a:pPr lvl="0"/>
            <a:r>
              <a:rPr lang="en-US" dirty="0"/>
              <a:t>Title, Company</a:t>
            </a:r>
          </a:p>
        </p:txBody>
      </p:sp>
      <p:sp>
        <p:nvSpPr>
          <p:cNvPr id="7" name="Presenter Picture"/>
          <p:cNvSpPr>
            <a:spLocks noGrp="1"/>
          </p:cNvSpPr>
          <p:nvPr>
            <p:ph type="pic" sz="quarter" idx="17"/>
          </p:nvPr>
        </p:nvSpPr>
        <p:spPr>
          <a:xfrm>
            <a:off x="2538275" y="3519963"/>
            <a:ext cx="1560191" cy="1563624"/>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25400">
            <a:solidFill>
              <a:schemeClr val="bg1"/>
            </a:solidFill>
          </a:ln>
        </p:spPr>
        <p:txBody>
          <a:bodyPr>
            <a:noAutofit/>
          </a:bodyPr>
          <a:lstStyle>
            <a:lvl1pPr marL="0" indent="0" algn="ctr">
              <a:buNone/>
              <a:defRPr sz="1200">
                <a:solidFill>
                  <a:schemeClr val="tx1"/>
                </a:solidFill>
              </a:defRPr>
            </a:lvl1pPr>
          </a:lstStyle>
          <a:p>
            <a:r>
              <a:rPr lang="en-US"/>
              <a:t>Click icon to add picture</a:t>
            </a:r>
            <a:endParaRPr lang="en-US" dirty="0"/>
          </a:p>
        </p:txBody>
      </p:sp>
    </p:spTree>
    <p:custDataLst>
      <p:tags r:id="rId1"/>
    </p:custDataLst>
    <p:extLst>
      <p:ext uri="{BB962C8B-B14F-4D97-AF65-F5344CB8AC3E}">
        <p14:creationId xmlns:p14="http://schemas.microsoft.com/office/powerpoint/2010/main" val="28937830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Title 3 Presen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Title Over Darkened Image</a:t>
            </a:r>
          </a:p>
        </p:txBody>
      </p:sp>
      <p:sp>
        <p:nvSpPr>
          <p:cNvPr id="4" name="Text Placeholder 3"/>
          <p:cNvSpPr>
            <a:spLocks noGrp="1"/>
          </p:cNvSpPr>
          <p:nvPr>
            <p:ph type="body" sz="quarter" idx="10" hasCustomPrompt="1"/>
          </p:nvPr>
        </p:nvSpPr>
        <p:spPr>
          <a:xfrm>
            <a:off x="257175" y="2170113"/>
            <a:ext cx="11677650" cy="658642"/>
          </a:xfrm>
        </p:spPr>
        <p:txBody>
          <a:bodyPr/>
          <a:lstStyle>
            <a:lvl1pPr>
              <a:defRPr/>
            </a:lvl1pPr>
          </a:lstStyle>
          <a:p>
            <a:pPr lvl="0"/>
            <a:r>
              <a:rPr lang="en-US" dirty="0"/>
              <a:t>Subtitle</a:t>
            </a:r>
          </a:p>
        </p:txBody>
      </p:sp>
      <p:sp>
        <p:nvSpPr>
          <p:cNvPr id="5" name="Presenter Name"/>
          <p:cNvSpPr>
            <a:spLocks noGrp="1"/>
          </p:cNvSpPr>
          <p:nvPr>
            <p:ph type="body" sz="quarter" idx="16" hasCustomPrompt="1"/>
          </p:nvPr>
        </p:nvSpPr>
        <p:spPr>
          <a:xfrm>
            <a:off x="254145" y="4511489"/>
            <a:ext cx="3749249" cy="461665"/>
          </a:xfrm>
          <a:prstGeom prst="rect">
            <a:avLst/>
          </a:prstGeom>
        </p:spPr>
        <p:txBody>
          <a:bodyPr vert="horz" wrap="square" lIns="91440" tIns="45720" rIns="91440" bIns="45720" rtlCol="0" anchor="b" anchorCtr="0">
            <a:normAutofit/>
          </a:bodyPr>
          <a:lstStyle>
            <a:lvl1pPr marL="0" indent="0" algn="l">
              <a:buNone/>
              <a:defRPr lang="en-US" sz="2400" b="1" cap="all" baseline="0" dirty="0" smtClean="0">
                <a:latin typeface="Montserrat" panose="00000500000000000000" pitchFamily="2" charset="0"/>
              </a:defRPr>
            </a:lvl1pPr>
          </a:lstStyle>
          <a:p>
            <a:pPr marL="457200" lvl="0" indent="-457200" algn="l">
              <a:lnSpc>
                <a:spcPct val="100000"/>
              </a:lnSpc>
              <a:spcBef>
                <a:spcPts val="0"/>
              </a:spcBef>
            </a:pPr>
            <a:r>
              <a:rPr lang="en-US" dirty="0"/>
              <a:t>PRESENTER NAME</a:t>
            </a:r>
          </a:p>
        </p:txBody>
      </p:sp>
      <p:sp>
        <p:nvSpPr>
          <p:cNvPr id="6" name="Title/Company"/>
          <p:cNvSpPr>
            <a:spLocks noGrp="1"/>
          </p:cNvSpPr>
          <p:nvPr>
            <p:ph type="body" sz="quarter" idx="18" hasCustomPrompt="1"/>
          </p:nvPr>
        </p:nvSpPr>
        <p:spPr>
          <a:xfrm>
            <a:off x="254145" y="4986586"/>
            <a:ext cx="3749249" cy="553998"/>
          </a:xfrm>
          <a:prstGeom prst="rect">
            <a:avLst/>
          </a:prstGeom>
        </p:spPr>
        <p:txBody>
          <a:bodyPr wrap="square">
            <a:spAutoFit/>
          </a:bodyPr>
          <a:lstStyle>
            <a:lvl1pPr marL="0" indent="0" algn="l">
              <a:lnSpc>
                <a:spcPct val="100000"/>
              </a:lnSpc>
              <a:spcBef>
                <a:spcPts val="0"/>
              </a:spcBef>
              <a:buFont typeface="Arial" panose="020B0604020202020204" pitchFamily="34" charset="0"/>
              <a:buNone/>
              <a:defRPr sz="2400" cap="none" baseline="0">
                <a:solidFill>
                  <a:schemeClr val="bg1"/>
                </a:solidFill>
                <a:latin typeface="+mn-lt"/>
              </a:defRPr>
            </a:lvl1pPr>
          </a:lstStyle>
          <a:p>
            <a:pPr lvl="0"/>
            <a:r>
              <a:rPr lang="en-US" dirty="0"/>
              <a:t>Title, Company</a:t>
            </a:r>
          </a:p>
        </p:txBody>
      </p:sp>
      <p:sp>
        <p:nvSpPr>
          <p:cNvPr id="7" name="Presenter Name"/>
          <p:cNvSpPr>
            <a:spLocks noGrp="1"/>
          </p:cNvSpPr>
          <p:nvPr>
            <p:ph type="body" sz="quarter" idx="19" hasCustomPrompt="1"/>
          </p:nvPr>
        </p:nvSpPr>
        <p:spPr>
          <a:xfrm>
            <a:off x="4246782" y="4511489"/>
            <a:ext cx="3749249" cy="461665"/>
          </a:xfrm>
          <a:prstGeom prst="rect">
            <a:avLst/>
          </a:prstGeom>
        </p:spPr>
        <p:txBody>
          <a:bodyPr vert="horz" wrap="square" lIns="91440" tIns="45720" rIns="91440" bIns="45720" rtlCol="0" anchor="b" anchorCtr="0">
            <a:normAutofit/>
          </a:bodyPr>
          <a:lstStyle>
            <a:lvl1pPr marL="0" indent="0" algn="l">
              <a:buNone/>
              <a:defRPr lang="en-US" sz="2400" b="1" cap="all" baseline="0" dirty="0" smtClean="0">
                <a:latin typeface="Montserrat" panose="00000500000000000000" pitchFamily="2" charset="0"/>
              </a:defRPr>
            </a:lvl1pPr>
          </a:lstStyle>
          <a:p>
            <a:pPr marL="457200" lvl="0" indent="-457200" algn="l">
              <a:lnSpc>
                <a:spcPct val="100000"/>
              </a:lnSpc>
              <a:spcBef>
                <a:spcPts val="0"/>
              </a:spcBef>
            </a:pPr>
            <a:r>
              <a:rPr lang="en-US" dirty="0"/>
              <a:t>PRESENTER NAME</a:t>
            </a:r>
          </a:p>
        </p:txBody>
      </p:sp>
      <p:sp>
        <p:nvSpPr>
          <p:cNvPr id="8" name="Title/Company"/>
          <p:cNvSpPr>
            <a:spLocks noGrp="1"/>
          </p:cNvSpPr>
          <p:nvPr>
            <p:ph type="body" sz="quarter" idx="20" hasCustomPrompt="1"/>
          </p:nvPr>
        </p:nvSpPr>
        <p:spPr>
          <a:xfrm>
            <a:off x="4246782" y="4986586"/>
            <a:ext cx="3749249" cy="553998"/>
          </a:xfrm>
          <a:prstGeom prst="rect">
            <a:avLst/>
          </a:prstGeom>
        </p:spPr>
        <p:txBody>
          <a:bodyPr wrap="square">
            <a:spAutoFit/>
          </a:bodyPr>
          <a:lstStyle>
            <a:lvl1pPr marL="0" indent="0" algn="l">
              <a:lnSpc>
                <a:spcPct val="100000"/>
              </a:lnSpc>
              <a:spcBef>
                <a:spcPts val="0"/>
              </a:spcBef>
              <a:buFont typeface="Arial" panose="020B0604020202020204" pitchFamily="34" charset="0"/>
              <a:buNone/>
              <a:defRPr sz="2400" cap="none" baseline="0">
                <a:solidFill>
                  <a:schemeClr val="bg1"/>
                </a:solidFill>
                <a:latin typeface="+mn-lt"/>
              </a:defRPr>
            </a:lvl1pPr>
          </a:lstStyle>
          <a:p>
            <a:pPr lvl="0"/>
            <a:r>
              <a:rPr lang="en-US" dirty="0"/>
              <a:t>Title, Company</a:t>
            </a:r>
          </a:p>
        </p:txBody>
      </p:sp>
      <p:sp>
        <p:nvSpPr>
          <p:cNvPr id="9" name="Presenter Name"/>
          <p:cNvSpPr>
            <a:spLocks noGrp="1"/>
          </p:cNvSpPr>
          <p:nvPr>
            <p:ph type="body" sz="quarter" idx="21" hasCustomPrompt="1"/>
          </p:nvPr>
        </p:nvSpPr>
        <p:spPr>
          <a:xfrm>
            <a:off x="8239420" y="4511489"/>
            <a:ext cx="3749249" cy="461665"/>
          </a:xfrm>
          <a:prstGeom prst="rect">
            <a:avLst/>
          </a:prstGeom>
        </p:spPr>
        <p:txBody>
          <a:bodyPr vert="horz" wrap="square" lIns="91440" tIns="45720" rIns="91440" bIns="45720" rtlCol="0" anchor="b" anchorCtr="0">
            <a:normAutofit/>
          </a:bodyPr>
          <a:lstStyle>
            <a:lvl1pPr marL="0" indent="0" algn="l">
              <a:buNone/>
              <a:defRPr lang="en-US" sz="2400" b="1" cap="all" baseline="0" dirty="0" smtClean="0">
                <a:latin typeface="Montserrat" panose="00000500000000000000" pitchFamily="2" charset="0"/>
              </a:defRPr>
            </a:lvl1pPr>
          </a:lstStyle>
          <a:p>
            <a:pPr marL="457200" lvl="0" indent="-457200" algn="l">
              <a:lnSpc>
                <a:spcPct val="100000"/>
              </a:lnSpc>
              <a:spcBef>
                <a:spcPts val="0"/>
              </a:spcBef>
            </a:pPr>
            <a:r>
              <a:rPr lang="en-US" dirty="0"/>
              <a:t>PRESENTER NAME</a:t>
            </a:r>
          </a:p>
        </p:txBody>
      </p:sp>
      <p:sp>
        <p:nvSpPr>
          <p:cNvPr id="10" name="Title/Company"/>
          <p:cNvSpPr>
            <a:spLocks noGrp="1"/>
          </p:cNvSpPr>
          <p:nvPr>
            <p:ph type="body" sz="quarter" idx="22" hasCustomPrompt="1"/>
          </p:nvPr>
        </p:nvSpPr>
        <p:spPr>
          <a:xfrm>
            <a:off x="8239420" y="4986586"/>
            <a:ext cx="3749249" cy="553998"/>
          </a:xfrm>
          <a:prstGeom prst="rect">
            <a:avLst/>
          </a:prstGeom>
        </p:spPr>
        <p:txBody>
          <a:bodyPr wrap="square">
            <a:spAutoFit/>
          </a:bodyPr>
          <a:lstStyle>
            <a:lvl1pPr marL="0" indent="0" algn="l">
              <a:lnSpc>
                <a:spcPct val="100000"/>
              </a:lnSpc>
              <a:spcBef>
                <a:spcPts val="0"/>
              </a:spcBef>
              <a:buFont typeface="Arial" panose="020B0604020202020204" pitchFamily="34" charset="0"/>
              <a:buNone/>
              <a:defRPr sz="2400" cap="none" baseline="0">
                <a:solidFill>
                  <a:schemeClr val="bg1"/>
                </a:solidFill>
                <a:latin typeface="+mn-lt"/>
              </a:defRPr>
            </a:lvl1pPr>
          </a:lstStyle>
          <a:p>
            <a:pPr lvl="0"/>
            <a:r>
              <a:rPr lang="en-US" dirty="0"/>
              <a:t>Title, Company</a:t>
            </a:r>
          </a:p>
        </p:txBody>
      </p:sp>
      <p:sp>
        <p:nvSpPr>
          <p:cNvPr id="11" name="Presenter Picture"/>
          <p:cNvSpPr>
            <a:spLocks noGrp="1"/>
          </p:cNvSpPr>
          <p:nvPr>
            <p:ph type="pic" sz="quarter" idx="17"/>
          </p:nvPr>
        </p:nvSpPr>
        <p:spPr>
          <a:xfrm>
            <a:off x="254145" y="3038719"/>
            <a:ext cx="1294101" cy="1298448"/>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25400">
            <a:solidFill>
              <a:schemeClr val="bg1"/>
            </a:solidFill>
          </a:ln>
        </p:spPr>
        <p:txBody>
          <a:bodyPr>
            <a:noAutofit/>
          </a:bodyPr>
          <a:lstStyle>
            <a:lvl1pPr marL="0" indent="0" algn="ctr">
              <a:buNone/>
              <a:defRPr sz="1200">
                <a:solidFill>
                  <a:schemeClr val="tx1"/>
                </a:solidFill>
              </a:defRPr>
            </a:lvl1pPr>
          </a:lstStyle>
          <a:p>
            <a:r>
              <a:rPr lang="en-US"/>
              <a:t>Click icon to add picture</a:t>
            </a:r>
            <a:endParaRPr lang="en-US" dirty="0"/>
          </a:p>
        </p:txBody>
      </p:sp>
      <p:sp>
        <p:nvSpPr>
          <p:cNvPr id="12" name="Presenter Picture"/>
          <p:cNvSpPr>
            <a:spLocks noGrp="1"/>
          </p:cNvSpPr>
          <p:nvPr>
            <p:ph type="pic" sz="quarter" idx="23"/>
          </p:nvPr>
        </p:nvSpPr>
        <p:spPr>
          <a:xfrm>
            <a:off x="4246782" y="3038719"/>
            <a:ext cx="1294101" cy="1298448"/>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25400">
            <a:solidFill>
              <a:schemeClr val="bg1"/>
            </a:solidFill>
          </a:ln>
        </p:spPr>
        <p:txBody>
          <a:bodyPr>
            <a:noAutofit/>
          </a:bodyPr>
          <a:lstStyle>
            <a:lvl1pPr marL="0" indent="0" algn="ctr">
              <a:buNone/>
              <a:defRPr sz="1200">
                <a:solidFill>
                  <a:schemeClr val="tx1"/>
                </a:solidFill>
              </a:defRPr>
            </a:lvl1pPr>
          </a:lstStyle>
          <a:p>
            <a:r>
              <a:rPr lang="en-US"/>
              <a:t>Click icon to add picture</a:t>
            </a:r>
            <a:endParaRPr lang="en-US" dirty="0"/>
          </a:p>
        </p:txBody>
      </p:sp>
      <p:sp>
        <p:nvSpPr>
          <p:cNvPr id="13" name="Presenter Picture"/>
          <p:cNvSpPr>
            <a:spLocks noGrp="1"/>
          </p:cNvSpPr>
          <p:nvPr>
            <p:ph type="pic" sz="quarter" idx="24"/>
          </p:nvPr>
        </p:nvSpPr>
        <p:spPr>
          <a:xfrm>
            <a:off x="8239419" y="3038719"/>
            <a:ext cx="1294101" cy="1298448"/>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25400">
            <a:solidFill>
              <a:schemeClr val="bg1"/>
            </a:solidFill>
          </a:ln>
        </p:spPr>
        <p:txBody>
          <a:bodyPr>
            <a:noAutofit/>
          </a:bodyPr>
          <a:lstStyle>
            <a:lvl1pPr marL="0" indent="0" algn="ctr">
              <a:buNone/>
              <a:defRPr sz="1200">
                <a:solidFill>
                  <a:schemeClr val="tx1"/>
                </a:solidFill>
              </a:defRPr>
            </a:lvl1pPr>
          </a:lstStyle>
          <a:p>
            <a:r>
              <a:rPr lang="en-US"/>
              <a:t>Click icon to add picture</a:t>
            </a:r>
            <a:endParaRPr lang="en-US" dirty="0"/>
          </a:p>
        </p:txBody>
      </p:sp>
    </p:spTree>
    <p:custDataLst>
      <p:tags r:id="rId1"/>
    </p:custDataLst>
    <p:extLst>
      <p:ext uri="{BB962C8B-B14F-4D97-AF65-F5344CB8AC3E}">
        <p14:creationId xmlns:p14="http://schemas.microsoft.com/office/powerpoint/2010/main" val="4252889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endParaRPr lang="en-US" dirty="0"/>
          </a:p>
        </p:txBody>
      </p:sp>
    </p:spTree>
    <p:extLst>
      <p:ext uri="{BB962C8B-B14F-4D97-AF65-F5344CB8AC3E}">
        <p14:creationId xmlns:p14="http://schemas.microsoft.com/office/powerpoint/2010/main" val="40992224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67520519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809982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260581110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408095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endParaRPr lang="en-US" dirty="0"/>
          </a:p>
        </p:txBody>
      </p:sp>
    </p:spTree>
    <p:extLst>
      <p:ext uri="{BB962C8B-B14F-4D97-AF65-F5344CB8AC3E}">
        <p14:creationId xmlns:p14="http://schemas.microsoft.com/office/powerpoint/2010/main" val="5744256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730483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21614253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14435256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17111475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32149974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4016832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250699892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349849863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Text w/Favicon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2582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Tessitura Favicon"/>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39103737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Center Justified">
    <p:bg>
      <p:bgPr>
        <a:solidFill>
          <a:srgbClr val="306CB0"/>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D51E2F17-983E-6FB9-80BA-728B7033614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2" name="Title 1"/>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16887844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Center Justified">
    <p:bg>
      <p:bgPr>
        <a:solidFill>
          <a:srgbClr val="00A0B7"/>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16589FA5-39D4-E226-FB71-745A15BC321B}"/>
              </a:ext>
              <a:ext uri="{C183D7F6-B498-43B3-948B-1728B52AA6E4}">
                <adec:decorative xmlns:adec="http://schemas.microsoft.com/office/drawing/2017/decorative" val="1"/>
              </a:ext>
            </a:extLst>
          </p:cNvPr>
          <p:cNvPicPr>
            <a:picLocks noChangeAspect="1"/>
          </p:cNvPicPr>
          <p:nvPr userDrawn="1"/>
        </p:nvPicPr>
        <p:blipFill>
          <a:blip r:embed="rId3">
            <a:alphaModFix amt="5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CC4862D4-B897-0E49-3FE4-78B548E5F866}"/>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115395135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Center Justified">
    <p:bg>
      <p:bgPr>
        <a:solidFill>
          <a:schemeClr val="accent3"/>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979926E0-3F13-6FCF-72E1-20C0BC73B6EE}"/>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5" name="Title 1">
            <a:extLst>
              <a:ext uri="{FF2B5EF4-FFF2-40B4-BE49-F238E27FC236}">
                <a16:creationId xmlns:a16="http://schemas.microsoft.com/office/drawing/2014/main" id="{DB1C6E04-B8EF-82F4-EF2A-1E18D17A8AEA}"/>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1775563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Center Justified">
    <p:bg>
      <p:bgPr>
        <a:solidFill>
          <a:schemeClr val="accent5"/>
        </a:solidFill>
        <a:effectLst/>
      </p:bgPr>
    </p:bg>
    <p:spTree>
      <p:nvGrpSpPr>
        <p:cNvPr id="1" name=""/>
        <p:cNvGrpSpPr/>
        <p:nvPr/>
      </p:nvGrpSpPr>
      <p:grpSpPr>
        <a:xfrm>
          <a:off x="0" y="0"/>
          <a:ext cx="0" cy="0"/>
          <a:chOff x="0" y="0"/>
          <a:chExt cx="0" cy="0"/>
        </a:xfrm>
      </p:grpSpPr>
      <p:pic>
        <p:nvPicPr>
          <p:cNvPr id="5" name="arcs">
            <a:extLst>
              <a:ext uri="{FF2B5EF4-FFF2-40B4-BE49-F238E27FC236}">
                <a16:creationId xmlns:a16="http://schemas.microsoft.com/office/drawing/2014/main" id="{378BDE47-55B5-8AE5-A878-2C623B38EC1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08305677-E550-5252-F176-3AB052286288}"/>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16200487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Left Justified">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98286" y="2413337"/>
            <a:ext cx="11059885" cy="1015663"/>
          </a:xfrm>
        </p:spPr>
        <p:txBody>
          <a:bodyPr>
            <a:noAutofit/>
          </a:bodyPr>
          <a:lstStyle>
            <a:lvl1pPr algn="l">
              <a:defRPr sz="6000" b="0" i="0">
                <a:solidFill>
                  <a:schemeClr val="bg1"/>
                </a:solidFill>
                <a:latin typeface="Montserrat Medium" panose="02000505000000020004" pitchFamily="2" charset="77"/>
              </a:defRPr>
            </a:lvl1pPr>
          </a:lstStyle>
          <a:p>
            <a:r>
              <a:rPr lang="en-US" dirty="0"/>
              <a:t>Slide title</a:t>
            </a:r>
          </a:p>
        </p:txBody>
      </p:sp>
      <p:pic>
        <p:nvPicPr>
          <p:cNvPr id="3" name="arc">
            <a:extLst>
              <a:ext uri="{FF2B5EF4-FFF2-40B4-BE49-F238E27FC236}">
                <a16:creationId xmlns:a16="http://schemas.microsoft.com/office/drawing/2014/main" id="{1BFC479B-BBF2-2A2D-87ED-084E87F33564}"/>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27419893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Left Justified">
    <p:bg>
      <p:bgPr>
        <a:solidFill>
          <a:srgbClr val="00A0B7"/>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33B968-D249-CC43-C6C8-9C1AC59CA424}"/>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F4A016EC-7EB2-7A4E-10DB-589EBCB9EED8}"/>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217653201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Left Justified">
    <p:bg>
      <p:bgPr>
        <a:solidFill>
          <a:srgbClr val="222B2D"/>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068CC9A-75CD-8A01-5E96-02764E1FD04D}"/>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64B0679-3BF6-7CFE-6910-3F12C57B3B8F}"/>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22035629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Left Justified">
    <p:bg>
      <p:bgPr>
        <a:solidFill>
          <a:srgbClr val="414AA8"/>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56D386-38AA-2D4E-D34F-58C60AFC65B8}"/>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3792101-29C1-B056-1876-849F688097E1}"/>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36827495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96903282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80162822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72692552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420246214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049769-FACB-7A45-BB45-0EC0E550C645}" type="datetimeFigureOut">
              <a:rPr lang="en-US" smtClean="0"/>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24794544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049769-FACB-7A45-BB45-0EC0E550C645}"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40346325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049769-FACB-7A45-BB45-0EC0E550C645}" type="datetimeFigureOut">
              <a:rPr lang="en-US" smtClean="0"/>
              <a:t>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132399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71107939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90535048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406077170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85973180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Left Justified Titl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57D7-FDA5-C269-C5C0-801BBF0F41E7}"/>
              </a:ext>
            </a:extLst>
          </p:cNvPr>
          <p:cNvSpPr>
            <a:spLocks noGrp="1"/>
          </p:cNvSpPr>
          <p:nvPr>
            <p:ph type="title"/>
          </p:nvPr>
        </p:nvSpPr>
        <p:spPr>
          <a:xfrm>
            <a:off x="523288" y="1574360"/>
            <a:ext cx="11102653" cy="1789324"/>
          </a:xfrm>
        </p:spPr>
        <p:txBody>
          <a:bodyPr wrap="square" tIns="91440" bIns="91440" anchor="b" anchorCtr="0">
            <a:noAutofit/>
          </a:bodyPr>
          <a:lstStyle>
            <a:lvl1pPr algn="l">
              <a:defRPr sz="4400" b="0">
                <a:solidFill>
                  <a:schemeClr val="tx1"/>
                </a:solidFill>
                <a:latin typeface="+mn-lt"/>
              </a:defRPr>
            </a:lvl1pPr>
          </a:lstStyle>
          <a:p>
            <a:r>
              <a:rPr lang="en-US" dirty="0"/>
              <a:t>Click to edit Master title style</a:t>
            </a:r>
          </a:p>
        </p:txBody>
      </p:sp>
      <p:sp>
        <p:nvSpPr>
          <p:cNvPr id="4" name="Text Placeholder 3">
            <a:extLst>
              <a:ext uri="{FF2B5EF4-FFF2-40B4-BE49-F238E27FC236}">
                <a16:creationId xmlns:a16="http://schemas.microsoft.com/office/drawing/2014/main" id="{F21C4B34-9FD4-6AB7-73C1-08F89CFFFCC1}"/>
              </a:ext>
            </a:extLst>
          </p:cNvPr>
          <p:cNvSpPr>
            <a:spLocks noGrp="1"/>
          </p:cNvSpPr>
          <p:nvPr>
            <p:ph type="body" sz="quarter" idx="10"/>
          </p:nvPr>
        </p:nvSpPr>
        <p:spPr>
          <a:xfrm>
            <a:off x="522610" y="3377973"/>
            <a:ext cx="11102653" cy="1854639"/>
          </a:xfrm>
          <a:prstGeom prst="rect">
            <a:avLst/>
          </a:prstGeom>
        </p:spPr>
        <p:txBody>
          <a:bodyPr tIns="91440" bIns="91440">
            <a:noAutofit/>
          </a:bodyPr>
          <a:lstStyle>
            <a:lvl1pPr marL="0" indent="0">
              <a:buNone/>
              <a:defRPr/>
            </a:lvl1pPr>
            <a:lvl2pPr marL="457200" indent="0">
              <a:buNone/>
              <a:defRPr/>
            </a:lvl2pPr>
            <a:lvl3pPr marL="919163" indent="0">
              <a:buFont typeface="Montserrat" panose="00000500000000000000" pitchFamily="2" charset="0"/>
              <a:buNone/>
              <a:defRPr>
                <a:solidFill>
                  <a:schemeClr val="tx1">
                    <a:lumMod val="65000"/>
                    <a:lumOff val="35000"/>
                  </a:schemeClr>
                </a:solidFill>
              </a:defRPr>
            </a:lvl3pPr>
            <a:lvl4pPr marL="1370012" indent="0">
              <a:buNone/>
              <a:defRPr>
                <a:solidFill>
                  <a:schemeClr val="tx1">
                    <a:lumMod val="65000"/>
                    <a:lumOff val="35000"/>
                  </a:schemeClr>
                </a:solidFill>
              </a:defRPr>
            </a:lvl4pPr>
            <a:lvl5pPr marL="1828800" indent="0">
              <a:buNone/>
              <a:defRPr>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a:extLst>
              <a:ext uri="{FF2B5EF4-FFF2-40B4-BE49-F238E27FC236}">
                <a16:creationId xmlns:a16="http://schemas.microsoft.com/office/drawing/2014/main" id="{1611FEE6-07EA-A11D-ED16-777259888742}"/>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pic>
        <p:nvPicPr>
          <p:cNvPr id="3" name="Picture 2">
            <a:extLst>
              <a:ext uri="{FF2B5EF4-FFF2-40B4-BE49-F238E27FC236}">
                <a16:creationId xmlns:a16="http://schemas.microsoft.com/office/drawing/2014/main" id="{8BE0D5D8-BD48-EBC1-E142-6A756D4B0A75}"/>
              </a:ext>
            </a:extLst>
          </p:cNvPr>
          <p:cNvPicPr>
            <a:picLocks noChangeAspect="1"/>
          </p:cNvPicPr>
          <p:nvPr userDrawn="1"/>
        </p:nvPicPr>
        <p:blipFill rotWithShape="1">
          <a:blip r:embed="rId2"/>
          <a:srcRect l="8780" r="1455" b="54382"/>
          <a:stretch/>
        </p:blipFill>
        <p:spPr>
          <a:xfrm>
            <a:off x="0" y="5281239"/>
            <a:ext cx="12192000" cy="1576761"/>
          </a:xfrm>
          <a:prstGeom prst="rect">
            <a:avLst/>
          </a:prstGeom>
        </p:spPr>
      </p:pic>
      <p:pic>
        <p:nvPicPr>
          <p:cNvPr id="5" name="Picture 4">
            <a:extLst>
              <a:ext uri="{FF2B5EF4-FFF2-40B4-BE49-F238E27FC236}">
                <a16:creationId xmlns:a16="http://schemas.microsoft.com/office/drawing/2014/main" id="{FC45E6E1-A6F8-CC7A-4911-973208A3B52D}"/>
              </a:ext>
            </a:extLst>
          </p:cNvPr>
          <p:cNvPicPr>
            <a:picLocks noChangeAspect="1"/>
          </p:cNvPicPr>
          <p:nvPr userDrawn="1"/>
        </p:nvPicPr>
        <p:blipFill rotWithShape="1">
          <a:blip r:embed="rId3"/>
          <a:srcRect r="42883" b="32791"/>
          <a:stretch/>
        </p:blipFill>
        <p:spPr>
          <a:xfrm>
            <a:off x="4013198" y="4534975"/>
            <a:ext cx="8178802" cy="2323025"/>
          </a:xfrm>
          <a:prstGeom prst="rect">
            <a:avLst/>
          </a:prstGeom>
        </p:spPr>
      </p:pic>
      <p:pic>
        <p:nvPicPr>
          <p:cNvPr id="7" name="Picture 6">
            <a:extLst>
              <a:ext uri="{FF2B5EF4-FFF2-40B4-BE49-F238E27FC236}">
                <a16:creationId xmlns:a16="http://schemas.microsoft.com/office/drawing/2014/main" id="{D549DC7F-04BC-B086-4B26-3731E6E7BF5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Tree>
    <p:extLst>
      <p:ext uri="{BB962C8B-B14F-4D97-AF65-F5344CB8AC3E}">
        <p14:creationId xmlns:p14="http://schemas.microsoft.com/office/powerpoint/2010/main" val="20930276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Blue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164AE9E-0D3D-E923-CB58-9EEB82D30EE2}"/>
              </a:ext>
            </a:extLst>
          </p:cNvPr>
          <p:cNvSpPr>
            <a:spLocks noGrp="1"/>
          </p:cNvSpPr>
          <p:nvPr>
            <p:ph type="body" sz="quarter" idx="10"/>
          </p:nvPr>
        </p:nvSpPr>
        <p:spPr>
          <a:xfrm>
            <a:off x="1286318" y="2630264"/>
            <a:ext cx="9601200" cy="3556780"/>
          </a:xfrm>
          <a:prstGeom prst="rect">
            <a:avLst/>
          </a:prstGeom>
        </p:spPr>
        <p:txBody>
          <a:bodyPr/>
          <a:lstStyle>
            <a:lvl1pPr>
              <a:buClr>
                <a:srgbClr val="306CB0"/>
              </a:buClr>
              <a:defRPr>
                <a:solidFill>
                  <a:schemeClr val="tx1"/>
                </a:solidFill>
              </a:defRPr>
            </a:lvl1pPr>
            <a:lvl2pPr>
              <a:buClr>
                <a:srgbClr val="306CB0"/>
              </a:buClr>
              <a:defRPr sz="2400">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67132169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lue Two Column">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65978843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Blue Picture and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A10CB8CD-68B1-68F7-4ED5-5C2F30B50EEC}"/>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Text Placeholder 6">
            <a:extLst>
              <a:ext uri="{FF2B5EF4-FFF2-40B4-BE49-F238E27FC236}">
                <a16:creationId xmlns:a16="http://schemas.microsoft.com/office/drawing/2014/main" id="{01E59B4D-A3C2-BCF8-FE4E-93733932BBBE}"/>
              </a:ext>
            </a:extLst>
          </p:cNvPr>
          <p:cNvSpPr>
            <a:spLocks noGrp="1"/>
          </p:cNvSpPr>
          <p:nvPr>
            <p:ph type="body" sz="quarter" idx="10"/>
          </p:nvPr>
        </p:nvSpPr>
        <p:spPr>
          <a:xfrm>
            <a:off x="5906085" y="2486962"/>
            <a:ext cx="5298831" cy="3421043"/>
          </a:xfrm>
          <a:prstGeom prst="rect">
            <a:avLst/>
          </a:prstGeom>
        </p:spPr>
        <p:txBody>
          <a:bodyPr vert="horz" lIns="91440" tIns="45720" rIns="91440" bIns="45720" rtlCol="0">
            <a:noAutofit/>
          </a:bodyPr>
          <a:lstStyle>
            <a:lvl1pPr>
              <a:defRPr lang="en-US" dirty="0">
                <a:solidFill>
                  <a:schemeClr val="tx1"/>
                </a:solidFill>
              </a:defRPr>
            </a:lvl1pPr>
            <a:lvl2pPr>
              <a:defRPr lang="en-US" dirty="0">
                <a:solidFill>
                  <a:schemeClr val="tx1"/>
                </a:solidFill>
              </a:defRPr>
            </a:lvl2pPr>
            <a:lvl3pPr>
              <a:defRPr lang="en-US" dirty="0">
                <a:solidFill>
                  <a:schemeClr val="tx1">
                    <a:lumMod val="65000"/>
                    <a:lumOff val="35000"/>
                  </a:schemeClr>
                </a:solidFill>
              </a:defRPr>
            </a:lvl3pPr>
            <a:lvl4pPr>
              <a:defRPr lang="en-US" dirty="0">
                <a:solidFill>
                  <a:schemeClr val="tx1">
                    <a:lumMod val="65000"/>
                    <a:lumOff val="35000"/>
                  </a:schemeClr>
                </a:solidFill>
              </a:defRPr>
            </a:lvl4pPr>
            <a:lvl5pPr>
              <a:defRPr lang="en-US" dirty="0">
                <a:solidFill>
                  <a:schemeClr val="tx1">
                    <a:lumMod val="65000"/>
                    <a:lumOff val="35000"/>
                  </a:schemeClr>
                </a:solidFill>
              </a:defRPr>
            </a:lvl5pPr>
          </a:lstStyle>
          <a:p>
            <a:pPr lvl="0">
              <a:buClr>
                <a:srgbClr val="306CB0"/>
              </a:buClr>
            </a:pPr>
            <a:r>
              <a:rPr lang="en-US" dirty="0"/>
              <a:t>Click to edit Master text styles</a:t>
            </a:r>
          </a:p>
          <a:p>
            <a:pPr lvl="1">
              <a:buClr>
                <a:srgbClr val="306CB0"/>
              </a:buClr>
            </a:pPr>
            <a:r>
              <a:rPr lang="en-US" dirty="0"/>
              <a:t>Second level</a:t>
            </a:r>
          </a:p>
          <a:p>
            <a:pPr lvl="2">
              <a:buClr>
                <a:srgbClr val="306CB0"/>
              </a:buClr>
            </a:pPr>
            <a:r>
              <a:rPr lang="en-US" dirty="0"/>
              <a:t>Third level</a:t>
            </a:r>
          </a:p>
          <a:p>
            <a:pPr lvl="3">
              <a:buClr>
                <a:srgbClr val="306CB0"/>
              </a:buClr>
            </a:pPr>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3064413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Purple Text">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0BE2430-0C37-D5C7-E036-2F4A335CC05F}"/>
              </a:ext>
            </a:extLst>
          </p:cNvPr>
          <p:cNvSpPr>
            <a:spLocks noGrp="1"/>
          </p:cNvSpPr>
          <p:nvPr>
            <p:ph type="body" sz="quarter" idx="10"/>
          </p:nvPr>
        </p:nvSpPr>
        <p:spPr>
          <a:xfrm>
            <a:off x="1289304" y="2633472"/>
            <a:ext cx="9601200" cy="3557016"/>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9950623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Purple Two Colum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7699372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Purple Picture and Text">
    <p:bg>
      <p:bgPr>
        <a:solidFill>
          <a:srgbClr val="414AA8"/>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13446928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yan Text">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39375AEB-2303-5F1D-F65C-31F7FBEE19F9}"/>
              </a:ext>
            </a:extLst>
          </p:cNvPr>
          <p:cNvSpPr>
            <a:spLocks noGrp="1"/>
          </p:cNvSpPr>
          <p:nvPr>
            <p:ph type="body" sz="quarter" idx="10"/>
          </p:nvPr>
        </p:nvSpPr>
        <p:spPr>
          <a:xfrm>
            <a:off x="1289304" y="2633472"/>
            <a:ext cx="9601200" cy="3557016"/>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67150748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yan Two Column">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1496798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yan Picture and Text">
    <p:bg>
      <p:bgPr>
        <a:solidFill>
          <a:srgbClr val="00A0B7"/>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5266208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lack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3" name="Text Placeholder 6">
            <a:extLst>
              <a:ext uri="{FF2B5EF4-FFF2-40B4-BE49-F238E27FC236}">
                <a16:creationId xmlns:a16="http://schemas.microsoft.com/office/drawing/2014/main" id="{4844BC11-100C-97AD-2D69-E3316E2CB773}"/>
              </a:ext>
            </a:extLst>
          </p:cNvPr>
          <p:cNvSpPr>
            <a:spLocks noGrp="1"/>
          </p:cNvSpPr>
          <p:nvPr>
            <p:ph type="body" sz="quarter" idx="10"/>
          </p:nvPr>
        </p:nvSpPr>
        <p:spPr>
          <a:xfrm>
            <a:off x="1289304" y="2633472"/>
            <a:ext cx="9601200" cy="3557016"/>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62523223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Black Two Colum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18235277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Black Picture and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82D38BA4-B21E-BC82-A2D2-F1CB69038130}"/>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7" name="Text Placeholder 6">
            <a:extLst>
              <a:ext uri="{FF2B5EF4-FFF2-40B4-BE49-F238E27FC236}">
                <a16:creationId xmlns:a16="http://schemas.microsoft.com/office/drawing/2014/main" id="{3D28C3B5-EA11-FF3B-7552-A6B1F2CE86C7}"/>
              </a:ext>
            </a:extLst>
          </p:cNvPr>
          <p:cNvSpPr>
            <a:spLocks noGrp="1"/>
          </p:cNvSpPr>
          <p:nvPr>
            <p:ph type="body" sz="quarter" idx="10"/>
          </p:nvPr>
        </p:nvSpPr>
        <p:spPr>
          <a:xfrm>
            <a:off x="5906085" y="2486963"/>
            <a:ext cx="5298831" cy="3421044"/>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71758223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9440351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9641587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39108788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78458167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049769-FACB-7A45-BB45-0EC0E550C645}" type="datetimeFigureOut">
              <a:rPr lang="en-US" smtClean="0"/>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427699981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049769-FACB-7A45-BB45-0EC0E550C645}"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34969156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049769-FACB-7A45-BB45-0EC0E550C645}" type="datetimeFigureOut">
              <a:rPr lang="en-US" smtClean="0"/>
              <a:t>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20016838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88106788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411281290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84601911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59169732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E5D22-1DCD-49A6-8A7B-92333CF5B88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01372A4-4B07-44EA-9E7B-4DFC24682576}"/>
              </a:ext>
            </a:extLst>
          </p:cNvPr>
          <p:cNvSpPr>
            <a:spLocks noGrp="1"/>
          </p:cNvSpPr>
          <p:nvPr>
            <p:ph type="body"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4A9D635-D58B-41CC-9D82-7620D4895BE5}"/>
              </a:ext>
            </a:extLst>
          </p:cNvPr>
          <p:cNvSpPr>
            <a:spLocks noGrp="1"/>
          </p:cNvSpPr>
          <p:nvPr>
            <p:ph type="dt" sz="half" idx="10"/>
          </p:nvPr>
        </p:nvSpPr>
        <p:spPr>
          <a:xfrm>
            <a:off x="838200" y="6356350"/>
            <a:ext cx="2743200" cy="365125"/>
          </a:xfrm>
          <a:prstGeom prst="rect">
            <a:avLst/>
          </a:prstGeom>
        </p:spPr>
        <p:txBody>
          <a:bodyPr/>
          <a:lstStyle/>
          <a:p>
            <a:fld id="{1966547E-F6FE-4C05-A957-92A9C0386AE2}" type="datetimeFigureOut">
              <a:rPr lang="en-US" smtClean="0"/>
              <a:t>11/3/2023</a:t>
            </a:fld>
            <a:endParaRPr lang="en-US"/>
          </a:p>
        </p:txBody>
      </p:sp>
      <p:sp>
        <p:nvSpPr>
          <p:cNvPr id="5" name="Footer Placeholder 4">
            <a:extLst>
              <a:ext uri="{FF2B5EF4-FFF2-40B4-BE49-F238E27FC236}">
                <a16:creationId xmlns:a16="http://schemas.microsoft.com/office/drawing/2014/main" id="{EF4BDEC6-981B-45E6-B40A-BA8B0DB9183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1201FAF-8F88-459A-81D2-7466DCF11223}"/>
              </a:ext>
            </a:extLst>
          </p:cNvPr>
          <p:cNvSpPr>
            <a:spLocks noGrp="1"/>
          </p:cNvSpPr>
          <p:nvPr>
            <p:ph type="sldNum" sz="quarter" idx="12"/>
          </p:nvPr>
        </p:nvSpPr>
        <p:spPr>
          <a:xfrm>
            <a:off x="8610600" y="6356350"/>
            <a:ext cx="2743200" cy="365125"/>
          </a:xfrm>
          <a:prstGeom prst="rect">
            <a:avLst/>
          </a:prstGeom>
        </p:spPr>
        <p:txBody>
          <a:bodyPr/>
          <a:lstStyle/>
          <a:p>
            <a:fld id="{408C47B6-AD73-40FA-B2AE-31D4B230701C}" type="slidenum">
              <a:rPr lang="en-US" smtClean="0"/>
              <a:t>‹#›</a:t>
            </a:fld>
            <a:endParaRPr lang="en-US"/>
          </a:p>
        </p:txBody>
      </p:sp>
    </p:spTree>
    <p:extLst>
      <p:ext uri="{BB962C8B-B14F-4D97-AF65-F5344CB8AC3E}">
        <p14:creationId xmlns:p14="http://schemas.microsoft.com/office/powerpoint/2010/main" val="249998728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A28A71F-8746-9287-1296-7261DF9E4965}"/>
              </a:ext>
            </a:extLst>
          </p:cNvPr>
          <p:cNvSpPr>
            <a:spLocks noGrp="1"/>
          </p:cNvSpPr>
          <p:nvPr>
            <p:ph type="ctrTitle" hasCustomPrompt="1"/>
          </p:nvPr>
        </p:nvSpPr>
        <p:spPr>
          <a:xfrm>
            <a:off x="1524000" y="1122363"/>
            <a:ext cx="9144000" cy="2387600"/>
          </a:xfrm>
        </p:spPr>
        <p:txBody>
          <a:bodyPr anchor="b"/>
          <a:lstStyle>
            <a:lvl1pPr algn="ctr">
              <a:defRPr sz="6000" b="1" i="0">
                <a:latin typeface="Amgueddfa Body" pitchFamily="2" charset="77"/>
                <a:ea typeface="Amgueddfa Body" pitchFamily="2" charset="77"/>
              </a:defRPr>
            </a:lvl1pPr>
          </a:lstStyle>
          <a:p>
            <a:r>
              <a:rPr lang="en-GB" dirty="0"/>
              <a:t>CLICK TO EDIT MASTER TITLE STYLE</a:t>
            </a:r>
            <a:endParaRPr lang="en-US" dirty="0"/>
          </a:p>
        </p:txBody>
      </p:sp>
      <p:sp>
        <p:nvSpPr>
          <p:cNvPr id="8" name="Subtitle 2">
            <a:extLst>
              <a:ext uri="{FF2B5EF4-FFF2-40B4-BE49-F238E27FC236}">
                <a16:creationId xmlns:a16="http://schemas.microsoft.com/office/drawing/2014/main" id="{4831B4F7-BB52-06C2-3AEE-CD941EA4C6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8746864C-84B3-2B4A-2DF0-F6975258D146}"/>
              </a:ext>
            </a:extLst>
          </p:cNvPr>
          <p:cNvSpPr>
            <a:spLocks noGrp="1"/>
          </p:cNvSpPr>
          <p:nvPr>
            <p:ph type="dt" sz="half" idx="10"/>
          </p:nvPr>
        </p:nvSpPr>
        <p:spPr>
          <a:xfrm>
            <a:off x="838200" y="6356350"/>
            <a:ext cx="2743200" cy="365125"/>
          </a:xfrm>
        </p:spPr>
        <p:txBody>
          <a:bodyPr/>
          <a:lstStyle/>
          <a:p>
            <a:fld id="{337E3EAE-4AC6-DF44-BDD5-CE08AE950888}" type="datetimeFigureOut">
              <a:rPr lang="en-US" smtClean="0"/>
              <a:t>11/3/2023</a:t>
            </a:fld>
            <a:endParaRPr lang="en-US"/>
          </a:p>
        </p:txBody>
      </p:sp>
      <p:sp>
        <p:nvSpPr>
          <p:cNvPr id="10" name="Footer Placeholder 4">
            <a:extLst>
              <a:ext uri="{FF2B5EF4-FFF2-40B4-BE49-F238E27FC236}">
                <a16:creationId xmlns:a16="http://schemas.microsoft.com/office/drawing/2014/main" id="{2DB34815-B8E9-9878-FE38-9F1E175BD814}"/>
              </a:ext>
            </a:extLst>
          </p:cNvPr>
          <p:cNvSpPr>
            <a:spLocks noGrp="1"/>
          </p:cNvSpPr>
          <p:nvPr>
            <p:ph type="ftr" sz="quarter" idx="11"/>
          </p:nvPr>
        </p:nvSpPr>
        <p:spPr>
          <a:xfrm>
            <a:off x="4038600" y="6356350"/>
            <a:ext cx="4114800" cy="365125"/>
          </a:xfrm>
        </p:spPr>
        <p:txBody>
          <a:bodyPr/>
          <a:lstStyle/>
          <a:p>
            <a:endParaRPr lang="en-US"/>
          </a:p>
        </p:txBody>
      </p:sp>
      <p:sp>
        <p:nvSpPr>
          <p:cNvPr id="11" name="Slide Number Placeholder 5">
            <a:extLst>
              <a:ext uri="{FF2B5EF4-FFF2-40B4-BE49-F238E27FC236}">
                <a16:creationId xmlns:a16="http://schemas.microsoft.com/office/drawing/2014/main" id="{365387D6-7BA3-D739-52A9-770DD4385CD1}"/>
              </a:ext>
            </a:extLst>
          </p:cNvPr>
          <p:cNvSpPr>
            <a:spLocks noGrp="1"/>
          </p:cNvSpPr>
          <p:nvPr>
            <p:ph type="sldNum" sz="quarter" idx="12"/>
          </p:nvPr>
        </p:nvSpPr>
        <p:spPr>
          <a:xfrm>
            <a:off x="8610600" y="6356350"/>
            <a:ext cx="2743200" cy="365125"/>
          </a:xfrm>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37710705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CC9A6-C3E0-5A5E-50CD-C764DE06CD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7CC028-9155-3F0C-CDFF-A5488A0E57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CCA8F0-D476-0B07-7885-5AACE9A976A0}"/>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5" name="Footer Placeholder 4">
            <a:extLst>
              <a:ext uri="{FF2B5EF4-FFF2-40B4-BE49-F238E27FC236}">
                <a16:creationId xmlns:a16="http://schemas.microsoft.com/office/drawing/2014/main" id="{E1716CD0-2A36-3590-2122-C55B90BF47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4FE572-C24D-7A7A-1D52-D92E8A1F8BAB}"/>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317830213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FF431-FD60-1F5F-B22D-7EFD8FE336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4A1C3B6-D961-BC68-029C-D3EFB34F5B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DB65E8-3723-2C6A-5A4F-1335929D247A}"/>
              </a:ext>
            </a:extLst>
          </p:cNvPr>
          <p:cNvSpPr>
            <a:spLocks noGrp="1"/>
          </p:cNvSpPr>
          <p:nvPr>
            <p:ph type="dt" sz="half" idx="10"/>
          </p:nvPr>
        </p:nvSpPr>
        <p:spPr/>
        <p:txBody>
          <a:bodyPr/>
          <a:lstStyle>
            <a:lvl1pPr>
              <a:defRPr b="0" i="0">
                <a:latin typeface="Amgueddfa Body Light" pitchFamily="2" charset="77"/>
                <a:ea typeface="Amgueddfa Body Light" pitchFamily="2" charset="77"/>
              </a:defRPr>
            </a:lvl1pPr>
          </a:lstStyle>
          <a:p>
            <a:fld id="{337E3EAE-4AC6-DF44-BDD5-CE08AE950888}" type="datetimeFigureOut">
              <a:rPr lang="en-US" smtClean="0"/>
              <a:pPr/>
              <a:t>11/3/2023</a:t>
            </a:fld>
            <a:endParaRPr lang="en-US"/>
          </a:p>
        </p:txBody>
      </p:sp>
      <p:sp>
        <p:nvSpPr>
          <p:cNvPr id="5" name="Footer Placeholder 4">
            <a:extLst>
              <a:ext uri="{FF2B5EF4-FFF2-40B4-BE49-F238E27FC236}">
                <a16:creationId xmlns:a16="http://schemas.microsoft.com/office/drawing/2014/main" id="{A4947361-AFC8-F69F-FBF0-CFAB0CEBC81A}"/>
              </a:ext>
            </a:extLst>
          </p:cNvPr>
          <p:cNvSpPr>
            <a:spLocks noGrp="1"/>
          </p:cNvSpPr>
          <p:nvPr>
            <p:ph type="ftr" sz="quarter" idx="11"/>
          </p:nvPr>
        </p:nvSpPr>
        <p:spPr/>
        <p:txBody>
          <a:bodyPr/>
          <a:lstStyle>
            <a:lvl1pPr>
              <a:defRPr b="0" i="0">
                <a:latin typeface="Amgueddfa Body Light" pitchFamily="2" charset="77"/>
                <a:ea typeface="Amgueddfa Body Light" pitchFamily="2" charset="77"/>
              </a:defRPr>
            </a:lvl1pPr>
          </a:lstStyle>
          <a:p>
            <a:endParaRPr lang="en-US"/>
          </a:p>
        </p:txBody>
      </p:sp>
      <p:sp>
        <p:nvSpPr>
          <p:cNvPr id="6" name="Slide Number Placeholder 5">
            <a:extLst>
              <a:ext uri="{FF2B5EF4-FFF2-40B4-BE49-F238E27FC236}">
                <a16:creationId xmlns:a16="http://schemas.microsoft.com/office/drawing/2014/main" id="{031D3598-590B-6D96-CD7A-3DABF526CFAC}"/>
              </a:ext>
            </a:extLst>
          </p:cNvPr>
          <p:cNvSpPr>
            <a:spLocks noGrp="1"/>
          </p:cNvSpPr>
          <p:nvPr>
            <p:ph type="sldNum" sz="quarter" idx="12"/>
          </p:nvPr>
        </p:nvSpPr>
        <p:spPr/>
        <p:txBody>
          <a:bodyPr/>
          <a:lstStyle>
            <a:lvl1pPr>
              <a:defRPr b="0" i="0">
                <a:latin typeface="Amgueddfa Body Light" pitchFamily="2" charset="77"/>
                <a:ea typeface="Amgueddfa Body Light" pitchFamily="2" charset="77"/>
              </a:defRPr>
            </a:lvl1pPr>
          </a:lstStyle>
          <a:p>
            <a:fld id="{1B8DFCC1-49DD-5147-A5D9-548D96D1C0AC}" type="slidenum">
              <a:rPr lang="en-US" smtClean="0"/>
              <a:pPr/>
              <a:t>‹#›</a:t>
            </a:fld>
            <a:endParaRPr lang="en-US"/>
          </a:p>
        </p:txBody>
      </p:sp>
    </p:spTree>
    <p:extLst>
      <p:ext uri="{BB962C8B-B14F-4D97-AF65-F5344CB8AC3E}">
        <p14:creationId xmlns:p14="http://schemas.microsoft.com/office/powerpoint/2010/main" val="383582082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57AB4-860A-5A6B-BACE-C451759E03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795AC-1E4E-60AC-1ADE-F2F48EF757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08B78CF-ED06-82CB-30F1-D3DF8BA11A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E7DAD26-7FC7-000B-AAFA-25FE3CB412CF}"/>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6" name="Footer Placeholder 5">
            <a:extLst>
              <a:ext uri="{FF2B5EF4-FFF2-40B4-BE49-F238E27FC236}">
                <a16:creationId xmlns:a16="http://schemas.microsoft.com/office/drawing/2014/main" id="{A3586FF9-6E41-DDAA-1341-DF3550AA50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ECB0F7-FBF5-DAB0-349C-B5DCD6C987DB}"/>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11080806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903A8-5F2D-5C85-9028-30415C57B13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D084241-117C-6BC0-952F-4C872DEAF7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3417305-81DF-9B34-D06E-FC452F6787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749EDE0-DB96-F7EE-8418-2F811B8432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3212EA-6B89-763C-8E82-0C755186323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AB6B08-A396-9440-AFC4-23B1BCFA6317}"/>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8" name="Footer Placeholder 7">
            <a:extLst>
              <a:ext uri="{FF2B5EF4-FFF2-40B4-BE49-F238E27FC236}">
                <a16:creationId xmlns:a16="http://schemas.microsoft.com/office/drawing/2014/main" id="{EFECAA7C-8551-CD97-1DDF-417DC42CD1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F7DBC98-37DC-E915-2C11-785E8661BE7F}"/>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363460484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0C808-A4BC-139D-4985-6B058CAF91F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0F08ED1-F5EB-66B9-9938-4FCD53C79537}"/>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4" name="Footer Placeholder 3">
            <a:extLst>
              <a:ext uri="{FF2B5EF4-FFF2-40B4-BE49-F238E27FC236}">
                <a16:creationId xmlns:a16="http://schemas.microsoft.com/office/drawing/2014/main" id="{5282B46E-0CD4-3115-CA88-25A8304CF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4773E2-1526-CEB8-5CF3-88898F0C452A}"/>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145648925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5236CA-DC14-4F3A-FD40-3803DD3D254E}"/>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3" name="Footer Placeholder 2">
            <a:extLst>
              <a:ext uri="{FF2B5EF4-FFF2-40B4-BE49-F238E27FC236}">
                <a16:creationId xmlns:a16="http://schemas.microsoft.com/office/drawing/2014/main" id="{E7CB585D-ECC8-2274-C6A8-1AD3ADDF7D6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AD3D40C-056A-B83C-B15A-352D328EE6B3}"/>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167572830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5AB66-155B-8BC1-7125-BAD845A56B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309BCC-76B3-A4F0-EE59-2BD80EADD3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D22386D-A652-9BF0-9B3B-4A7EED4640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188696-15D5-3359-6A45-6BD8DC379520}"/>
              </a:ext>
            </a:extLst>
          </p:cNvPr>
          <p:cNvSpPr>
            <a:spLocks noGrp="1"/>
          </p:cNvSpPr>
          <p:nvPr>
            <p:ph type="dt" sz="half" idx="10"/>
          </p:nvPr>
        </p:nvSpPr>
        <p:spPr/>
        <p:txBody>
          <a:bodyPr/>
          <a:lstStyle>
            <a:lvl1pPr>
              <a:defRPr b="0" i="0">
                <a:latin typeface="Amgueddfa Body Light" pitchFamily="2" charset="77"/>
                <a:ea typeface="Amgueddfa Body Light" pitchFamily="2" charset="77"/>
              </a:defRPr>
            </a:lvl1pPr>
          </a:lstStyle>
          <a:p>
            <a:fld id="{337E3EAE-4AC6-DF44-BDD5-CE08AE950888}" type="datetimeFigureOut">
              <a:rPr lang="en-US" smtClean="0"/>
              <a:pPr/>
              <a:t>11/3/2023</a:t>
            </a:fld>
            <a:endParaRPr lang="en-US"/>
          </a:p>
        </p:txBody>
      </p:sp>
      <p:sp>
        <p:nvSpPr>
          <p:cNvPr id="6" name="Footer Placeholder 5">
            <a:extLst>
              <a:ext uri="{FF2B5EF4-FFF2-40B4-BE49-F238E27FC236}">
                <a16:creationId xmlns:a16="http://schemas.microsoft.com/office/drawing/2014/main" id="{EB1529EE-7A7E-F7E7-DC0F-AC8FC0D2583D}"/>
              </a:ext>
            </a:extLst>
          </p:cNvPr>
          <p:cNvSpPr>
            <a:spLocks noGrp="1"/>
          </p:cNvSpPr>
          <p:nvPr>
            <p:ph type="ftr" sz="quarter" idx="11"/>
          </p:nvPr>
        </p:nvSpPr>
        <p:spPr/>
        <p:txBody>
          <a:bodyPr/>
          <a:lstStyle>
            <a:lvl1pPr>
              <a:defRPr b="0" i="0">
                <a:latin typeface="Amgueddfa Body Light" pitchFamily="2" charset="77"/>
                <a:ea typeface="Amgueddfa Body Light" pitchFamily="2" charset="77"/>
              </a:defRPr>
            </a:lvl1pPr>
          </a:lstStyle>
          <a:p>
            <a:endParaRPr lang="en-US"/>
          </a:p>
        </p:txBody>
      </p:sp>
      <p:sp>
        <p:nvSpPr>
          <p:cNvPr id="7" name="Slide Number Placeholder 6">
            <a:extLst>
              <a:ext uri="{FF2B5EF4-FFF2-40B4-BE49-F238E27FC236}">
                <a16:creationId xmlns:a16="http://schemas.microsoft.com/office/drawing/2014/main" id="{94C86EFF-8D2B-65A5-5BB9-3DDC9E69E776}"/>
              </a:ext>
            </a:extLst>
          </p:cNvPr>
          <p:cNvSpPr>
            <a:spLocks noGrp="1"/>
          </p:cNvSpPr>
          <p:nvPr>
            <p:ph type="sldNum" sz="quarter" idx="12"/>
          </p:nvPr>
        </p:nvSpPr>
        <p:spPr/>
        <p:txBody>
          <a:bodyPr/>
          <a:lstStyle>
            <a:lvl1pPr>
              <a:defRPr b="0" i="0">
                <a:latin typeface="Amgueddfa Body Light" pitchFamily="2" charset="77"/>
                <a:ea typeface="Amgueddfa Body Light" pitchFamily="2" charset="77"/>
              </a:defRPr>
            </a:lvl1pPr>
          </a:lstStyle>
          <a:p>
            <a:fld id="{1B8DFCC1-49DD-5147-A5D9-548D96D1C0AC}" type="slidenum">
              <a:rPr lang="en-US" smtClean="0"/>
              <a:pPr/>
              <a:t>‹#›</a:t>
            </a:fld>
            <a:endParaRPr lang="en-US"/>
          </a:p>
        </p:txBody>
      </p:sp>
    </p:spTree>
    <p:extLst>
      <p:ext uri="{BB962C8B-B14F-4D97-AF65-F5344CB8AC3E}">
        <p14:creationId xmlns:p14="http://schemas.microsoft.com/office/powerpoint/2010/main" val="301978763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533DD-1F57-8F3A-1ABE-3942FD8C14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7235245-AAD6-E4E4-6348-0D601C6141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F5DE81-B02D-01D0-B4B5-2D162D0384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9B5EE8-72B9-F31D-3966-EFA18A73EB59}"/>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6" name="Footer Placeholder 5">
            <a:extLst>
              <a:ext uri="{FF2B5EF4-FFF2-40B4-BE49-F238E27FC236}">
                <a16:creationId xmlns:a16="http://schemas.microsoft.com/office/drawing/2014/main" id="{E798C9FA-2A97-9D03-733F-419C0D53B8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F43063-C418-49BF-1DAD-CB4E83A1FDC0}"/>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213304870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57F90-2548-C6AB-C5BF-DF6D49607EC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96A3F8-0202-AFF1-5B4A-3DF24B47A6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4E04EC-EC68-9594-172B-1573042E2C3B}"/>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5" name="Footer Placeholder 4">
            <a:extLst>
              <a:ext uri="{FF2B5EF4-FFF2-40B4-BE49-F238E27FC236}">
                <a16:creationId xmlns:a16="http://schemas.microsoft.com/office/drawing/2014/main" id="{32A4B076-80B7-D0CD-5FA4-9A5F6BCADD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D1609D-D83D-74F6-FA27-7ACD1851B5F1}"/>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106658608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D1CA15-692D-284E-35A8-A8EC29F857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6A00B1-C6D7-AA20-7F6C-B060907BD0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7ACE1A-F36B-842F-FF4A-DFADD0FEA848}"/>
              </a:ext>
            </a:extLst>
          </p:cNvPr>
          <p:cNvSpPr>
            <a:spLocks noGrp="1"/>
          </p:cNvSpPr>
          <p:nvPr>
            <p:ph type="dt" sz="half" idx="10"/>
          </p:nvPr>
        </p:nvSpPr>
        <p:spPr/>
        <p:txBody>
          <a:bodyPr/>
          <a:lstStyle/>
          <a:p>
            <a:fld id="{337E3EAE-4AC6-DF44-BDD5-CE08AE950888}" type="datetimeFigureOut">
              <a:rPr lang="en-US" smtClean="0"/>
              <a:t>11/3/2023</a:t>
            </a:fld>
            <a:endParaRPr lang="en-US"/>
          </a:p>
        </p:txBody>
      </p:sp>
      <p:sp>
        <p:nvSpPr>
          <p:cNvPr id="5" name="Footer Placeholder 4">
            <a:extLst>
              <a:ext uri="{FF2B5EF4-FFF2-40B4-BE49-F238E27FC236}">
                <a16:creationId xmlns:a16="http://schemas.microsoft.com/office/drawing/2014/main" id="{5470F7AE-D2C7-1E33-24A0-DFBD1241F8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D65400-C092-F1F3-EAFB-6BD92F2B1807}"/>
              </a:ext>
            </a:extLst>
          </p:cNvPr>
          <p:cNvSpPr>
            <a:spLocks noGrp="1"/>
          </p:cNvSpPr>
          <p:nvPr>
            <p:ph type="sldNum" sz="quarter" idx="12"/>
          </p:nvPr>
        </p:nvSpPr>
        <p:spPr/>
        <p:txBody>
          <a:bodyPr/>
          <a:lstStyle/>
          <a:p>
            <a:fld id="{1B8DFCC1-49DD-5147-A5D9-548D96D1C0AC}" type="slidenum">
              <a:rPr lang="en-US" smtClean="0"/>
              <a:t>‹#›</a:t>
            </a:fld>
            <a:endParaRPr lang="en-US"/>
          </a:p>
        </p:txBody>
      </p:sp>
    </p:spTree>
    <p:extLst>
      <p:ext uri="{BB962C8B-B14F-4D97-AF65-F5344CB8AC3E}">
        <p14:creationId xmlns:p14="http://schemas.microsoft.com/office/powerpoint/2010/main" val="3129169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image" Target="../media/image5.png"/><Relationship Id="rId5" Type="http://schemas.openxmlformats.org/officeDocument/2006/relationships/slideLayout" Target="../slideLayouts/slideLayout43.xml"/><Relationship Id="rId10" Type="http://schemas.openxmlformats.org/officeDocument/2006/relationships/tags" Target="../tags/tag1.xml"/><Relationship Id="rId4" Type="http://schemas.openxmlformats.org/officeDocument/2006/relationships/slideLayout" Target="../slideLayouts/slideLayout42.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6" Type="http://schemas.openxmlformats.org/officeDocument/2006/relationships/theme" Target="../theme/theme5.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image" Target="../media/image22.png"/><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image" Target="../media/image21.png"/><Relationship Id="rId5" Type="http://schemas.openxmlformats.org/officeDocument/2006/relationships/slideLayout" Target="../slideLayouts/slideLayout66.xml"/><Relationship Id="rId10" Type="http://schemas.openxmlformats.org/officeDocument/2006/relationships/tags" Target="../tags/tag17.xml"/><Relationship Id="rId4" Type="http://schemas.openxmlformats.org/officeDocument/2006/relationships/slideLayout" Target="../slideLayouts/slideLayout65.xml"/><Relationship Id="rId9"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7.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5" Type="http://schemas.openxmlformats.org/officeDocument/2006/relationships/tags" Target="../tags/tag26.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theme" Target="../theme/theme9.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slideLayout" Target="../slideLayouts/slideLayout105.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3.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theme" Target="../theme/theme10.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C35C8C-E103-1DC1-034C-2C2A3392F7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20540E8-6B04-8371-F0F9-DEDBDF0365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9F919E-0595-2917-7C9C-05299DB15C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B776D4-7674-44F1-83B4-D53DD27D9771}" type="datetimeFigureOut">
              <a:rPr lang="en-GB" smtClean="0"/>
              <a:t>03/11/2023</a:t>
            </a:fld>
            <a:endParaRPr lang="en-GB"/>
          </a:p>
        </p:txBody>
      </p:sp>
      <p:sp>
        <p:nvSpPr>
          <p:cNvPr id="5" name="Footer Placeholder 4">
            <a:extLst>
              <a:ext uri="{FF2B5EF4-FFF2-40B4-BE49-F238E27FC236}">
                <a16:creationId xmlns:a16="http://schemas.microsoft.com/office/drawing/2014/main" id="{691806BD-C18D-713E-E253-832FA67A10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F718811-BA89-AC1A-A9DD-18769F5028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0217CA-490A-4CD9-B988-2D3A6D9E8416}" type="slidenum">
              <a:rPr lang="en-GB" smtClean="0"/>
              <a:t>‹#›</a:t>
            </a:fld>
            <a:endParaRPr lang="en-GB"/>
          </a:p>
        </p:txBody>
      </p:sp>
    </p:spTree>
    <p:extLst>
      <p:ext uri="{BB962C8B-B14F-4D97-AF65-F5344CB8AC3E}">
        <p14:creationId xmlns:p14="http://schemas.microsoft.com/office/powerpoint/2010/main" val="4176316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9A77C0-3CA2-F8A4-EA34-BB8BA01E54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942D49-2FF9-0A23-409A-2B846115E1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2B08AB-C57D-DA50-DD40-1BE1BDA9C2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15A9DC-C262-401F-9AD8-9CB20F7C7E1A}" type="datetime1">
              <a:rPr lang="en-GB" smtClean="0"/>
              <a:t>03/11/2023</a:t>
            </a:fld>
            <a:endParaRPr lang="en-GB"/>
          </a:p>
        </p:txBody>
      </p:sp>
      <p:sp>
        <p:nvSpPr>
          <p:cNvPr id="5" name="Footer Placeholder 4">
            <a:extLst>
              <a:ext uri="{FF2B5EF4-FFF2-40B4-BE49-F238E27FC236}">
                <a16:creationId xmlns:a16="http://schemas.microsoft.com/office/drawing/2014/main" id="{65A8EB87-2A58-7200-AA14-E4C986C17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39687B0-B7C9-506C-AC0A-9651839D9C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D39F8-036A-4DF3-88BE-B753066827DB}" type="slidenum">
              <a:rPr lang="en-GB" smtClean="0"/>
              <a:t>‹#›</a:t>
            </a:fld>
            <a:endParaRPr lang="en-GB"/>
          </a:p>
        </p:txBody>
      </p:sp>
    </p:spTree>
    <p:extLst>
      <p:ext uri="{BB962C8B-B14F-4D97-AF65-F5344CB8AC3E}">
        <p14:creationId xmlns:p14="http://schemas.microsoft.com/office/powerpoint/2010/main" val="3650225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465F23-5212-468C-B9D1-EAA57ECAA9CC}"/>
              </a:ext>
            </a:extLst>
          </p:cNvPr>
          <p:cNvSpPr>
            <a:spLocks noGrp="1"/>
          </p:cNvSpPr>
          <p:nvPr>
            <p:ph type="title"/>
          </p:nvPr>
        </p:nvSpPr>
        <p:spPr>
          <a:xfrm>
            <a:off x="838200" y="365125"/>
            <a:ext cx="9438693" cy="1325563"/>
          </a:xfrm>
          <a:prstGeom prst="rect">
            <a:avLst/>
          </a:prstGeom>
        </p:spPr>
        <p:txBody>
          <a:bodyPr vert="horz" lIns="36000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8F5439-066A-4580-8E90-2DA767D95148}"/>
              </a:ext>
            </a:extLst>
          </p:cNvPr>
          <p:cNvSpPr>
            <a:spLocks noGrp="1"/>
          </p:cNvSpPr>
          <p:nvPr>
            <p:ph type="body" idx="1"/>
          </p:nvPr>
        </p:nvSpPr>
        <p:spPr>
          <a:xfrm>
            <a:off x="838200" y="1825625"/>
            <a:ext cx="10515600" cy="4351338"/>
          </a:xfrm>
          <a:prstGeom prst="rect">
            <a:avLst/>
          </a:prstGeom>
          <a:solidFill>
            <a:schemeClr val="bg1"/>
          </a:solidFill>
        </p:spPr>
        <p:txBody>
          <a:bodyPr vert="horz" lIns="360000" tIns="360000" rIns="360000" bIns="360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a:extLst>
              <a:ext uri="{FF2B5EF4-FFF2-40B4-BE49-F238E27FC236}">
                <a16:creationId xmlns:a16="http://schemas.microsoft.com/office/drawing/2014/main" id="{447BDA41-6572-4E0F-8B64-B0FEABF78C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6C3F85-7DF6-478D-845D-CDE5CB297C9A}" type="slidenum">
              <a:rPr lang="en-GB" smtClean="0"/>
              <a:pPr/>
              <a:t>‹#›</a:t>
            </a:fld>
            <a:endParaRPr lang="en-GB"/>
          </a:p>
        </p:txBody>
      </p:sp>
    </p:spTree>
    <p:extLst>
      <p:ext uri="{BB962C8B-B14F-4D97-AF65-F5344CB8AC3E}">
        <p14:creationId xmlns:p14="http://schemas.microsoft.com/office/powerpoint/2010/main" val="30060310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hf hdr="0" ftr="0" dt="0"/>
  <p:txStyles>
    <p:title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p:titleStyle>
    <p:bodyStyle>
      <a:lvl1pPr marL="228600" indent="-228600" algn="l" defTabSz="914400" rtl="0" eaLnBrk="1" latinLnBrk="0" hangingPunct="1">
        <a:lnSpc>
          <a:spcPct val="120000"/>
        </a:lnSpc>
        <a:spcBef>
          <a:spcPts val="600"/>
        </a:spcBef>
        <a:spcAft>
          <a:spcPts val="600"/>
        </a:spcAft>
        <a:buClr>
          <a:srgbClr val="2DAF96"/>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600"/>
        </a:spcBef>
        <a:spcAft>
          <a:spcPts val="600"/>
        </a:spcAft>
        <a:buClr>
          <a:srgbClr val="2DAF96"/>
        </a:buClr>
        <a:buFont typeface="Arial" panose="020B0604020202020204" pitchFamily="34" charset="0"/>
        <a:buChar char="•"/>
        <a:defRPr sz="2000" kern="1200">
          <a:solidFill>
            <a:schemeClr val="bg2">
              <a:lumMod val="50000"/>
            </a:schemeClr>
          </a:solidFill>
          <a:latin typeface="+mn-lt"/>
          <a:ea typeface="+mn-ea"/>
          <a:cs typeface="+mn-cs"/>
        </a:defRPr>
      </a:lvl2pPr>
      <a:lvl3pPr marL="1143000" indent="-228600" algn="l" defTabSz="914400" rtl="0" eaLnBrk="1" latinLnBrk="0" hangingPunct="1">
        <a:lnSpc>
          <a:spcPct val="120000"/>
        </a:lnSpc>
        <a:spcBef>
          <a:spcPts val="600"/>
        </a:spcBef>
        <a:spcAft>
          <a:spcPts val="600"/>
        </a:spcAft>
        <a:buClr>
          <a:srgbClr val="2DAF96"/>
        </a:buClr>
        <a:buFont typeface="Arial" panose="020B0604020202020204" pitchFamily="34" charset="0"/>
        <a:buChar char="•"/>
        <a:defRPr sz="1800" kern="1200">
          <a:solidFill>
            <a:schemeClr val="bg2">
              <a:lumMod val="50000"/>
            </a:schemeClr>
          </a:solidFill>
          <a:latin typeface="+mn-lt"/>
          <a:ea typeface="+mn-ea"/>
          <a:cs typeface="+mn-cs"/>
        </a:defRPr>
      </a:lvl3pPr>
      <a:lvl4pPr marL="1600200" indent="-228600" algn="l" defTabSz="914400" rtl="0" eaLnBrk="1" latinLnBrk="0" hangingPunct="1">
        <a:lnSpc>
          <a:spcPct val="120000"/>
        </a:lnSpc>
        <a:spcBef>
          <a:spcPts val="600"/>
        </a:spcBef>
        <a:spcAft>
          <a:spcPts val="600"/>
        </a:spcAft>
        <a:buClr>
          <a:srgbClr val="2DAF96"/>
        </a:buClr>
        <a:buFont typeface="Arial" panose="020B0604020202020204" pitchFamily="34" charset="0"/>
        <a:buChar char="•"/>
        <a:defRPr sz="1600" kern="1200">
          <a:solidFill>
            <a:schemeClr val="bg2">
              <a:lumMod val="50000"/>
            </a:schemeClr>
          </a:solidFill>
          <a:latin typeface="+mn-lt"/>
          <a:ea typeface="+mn-ea"/>
          <a:cs typeface="+mn-cs"/>
        </a:defRPr>
      </a:lvl4pPr>
      <a:lvl5pPr marL="2057400" indent="-228600" algn="l" defTabSz="914400" rtl="0" eaLnBrk="1" latinLnBrk="0" hangingPunct="1">
        <a:lnSpc>
          <a:spcPct val="120000"/>
        </a:lnSpc>
        <a:spcBef>
          <a:spcPts val="600"/>
        </a:spcBef>
        <a:spcAft>
          <a:spcPts val="600"/>
        </a:spcAft>
        <a:buClr>
          <a:srgbClr val="2DAF96"/>
        </a:buClr>
        <a:buFont typeface="Arial" panose="020B0604020202020204" pitchFamily="34" charset="0"/>
        <a:buChar char="•"/>
        <a:defRPr sz="1600" kern="1200">
          <a:solidFill>
            <a:schemeClr val="bg2">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0872" y="2032109"/>
            <a:ext cx="10825069" cy="1233318"/>
          </a:xfrm>
          <a:prstGeom prst="rect">
            <a:avLst/>
          </a:prstGeom>
        </p:spPr>
        <p:txBody>
          <a:bodyPr vert="horz" lIns="91440" tIns="91440" rIns="91440" bIns="91440" rtlCol="0" anchor="ctr">
            <a:noAutofit/>
          </a:bodyPr>
          <a:lstStyle/>
          <a:p>
            <a:r>
              <a:rPr lang="en-US" dirty="0"/>
              <a:t>Click to edit Master title style</a:t>
            </a:r>
          </a:p>
        </p:txBody>
      </p:sp>
      <p:pic>
        <p:nvPicPr>
          <p:cNvPr id="4" name="Picture 3">
            <a:extLst>
              <a:ext uri="{FF2B5EF4-FFF2-40B4-BE49-F238E27FC236}">
                <a16:creationId xmlns:a16="http://schemas.microsoft.com/office/drawing/2014/main" id="{A7777D3C-82B5-D230-CDF0-2E35203C258B}"/>
              </a:ext>
            </a:extLst>
          </p:cNvPr>
          <p:cNvPicPr>
            <a:picLocks noChangeAspect="1"/>
          </p:cNvPicPr>
          <p:nvPr userDrawn="1"/>
        </p:nvPicPr>
        <p:blipFill>
          <a:blip r:embed="rId11"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
        <p:nvSpPr>
          <p:cNvPr id="5" name="Text Placeholder 4">
            <a:extLst>
              <a:ext uri="{FF2B5EF4-FFF2-40B4-BE49-F238E27FC236}">
                <a16:creationId xmlns:a16="http://schemas.microsoft.com/office/drawing/2014/main" id="{A798BE85-31D4-960C-B928-CA28E66584FD}"/>
              </a:ext>
            </a:extLst>
          </p:cNvPr>
          <p:cNvSpPr>
            <a:spLocks noGrp="1"/>
          </p:cNvSpPr>
          <p:nvPr>
            <p:ph type="body" idx="1"/>
          </p:nvPr>
        </p:nvSpPr>
        <p:spPr>
          <a:xfrm>
            <a:off x="800872" y="3265427"/>
            <a:ext cx="10552928" cy="291153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0"/>
    </p:custDataLst>
    <p:extLst>
      <p:ext uri="{BB962C8B-B14F-4D97-AF65-F5344CB8AC3E}">
        <p14:creationId xmlns:p14="http://schemas.microsoft.com/office/powerpoint/2010/main" val="12947070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Lst>
  <p:txStyles>
    <p:titleStyle>
      <a:lvl1pPr algn="l" defTabSz="914400" rtl="0" eaLnBrk="1" latinLnBrk="0" hangingPunct="1">
        <a:lnSpc>
          <a:spcPct val="90000"/>
        </a:lnSpc>
        <a:spcBef>
          <a:spcPct val="0"/>
        </a:spcBef>
        <a:buNone/>
        <a:defRPr sz="4400" b="0" i="0" kern="1200">
          <a:solidFill>
            <a:schemeClr val="tx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tx1"/>
        </a:buClr>
        <a:buSzPct val="100000"/>
        <a:buFont typeface="Montserrat" panose="00000500000000000000" pitchFamily="2" charset="0"/>
        <a:buChar char="●"/>
        <a:defRPr lang="en-US" sz="2800" kern="1200" dirty="0" smtClean="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tx1"/>
        </a:buClr>
        <a:buSzPct val="80000"/>
        <a:buFont typeface="Montserrat" panose="00000500000000000000" pitchFamily="2" charset="0"/>
        <a:buChar char="►"/>
        <a:defRPr lang="en-US" sz="2400" kern="1200" dirty="0" smtClean="0">
          <a:solidFill>
            <a:schemeClr val="tx1"/>
          </a:solidFill>
          <a:latin typeface="+mn-lt"/>
          <a:ea typeface="Montserrat" panose="00000500000000000000" pitchFamily="2" charset="0"/>
          <a:cs typeface="Montserrat" panose="00000500000000000000" pitchFamily="2" charset="0"/>
        </a:defRPr>
      </a:lvl2pPr>
      <a:lvl3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smtClean="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63550" indent="0" algn="l" defTabSz="914400" rtl="0" eaLnBrk="1" latinLnBrk="0" hangingPunct="1">
        <a:lnSpc>
          <a:spcPct val="90000"/>
        </a:lnSpc>
        <a:spcBef>
          <a:spcPts val="500"/>
        </a:spcBef>
        <a:spcAft>
          <a:spcPts val="1000"/>
        </a:spcAft>
        <a:buClrTx/>
        <a:buSzPct val="100000"/>
        <a:buFont typeface="Montserrat" panose="00000500000000000000" pitchFamily="2" charset="0"/>
        <a:buNone/>
        <a:defRPr lang="en-US" sz="2400" b="1" kern="1200" dirty="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057400" indent="0" algn="l" defTabSz="914400" rtl="0" eaLnBrk="1" latinLnBrk="0" hangingPunct="1">
        <a:lnSpc>
          <a:spcPct val="90000"/>
        </a:lnSpc>
        <a:spcBef>
          <a:spcPts val="500"/>
        </a:spcBef>
        <a:buFont typeface="Montserrat" panose="00000500000000000000" pitchFamily="2" charset="0"/>
        <a:buNone/>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8765709"/>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Lst>
  <p:hf sldNum="0" hdr="0" dt="0"/>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222B2D"/>
        </a:solidFill>
        <a:effectLst/>
      </p:bgPr>
    </p:bg>
    <p:spTree>
      <p:nvGrpSpPr>
        <p:cNvPr id="1" name=""/>
        <p:cNvGrpSpPr/>
        <p:nvPr/>
      </p:nvGrpSpPr>
      <p:grpSpPr>
        <a:xfrm>
          <a:off x="0" y="0"/>
          <a:ext cx="0" cy="0"/>
          <a:chOff x="0" y="0"/>
          <a:chExt cx="0" cy="0"/>
        </a:xfrm>
      </p:grpSpPr>
      <p:pic>
        <p:nvPicPr>
          <p:cNvPr id="4" name="arcs">
            <a:extLst>
              <a:ext uri="{FF2B5EF4-FFF2-40B4-BE49-F238E27FC236}">
                <a16:creationId xmlns:a16="http://schemas.microsoft.com/office/drawing/2014/main" id="{15AD4B97-3BB7-2EC2-00BE-25B035A9442A}"/>
              </a:ext>
              <a:ext uri="{C183D7F6-B498-43B3-948B-1728B52AA6E4}">
                <adec:decorative xmlns:adec="http://schemas.microsoft.com/office/drawing/2017/decorative" val="1"/>
              </a:ext>
            </a:extLst>
          </p:cNvPr>
          <p:cNvPicPr>
            <a:picLocks noChangeAspect="1"/>
          </p:cNvPicPr>
          <p:nvPr userDrawn="1"/>
        </p:nvPicPr>
        <p:blipFill>
          <a:blip r:embed="rId11">
            <a:alphaModFix amt="20000"/>
          </a:blip>
          <a:stretch>
            <a:fillRect/>
          </a:stretch>
        </p:blipFill>
        <p:spPr>
          <a:xfrm>
            <a:off x="-129217" y="-121920"/>
            <a:ext cx="12559173" cy="7071360"/>
          </a:xfrm>
          <a:prstGeom prst="rect">
            <a:avLst/>
          </a:prstGeom>
        </p:spPr>
      </p:pic>
      <p:sp>
        <p:nvSpPr>
          <p:cNvPr id="2" name="Title Placeholder 1"/>
          <p:cNvSpPr>
            <a:spLocks noGrp="1"/>
          </p:cNvSpPr>
          <p:nvPr>
            <p:ph type="title"/>
          </p:nvPr>
        </p:nvSpPr>
        <p:spPr>
          <a:xfrm>
            <a:off x="765361" y="2195682"/>
            <a:ext cx="10709463" cy="1233318"/>
          </a:xfrm>
          <a:prstGeom prst="rect">
            <a:avLst/>
          </a:prstGeom>
        </p:spPr>
        <p:txBody>
          <a:bodyPr vert="horz" lIns="91440" tIns="91440" rIns="91440" bIns="91440" rtlCol="0" anchor="ctr">
            <a:noAutofit/>
          </a:bodyPr>
          <a:lstStyle/>
          <a:p>
            <a:r>
              <a:rPr lang="en-US" dirty="0"/>
              <a:t>Slide title</a:t>
            </a:r>
          </a:p>
        </p:txBody>
      </p:sp>
      <p:sp>
        <p:nvSpPr>
          <p:cNvPr id="3" name="Text Placeholder 2"/>
          <p:cNvSpPr>
            <a:spLocks noGrp="1"/>
          </p:cNvSpPr>
          <p:nvPr>
            <p:ph type="body" idx="1"/>
          </p:nvPr>
        </p:nvSpPr>
        <p:spPr>
          <a:xfrm>
            <a:off x="765362" y="3542113"/>
            <a:ext cx="10709462" cy="895350"/>
          </a:xfrm>
          <a:prstGeom prst="rect">
            <a:avLst/>
          </a:prstGeom>
        </p:spPr>
        <p:txBody>
          <a:bodyPr vert="horz" lIns="91440" tIns="45720" rIns="91440" bIns="45720" rtlCol="0">
            <a:noAutofit/>
          </a:bodyPr>
          <a:lstStyle/>
          <a:p>
            <a:pPr marL="0" lvl="0" indent="0">
              <a:buNone/>
            </a:pPr>
            <a:r>
              <a:rPr lang="en-US" dirty="0"/>
              <a:t>Slide subtitle</a:t>
            </a:r>
          </a:p>
        </p:txBody>
      </p:sp>
      <p:pic>
        <p:nvPicPr>
          <p:cNvPr id="7" name="logo" descr="Tessitura logo">
            <a:extLst>
              <a:ext uri="{FF2B5EF4-FFF2-40B4-BE49-F238E27FC236}">
                <a16:creationId xmlns:a16="http://schemas.microsoft.com/office/drawing/2014/main" id="{B40E7A76-15EA-36C6-7634-9B30F3C3A08E}"/>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Tree>
    <p:custDataLst>
      <p:tags r:id="rId10"/>
    </p:custDataLst>
    <p:extLst>
      <p:ext uri="{BB962C8B-B14F-4D97-AF65-F5344CB8AC3E}">
        <p14:creationId xmlns:p14="http://schemas.microsoft.com/office/powerpoint/2010/main" val="404272386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Lst>
  <p:txStyles>
    <p:titleStyle>
      <a:lvl1pPr algn="l" defTabSz="914400" rtl="0" eaLnBrk="1" latinLnBrk="0" hangingPunct="1">
        <a:lnSpc>
          <a:spcPct val="90000"/>
        </a:lnSpc>
        <a:spcBef>
          <a:spcPct val="0"/>
        </a:spcBef>
        <a:buNone/>
        <a:defRPr sz="5400" b="0" i="0" kern="1200">
          <a:solidFill>
            <a:schemeClr val="bg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accent1"/>
        </a:buClr>
        <a:buSzPct val="100000"/>
        <a:buFont typeface="Montserrat" panose="00000500000000000000" pitchFamily="2" charset="0"/>
        <a:buChar char="●"/>
        <a:defRPr lang="en-US" sz="2800" kern="1200" dirty="0" smtClean="0">
          <a:solidFill>
            <a:schemeClr val="bg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Montserrat" panose="00000500000000000000" pitchFamily="2" charset="0"/>
        <a:buChar char="►"/>
        <a:defRPr lang="en-US" sz="2000" kern="1200" dirty="0" smtClean="0">
          <a:solidFill>
            <a:schemeClr val="tx1"/>
          </a:solidFill>
          <a:latin typeface="Montserrat" panose="00000500000000000000" pitchFamily="2" charset="0"/>
          <a:ea typeface="Montserrat" panose="00000500000000000000" pitchFamily="2" charset="0"/>
          <a:cs typeface="Montserrat" panose="00000500000000000000" pitchFamily="2"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8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049769-FACB-7A45-BB45-0EC0E550C645}" type="datetimeFigureOut">
              <a:rPr lang="en-US" smtClean="0"/>
              <a:t>11/3/2023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39675-3E31-6B4A-BD6F-370CA9D23C79}" type="slidenum">
              <a:rPr lang="en-US" smtClean="0"/>
              <a:t>‹#›</a:t>
            </a:fld>
            <a:endParaRPr lang="en-US"/>
          </a:p>
        </p:txBody>
      </p:sp>
    </p:spTree>
    <p:extLst>
      <p:ext uri="{BB962C8B-B14F-4D97-AF65-F5344CB8AC3E}">
        <p14:creationId xmlns:p14="http://schemas.microsoft.com/office/powerpoint/2010/main" val="4170502937"/>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322464"/>
            <a:ext cx="11430000" cy="1233318"/>
          </a:xfrm>
          <a:prstGeom prst="rect">
            <a:avLst/>
          </a:prstGeom>
        </p:spPr>
        <p:txBody>
          <a:bodyPr vert="horz" lIns="91440" tIns="91440" rIns="91440" bIns="91440" rtlCol="0" anchor="ctr">
            <a:noAutofit/>
          </a:bodyPr>
          <a:lstStyle/>
          <a:p>
            <a:r>
              <a:rPr lang="en-US" dirty="0"/>
              <a:t>Click to edit Master title style</a:t>
            </a:r>
          </a:p>
        </p:txBody>
      </p:sp>
      <p:sp>
        <p:nvSpPr>
          <p:cNvPr id="14" name="white background">
            <a:extLst>
              <a:ext uri="{FF2B5EF4-FFF2-40B4-BE49-F238E27FC236}">
                <a16:creationId xmlns:a16="http://schemas.microsoft.com/office/drawing/2014/main" id="{31D9128F-CF62-6C5D-6B60-527DCE7B25F8}"/>
              </a:ext>
            </a:extLst>
          </p:cNvPr>
          <p:cNvSpPr/>
          <p:nvPr userDrawn="1"/>
        </p:nvSpPr>
        <p:spPr>
          <a:xfrm>
            <a:off x="0" y="1600198"/>
            <a:ext cx="12192000" cy="5257802"/>
          </a:xfrm>
          <a:custGeom>
            <a:avLst/>
            <a:gdLst>
              <a:gd name="connsiteX0" fmla="*/ 6096001 w 12192000"/>
              <a:gd name="connsiteY0" fmla="*/ 0 h 5257802"/>
              <a:gd name="connsiteX1" fmla="*/ 11966654 w 12192000"/>
              <a:gd name="connsiteY1" fmla="*/ 702736 h 5257802"/>
              <a:gd name="connsiteX2" fmla="*/ 12192000 w 12192000"/>
              <a:gd name="connsiteY2" fmla="*/ 769301 h 5257802"/>
              <a:gd name="connsiteX3" fmla="*/ 12192000 w 12192000"/>
              <a:gd name="connsiteY3" fmla="*/ 5257802 h 5257802"/>
              <a:gd name="connsiteX4" fmla="*/ 0 w 12192000"/>
              <a:gd name="connsiteY4" fmla="*/ 5257802 h 5257802"/>
              <a:gd name="connsiteX5" fmla="*/ 0 w 12192000"/>
              <a:gd name="connsiteY5" fmla="*/ 769301 h 5257802"/>
              <a:gd name="connsiteX6" fmla="*/ 225347 w 12192000"/>
              <a:gd name="connsiteY6" fmla="*/ 702736 h 5257802"/>
              <a:gd name="connsiteX7" fmla="*/ 6096001 w 12192000"/>
              <a:gd name="connsiteY7" fmla="*/ 0 h 525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57802">
                <a:moveTo>
                  <a:pt x="6096001" y="0"/>
                </a:moveTo>
                <a:cubicBezTo>
                  <a:pt x="8356361" y="0"/>
                  <a:pt x="10416107" y="266114"/>
                  <a:pt x="11966654" y="702736"/>
                </a:cubicBezTo>
                <a:lnTo>
                  <a:pt x="12192000" y="769301"/>
                </a:lnTo>
                <a:lnTo>
                  <a:pt x="12192000" y="5257802"/>
                </a:lnTo>
                <a:lnTo>
                  <a:pt x="0" y="5257802"/>
                </a:lnTo>
                <a:lnTo>
                  <a:pt x="0" y="769301"/>
                </a:lnTo>
                <a:lnTo>
                  <a:pt x="225347" y="702736"/>
                </a:lnTo>
                <a:cubicBezTo>
                  <a:pt x="1775894" y="266114"/>
                  <a:pt x="3835641" y="0"/>
                  <a:pt x="60960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 Placeholder 10">
            <a:extLst>
              <a:ext uri="{FF2B5EF4-FFF2-40B4-BE49-F238E27FC236}">
                <a16:creationId xmlns:a16="http://schemas.microsoft.com/office/drawing/2014/main" id="{CFC38202-015D-995E-5EB1-54331C5F3D6A}"/>
              </a:ext>
            </a:extLst>
          </p:cNvPr>
          <p:cNvSpPr>
            <a:spLocks noGrp="1"/>
          </p:cNvSpPr>
          <p:nvPr>
            <p:ph type="body" idx="1"/>
          </p:nvPr>
        </p:nvSpPr>
        <p:spPr>
          <a:xfrm>
            <a:off x="1289304" y="2633472"/>
            <a:ext cx="9601200" cy="355701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5"/>
    </p:custDataLst>
    <p:extLst>
      <p:ext uri="{BB962C8B-B14F-4D97-AF65-F5344CB8AC3E}">
        <p14:creationId xmlns:p14="http://schemas.microsoft.com/office/powerpoint/2010/main" val="179208097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Lst>
  <p:txStyles>
    <p:titleStyle>
      <a:lvl1pPr algn="ctr" defTabSz="914400" rtl="0" eaLnBrk="1" latinLnBrk="0" hangingPunct="1">
        <a:lnSpc>
          <a:spcPct val="90000"/>
        </a:lnSpc>
        <a:spcBef>
          <a:spcPct val="0"/>
        </a:spcBef>
        <a:buNone/>
        <a:defRPr sz="4000" b="1" i="0" kern="1200">
          <a:solidFill>
            <a:schemeClr val="bg1"/>
          </a:solidFill>
          <a:latin typeface="Montserrat SemiBold" panose="02000505000000020004" pitchFamily="2" charset="77"/>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tx1"/>
        </a:buClr>
        <a:buSzPct val="100000"/>
        <a:buFont typeface="Montserrat" panose="00000500000000000000" pitchFamily="2" charset="0"/>
        <a:buChar char="●"/>
        <a:defRPr sz="2800" kern="120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110000"/>
        </a:lnSpc>
        <a:spcBef>
          <a:spcPts val="500"/>
        </a:spcBef>
        <a:spcAft>
          <a:spcPts val="300"/>
        </a:spcAft>
        <a:buClr>
          <a:schemeClr val="tx1"/>
        </a:buClr>
        <a:buSzPct val="80000"/>
        <a:buFont typeface="Montserrat" panose="00000500000000000000" pitchFamily="2" charset="0"/>
        <a:buChar char="►"/>
        <a:defRPr sz="2400" kern="1200">
          <a:solidFill>
            <a:schemeClr val="tx1"/>
          </a:solidFill>
          <a:latin typeface="+mn-lt"/>
          <a:ea typeface="Montserrat" panose="00000500000000000000" pitchFamily="2" charset="0"/>
          <a:cs typeface="Montserrat" panose="00000500000000000000" pitchFamily="2" charset="0"/>
        </a:defRPr>
      </a:lvl2pPr>
      <a:lvl3pPr marL="1376363" indent="-461963"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371600" indent="-458788"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57200" indent="0" algn="l" defTabSz="914400" rtl="0" eaLnBrk="1" latinLnBrk="0" hangingPunct="1">
        <a:lnSpc>
          <a:spcPct val="110000"/>
        </a:lnSpc>
        <a:spcBef>
          <a:spcPts val="500"/>
        </a:spcBef>
        <a:spcAft>
          <a:spcPts val="300"/>
        </a:spcAft>
        <a:buClr>
          <a:srgbClr val="306CB0"/>
        </a:buClr>
        <a:buSzPct val="100000"/>
        <a:buFont typeface="Montserrat" panose="00000500000000000000" pitchFamily="2" charset="0"/>
        <a:buNone/>
        <a:defRPr sz="2400" b="1" kern="1200" spc="-30" baseline="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049769-FACB-7A45-BB45-0EC0E550C645}" type="datetimeFigureOut">
              <a:rPr lang="en-US" smtClean="0"/>
              <a:t>11/3/2023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39675-3E31-6B4A-BD6F-370CA9D23C79}" type="slidenum">
              <a:rPr lang="en-US" smtClean="0"/>
              <a:t>‹#›</a:t>
            </a:fld>
            <a:endParaRPr lang="en-US"/>
          </a:p>
        </p:txBody>
      </p:sp>
    </p:spTree>
    <p:extLst>
      <p:ext uri="{BB962C8B-B14F-4D97-AF65-F5344CB8AC3E}">
        <p14:creationId xmlns:p14="http://schemas.microsoft.com/office/powerpoint/2010/main" val="1926524283"/>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E47751-CC14-5C6A-F6BC-3F85A3966E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FF4956-ACB2-0430-23BF-CDEB044A8E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12AD06-D4A1-D7BC-DE03-34DFEED2D8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mgueddfa Body Light" pitchFamily="2" charset="77"/>
                <a:ea typeface="Amgueddfa Body Light" pitchFamily="2" charset="77"/>
              </a:defRPr>
            </a:lvl1pPr>
          </a:lstStyle>
          <a:p>
            <a:fld id="{337E3EAE-4AC6-DF44-BDD5-CE08AE950888}" type="datetimeFigureOut">
              <a:rPr lang="en-US" smtClean="0"/>
              <a:pPr/>
              <a:t>11/3/2023</a:t>
            </a:fld>
            <a:endParaRPr lang="en-US"/>
          </a:p>
        </p:txBody>
      </p:sp>
      <p:sp>
        <p:nvSpPr>
          <p:cNvPr id="5" name="Footer Placeholder 4">
            <a:extLst>
              <a:ext uri="{FF2B5EF4-FFF2-40B4-BE49-F238E27FC236}">
                <a16:creationId xmlns:a16="http://schemas.microsoft.com/office/drawing/2014/main" id="{A3AEE98E-B395-3375-96B8-3F69F0BB92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mgueddfa Body Light" pitchFamily="2" charset="77"/>
                <a:ea typeface="Amgueddfa Body Light" pitchFamily="2" charset="77"/>
              </a:defRPr>
            </a:lvl1pPr>
          </a:lstStyle>
          <a:p>
            <a:endParaRPr lang="en-US"/>
          </a:p>
        </p:txBody>
      </p:sp>
      <p:sp>
        <p:nvSpPr>
          <p:cNvPr id="6" name="Slide Number Placeholder 5">
            <a:extLst>
              <a:ext uri="{FF2B5EF4-FFF2-40B4-BE49-F238E27FC236}">
                <a16:creationId xmlns:a16="http://schemas.microsoft.com/office/drawing/2014/main" id="{7A750919-68DB-BBF0-8D77-C013A1DADA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mgueddfa Body Light" pitchFamily="2" charset="77"/>
                <a:ea typeface="Amgueddfa Body Light" pitchFamily="2" charset="77"/>
              </a:defRPr>
            </a:lvl1pPr>
          </a:lstStyle>
          <a:p>
            <a:fld id="{1B8DFCC1-49DD-5147-A5D9-548D96D1C0AC}" type="slidenum">
              <a:rPr lang="en-US" smtClean="0"/>
              <a:pPr/>
              <a:t>‹#›</a:t>
            </a:fld>
            <a:endParaRPr lang="en-US"/>
          </a:p>
        </p:txBody>
      </p:sp>
    </p:spTree>
    <p:extLst>
      <p:ext uri="{BB962C8B-B14F-4D97-AF65-F5344CB8AC3E}">
        <p14:creationId xmlns:p14="http://schemas.microsoft.com/office/powerpoint/2010/main" val="34813167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b="1" i="0" kern="1200">
          <a:solidFill>
            <a:schemeClr val="tx1"/>
          </a:solidFill>
          <a:latin typeface="Amgueddfa Body" pitchFamily="2" charset="77"/>
          <a:ea typeface="Amgueddfa Body" pitchFamily="2" charset="77"/>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gueddfa Body" pitchFamily="2" charset="77"/>
          <a:ea typeface="Amgueddfa Body" pitchFamily="2" charset="77"/>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gueddfa Body" pitchFamily="2" charset="77"/>
          <a:ea typeface="Amgueddfa Body" pitchFamily="2" charset="77"/>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gueddfa Body" pitchFamily="2" charset="77"/>
          <a:ea typeface="Amgueddfa Body" pitchFamily="2" charset="77"/>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gueddfa Body" pitchFamily="2" charset="77"/>
          <a:ea typeface="Amgueddfa Body" pitchFamily="2" charset="77"/>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gueddfa Body" pitchFamily="2" charset="77"/>
          <a:ea typeface="Amgueddfa Body" pitchFamily="2" charset="7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jpg"/><Relationship Id="rId7"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106.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jpeg"/><Relationship Id="rId9"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xml"/><Relationship Id="rId1" Type="http://schemas.openxmlformats.org/officeDocument/2006/relationships/slideLayout" Target="../slideLayouts/slideLayout106.xml"/><Relationship Id="rId5" Type="http://schemas.openxmlformats.org/officeDocument/2006/relationships/image" Target="../media/image38.png"/><Relationship Id="rId4" Type="http://schemas.openxmlformats.org/officeDocument/2006/relationships/image" Target="../media/image37.png"/></Relationships>
</file>

<file path=ppt/slides/_rels/slide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4.xml"/><Relationship Id="rId1" Type="http://schemas.openxmlformats.org/officeDocument/2006/relationships/slideLayout" Target="../slideLayouts/slideLayout106.xml"/><Relationship Id="rId5" Type="http://schemas.openxmlformats.org/officeDocument/2006/relationships/image" Target="../media/image40.png"/><Relationship Id="rId4" Type="http://schemas.openxmlformats.org/officeDocument/2006/relationships/image" Target="../media/image39.png"/></Relationships>
</file>

<file path=ppt/slides/_rels/slide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5.xml"/><Relationship Id="rId1" Type="http://schemas.openxmlformats.org/officeDocument/2006/relationships/slideLayout" Target="../slideLayouts/slideLayout106.xml"/><Relationship Id="rId5" Type="http://schemas.openxmlformats.org/officeDocument/2006/relationships/image" Target="../media/image42.png"/><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6.xml"/><Relationship Id="rId1" Type="http://schemas.openxmlformats.org/officeDocument/2006/relationships/slideLayout" Target="../slideLayouts/slideLayout106.xml"/><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7.xml"/><Relationship Id="rId1" Type="http://schemas.openxmlformats.org/officeDocument/2006/relationships/slideLayout" Target="../slideLayouts/slideLayout106.xml"/><Relationship Id="rId4" Type="http://schemas.openxmlformats.org/officeDocument/2006/relationships/image" Target="../media/image44.png"/></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xml"/><Relationship Id="rId1" Type="http://schemas.openxmlformats.org/officeDocument/2006/relationships/slideLayout" Target="../slideLayouts/slideLayout106.xml"/><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9.xml"/><Relationship Id="rId1" Type="http://schemas.openxmlformats.org/officeDocument/2006/relationships/slideLayout" Target="../slideLayouts/slideLayout106.xml"/><Relationship Id="rId4" Type="http://schemas.openxmlformats.org/officeDocument/2006/relationships/image" Target="../media/image46.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0.xml"/><Relationship Id="rId1" Type="http://schemas.openxmlformats.org/officeDocument/2006/relationships/slideLayout" Target="../slideLayouts/slideLayout106.xml"/><Relationship Id="rId5" Type="http://schemas.openxmlformats.org/officeDocument/2006/relationships/image" Target="../media/image48.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1.xml"/><Relationship Id="rId1" Type="http://schemas.openxmlformats.org/officeDocument/2006/relationships/slideLayout" Target="../slideLayouts/slideLayout106.xml"/></Relationships>
</file>

<file path=ppt/slides/_rels/slide1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2.xml"/><Relationship Id="rId1" Type="http://schemas.openxmlformats.org/officeDocument/2006/relationships/slideLayout" Target="../slideLayouts/slideLayout106.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xml"/><Relationship Id="rId1" Type="http://schemas.openxmlformats.org/officeDocument/2006/relationships/slideLayout" Target="../slideLayouts/slideLayout4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microsoft.com/office/2007/relationships/hdphoto" Target="../media/hdphoto2.wdp"/><Relationship Id="rId2" Type="http://schemas.openxmlformats.org/officeDocument/2006/relationships/notesSlide" Target="../notesSlides/notesSlide14.xml"/><Relationship Id="rId1" Type="http://schemas.openxmlformats.org/officeDocument/2006/relationships/slideLayout" Target="../slideLayouts/slideLayout45.xml"/><Relationship Id="rId6" Type="http://schemas.openxmlformats.org/officeDocument/2006/relationships/image" Target="../media/image54.png"/><Relationship Id="rId11" Type="http://schemas.microsoft.com/office/2007/relationships/hdphoto" Target="../media/hdphoto4.wdp"/><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image" Target="../media/image52.png"/><Relationship Id="rId9" Type="http://schemas.microsoft.com/office/2007/relationships/hdphoto" Target="../media/hdphoto3.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8.xml"/></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1.xml"/><Relationship Id="rId1" Type="http://schemas.openxmlformats.org/officeDocument/2006/relationships/slideLayout" Target="../slideLayouts/slideLayout61.xml"/><Relationship Id="rId5" Type="http://schemas.openxmlformats.org/officeDocument/2006/relationships/image" Target="../media/image59.png"/><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1.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55.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6.xml"/><Relationship Id="rId1" Type="http://schemas.openxmlformats.org/officeDocument/2006/relationships/tags" Target="../tags/tag39.xml"/></Relationships>
</file>

<file path=ppt/slides/_rels/slide3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4.xml"/><Relationship Id="rId1" Type="http://schemas.openxmlformats.org/officeDocument/2006/relationships/slideLayout" Target="../slideLayouts/slideLayout61.xml"/></Relationships>
</file>

<file path=ppt/slides/_rels/slide4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5.xml"/><Relationship Id="rId1" Type="http://schemas.openxmlformats.org/officeDocument/2006/relationships/slideLayout" Target="../slideLayouts/slideLayout61.xml"/></Relationships>
</file>

<file path=ppt/slides/_rels/slide4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6.xml"/><Relationship Id="rId1" Type="http://schemas.openxmlformats.org/officeDocument/2006/relationships/slideLayout" Target="../slideLayouts/slideLayout61.xml"/></Relationships>
</file>

<file path=ppt/slides/_rels/slide4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7.xml"/><Relationship Id="rId1" Type="http://schemas.openxmlformats.org/officeDocument/2006/relationships/slideLayout" Target="../slideLayouts/slideLayout61.xml"/><Relationship Id="rId4" Type="http://schemas.openxmlformats.org/officeDocument/2006/relationships/chart" Target="../charts/char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1.xml"/></Relationships>
</file>

<file path=ppt/slides/_rels/slide4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9.xml"/><Relationship Id="rId1" Type="http://schemas.openxmlformats.org/officeDocument/2006/relationships/slideLayout" Target="../slideLayouts/slideLayout61.xml"/></Relationships>
</file>

<file path=ppt/slides/_rels/slide4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40.xml"/><Relationship Id="rId1" Type="http://schemas.openxmlformats.org/officeDocument/2006/relationships/slideLayout" Target="../slideLayouts/slideLayout61.xml"/></Relationships>
</file>

<file path=ppt/slides/_rels/slide4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41.xml"/><Relationship Id="rId1" Type="http://schemas.openxmlformats.org/officeDocument/2006/relationships/slideLayout" Target="../slideLayouts/slideLayout61.xml"/></Relationships>
</file>

<file path=ppt/slides/_rels/slide4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42.xml"/><Relationship Id="rId1" Type="http://schemas.openxmlformats.org/officeDocument/2006/relationships/slideLayout" Target="../slideLayouts/slideLayout6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8.xml"/></Relationships>
</file>

<file path=ppt/slides/_rels/slide4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44.xml"/><Relationship Id="rId1" Type="http://schemas.openxmlformats.org/officeDocument/2006/relationships/slideLayout" Target="../slideLayouts/slideLayout61.xml"/></Relationships>
</file>

<file path=ppt/slides/_rels/slide50.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45.xml"/><Relationship Id="rId1" Type="http://schemas.openxmlformats.org/officeDocument/2006/relationships/slideLayout" Target="../slideLayouts/slideLayout61.xml"/></Relationships>
</file>

<file path=ppt/slides/_rels/slide51.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46.xml"/><Relationship Id="rId1" Type="http://schemas.openxmlformats.org/officeDocument/2006/relationships/slideLayout" Target="../slideLayouts/slideLayout61.xml"/></Relationships>
</file>

<file path=ppt/slides/_rels/slide52.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47.xml"/><Relationship Id="rId1" Type="http://schemas.openxmlformats.org/officeDocument/2006/relationships/slideLayout" Target="../slideLayouts/slideLayout61.xml"/></Relationships>
</file>

<file path=ppt/slides/_rels/slide53.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48.xml"/><Relationship Id="rId1" Type="http://schemas.openxmlformats.org/officeDocument/2006/relationships/slideLayout" Target="../slideLayouts/slideLayout6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1.xml"/></Relationships>
</file>

<file path=ppt/slides/_rels/slide5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53.xml"/><Relationship Id="rId1" Type="http://schemas.openxmlformats.org/officeDocument/2006/relationships/slideLayout" Target="../slideLayouts/slideLayout61.xml"/></Relationships>
</file>

<file path=ppt/slides/_rels/slide59.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54.xml"/><Relationship Id="rId1" Type="http://schemas.openxmlformats.org/officeDocument/2006/relationships/slideLayout" Target="../slideLayouts/slideLayout6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61.xml"/></Relationships>
</file>

<file path=ppt/slides/_rels/slide61.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notesSlide" Target="../notesSlides/notesSlide56.xml"/><Relationship Id="rId1" Type="http://schemas.openxmlformats.org/officeDocument/2006/relationships/slideLayout" Target="../slideLayouts/slideLayout61.xml"/></Relationships>
</file>

<file path=ppt/slides/_rels/slide62.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57.xml"/><Relationship Id="rId1" Type="http://schemas.openxmlformats.org/officeDocument/2006/relationships/slideLayout" Target="../slideLayouts/slideLayout61.xml"/></Relationships>
</file>

<file path=ppt/slides/_rels/slide63.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notesSlide" Target="../notesSlides/notesSlide58.xml"/><Relationship Id="rId1" Type="http://schemas.openxmlformats.org/officeDocument/2006/relationships/slideLayout" Target="../slideLayouts/slideLayout61.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66.xml"/><Relationship Id="rId1" Type="http://schemas.openxmlformats.org/officeDocument/2006/relationships/tags" Target="../tags/tag40.xml"/></Relationships>
</file>

<file path=ppt/slides/_rels/slide6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60.xml"/><Relationship Id="rId1" Type="http://schemas.openxmlformats.org/officeDocument/2006/relationships/slideLayout" Target="../slideLayouts/slideLayout61.xml"/><Relationship Id="rId4" Type="http://schemas.openxmlformats.org/officeDocument/2006/relationships/image" Target="../media/image60.png"/></Relationships>
</file>

<file path=ppt/slides/_rels/slide66.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61.xml"/><Relationship Id="rId1" Type="http://schemas.openxmlformats.org/officeDocument/2006/relationships/slideLayout" Target="../slideLayouts/slideLayout61.xml"/><Relationship Id="rId4" Type="http://schemas.openxmlformats.org/officeDocument/2006/relationships/image" Target="../media/image60.png"/></Relationships>
</file>

<file path=ppt/slides/_rels/slide67.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62.xml"/><Relationship Id="rId1" Type="http://schemas.openxmlformats.org/officeDocument/2006/relationships/slideLayout" Target="../slideLayouts/slideLayout61.xml"/><Relationship Id="rId4" Type="http://schemas.openxmlformats.org/officeDocument/2006/relationships/image" Target="../media/image60.png"/></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6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6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6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61.xml"/></Relationships>
</file>

<file path=ppt/slides/_rels/slide72.xml.rels><?xml version="1.0" encoding="UTF-8" standalone="yes"?>
<Relationships xmlns="http://schemas.openxmlformats.org/package/2006/relationships"><Relationship Id="rId3" Type="http://schemas.openxmlformats.org/officeDocument/2006/relationships/chart" Target="../charts/chart25.xml"/><Relationship Id="rId2" Type="http://schemas.openxmlformats.org/officeDocument/2006/relationships/notesSlide" Target="../notesSlides/notesSlide67.xml"/><Relationship Id="rId1" Type="http://schemas.openxmlformats.org/officeDocument/2006/relationships/slideLayout" Target="../slideLayouts/slideLayout6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68.xml"/></Relationships>
</file>

<file path=ppt/slides/_rels/slide74.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69.xml"/><Relationship Id="rId1" Type="http://schemas.openxmlformats.org/officeDocument/2006/relationships/slideLayout" Target="../slideLayouts/slideLayout61.xml"/></Relationships>
</file>

<file path=ppt/slides/_rels/slide75.xml.rels><?xml version="1.0" encoding="UTF-8" standalone="yes"?>
<Relationships xmlns="http://schemas.openxmlformats.org/package/2006/relationships"><Relationship Id="rId3" Type="http://schemas.openxmlformats.org/officeDocument/2006/relationships/chart" Target="../charts/chart27.xml"/><Relationship Id="rId2" Type="http://schemas.openxmlformats.org/officeDocument/2006/relationships/notesSlide" Target="../notesSlides/notesSlide70.xml"/><Relationship Id="rId1" Type="http://schemas.openxmlformats.org/officeDocument/2006/relationships/slideLayout" Target="../slideLayouts/slideLayout55.xml"/></Relationships>
</file>

<file path=ppt/slides/_rels/slide76.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notesSlide" Target="../notesSlides/notesSlide71.xml"/><Relationship Id="rId1" Type="http://schemas.openxmlformats.org/officeDocument/2006/relationships/slideLayout" Target="../slideLayouts/slideLayout55.xml"/></Relationships>
</file>

<file path=ppt/slides/_rels/slide77.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notesSlide" Target="../notesSlides/notesSlide72.xml"/><Relationship Id="rId1" Type="http://schemas.openxmlformats.org/officeDocument/2006/relationships/slideLayout" Target="../slideLayouts/slideLayout55.xml"/></Relationships>
</file>

<file path=ppt/slides/_rels/slide7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73.xml"/><Relationship Id="rId1" Type="http://schemas.openxmlformats.org/officeDocument/2006/relationships/slideLayout" Target="../slideLayouts/slideLayout6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6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61.xml"/></Relationships>
</file>

<file path=ppt/slides/_rels/slide81.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notesSlide" Target="../notesSlides/notesSlide76.xml"/><Relationship Id="rId1" Type="http://schemas.openxmlformats.org/officeDocument/2006/relationships/slideLayout" Target="../slideLayouts/slideLayout6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6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69.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6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6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6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6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61.xml"/></Relationships>
</file>

<file path=ppt/slides/_rels/slide8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84.xml"/><Relationship Id="rId1" Type="http://schemas.openxmlformats.org/officeDocument/2006/relationships/slideLayout" Target="../slideLayouts/slideLayout5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67.xml"/></Relationships>
</file>

<file path=ppt/slides/_rels/slide9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86.xml"/><Relationship Id="rId7" Type="http://schemas.openxmlformats.org/officeDocument/2006/relationships/image" Target="../media/image66.jpeg"/><Relationship Id="rId2" Type="http://schemas.openxmlformats.org/officeDocument/2006/relationships/slideLayout" Target="../slideLayouts/slideLayout26.xml"/><Relationship Id="rId1" Type="http://schemas.openxmlformats.org/officeDocument/2006/relationships/video" Target="https://www.youtube.com/embed/20T2a8-vlqA?feature=oembed" TargetMode="Externa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9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87.xml"/><Relationship Id="rId1" Type="http://schemas.openxmlformats.org/officeDocument/2006/relationships/slideLayout" Target="../slideLayouts/slideLayout26.xml"/><Relationship Id="rId5" Type="http://schemas.openxmlformats.org/officeDocument/2006/relationships/image" Target="../media/image68.png"/><Relationship Id="rId4" Type="http://schemas.openxmlformats.org/officeDocument/2006/relationships/image" Target="../media/image65.png"/></Relationships>
</file>

<file path=ppt/slides/_rels/slide95.xml.rels><?xml version="1.0" encoding="UTF-8" standalone="yes"?>
<Relationships xmlns="http://schemas.openxmlformats.org/package/2006/relationships"><Relationship Id="rId3" Type="http://schemas.openxmlformats.org/officeDocument/2006/relationships/chart" Target="../charts/chart31.xml"/><Relationship Id="rId2" Type="http://schemas.openxmlformats.org/officeDocument/2006/relationships/notesSlide" Target="../notesSlides/notesSlide88.xml"/><Relationship Id="rId1" Type="http://schemas.openxmlformats.org/officeDocument/2006/relationships/slideLayout" Target="../slideLayouts/slideLayout26.xml"/><Relationship Id="rId5" Type="http://schemas.openxmlformats.org/officeDocument/2006/relationships/image" Target="../media/image65.png"/><Relationship Id="rId4" Type="http://schemas.openxmlformats.org/officeDocument/2006/relationships/chart" Target="../charts/chart32.xml"/></Relationships>
</file>

<file path=ppt/slides/_rels/slide96.xml.rels><?xml version="1.0" encoding="UTF-8" standalone="yes"?>
<Relationships xmlns="http://schemas.openxmlformats.org/package/2006/relationships"><Relationship Id="rId3" Type="http://schemas.openxmlformats.org/officeDocument/2006/relationships/chart" Target="../charts/chart33.xml"/><Relationship Id="rId2" Type="http://schemas.openxmlformats.org/officeDocument/2006/relationships/notesSlide" Target="../notesSlides/notesSlide89.xml"/><Relationship Id="rId1" Type="http://schemas.openxmlformats.org/officeDocument/2006/relationships/slideLayout" Target="../slideLayouts/slideLayout26.xml"/><Relationship Id="rId5" Type="http://schemas.openxmlformats.org/officeDocument/2006/relationships/image" Target="../media/image65.png"/><Relationship Id="rId4" Type="http://schemas.openxmlformats.org/officeDocument/2006/relationships/chart" Target="../charts/chart34.xml"/></Relationships>
</file>

<file path=ppt/slides/_rels/slide97.xml.rels><?xml version="1.0" encoding="UTF-8" standalone="yes"?>
<Relationships xmlns="http://schemas.openxmlformats.org/package/2006/relationships"><Relationship Id="rId3" Type="http://schemas.openxmlformats.org/officeDocument/2006/relationships/chart" Target="../charts/chart35.xml"/><Relationship Id="rId2" Type="http://schemas.openxmlformats.org/officeDocument/2006/relationships/notesSlide" Target="../notesSlides/notesSlide90.xml"/><Relationship Id="rId1" Type="http://schemas.openxmlformats.org/officeDocument/2006/relationships/slideLayout" Target="../slideLayouts/slideLayout26.xml"/><Relationship Id="rId5" Type="http://schemas.openxmlformats.org/officeDocument/2006/relationships/image" Target="../media/image65.png"/><Relationship Id="rId4" Type="http://schemas.openxmlformats.org/officeDocument/2006/relationships/image" Target="../media/image69.png"/></Relationships>
</file>

<file path=ppt/slides/_rels/slide98.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0.png"/><Relationship Id="rId7" Type="http://schemas.openxmlformats.org/officeDocument/2006/relationships/image" Target="../media/image73.png"/><Relationship Id="rId2" Type="http://schemas.openxmlformats.org/officeDocument/2006/relationships/notesSlide" Target="../notesSlides/notesSlide91.xml"/><Relationship Id="rId1" Type="http://schemas.openxmlformats.org/officeDocument/2006/relationships/slideLayout" Target="../slideLayouts/slideLayout26.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65.png"/><Relationship Id="rId10" Type="http://schemas.openxmlformats.org/officeDocument/2006/relationships/image" Target="../media/image76.png"/><Relationship Id="rId4" Type="http://schemas.openxmlformats.org/officeDocument/2006/relationships/image" Target="../media/image71.png"/><Relationship Id="rId9" Type="http://schemas.openxmlformats.org/officeDocument/2006/relationships/image" Target="../media/image75.png"/></Relationships>
</file>

<file path=ppt/slides/_rels/slide99.xml.rels><?xml version="1.0" encoding="UTF-8" standalone="yes"?>
<Relationships xmlns="http://schemas.openxmlformats.org/package/2006/relationships"><Relationship Id="rId8" Type="http://schemas.openxmlformats.org/officeDocument/2006/relationships/chart" Target="../charts/chart37.xml"/><Relationship Id="rId3" Type="http://schemas.openxmlformats.org/officeDocument/2006/relationships/image" Target="../media/image78.png"/><Relationship Id="rId7" Type="http://schemas.openxmlformats.org/officeDocument/2006/relationships/chart" Target="../charts/chart36.xml"/><Relationship Id="rId2" Type="http://schemas.openxmlformats.org/officeDocument/2006/relationships/notesSlide" Target="../notesSlides/notesSlide92.xml"/><Relationship Id="rId1" Type="http://schemas.openxmlformats.org/officeDocument/2006/relationships/slideLayout" Target="../slideLayouts/slideLayout26.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 Id="rId9" Type="http://schemas.openxmlformats.org/officeDocument/2006/relationships/image" Target="../media/image65.png"/></Relationships>
</file>

<file path=ppt/slides/_rels/slide10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93.xml"/><Relationship Id="rId1" Type="http://schemas.openxmlformats.org/officeDocument/2006/relationships/slideLayout" Target="../slideLayouts/slideLayout26.xml"/><Relationship Id="rId5" Type="http://schemas.openxmlformats.org/officeDocument/2006/relationships/image" Target="../media/image82.png"/><Relationship Id="rId4" Type="http://schemas.openxmlformats.org/officeDocument/2006/relationships/hyperlink" Target="https://www.wmc.org.uk/en/what-we-do/news-and-features/hamilton-booking-guide" TargetMode="External"/></Relationships>
</file>

<file path=ppt/slides/_rels/slide1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94.xml"/><Relationship Id="rId1" Type="http://schemas.openxmlformats.org/officeDocument/2006/relationships/slideLayout" Target="../slideLayouts/slideLayout26.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102.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notesSlide" Target="../notesSlides/notesSlide95.xml"/><Relationship Id="rId1" Type="http://schemas.openxmlformats.org/officeDocument/2006/relationships/slideLayout" Target="../slideLayouts/slideLayout26.xml"/><Relationship Id="rId4" Type="http://schemas.openxmlformats.org/officeDocument/2006/relationships/image" Target="../media/image65.png"/></Relationships>
</file>

<file path=ppt/slides/_rels/slide10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08.xml"/><Relationship Id="rId1" Type="http://schemas.openxmlformats.org/officeDocument/2006/relationships/slideLayout" Target="../slideLayouts/slideLayout70.xml"/><Relationship Id="rId4" Type="http://schemas.openxmlformats.org/officeDocument/2006/relationships/image" Target="../media/image95.jpeg"/></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62.xml"/></Relationships>
</file>

<file path=ppt/slides/_rels/slide121.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10.xml"/><Relationship Id="rId1" Type="http://schemas.openxmlformats.org/officeDocument/2006/relationships/slideLayout" Target="../slideLayouts/slideLayout82.xml"/><Relationship Id="rId6" Type="http://schemas.openxmlformats.org/officeDocument/2006/relationships/image" Target="../media/image99.png"/><Relationship Id="rId5" Type="http://schemas.openxmlformats.org/officeDocument/2006/relationships/image" Target="../media/image98.png"/><Relationship Id="rId4" Type="http://schemas.openxmlformats.org/officeDocument/2006/relationships/image" Target="../media/image97.png"/></Relationships>
</file>

<file path=ppt/slides/_rels/slide12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11.xml"/><Relationship Id="rId1" Type="http://schemas.openxmlformats.org/officeDocument/2006/relationships/slideLayout" Target="../slideLayouts/slideLayout82.xml"/></Relationships>
</file>

<file path=ppt/slides/_rels/slide12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12.xml"/><Relationship Id="rId1" Type="http://schemas.openxmlformats.org/officeDocument/2006/relationships/slideLayout" Target="../slideLayouts/slideLayout82.xml"/><Relationship Id="rId6" Type="http://schemas.openxmlformats.org/officeDocument/2006/relationships/image" Target="../media/image104.svg"/><Relationship Id="rId5" Type="http://schemas.openxmlformats.org/officeDocument/2006/relationships/image" Target="../media/image103.png"/><Relationship Id="rId4" Type="http://schemas.openxmlformats.org/officeDocument/2006/relationships/image" Target="../media/image102.svg"/></Relationships>
</file>

<file path=ppt/slides/_rels/slide124.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113.xml"/><Relationship Id="rId1" Type="http://schemas.openxmlformats.org/officeDocument/2006/relationships/slideLayout" Target="../slideLayouts/slideLayout105.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66.xml"/></Relationships>
</file>

<file path=ppt/slides/_rels/slide12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15.xml"/><Relationship Id="rId1" Type="http://schemas.openxmlformats.org/officeDocument/2006/relationships/slideLayout" Target="../slideLayouts/slideLayout105.xml"/></Relationships>
</file>

<file path=ppt/slides/_rels/slide127.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16.xml"/><Relationship Id="rId1" Type="http://schemas.openxmlformats.org/officeDocument/2006/relationships/slideLayout" Target="../slideLayouts/slideLayout105.xml"/><Relationship Id="rId4" Type="http://schemas.openxmlformats.org/officeDocument/2006/relationships/image" Target="../media/image106.png"/></Relationships>
</file>

<file path=ppt/slides/_rels/slide128.xml.rels><?xml version="1.0" encoding="UTF-8" standalone="yes"?>
<Relationships xmlns="http://schemas.openxmlformats.org/package/2006/relationships"><Relationship Id="rId3" Type="http://schemas.openxmlformats.org/officeDocument/2006/relationships/hyperlink" Target="https://www.tessituranetwork.com/Support/Product-Announcements" TargetMode="External"/><Relationship Id="rId2" Type="http://schemas.openxmlformats.org/officeDocument/2006/relationships/notesSlide" Target="../notesSlides/notesSlide117.xml"/><Relationship Id="rId1" Type="http://schemas.openxmlformats.org/officeDocument/2006/relationships/slideLayout" Target="../slideLayouts/slideLayout82.xml"/><Relationship Id="rId4" Type="http://schemas.openxmlformats.org/officeDocument/2006/relationships/image" Target="../media/image107.png"/></Relationships>
</file>

<file path=ppt/slides/_rels/slide12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18.xml"/><Relationship Id="rId1" Type="http://schemas.openxmlformats.org/officeDocument/2006/relationships/slideLayout" Target="../slideLayouts/slideLayout105.xml"/><Relationship Id="rId4" Type="http://schemas.openxmlformats.org/officeDocument/2006/relationships/image" Target="../media/image106.png"/></Relationships>
</file>

<file path=ppt/slides/_rels/slide1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19.xml"/><Relationship Id="rId1" Type="http://schemas.openxmlformats.org/officeDocument/2006/relationships/slideLayout" Target="../slideLayouts/slideLayout82.xml"/><Relationship Id="rId5" Type="http://schemas.openxmlformats.org/officeDocument/2006/relationships/image" Target="../media/image110.png"/><Relationship Id="rId4" Type="http://schemas.openxmlformats.org/officeDocument/2006/relationships/image" Target="../media/image109.png"/></Relationships>
</file>

<file path=ppt/slides/_rels/slide131.xml.rels><?xml version="1.0" encoding="UTF-8" standalone="yes"?>
<Relationships xmlns="http://schemas.openxmlformats.org/package/2006/relationships"><Relationship Id="rId3" Type="http://schemas.openxmlformats.org/officeDocument/2006/relationships/hyperlink" Target="tessituranetwork.com/v16" TargetMode="External"/><Relationship Id="rId2" Type="http://schemas.openxmlformats.org/officeDocument/2006/relationships/notesSlide" Target="../notesSlides/notesSlide120.xml"/><Relationship Id="rId1" Type="http://schemas.openxmlformats.org/officeDocument/2006/relationships/slideLayout" Target="../slideLayouts/slideLayout82.xml"/><Relationship Id="rId4" Type="http://schemas.openxmlformats.org/officeDocument/2006/relationships/image" Target="../media/image111.gif"/></Relationships>
</file>

<file path=ppt/slides/_rels/slide13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21.xml"/><Relationship Id="rId1" Type="http://schemas.openxmlformats.org/officeDocument/2006/relationships/slideLayout" Target="../slideLayouts/slideLayout82.xml"/><Relationship Id="rId4" Type="http://schemas.openxmlformats.org/officeDocument/2006/relationships/image" Target="../media/image113.png"/></Relationships>
</file>

<file path=ppt/slides/_rels/slide133.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hyperlink" Target="tessituranetwork.com/v16" TargetMode="External"/><Relationship Id="rId7" Type="http://schemas.openxmlformats.org/officeDocument/2006/relationships/image" Target="../media/image117.png"/><Relationship Id="rId2" Type="http://schemas.openxmlformats.org/officeDocument/2006/relationships/notesSlide" Target="../notesSlides/notesSlide122.xml"/><Relationship Id="rId1" Type="http://schemas.openxmlformats.org/officeDocument/2006/relationships/slideLayout" Target="../slideLayouts/slideLayout82.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png"/><Relationship Id="rId9" Type="http://schemas.openxmlformats.org/officeDocument/2006/relationships/image" Target="../media/image119.png"/></Relationships>
</file>

<file path=ppt/slides/_rels/slide13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23.xml"/><Relationship Id="rId1" Type="http://schemas.openxmlformats.org/officeDocument/2006/relationships/slideLayout" Target="../slideLayouts/slideLayout82.xml"/><Relationship Id="rId5" Type="http://schemas.openxmlformats.org/officeDocument/2006/relationships/image" Target="../media/image121.png"/><Relationship Id="rId4" Type="http://schemas.openxmlformats.org/officeDocument/2006/relationships/image" Target="../media/image120.png"/></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82.xml"/></Relationships>
</file>

<file path=ppt/slides/_rels/slide13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25.xml"/><Relationship Id="rId1" Type="http://schemas.openxmlformats.org/officeDocument/2006/relationships/slideLayout" Target="../slideLayouts/slideLayout105.xml"/><Relationship Id="rId4" Type="http://schemas.openxmlformats.org/officeDocument/2006/relationships/image" Target="../media/image106.png"/></Relationships>
</file>

<file path=ppt/slides/_rels/slide13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26.xml"/><Relationship Id="rId1" Type="http://schemas.openxmlformats.org/officeDocument/2006/relationships/slideLayout" Target="../slideLayouts/slideLayout82.xml"/><Relationship Id="rId4" Type="http://schemas.openxmlformats.org/officeDocument/2006/relationships/image" Target="../media/image123.gif"/></Relationships>
</file>

<file path=ppt/slides/_rels/slide13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127.xml"/><Relationship Id="rId1" Type="http://schemas.openxmlformats.org/officeDocument/2006/relationships/slideLayout" Target="../slideLayouts/slideLayout82.xml"/><Relationship Id="rId4" Type="http://schemas.openxmlformats.org/officeDocument/2006/relationships/image" Target="../media/image125.png"/></Relationships>
</file>

<file path=ppt/slides/_rels/slide139.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28.xml"/><Relationship Id="rId1" Type="http://schemas.openxmlformats.org/officeDocument/2006/relationships/slideLayout" Target="../slideLayouts/slideLayout105.xml"/><Relationship Id="rId4" Type="http://schemas.openxmlformats.org/officeDocument/2006/relationships/image" Target="../media/image94.png"/></Relationships>
</file>

<file path=ppt/slides/_rels/slide140.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29.xml"/><Relationship Id="rId1" Type="http://schemas.openxmlformats.org/officeDocument/2006/relationships/slideLayout" Target="../slideLayouts/slideLayout105.xml"/></Relationships>
</file>

<file path=ppt/slides/_rels/slide14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30.xml"/><Relationship Id="rId1" Type="http://schemas.openxmlformats.org/officeDocument/2006/relationships/slideLayout" Target="../slideLayouts/slideLayout105.xml"/><Relationship Id="rId4" Type="http://schemas.openxmlformats.org/officeDocument/2006/relationships/image" Target="../media/image106.png"/></Relationships>
</file>

<file path=ppt/slides/_rels/slide142.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131.xml"/><Relationship Id="rId1" Type="http://schemas.openxmlformats.org/officeDocument/2006/relationships/slideLayout" Target="../slideLayouts/slideLayout82.xml"/><Relationship Id="rId6" Type="http://schemas.openxmlformats.org/officeDocument/2006/relationships/image" Target="../media/image128.png"/><Relationship Id="rId5" Type="http://schemas.openxmlformats.org/officeDocument/2006/relationships/image" Target="../media/image119.png"/><Relationship Id="rId4" Type="http://schemas.openxmlformats.org/officeDocument/2006/relationships/image" Target="../media/image127.png"/></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62.xml"/></Relationships>
</file>

<file path=ppt/slides/_rels/slide144.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33.xml"/><Relationship Id="rId1" Type="http://schemas.openxmlformats.org/officeDocument/2006/relationships/slideLayout" Target="../slideLayouts/slideLayout82.xml"/><Relationship Id="rId4" Type="http://schemas.openxmlformats.org/officeDocument/2006/relationships/image" Target="../media/image130.png"/></Relationships>
</file>

<file path=ppt/slides/_rels/slide145.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34.xml"/><Relationship Id="rId1" Type="http://schemas.openxmlformats.org/officeDocument/2006/relationships/slideLayout" Target="../slideLayouts/slideLayout82.xml"/><Relationship Id="rId4" Type="http://schemas.openxmlformats.org/officeDocument/2006/relationships/image" Target="../media/image130.pn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82.xml"/></Relationships>
</file>

<file path=ppt/slides/_rels/slide14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35.xml"/><Relationship Id="rId1" Type="http://schemas.openxmlformats.org/officeDocument/2006/relationships/slideLayout" Target="../slideLayouts/slideLayout8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6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6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82.xml"/></Relationships>
</file>

<file path=ppt/slides/_rels/slide151.xml.rels><?xml version="1.0" encoding="UTF-8" standalone="yes"?>
<Relationships xmlns="http://schemas.openxmlformats.org/package/2006/relationships"><Relationship Id="rId8" Type="http://schemas.openxmlformats.org/officeDocument/2006/relationships/image" Target="../media/image132.png"/><Relationship Id="rId3" Type="http://schemas.openxmlformats.org/officeDocument/2006/relationships/hyperlink" Target="https://www.tessituranetwork.com/Help_System_v160/Landing.htm" TargetMode="External"/><Relationship Id="rId7" Type="http://schemas.openxmlformats.org/officeDocument/2006/relationships/hyperlink" Target="https://www.tessituranetwork.com/Support/Documentation/Tessitura_v16#prep" TargetMode="External"/><Relationship Id="rId2" Type="http://schemas.openxmlformats.org/officeDocument/2006/relationships/notesSlide" Target="../notesSlides/notesSlide139.xml"/><Relationship Id="rId1" Type="http://schemas.openxmlformats.org/officeDocument/2006/relationships/slideLayout" Target="../slideLayouts/slideLayout82.xml"/><Relationship Id="rId6" Type="http://schemas.openxmlformats.org/officeDocument/2006/relationships/hyperlink" Target="https://www.tessituranetwork.com/Support/Documentation/Tessitura_v16#considerations" TargetMode="External"/><Relationship Id="rId5" Type="http://schemas.openxmlformats.org/officeDocument/2006/relationships/hyperlink" Target="https://www.tessituranetwork.com/Upgrade_v160/Content/v16-Upgrade/Introduction.htm" TargetMode="External"/><Relationship Id="rId4" Type="http://schemas.openxmlformats.org/officeDocument/2006/relationships/hyperlink" Target="https://www.tessituranetwork.com/Upgrade_v16_HS/Content/v16-Upgrade/Introduction.htm" TargetMode="External"/><Relationship Id="rId9" Type="http://schemas.microsoft.com/office/2007/relationships/hdphoto" Target="../media/hdphoto5.wdp"/></Relationships>
</file>

<file path=ppt/slides/_rels/slide152.xml.rels><?xml version="1.0" encoding="UTF-8" standalone="yes"?>
<Relationships xmlns="http://schemas.openxmlformats.org/package/2006/relationships"><Relationship Id="rId8" Type="http://schemas.openxmlformats.org/officeDocument/2006/relationships/image" Target="../media/image135.png"/><Relationship Id="rId3" Type="http://schemas.openxmlformats.org/officeDocument/2006/relationships/hyperlink" Target="mailto:product@tessituranetwork.com" TargetMode="External"/><Relationship Id="rId7" Type="http://schemas.openxmlformats.org/officeDocument/2006/relationships/hyperlink" Target="https://www.tessituranetwork.com/webinars" TargetMode="External"/><Relationship Id="rId2" Type="http://schemas.openxmlformats.org/officeDocument/2006/relationships/notesSlide" Target="../notesSlides/notesSlide140.xml"/><Relationship Id="rId1" Type="http://schemas.openxmlformats.org/officeDocument/2006/relationships/slideLayout" Target="../slideLayouts/slideLayout82.xml"/><Relationship Id="rId6" Type="http://schemas.openxmlformats.org/officeDocument/2006/relationships/image" Target="../media/image134.png"/><Relationship Id="rId11" Type="http://schemas.openxmlformats.org/officeDocument/2006/relationships/image" Target="../media/image136.png"/><Relationship Id="rId5" Type="http://schemas.openxmlformats.org/officeDocument/2006/relationships/image" Target="../media/image133.png"/><Relationship Id="rId10" Type="http://schemas.openxmlformats.org/officeDocument/2006/relationships/hyperlink" Target="https://www.tessituranetwork.com/Support/Roadmap" TargetMode="External"/><Relationship Id="rId4" Type="http://schemas.openxmlformats.org/officeDocument/2006/relationships/hyperlink" Target="mailto:hello@tessituranetwork.com" TargetMode="External"/><Relationship Id="rId9" Type="http://schemas.openxmlformats.org/officeDocument/2006/relationships/hyperlink" Target="https://www.tessituranetwork.com/Support/webinars" TargetMode="External"/></Relationships>
</file>

<file path=ppt/slides/_rels/slide153.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141.xml"/><Relationship Id="rId1" Type="http://schemas.openxmlformats.org/officeDocument/2006/relationships/slideLayout" Target="../slideLayouts/slideLayout82.xml"/><Relationship Id="rId4" Type="http://schemas.openxmlformats.org/officeDocument/2006/relationships/hyperlink" Target="https://www.tessituranetwork.com/en/Items/Videos/Webinars/2023/v16-Upgrade-Overview" TargetMode="Externa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62.xml"/></Relationships>
</file>

<file path=ppt/slides/_rels/slide15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5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1874838"/>
            <a:ext cx="9144000" cy="2387600"/>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Croeso / Welcome</a:t>
            </a:r>
            <a:br>
              <a:rPr lang="en-US" dirty="0">
                <a:latin typeface="Aptos Black" panose="020F0502020204030204" pitchFamily="34" charset="0"/>
                <a:ea typeface="ADLaM Display" panose="020F0502020204030204" pitchFamily="2" charset="0"/>
                <a:cs typeface="ADLaM Display" panose="020F0502020204030204" pitchFamily="2" charset="0"/>
              </a:rPr>
            </a:br>
            <a:br>
              <a:rPr lang="en-US" dirty="0">
                <a:latin typeface="Aptos Black" panose="020F0502020204030204" pitchFamily="34" charset="0"/>
                <a:ea typeface="ADLaM Display" panose="020F0502020204030204" pitchFamily="2" charset="0"/>
                <a:cs typeface="ADLaM Display" panose="020F0502020204030204" pitchFamily="2" charset="0"/>
              </a:rPr>
            </a:br>
            <a:r>
              <a:rPr lang="en-US" sz="3100" dirty="0">
                <a:latin typeface="Aptos Black" panose="020F0502020204030204" pitchFamily="34" charset="0"/>
                <a:ea typeface="ADLaM Display" panose="020F0502020204030204" pitchFamily="2" charset="0"/>
                <a:cs typeface="ADLaM Display" panose="020F0502020204030204" pitchFamily="2" charset="0"/>
              </a:rPr>
              <a:t>The 1</a:t>
            </a:r>
            <a:r>
              <a:rPr lang="en-US" sz="3100" baseline="30000" dirty="0">
                <a:latin typeface="Aptos Black" panose="020F0502020204030204" pitchFamily="34" charset="0"/>
                <a:ea typeface="ADLaM Display" panose="020F0502020204030204" pitchFamily="2" charset="0"/>
                <a:cs typeface="ADLaM Display" panose="020F0502020204030204" pitchFamily="2" charset="0"/>
              </a:rPr>
              <a:t>st</a:t>
            </a:r>
            <a:r>
              <a:rPr lang="en-US" sz="3100" dirty="0">
                <a:latin typeface="Aptos Black" panose="020F0502020204030204" pitchFamily="34" charset="0"/>
                <a:ea typeface="ADLaM Display" panose="020F0502020204030204" pitchFamily="2" charset="0"/>
                <a:cs typeface="ADLaM Display" panose="020F0502020204030204" pitchFamily="2" charset="0"/>
              </a:rPr>
              <a:t> South West England &amp; Wales Tessitura Community meet up </a:t>
            </a:r>
            <a:br>
              <a:rPr lang="en-US" sz="3100" dirty="0">
                <a:latin typeface="Aptos Black" panose="020F0502020204030204" pitchFamily="34" charset="0"/>
                <a:ea typeface="ADLaM Display" panose="020F0502020204030204" pitchFamily="2" charset="0"/>
                <a:cs typeface="ADLaM Display" panose="020F0502020204030204" pitchFamily="2" charset="0"/>
              </a:rPr>
            </a:br>
            <a:r>
              <a:rPr lang="en-US" sz="1300" dirty="0">
                <a:latin typeface="Aptos Black" panose="020F0502020204030204" pitchFamily="34" charset="0"/>
                <a:ea typeface="ADLaM Display" panose="020F0502020204030204" pitchFamily="2" charset="0"/>
                <a:cs typeface="ADLaM Display" panose="020F0502020204030204" pitchFamily="2" charset="0"/>
              </a:rPr>
              <a:t>(Everybody say Wahoo!)</a:t>
            </a:r>
            <a:endParaRPr lang="en-GB" sz="1100" dirty="0">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8275" y="5043724"/>
            <a:ext cx="1695450" cy="69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892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1738532"/>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Introductions</a:t>
            </a: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3600"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Co-Chairs</a:t>
            </a:r>
            <a:endParaRPr lang="en-GB" sz="1100" dirty="0">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erson wearing sunglasses and a denim jacket">
            <a:extLst>
              <a:ext uri="{FF2B5EF4-FFF2-40B4-BE49-F238E27FC236}">
                <a16:creationId xmlns:a16="http://schemas.microsoft.com/office/drawing/2014/main" id="{ECC528C7-FE84-60F8-AA41-F2735E9A41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4976" y="2381250"/>
            <a:ext cx="2239297" cy="2239297"/>
          </a:xfrm>
          <a:prstGeom prst="rect">
            <a:avLst/>
          </a:prstGeom>
        </p:spPr>
      </p:pic>
      <p:sp>
        <p:nvSpPr>
          <p:cNvPr id="8" name="TextBox 7">
            <a:extLst>
              <a:ext uri="{FF2B5EF4-FFF2-40B4-BE49-F238E27FC236}">
                <a16:creationId xmlns:a16="http://schemas.microsoft.com/office/drawing/2014/main" id="{DA8C46CA-A04B-FF5A-416A-BCB42672642A}"/>
              </a:ext>
            </a:extLst>
          </p:cNvPr>
          <p:cNvSpPr txBox="1"/>
          <p:nvPr/>
        </p:nvSpPr>
        <p:spPr>
          <a:xfrm>
            <a:off x="5436624" y="4917856"/>
            <a:ext cx="6096000" cy="646331"/>
          </a:xfrm>
          <a:prstGeom prst="rect">
            <a:avLst/>
          </a:prstGeom>
          <a:noFill/>
        </p:spPr>
        <p:txBody>
          <a:bodyPr wrap="square">
            <a:spAutoFit/>
          </a:bodyPr>
          <a:lstStyle/>
          <a:p>
            <a:pPr algn="ctr"/>
            <a:r>
              <a:rPr lang="en-US" dirty="0">
                <a:latin typeface="Aptos Black" panose="020F0502020204030204" pitchFamily="34" charset="0"/>
                <a:ea typeface="ADLaM Display" panose="020F0502020204030204" pitchFamily="2" charset="0"/>
                <a:cs typeface="ADLaM Display" panose="020F0502020204030204" pitchFamily="2" charset="0"/>
              </a:rPr>
              <a:t>Kirsty Alexander</a:t>
            </a:r>
          </a:p>
          <a:p>
            <a:pPr algn="ctr"/>
            <a:r>
              <a:rPr lang="en-US" dirty="0">
                <a:latin typeface="Aptos Black" panose="020F0502020204030204" pitchFamily="34" charset="0"/>
                <a:ea typeface="ADLaM Display" panose="020F0502020204030204" pitchFamily="2" charset="0"/>
                <a:cs typeface="ADLaM Display" panose="020F0502020204030204" pitchFamily="2" charset="0"/>
              </a:rPr>
              <a:t>Amgueddfa Cymru – Museum Wales</a:t>
            </a:r>
            <a:endParaRPr lang="en-GB" dirty="0"/>
          </a:p>
        </p:txBody>
      </p:sp>
      <p:sp>
        <p:nvSpPr>
          <p:cNvPr id="9" name="TextBox 8">
            <a:extLst>
              <a:ext uri="{FF2B5EF4-FFF2-40B4-BE49-F238E27FC236}">
                <a16:creationId xmlns:a16="http://schemas.microsoft.com/office/drawing/2014/main" id="{E3275144-4CAE-30C5-A082-799341CBF37E}"/>
              </a:ext>
            </a:extLst>
          </p:cNvPr>
          <p:cNvSpPr txBox="1"/>
          <p:nvPr/>
        </p:nvSpPr>
        <p:spPr>
          <a:xfrm>
            <a:off x="626499" y="4917856"/>
            <a:ext cx="6096000" cy="646331"/>
          </a:xfrm>
          <a:prstGeom prst="rect">
            <a:avLst/>
          </a:prstGeom>
          <a:noFill/>
        </p:spPr>
        <p:txBody>
          <a:bodyPr wrap="square">
            <a:spAutoFit/>
          </a:bodyPr>
          <a:lstStyle/>
          <a:p>
            <a:pPr algn="ctr"/>
            <a:r>
              <a:rPr lang="en-US" dirty="0">
                <a:latin typeface="Aptos Black" panose="020F0502020204030204" pitchFamily="34" charset="0"/>
                <a:ea typeface="ADLaM Display" panose="020F0502020204030204" pitchFamily="2" charset="0"/>
                <a:cs typeface="ADLaM Display" panose="020F0502020204030204" pitchFamily="2" charset="0"/>
              </a:rPr>
              <a:t>Don Smith</a:t>
            </a:r>
          </a:p>
          <a:p>
            <a:pPr algn="ctr"/>
            <a:r>
              <a:rPr lang="en-US" dirty="0">
                <a:latin typeface="Aptos Black" panose="020F0502020204030204" pitchFamily="34" charset="0"/>
                <a:ea typeface="ADLaM Display" panose="020F0502020204030204" pitchFamily="2" charset="0"/>
                <a:cs typeface="ADLaM Display" panose="020F0502020204030204" pitchFamily="2" charset="0"/>
              </a:rPr>
              <a:t>Mayflower Theatre</a:t>
            </a:r>
          </a:p>
        </p:txBody>
      </p:sp>
      <p:pic>
        <p:nvPicPr>
          <p:cNvPr id="10" name="Picture 9" descr="A person standing next to a statue">
            <a:extLst>
              <a:ext uri="{FF2B5EF4-FFF2-40B4-BE49-F238E27FC236}">
                <a16:creationId xmlns:a16="http://schemas.microsoft.com/office/drawing/2014/main" id="{84D86CE6-91A8-1E15-B629-9877B55C27C2}"/>
              </a:ext>
            </a:extLst>
          </p:cNvPr>
          <p:cNvPicPr>
            <a:picLocks noChangeAspect="1"/>
          </p:cNvPicPr>
          <p:nvPr/>
        </p:nvPicPr>
        <p:blipFill rotWithShape="1">
          <a:blip r:embed="rId4">
            <a:extLst>
              <a:ext uri="{28A0092B-C50C-407E-A947-70E740481C1C}">
                <a14:useLocalDpi xmlns:a14="http://schemas.microsoft.com/office/drawing/2010/main" val="0"/>
              </a:ext>
            </a:extLst>
          </a:blip>
          <a:srcRect r="25000"/>
          <a:stretch/>
        </p:blipFill>
        <p:spPr>
          <a:xfrm rot="5400000">
            <a:off x="2587727" y="2381250"/>
            <a:ext cx="2239297" cy="2239297"/>
          </a:xfrm>
          <a:prstGeom prst="rect">
            <a:avLst/>
          </a:prstGeom>
        </p:spPr>
      </p:pic>
    </p:spTree>
    <p:extLst>
      <p:ext uri="{BB962C8B-B14F-4D97-AF65-F5344CB8AC3E}">
        <p14:creationId xmlns:p14="http://schemas.microsoft.com/office/powerpoint/2010/main" val="3891366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1512888"/>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Introductions</a:t>
            </a: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endParaRPr lang="en-GB" sz="1100" dirty="0">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24482BF-11A5-4F54-0AF7-2B8CAD74BB26}"/>
              </a:ext>
            </a:extLst>
          </p:cNvPr>
          <p:cNvSpPr txBox="1"/>
          <p:nvPr/>
        </p:nvSpPr>
        <p:spPr>
          <a:xfrm>
            <a:off x="460217" y="2880438"/>
            <a:ext cx="11271565" cy="1877437"/>
          </a:xfrm>
          <a:prstGeom prst="rect">
            <a:avLst/>
          </a:prstGeom>
          <a:noFill/>
        </p:spPr>
        <p:txBody>
          <a:bodyPr wrap="square">
            <a:spAutoFit/>
          </a:bodyPr>
          <a:lstStyle/>
          <a:p>
            <a:pPr algn="ctr"/>
            <a:r>
              <a:rPr lang="en-US" sz="28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Name, Organisation, Job title, What you’ve been working on</a:t>
            </a:r>
          </a:p>
          <a:p>
            <a:pPr algn="ctr"/>
            <a:endParaRPr lang="en-US" sz="32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a:p>
            <a:pPr algn="ctr"/>
            <a:r>
              <a:rPr lang="en-US" sz="28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If you could employ one Celebrity to work for your organisation, who would it be and why?</a:t>
            </a:r>
            <a:endParaRPr lang="en-GB" sz="2800" dirty="0"/>
          </a:p>
        </p:txBody>
      </p:sp>
    </p:spTree>
    <p:extLst>
      <p:ext uri="{BB962C8B-B14F-4D97-AF65-F5344CB8AC3E}">
        <p14:creationId xmlns:p14="http://schemas.microsoft.com/office/powerpoint/2010/main" val="277981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477646"/>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Up next: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Food glorious food, what more could TNEW ask for?</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44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Ffion Williams-Cormany</a:t>
            </a:r>
            <a:br>
              <a:rPr lang="en-US" sz="44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Amgueddfa Cymru</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41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36" name="Picture 12" descr="Confusion glyph icon Royalty Free Vector Image">
            <a:extLst>
              <a:ext uri="{FF2B5EF4-FFF2-40B4-BE49-F238E27FC236}">
                <a16:creationId xmlns:a16="http://schemas.microsoft.com/office/drawing/2014/main" id="{969B3575-6540-E753-BCA9-C46016CF98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226" t="1646" r="1945" b="13415"/>
          <a:stretch/>
        </p:blipFill>
        <p:spPr bwMode="auto">
          <a:xfrm>
            <a:off x="9737765" y="1450122"/>
            <a:ext cx="2209285" cy="2206978"/>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4D2AB463-C6CA-300C-5F19-030D88ED7D95}"/>
              </a:ext>
            </a:extLst>
          </p:cNvPr>
          <p:cNvSpPr>
            <a:spLocks noGrp="1"/>
          </p:cNvSpPr>
          <p:nvPr>
            <p:ph type="ctrTitle"/>
          </p:nvPr>
        </p:nvSpPr>
        <p:spPr>
          <a:xfrm>
            <a:off x="1524000" y="1154732"/>
            <a:ext cx="9144000" cy="885546"/>
          </a:xfrm>
        </p:spPr>
        <p:txBody>
          <a:bodyPr>
            <a:normAutofit/>
          </a:bodyPr>
          <a:lstStyle/>
          <a:p>
            <a:r>
              <a:rPr lang="en-US" sz="3600" dirty="0"/>
              <a:t>Process</a:t>
            </a:r>
          </a:p>
        </p:txBody>
      </p:sp>
      <p:pic>
        <p:nvPicPr>
          <p:cNvPr id="1026" name="Picture 2" descr="Demonstration, people, Loud, speaker, Shouting, volume, shout icon">
            <a:extLst>
              <a:ext uri="{FF2B5EF4-FFF2-40B4-BE49-F238E27FC236}">
                <a16:creationId xmlns:a16="http://schemas.microsoft.com/office/drawing/2014/main" id="{A165914A-50A3-90DC-D064-8121D004F2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480" y="2677528"/>
            <a:ext cx="2351039" cy="23510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mail, inbox, incoming, mail, message icon - Download on Iconfinder">
            <a:extLst>
              <a:ext uri="{FF2B5EF4-FFF2-40B4-BE49-F238E27FC236}">
                <a16:creationId xmlns:a16="http://schemas.microsoft.com/office/drawing/2014/main" id="{2362326F-75B2-8D6C-4D12-887D8CD0DA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4319" y="3066943"/>
            <a:ext cx="1887624" cy="18876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ick Vector Icon 450511 Vector Art at Vecteezy">
            <a:extLst>
              <a:ext uri="{FF2B5EF4-FFF2-40B4-BE49-F238E27FC236}">
                <a16:creationId xmlns:a16="http://schemas.microsoft.com/office/drawing/2014/main" id="{F96CE3DF-A29A-7E8B-52C1-BF28A6F56F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2739" y="3209056"/>
            <a:ext cx="1608667" cy="16086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ack and forth icon | Game-icons.net">
            <a:extLst>
              <a:ext uri="{FF2B5EF4-FFF2-40B4-BE49-F238E27FC236}">
                <a16:creationId xmlns:a16="http://schemas.microsoft.com/office/drawing/2014/main" id="{24D75B78-0308-5F16-88AC-B65803B37C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5081" y="2244380"/>
            <a:ext cx="1608667" cy="16086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ank Finance Cash Dollar Purchase Money Transfer Buy Svg Png Icon Free ...">
            <a:extLst>
              <a:ext uri="{FF2B5EF4-FFF2-40B4-BE49-F238E27FC236}">
                <a16:creationId xmlns:a16="http://schemas.microsoft.com/office/drawing/2014/main" id="{9D90D517-C3D8-2133-5DB5-44D9B9F478E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74259" y="3896947"/>
            <a:ext cx="1887625" cy="173353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hone Call Svg Png Icon Free Download (#518851) - OnlineWebFonts.COM">
            <a:extLst>
              <a:ext uri="{FF2B5EF4-FFF2-40B4-BE49-F238E27FC236}">
                <a16:creationId xmlns:a16="http://schemas.microsoft.com/office/drawing/2014/main" id="{53C83D51-9ADD-47CD-38D4-7D50F5DAC09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668000" y="4698407"/>
            <a:ext cx="785955" cy="821119"/>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Arrow Connector 2">
            <a:extLst>
              <a:ext uri="{FF2B5EF4-FFF2-40B4-BE49-F238E27FC236}">
                <a16:creationId xmlns:a16="http://schemas.microsoft.com/office/drawing/2014/main" id="{BB271C98-E5B3-C66B-D368-C676085FDFAE}"/>
              </a:ext>
            </a:extLst>
          </p:cNvPr>
          <p:cNvCxnSpPr>
            <a:cxnSpLocks/>
          </p:cNvCxnSpPr>
          <p:nvPr/>
        </p:nvCxnSpPr>
        <p:spPr>
          <a:xfrm>
            <a:off x="1943163" y="4198726"/>
            <a:ext cx="925689" cy="0"/>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a:extLst>
              <a:ext uri="{FF2B5EF4-FFF2-40B4-BE49-F238E27FC236}">
                <a16:creationId xmlns:a16="http://schemas.microsoft.com/office/drawing/2014/main" id="{C77E1AA0-0595-52D5-BB69-76DEE6F0E31E}"/>
              </a:ext>
            </a:extLst>
          </p:cNvPr>
          <p:cNvCxnSpPr>
            <a:cxnSpLocks/>
          </p:cNvCxnSpPr>
          <p:nvPr/>
        </p:nvCxnSpPr>
        <p:spPr>
          <a:xfrm>
            <a:off x="4755001" y="4158474"/>
            <a:ext cx="828259" cy="0"/>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AB411D5-8D15-977F-6357-C694E949827C}"/>
              </a:ext>
            </a:extLst>
          </p:cNvPr>
          <p:cNvCxnSpPr/>
          <p:nvPr/>
        </p:nvCxnSpPr>
        <p:spPr>
          <a:xfrm>
            <a:off x="7698740" y="4114059"/>
            <a:ext cx="1175519" cy="0"/>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898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D2AB463-C6CA-300C-5F19-030D88ED7D95}"/>
              </a:ext>
            </a:extLst>
          </p:cNvPr>
          <p:cNvSpPr>
            <a:spLocks noGrp="1"/>
          </p:cNvSpPr>
          <p:nvPr>
            <p:ph type="ctrTitle"/>
          </p:nvPr>
        </p:nvSpPr>
        <p:spPr>
          <a:xfrm>
            <a:off x="1715397" y="1036955"/>
            <a:ext cx="9144000" cy="885546"/>
          </a:xfrm>
        </p:spPr>
        <p:txBody>
          <a:bodyPr>
            <a:normAutofit/>
          </a:bodyPr>
          <a:lstStyle/>
          <a:p>
            <a:r>
              <a:rPr lang="en-US" sz="4400" dirty="0"/>
              <a:t>Food Festival</a:t>
            </a:r>
          </a:p>
        </p:txBody>
      </p:sp>
      <p:pic>
        <p:nvPicPr>
          <p:cNvPr id="3" name="Picture 2">
            <a:extLst>
              <a:ext uri="{FF2B5EF4-FFF2-40B4-BE49-F238E27FC236}">
                <a16:creationId xmlns:a16="http://schemas.microsoft.com/office/drawing/2014/main" id="{5399A5CD-0A23-E895-9E59-B553B7511399}"/>
              </a:ext>
            </a:extLst>
          </p:cNvPr>
          <p:cNvPicPr>
            <a:picLocks noChangeAspect="1"/>
          </p:cNvPicPr>
          <p:nvPr/>
        </p:nvPicPr>
        <p:blipFill rotWithShape="1">
          <a:blip r:embed="rId4"/>
          <a:srcRect l="23452" t="51350" r="13196"/>
          <a:stretch/>
        </p:blipFill>
        <p:spPr>
          <a:xfrm>
            <a:off x="6287397" y="1922501"/>
            <a:ext cx="5418666" cy="4839543"/>
          </a:xfrm>
          <a:prstGeom prst="rect">
            <a:avLst/>
          </a:prstGeom>
        </p:spPr>
      </p:pic>
      <p:pic>
        <p:nvPicPr>
          <p:cNvPr id="5" name="Picture 4">
            <a:extLst>
              <a:ext uri="{FF2B5EF4-FFF2-40B4-BE49-F238E27FC236}">
                <a16:creationId xmlns:a16="http://schemas.microsoft.com/office/drawing/2014/main" id="{A2F5DDEB-8BDE-0147-701C-69EBF5E252EF}"/>
              </a:ext>
            </a:extLst>
          </p:cNvPr>
          <p:cNvPicPr>
            <a:picLocks noChangeAspect="1"/>
          </p:cNvPicPr>
          <p:nvPr/>
        </p:nvPicPr>
        <p:blipFill rotWithShape="1">
          <a:blip r:embed="rId4"/>
          <a:srcRect b="48477"/>
          <a:stretch/>
        </p:blipFill>
        <p:spPr>
          <a:xfrm>
            <a:off x="199322" y="1922501"/>
            <a:ext cx="5896678" cy="3533422"/>
          </a:xfrm>
          <a:prstGeom prst="rect">
            <a:avLst/>
          </a:prstGeom>
        </p:spPr>
      </p:pic>
      <p:pic>
        <p:nvPicPr>
          <p:cNvPr id="7" name="Picture 6">
            <a:extLst>
              <a:ext uri="{FF2B5EF4-FFF2-40B4-BE49-F238E27FC236}">
                <a16:creationId xmlns:a16="http://schemas.microsoft.com/office/drawing/2014/main" id="{93A6EBD9-FFD3-C45D-D27E-92B18562AB4C}"/>
              </a:ext>
            </a:extLst>
          </p:cNvPr>
          <p:cNvPicPr>
            <a:picLocks noChangeAspect="1"/>
          </p:cNvPicPr>
          <p:nvPr/>
        </p:nvPicPr>
        <p:blipFill rotWithShape="1">
          <a:blip r:embed="rId5"/>
          <a:srcRect t="15069" r="-1914"/>
          <a:stretch/>
        </p:blipFill>
        <p:spPr>
          <a:xfrm>
            <a:off x="1715397" y="6073254"/>
            <a:ext cx="3690709" cy="622812"/>
          </a:xfrm>
          <a:prstGeom prst="rect">
            <a:avLst/>
          </a:prstGeom>
        </p:spPr>
      </p:pic>
      <p:cxnSp>
        <p:nvCxnSpPr>
          <p:cNvPr id="8" name="Straight Arrow Connector 7">
            <a:extLst>
              <a:ext uri="{FF2B5EF4-FFF2-40B4-BE49-F238E27FC236}">
                <a16:creationId xmlns:a16="http://schemas.microsoft.com/office/drawing/2014/main" id="{AF780B2B-7821-2538-F5F7-4F27F6605C0D}"/>
              </a:ext>
            </a:extLst>
          </p:cNvPr>
          <p:cNvCxnSpPr>
            <a:cxnSpLocks/>
          </p:cNvCxnSpPr>
          <p:nvPr/>
        </p:nvCxnSpPr>
        <p:spPr>
          <a:xfrm flipV="1">
            <a:off x="5227093" y="5554639"/>
            <a:ext cx="1282889" cy="786830"/>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2213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D2AB463-C6CA-300C-5F19-030D88ED7D95}"/>
              </a:ext>
            </a:extLst>
          </p:cNvPr>
          <p:cNvSpPr>
            <a:spLocks noGrp="1"/>
          </p:cNvSpPr>
          <p:nvPr>
            <p:ph type="ctrTitle"/>
          </p:nvPr>
        </p:nvSpPr>
        <p:spPr>
          <a:xfrm>
            <a:off x="1275925" y="922028"/>
            <a:ext cx="9640150" cy="885546"/>
          </a:xfrm>
        </p:spPr>
        <p:txBody>
          <a:bodyPr>
            <a:noAutofit/>
          </a:bodyPr>
          <a:lstStyle/>
          <a:p>
            <a:r>
              <a:rPr lang="en-US" sz="3200" dirty="0"/>
              <a:t>Ticketing the Food Festival Pitches</a:t>
            </a:r>
          </a:p>
        </p:txBody>
      </p:sp>
      <p:pic>
        <p:nvPicPr>
          <p:cNvPr id="5" name="Picture 4">
            <a:extLst>
              <a:ext uri="{FF2B5EF4-FFF2-40B4-BE49-F238E27FC236}">
                <a16:creationId xmlns:a16="http://schemas.microsoft.com/office/drawing/2014/main" id="{7043FEAA-409A-EFFE-E605-FA36DB54949A}"/>
              </a:ext>
            </a:extLst>
          </p:cNvPr>
          <p:cNvPicPr>
            <a:picLocks noChangeAspect="1"/>
          </p:cNvPicPr>
          <p:nvPr/>
        </p:nvPicPr>
        <p:blipFill>
          <a:blip r:embed="rId4"/>
          <a:stretch>
            <a:fillRect/>
          </a:stretch>
        </p:blipFill>
        <p:spPr>
          <a:xfrm>
            <a:off x="374650" y="2222922"/>
            <a:ext cx="4890589" cy="2336800"/>
          </a:xfrm>
          <a:prstGeom prst="rect">
            <a:avLst/>
          </a:prstGeom>
        </p:spPr>
      </p:pic>
      <p:pic>
        <p:nvPicPr>
          <p:cNvPr id="7" name="Picture 6">
            <a:extLst>
              <a:ext uri="{FF2B5EF4-FFF2-40B4-BE49-F238E27FC236}">
                <a16:creationId xmlns:a16="http://schemas.microsoft.com/office/drawing/2014/main" id="{13FB17A3-B252-EE99-DA3D-E4FBED8C8DBC}"/>
              </a:ext>
            </a:extLst>
          </p:cNvPr>
          <p:cNvPicPr>
            <a:picLocks noChangeAspect="1"/>
          </p:cNvPicPr>
          <p:nvPr/>
        </p:nvPicPr>
        <p:blipFill rotWithShape="1">
          <a:blip r:embed="rId5"/>
          <a:srcRect r="11734" b="4910"/>
          <a:stretch/>
        </p:blipFill>
        <p:spPr>
          <a:xfrm>
            <a:off x="6192837" y="2057679"/>
            <a:ext cx="5624513" cy="2336800"/>
          </a:xfrm>
          <a:prstGeom prst="rect">
            <a:avLst/>
          </a:prstGeom>
        </p:spPr>
      </p:pic>
      <p:cxnSp>
        <p:nvCxnSpPr>
          <p:cNvPr id="9" name="Straight Arrow Connector 8">
            <a:extLst>
              <a:ext uri="{FF2B5EF4-FFF2-40B4-BE49-F238E27FC236}">
                <a16:creationId xmlns:a16="http://schemas.microsoft.com/office/drawing/2014/main" id="{67CEB02B-7126-83F1-6ED7-AB027854D143}"/>
              </a:ext>
            </a:extLst>
          </p:cNvPr>
          <p:cNvCxnSpPr>
            <a:stCxn id="5" idx="3"/>
          </p:cNvCxnSpPr>
          <p:nvPr/>
        </p:nvCxnSpPr>
        <p:spPr>
          <a:xfrm>
            <a:off x="5265239" y="3391322"/>
            <a:ext cx="1046661" cy="0"/>
          </a:xfrm>
          <a:prstGeom prst="straightConnector1">
            <a:avLst/>
          </a:prstGeom>
          <a:ln w="57150">
            <a:solidFill>
              <a:srgbClr val="FF260C"/>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AFE392E-634E-900D-CC05-0E85548D2687}"/>
              </a:ext>
            </a:extLst>
          </p:cNvPr>
          <p:cNvSpPr txBox="1"/>
          <p:nvPr/>
        </p:nvSpPr>
        <p:spPr>
          <a:xfrm>
            <a:off x="374650" y="5000471"/>
            <a:ext cx="8528050" cy="92333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Each pitch = a new Production Season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Able to assign each pitch type their own customizable TNEW portal</a:t>
            </a:r>
            <a:endParaRPr kumimoji="0" lang="en-GB"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p:txBody>
      </p:sp>
    </p:spTree>
    <p:extLst>
      <p:ext uri="{BB962C8B-B14F-4D97-AF65-F5344CB8AC3E}">
        <p14:creationId xmlns:p14="http://schemas.microsoft.com/office/powerpoint/2010/main" val="1364618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D2AB463-C6CA-300C-5F19-030D88ED7D95}"/>
              </a:ext>
            </a:extLst>
          </p:cNvPr>
          <p:cNvSpPr>
            <a:spLocks noGrp="1"/>
          </p:cNvSpPr>
          <p:nvPr>
            <p:ph type="ctrTitle"/>
          </p:nvPr>
        </p:nvSpPr>
        <p:spPr>
          <a:xfrm>
            <a:off x="1275925" y="785462"/>
            <a:ext cx="9640150" cy="885546"/>
          </a:xfrm>
        </p:spPr>
        <p:txBody>
          <a:bodyPr>
            <a:noAutofit/>
          </a:bodyPr>
          <a:lstStyle/>
          <a:p>
            <a:r>
              <a:rPr lang="en-US" sz="3200" dirty="0"/>
              <a:t>TNEW</a:t>
            </a:r>
          </a:p>
        </p:txBody>
      </p:sp>
      <p:sp>
        <p:nvSpPr>
          <p:cNvPr id="12" name="TextBox 11">
            <a:extLst>
              <a:ext uri="{FF2B5EF4-FFF2-40B4-BE49-F238E27FC236}">
                <a16:creationId xmlns:a16="http://schemas.microsoft.com/office/drawing/2014/main" id="{1AFE392E-634E-900D-CC05-0E85548D2687}"/>
              </a:ext>
            </a:extLst>
          </p:cNvPr>
          <p:cNvSpPr txBox="1"/>
          <p:nvPr/>
        </p:nvSpPr>
        <p:spPr>
          <a:xfrm>
            <a:off x="284339" y="4503972"/>
            <a:ext cx="6263217" cy="147732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Page Editor &gt; Digital Content </a:t>
            </a: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 </a:t>
            </a:r>
            <a:r>
              <a:rPr kumimoji="0" lang="en-US" sz="1800" b="0" i="0" u="none" strike="noStrike" kern="1200" cap="none" spc="0" normalizeH="0" baseline="0" noProof="0" dirty="0" err="1">
                <a:ln>
                  <a:noFill/>
                </a:ln>
                <a:solidFill>
                  <a:prstClr val="black"/>
                </a:solidFill>
                <a:effectLst/>
                <a:uLnTx/>
                <a:uFillTx/>
                <a:latin typeface="Amgueddfa Body" panose="00000500000000000000" pitchFamily="2" charset="0"/>
                <a:ea typeface="Amgueddfa Body" panose="00000500000000000000" pitchFamily="2" charset="0"/>
                <a:cs typeface="+mn-cs"/>
              </a:rPr>
              <a:t>customise</a:t>
            </a: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 the general template/wording of your Portal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Able to assign each pitch type their own customizable TNEW portal</a:t>
            </a:r>
            <a:endParaRPr kumimoji="0" lang="en-GB"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p:txBody>
      </p:sp>
      <p:pic>
        <p:nvPicPr>
          <p:cNvPr id="3" name="Picture 2">
            <a:extLst>
              <a:ext uri="{FF2B5EF4-FFF2-40B4-BE49-F238E27FC236}">
                <a16:creationId xmlns:a16="http://schemas.microsoft.com/office/drawing/2014/main" id="{65879F39-C5AF-87B9-44C4-20D5A5FA5870}"/>
              </a:ext>
            </a:extLst>
          </p:cNvPr>
          <p:cNvPicPr>
            <a:picLocks noChangeAspect="1"/>
          </p:cNvPicPr>
          <p:nvPr/>
        </p:nvPicPr>
        <p:blipFill rotWithShape="1">
          <a:blip r:embed="rId4"/>
          <a:srcRect t="13100" r="79816" b="57729"/>
          <a:stretch/>
        </p:blipFill>
        <p:spPr>
          <a:xfrm>
            <a:off x="485422" y="1615364"/>
            <a:ext cx="4888089" cy="2415822"/>
          </a:xfrm>
          <a:prstGeom prst="rect">
            <a:avLst/>
          </a:prstGeom>
        </p:spPr>
      </p:pic>
      <p:pic>
        <p:nvPicPr>
          <p:cNvPr id="6" name="Picture 5">
            <a:extLst>
              <a:ext uri="{FF2B5EF4-FFF2-40B4-BE49-F238E27FC236}">
                <a16:creationId xmlns:a16="http://schemas.microsoft.com/office/drawing/2014/main" id="{A54CB3D3-102F-7120-C04F-7AF2AAB2B99C}"/>
              </a:ext>
            </a:extLst>
          </p:cNvPr>
          <p:cNvPicPr>
            <a:picLocks noChangeAspect="1"/>
          </p:cNvPicPr>
          <p:nvPr/>
        </p:nvPicPr>
        <p:blipFill>
          <a:blip r:embed="rId5"/>
          <a:stretch>
            <a:fillRect/>
          </a:stretch>
        </p:blipFill>
        <p:spPr>
          <a:xfrm>
            <a:off x="6674512" y="1686954"/>
            <a:ext cx="4551973" cy="4688464"/>
          </a:xfrm>
          <a:prstGeom prst="rect">
            <a:avLst/>
          </a:prstGeom>
        </p:spPr>
      </p:pic>
    </p:spTree>
    <p:extLst>
      <p:ext uri="{BB962C8B-B14F-4D97-AF65-F5344CB8AC3E}">
        <p14:creationId xmlns:p14="http://schemas.microsoft.com/office/powerpoint/2010/main" val="1855322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D2AB463-C6CA-300C-5F19-030D88ED7D95}"/>
              </a:ext>
            </a:extLst>
          </p:cNvPr>
          <p:cNvSpPr>
            <a:spLocks noGrp="1"/>
          </p:cNvSpPr>
          <p:nvPr>
            <p:ph type="ctrTitle"/>
          </p:nvPr>
        </p:nvSpPr>
        <p:spPr>
          <a:xfrm>
            <a:off x="1275925" y="785462"/>
            <a:ext cx="9640150" cy="885546"/>
          </a:xfrm>
        </p:spPr>
        <p:txBody>
          <a:bodyPr>
            <a:noAutofit/>
          </a:bodyPr>
          <a:lstStyle/>
          <a:p>
            <a:r>
              <a:rPr lang="en-US" sz="3200" dirty="0"/>
              <a:t>TNEW – Product Type Editor</a:t>
            </a:r>
          </a:p>
        </p:txBody>
      </p:sp>
      <p:sp>
        <p:nvSpPr>
          <p:cNvPr id="12" name="TextBox 11">
            <a:extLst>
              <a:ext uri="{FF2B5EF4-FFF2-40B4-BE49-F238E27FC236}">
                <a16:creationId xmlns:a16="http://schemas.microsoft.com/office/drawing/2014/main" id="{1AFE392E-634E-900D-CC05-0E85548D2687}"/>
              </a:ext>
            </a:extLst>
          </p:cNvPr>
          <p:cNvSpPr txBox="1"/>
          <p:nvPr/>
        </p:nvSpPr>
        <p:spPr>
          <a:xfrm>
            <a:off x="270721" y="2223616"/>
            <a:ext cx="6784835" cy="286232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Product Type Editor &gt; Performance Product Class</a:t>
            </a:r>
            <a:b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br>
            <a:b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br>
            <a:b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b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Within your desired product type you can edit finer details for your portal including when you want it to become available and you can further edit text for your specific portal here.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p:txBody>
      </p:sp>
      <p:pic>
        <p:nvPicPr>
          <p:cNvPr id="4" name="Picture 3">
            <a:extLst>
              <a:ext uri="{FF2B5EF4-FFF2-40B4-BE49-F238E27FC236}">
                <a16:creationId xmlns:a16="http://schemas.microsoft.com/office/drawing/2014/main" id="{97D511B7-38B9-8FD8-42F7-86E7FE3093FD}"/>
              </a:ext>
            </a:extLst>
          </p:cNvPr>
          <p:cNvPicPr>
            <a:picLocks noChangeAspect="1"/>
          </p:cNvPicPr>
          <p:nvPr/>
        </p:nvPicPr>
        <p:blipFill>
          <a:blip r:embed="rId4"/>
          <a:stretch>
            <a:fillRect/>
          </a:stretch>
        </p:blipFill>
        <p:spPr>
          <a:xfrm>
            <a:off x="7402688" y="1750030"/>
            <a:ext cx="4114800" cy="4752975"/>
          </a:xfrm>
          <a:prstGeom prst="rect">
            <a:avLst/>
          </a:prstGeom>
        </p:spPr>
      </p:pic>
    </p:spTree>
    <p:extLst>
      <p:ext uri="{BB962C8B-B14F-4D97-AF65-F5344CB8AC3E}">
        <p14:creationId xmlns:p14="http://schemas.microsoft.com/office/powerpoint/2010/main" val="1016661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AFE392E-634E-900D-CC05-0E85548D2687}"/>
              </a:ext>
            </a:extLst>
          </p:cNvPr>
          <p:cNvSpPr txBox="1"/>
          <p:nvPr/>
        </p:nvSpPr>
        <p:spPr>
          <a:xfrm>
            <a:off x="270722" y="1346829"/>
            <a:ext cx="6221064" cy="2308324"/>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Product Editor &gt; Performance Type Class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Allows you to edit your event’s webpage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Product Season allowed each </a:t>
            </a:r>
            <a:r>
              <a:rPr kumimoji="0" lang="en-US" sz="1800" b="0" i="0" u="none" strike="noStrike" kern="1200" cap="none" spc="0" normalizeH="0" baseline="0" noProof="0" dirty="0" err="1">
                <a:ln>
                  <a:noFill/>
                </a:ln>
                <a:solidFill>
                  <a:prstClr val="black"/>
                </a:solidFill>
                <a:effectLst/>
                <a:uLnTx/>
                <a:uFillTx/>
                <a:latin typeface="Amgueddfa Body" panose="00000500000000000000" pitchFamily="2" charset="0"/>
                <a:ea typeface="Amgueddfa Body" panose="00000500000000000000" pitchFamily="2" charset="0"/>
                <a:cs typeface="+mn-cs"/>
              </a:rPr>
              <a:t>lising</a:t>
            </a: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 to have its own webpage and digital portal</a:t>
            </a:r>
            <a:b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br>
            <a:br>
              <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b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endParaRPr>
          </a:p>
        </p:txBody>
      </p:sp>
      <p:pic>
        <p:nvPicPr>
          <p:cNvPr id="3" name="Picture 2">
            <a:extLst>
              <a:ext uri="{FF2B5EF4-FFF2-40B4-BE49-F238E27FC236}">
                <a16:creationId xmlns:a16="http://schemas.microsoft.com/office/drawing/2014/main" id="{7F2726F5-B383-F333-7E62-4359C7E44A49}"/>
              </a:ext>
            </a:extLst>
          </p:cNvPr>
          <p:cNvPicPr>
            <a:picLocks noChangeAspect="1"/>
          </p:cNvPicPr>
          <p:nvPr/>
        </p:nvPicPr>
        <p:blipFill>
          <a:blip r:embed="rId4"/>
          <a:stretch>
            <a:fillRect/>
          </a:stretch>
        </p:blipFill>
        <p:spPr>
          <a:xfrm>
            <a:off x="718783" y="2764896"/>
            <a:ext cx="7961193" cy="3940590"/>
          </a:xfrm>
          <a:prstGeom prst="rect">
            <a:avLst/>
          </a:prstGeom>
        </p:spPr>
      </p:pic>
    </p:spTree>
    <p:extLst>
      <p:ext uri="{BB962C8B-B14F-4D97-AF65-F5344CB8AC3E}">
        <p14:creationId xmlns:p14="http://schemas.microsoft.com/office/powerpoint/2010/main" val="14836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27CA666-0428-7E9C-D595-687B8B9D67E6}"/>
              </a:ext>
            </a:extLst>
          </p:cNvPr>
          <p:cNvPicPr>
            <a:picLocks noChangeAspect="1"/>
          </p:cNvPicPr>
          <p:nvPr/>
        </p:nvPicPr>
        <p:blipFill rotWithShape="1">
          <a:blip r:embed="rId4"/>
          <a:srcRect r="1176" b="5315"/>
          <a:stretch/>
        </p:blipFill>
        <p:spPr>
          <a:xfrm>
            <a:off x="602776" y="1080236"/>
            <a:ext cx="10506502" cy="5470689"/>
          </a:xfrm>
          <a:prstGeom prst="rect">
            <a:avLst/>
          </a:prstGeom>
        </p:spPr>
      </p:pic>
    </p:spTree>
    <p:extLst>
      <p:ext uri="{BB962C8B-B14F-4D97-AF65-F5344CB8AC3E}">
        <p14:creationId xmlns:p14="http://schemas.microsoft.com/office/powerpoint/2010/main" val="2438466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A340D2-727A-CDA5-0E7C-9460CCCBBCC8}"/>
              </a:ext>
            </a:extLst>
          </p:cNvPr>
          <p:cNvPicPr>
            <a:picLocks noChangeAspect="1"/>
          </p:cNvPicPr>
          <p:nvPr/>
        </p:nvPicPr>
        <p:blipFill>
          <a:blip r:embed="rId4"/>
          <a:stretch>
            <a:fillRect/>
          </a:stretch>
        </p:blipFill>
        <p:spPr>
          <a:xfrm>
            <a:off x="843399" y="1357549"/>
            <a:ext cx="10505201" cy="5104848"/>
          </a:xfrm>
          <a:prstGeom prst="rect">
            <a:avLst/>
          </a:prstGeom>
        </p:spPr>
      </p:pic>
    </p:spTree>
    <p:extLst>
      <p:ext uri="{BB962C8B-B14F-4D97-AF65-F5344CB8AC3E}">
        <p14:creationId xmlns:p14="http://schemas.microsoft.com/office/powerpoint/2010/main" val="779547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A75689-CC47-3458-7893-5E5E4396B7AC}"/>
              </a:ext>
            </a:extLst>
          </p:cNvPr>
          <p:cNvPicPr>
            <a:picLocks noChangeAspect="1"/>
          </p:cNvPicPr>
          <p:nvPr/>
        </p:nvPicPr>
        <p:blipFill>
          <a:blip r:embed="rId4"/>
          <a:stretch>
            <a:fillRect/>
          </a:stretch>
        </p:blipFill>
        <p:spPr>
          <a:xfrm>
            <a:off x="550499" y="1463575"/>
            <a:ext cx="6534276" cy="4392834"/>
          </a:xfrm>
          <a:prstGeom prst="rect">
            <a:avLst/>
          </a:prstGeom>
        </p:spPr>
      </p:pic>
      <p:cxnSp>
        <p:nvCxnSpPr>
          <p:cNvPr id="8" name="Straight Arrow Connector 7">
            <a:extLst>
              <a:ext uri="{FF2B5EF4-FFF2-40B4-BE49-F238E27FC236}">
                <a16:creationId xmlns:a16="http://schemas.microsoft.com/office/drawing/2014/main" id="{0325DF0D-C7C6-3C81-935F-EFC4CD64B9F2}"/>
              </a:ext>
            </a:extLst>
          </p:cNvPr>
          <p:cNvCxnSpPr>
            <a:cxnSpLocks/>
          </p:cNvCxnSpPr>
          <p:nvPr/>
        </p:nvCxnSpPr>
        <p:spPr>
          <a:xfrm flipH="1">
            <a:off x="6558844" y="1102331"/>
            <a:ext cx="1591734" cy="361244"/>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BE92499-C87F-566D-3772-6966D571DD2D}"/>
              </a:ext>
            </a:extLst>
          </p:cNvPr>
          <p:cNvCxnSpPr>
            <a:cxnSpLocks/>
          </p:cNvCxnSpPr>
          <p:nvPr/>
        </p:nvCxnSpPr>
        <p:spPr>
          <a:xfrm flipH="1" flipV="1">
            <a:off x="4730045" y="5856409"/>
            <a:ext cx="1264355" cy="634702"/>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D7B7A357-6E75-75C0-F6B8-58CD78F5663E}"/>
              </a:ext>
            </a:extLst>
          </p:cNvPr>
          <p:cNvPicPr>
            <a:picLocks noChangeAspect="1"/>
          </p:cNvPicPr>
          <p:nvPr/>
        </p:nvPicPr>
        <p:blipFill>
          <a:blip r:embed="rId5"/>
          <a:stretch>
            <a:fillRect/>
          </a:stretch>
        </p:blipFill>
        <p:spPr>
          <a:xfrm>
            <a:off x="7213320" y="1662586"/>
            <a:ext cx="4560991" cy="4673301"/>
          </a:xfrm>
          <a:prstGeom prst="rect">
            <a:avLst/>
          </a:prstGeom>
        </p:spPr>
      </p:pic>
      <p:cxnSp>
        <p:nvCxnSpPr>
          <p:cNvPr id="13" name="Straight Arrow Connector 12">
            <a:extLst>
              <a:ext uri="{FF2B5EF4-FFF2-40B4-BE49-F238E27FC236}">
                <a16:creationId xmlns:a16="http://schemas.microsoft.com/office/drawing/2014/main" id="{26E5E425-DADC-BE6F-7139-DE8D8771304E}"/>
              </a:ext>
            </a:extLst>
          </p:cNvPr>
          <p:cNvCxnSpPr>
            <a:cxnSpLocks/>
          </p:cNvCxnSpPr>
          <p:nvPr/>
        </p:nvCxnSpPr>
        <p:spPr>
          <a:xfrm flipH="1">
            <a:off x="8807944" y="2607733"/>
            <a:ext cx="1371741" cy="837770"/>
          </a:xfrm>
          <a:prstGeom prst="straightConnector1">
            <a:avLst/>
          </a:prstGeom>
          <a:ln w="76200">
            <a:solidFill>
              <a:srgbClr val="FF260C"/>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5277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270A768-D556-32AC-29FC-0BB1A58FF24C}"/>
              </a:ext>
            </a:extLst>
          </p:cNvPr>
          <p:cNvSpPr>
            <a:spLocks noGrp="1"/>
          </p:cNvSpPr>
          <p:nvPr>
            <p:ph type="ctrTitle"/>
          </p:nvPr>
        </p:nvSpPr>
        <p:spPr>
          <a:xfrm>
            <a:off x="1275925" y="785462"/>
            <a:ext cx="9640150" cy="885546"/>
          </a:xfrm>
        </p:spPr>
        <p:txBody>
          <a:bodyPr>
            <a:noAutofit/>
          </a:bodyPr>
          <a:lstStyle/>
          <a:p>
            <a:r>
              <a:rPr lang="en-US" sz="3200" dirty="0">
                <a:solidFill>
                  <a:srgbClr val="FF0000"/>
                </a:solidFill>
              </a:rPr>
              <a:t>Learning</a:t>
            </a:r>
            <a:r>
              <a:rPr lang="en-US" sz="3200" dirty="0"/>
              <a:t> &amp; Future Use</a:t>
            </a:r>
          </a:p>
        </p:txBody>
      </p:sp>
      <p:sp>
        <p:nvSpPr>
          <p:cNvPr id="8" name="TextBox 7">
            <a:extLst>
              <a:ext uri="{FF2B5EF4-FFF2-40B4-BE49-F238E27FC236}">
                <a16:creationId xmlns:a16="http://schemas.microsoft.com/office/drawing/2014/main" id="{B43B8BF8-10CC-1ED2-ECFB-30ECA73DA6F1}"/>
              </a:ext>
            </a:extLst>
          </p:cNvPr>
          <p:cNvSpPr txBox="1"/>
          <p:nvPr/>
        </p:nvSpPr>
        <p:spPr>
          <a:xfrm>
            <a:off x="679450" y="4035061"/>
            <a:ext cx="7211483" cy="120032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Jazz it up!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Explore embedding html content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mgueddfa Body" panose="00000500000000000000" pitchFamily="2" charset="0"/>
                <a:ea typeface="Amgueddfa Body" panose="00000500000000000000" pitchFamily="2" charset="0"/>
                <a:cs typeface="+mn-cs"/>
              </a:rPr>
              <a:t>Use the portal for our Museum Talks events &gt; livestreamed webinars via Zoom</a:t>
            </a:r>
          </a:p>
        </p:txBody>
      </p:sp>
      <p:sp>
        <p:nvSpPr>
          <p:cNvPr id="9" name="TextBox 8">
            <a:extLst>
              <a:ext uri="{FF2B5EF4-FFF2-40B4-BE49-F238E27FC236}">
                <a16:creationId xmlns:a16="http://schemas.microsoft.com/office/drawing/2014/main" id="{00CDC82E-473B-3AF5-188C-2DAB538900D5}"/>
              </a:ext>
            </a:extLst>
          </p:cNvPr>
          <p:cNvSpPr txBox="1"/>
          <p:nvPr/>
        </p:nvSpPr>
        <p:spPr>
          <a:xfrm>
            <a:off x="679450" y="2252870"/>
            <a:ext cx="7211483" cy="120032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Amgueddfa Body" panose="00000500000000000000" pitchFamily="2" charset="0"/>
                <a:ea typeface="Amgueddfa Body" panose="00000500000000000000" pitchFamily="2" charset="0"/>
                <a:cs typeface="+mn-cs"/>
              </a:rPr>
              <a:t>Change how we communicate with vendors about the portal &amp; how to use 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Amgueddfa Body" panose="00000500000000000000" pitchFamily="2" charset="0"/>
                <a:ea typeface="Amgueddfa Body" panose="00000500000000000000" pitchFamily="2" charset="0"/>
                <a:cs typeface="+mn-cs"/>
              </a:rPr>
              <a:t>Update it over the Food Festival weekend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Amgueddfa Body" panose="00000500000000000000" pitchFamily="2" charset="0"/>
                <a:ea typeface="Amgueddfa Body" panose="00000500000000000000" pitchFamily="2" charset="0"/>
                <a:cs typeface="+mn-cs"/>
              </a:rPr>
              <a:t>More training for necessary staff members</a:t>
            </a:r>
          </a:p>
        </p:txBody>
      </p:sp>
    </p:spTree>
    <p:extLst>
      <p:ext uri="{BB962C8B-B14F-4D97-AF65-F5344CB8AC3E}">
        <p14:creationId xmlns:p14="http://schemas.microsoft.com/office/powerpoint/2010/main" val="3647274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12DAF751-6F90-27FA-6C25-3395048A085D}"/>
              </a:ext>
            </a:extLst>
          </p:cNvPr>
          <p:cNvSpPr>
            <a:spLocks noGrp="1"/>
          </p:cNvSpPr>
          <p:nvPr>
            <p:ph type="ctrTitle"/>
          </p:nvPr>
        </p:nvSpPr>
        <p:spPr>
          <a:xfrm>
            <a:off x="1524000" y="2102751"/>
            <a:ext cx="9144000" cy="885546"/>
          </a:xfrm>
        </p:spPr>
        <p:txBody>
          <a:bodyPr>
            <a:normAutofit/>
          </a:bodyPr>
          <a:lstStyle/>
          <a:p>
            <a:r>
              <a:rPr lang="en-US" sz="5500" dirty="0" err="1"/>
              <a:t>Diolch</a:t>
            </a:r>
            <a:r>
              <a:rPr lang="en-US" sz="5500" dirty="0"/>
              <a:t>!</a:t>
            </a:r>
          </a:p>
        </p:txBody>
      </p:sp>
      <p:sp>
        <p:nvSpPr>
          <p:cNvPr id="10" name="Subtitle 2">
            <a:extLst>
              <a:ext uri="{FF2B5EF4-FFF2-40B4-BE49-F238E27FC236}">
                <a16:creationId xmlns:a16="http://schemas.microsoft.com/office/drawing/2014/main" id="{EAC24EA8-B63D-249F-619C-C8C59254F236}"/>
              </a:ext>
            </a:extLst>
          </p:cNvPr>
          <p:cNvSpPr>
            <a:spLocks noGrp="1"/>
          </p:cNvSpPr>
          <p:nvPr>
            <p:ph type="subTitle" idx="1"/>
          </p:nvPr>
        </p:nvSpPr>
        <p:spPr>
          <a:xfrm>
            <a:off x="1524000" y="4290195"/>
            <a:ext cx="9144000" cy="1655762"/>
          </a:xfrm>
        </p:spPr>
        <p:txBody>
          <a:bodyPr>
            <a:normAutofit/>
          </a:bodyPr>
          <a:lstStyle/>
          <a:p>
            <a:r>
              <a:rPr lang="en-GB" sz="1800" dirty="0">
                <a:solidFill>
                  <a:srgbClr val="FF260C"/>
                </a:solidFill>
              </a:rPr>
              <a:t>ffion.williams-cormany@amgueddfacymru.ac.uk</a:t>
            </a:r>
          </a:p>
        </p:txBody>
      </p:sp>
      <p:sp>
        <p:nvSpPr>
          <p:cNvPr id="11" name="Title 1">
            <a:extLst>
              <a:ext uri="{FF2B5EF4-FFF2-40B4-BE49-F238E27FC236}">
                <a16:creationId xmlns:a16="http://schemas.microsoft.com/office/drawing/2014/main" id="{98455BE8-854A-24D2-981E-EEE8A96BBA48}"/>
              </a:ext>
            </a:extLst>
          </p:cNvPr>
          <p:cNvSpPr txBox="1">
            <a:spLocks/>
          </p:cNvSpPr>
          <p:nvPr/>
        </p:nvSpPr>
        <p:spPr>
          <a:xfrm>
            <a:off x="1524000" y="2989868"/>
            <a:ext cx="9144000" cy="885546"/>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b="1" i="0" kern="1200">
                <a:solidFill>
                  <a:schemeClr val="tx1"/>
                </a:solidFill>
                <a:latin typeface="Amgueddfa Body" pitchFamily="2" charset="77"/>
                <a:ea typeface="Amgueddfa Body" pitchFamily="2" charset="77"/>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5500" b="1" i="0" u="none" strike="noStrike" kern="1200" cap="none" spc="0" normalizeH="0" baseline="0" noProof="0" dirty="0">
                <a:ln>
                  <a:noFill/>
                </a:ln>
                <a:solidFill>
                  <a:srgbClr val="FF260C"/>
                </a:solidFill>
                <a:effectLst/>
                <a:uLnTx/>
                <a:uFillTx/>
                <a:latin typeface="Amgueddfa Body" pitchFamily="2" charset="77"/>
                <a:ea typeface="Amgueddfa Body" pitchFamily="2" charset="77"/>
                <a:cs typeface="+mj-cs"/>
              </a:rPr>
              <a:t>Thanks!</a:t>
            </a:r>
          </a:p>
        </p:txBody>
      </p:sp>
    </p:spTree>
    <p:extLst>
      <p:ext uri="{BB962C8B-B14F-4D97-AF65-F5344CB8AC3E}">
        <p14:creationId xmlns:p14="http://schemas.microsoft.com/office/powerpoint/2010/main" val="2033087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477646"/>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Discussion: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How can we use  digital portals for other use cases? Do online events still have a place?</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311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812624"/>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Up next: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49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Maintaining momentum:</a:t>
            </a:r>
            <a:br>
              <a:rPr lang="en-US" sz="49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49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Trends in philanthropy &amp; memberships</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Ellie Griffiths</a:t>
            </a:r>
            <a:b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2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Tessitura Network</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6730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9730088-5F5F-F32E-0681-D18013C19831}"/>
              </a:ext>
            </a:extLst>
          </p:cNvPr>
          <p:cNvSpPr>
            <a:spLocks noGrp="1"/>
          </p:cNvSpPr>
          <p:nvPr>
            <p:ph type="ctrTitle"/>
          </p:nvPr>
        </p:nvSpPr>
        <p:spPr>
          <a:xfrm>
            <a:off x="356662" y="1612896"/>
            <a:ext cx="11610974" cy="1443977"/>
          </a:xfrm>
        </p:spPr>
        <p:txBody>
          <a:bodyPr/>
          <a:lstStyle/>
          <a:p>
            <a:pPr>
              <a:lnSpc>
                <a:spcPct val="100000"/>
              </a:lnSpc>
              <a:spcBef>
                <a:spcPts val="600"/>
              </a:spcBef>
              <a:spcAft>
                <a:spcPts val="600"/>
              </a:spcAft>
            </a:pPr>
            <a:r>
              <a:rPr lang="en-US" dirty="0"/>
              <a:t>Maintaining momentum</a:t>
            </a:r>
            <a:br>
              <a:rPr lang="en-US" dirty="0"/>
            </a:br>
            <a:r>
              <a:rPr lang="en-US" sz="3600" dirty="0"/>
              <a:t>trends in philanthropy and memberships</a:t>
            </a:r>
          </a:p>
        </p:txBody>
      </p:sp>
      <p:sp>
        <p:nvSpPr>
          <p:cNvPr id="9" name="Text Placeholder 8">
            <a:extLst>
              <a:ext uri="{FF2B5EF4-FFF2-40B4-BE49-F238E27FC236}">
                <a16:creationId xmlns:a16="http://schemas.microsoft.com/office/drawing/2014/main" id="{018F3C4A-0BE5-AEF4-0640-1089A4B3C274}"/>
              </a:ext>
            </a:extLst>
          </p:cNvPr>
          <p:cNvSpPr>
            <a:spLocks noGrp="1"/>
          </p:cNvSpPr>
          <p:nvPr>
            <p:ph type="body" sz="quarter" idx="11"/>
          </p:nvPr>
        </p:nvSpPr>
        <p:spPr>
          <a:xfrm>
            <a:off x="4743808" y="3961276"/>
            <a:ext cx="3920409" cy="986200"/>
          </a:xfrm>
        </p:spPr>
        <p:txBody>
          <a:bodyPr/>
          <a:lstStyle/>
          <a:p>
            <a:pPr algn="l">
              <a:lnSpc>
                <a:spcPct val="100000"/>
              </a:lnSpc>
              <a:spcBef>
                <a:spcPts val="600"/>
              </a:spcBef>
              <a:spcAft>
                <a:spcPts val="600"/>
              </a:spcAft>
            </a:pPr>
            <a:r>
              <a:rPr lang="en-US" sz="2000" dirty="0"/>
              <a:t>Ellie Griffiths</a:t>
            </a:r>
          </a:p>
          <a:p>
            <a:pPr algn="l">
              <a:lnSpc>
                <a:spcPct val="100000"/>
              </a:lnSpc>
              <a:spcBef>
                <a:spcPts val="600"/>
              </a:spcBef>
              <a:spcAft>
                <a:spcPts val="600"/>
              </a:spcAft>
            </a:pPr>
            <a:r>
              <a:rPr lang="en-US" sz="2000" dirty="0"/>
              <a:t>Product Marketing Manager</a:t>
            </a:r>
          </a:p>
        </p:txBody>
      </p:sp>
      <p:pic>
        <p:nvPicPr>
          <p:cNvPr id="14" name="Picture Placeholder 8">
            <a:extLst>
              <a:ext uri="{FF2B5EF4-FFF2-40B4-BE49-F238E27FC236}">
                <a16:creationId xmlns:a16="http://schemas.microsoft.com/office/drawing/2014/main" id="{F4F43188-7A24-0DCE-3A4C-B395E88F1C66}"/>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t="1065" b="1065"/>
          <a:stretch/>
        </p:blipFill>
        <p:spPr>
          <a:xfrm>
            <a:off x="2383499" y="3429000"/>
            <a:ext cx="2046250" cy="205075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54981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234608B5-C443-B92D-61BA-D000954A9C60}"/>
              </a:ext>
            </a:extLst>
          </p:cNvPr>
          <p:cNvPicPr>
            <a:picLocks noChangeAspect="1" noChangeArrowheads="1"/>
          </p:cNvPicPr>
          <p:nvPr/>
        </p:nvPicPr>
        <p:blipFill rotWithShape="1">
          <a:blip r:embed="rId3">
            <a:grayscl/>
            <a:extLst>
              <a:ext uri="{28A0092B-C50C-407E-A947-70E740481C1C}">
                <a14:useLocalDpi xmlns:a14="http://schemas.microsoft.com/office/drawing/2010/main" val="0"/>
              </a:ext>
            </a:extLst>
          </a:blip>
          <a:srcRect l="335" r="-1" b="-1"/>
          <a:stretch/>
        </p:blipFill>
        <p:spPr bwMode="auto">
          <a:xfrm>
            <a:off x="5268449" y="2197458"/>
            <a:ext cx="1655102" cy="166066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4">
            <a:extLst>
              <a:ext uri="{FF2B5EF4-FFF2-40B4-BE49-F238E27FC236}">
                <a16:creationId xmlns:a16="http://schemas.microsoft.com/office/drawing/2014/main" id="{55C678F0-1F2F-5F15-B92C-D4BBA24374E6}"/>
              </a:ext>
            </a:extLst>
          </p:cNvPr>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1345405" y="2241909"/>
            <a:ext cx="1655102" cy="166813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9275AAFA-E14E-2228-828D-BA6C02FC50A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9008521" y="2244970"/>
            <a:ext cx="1665074" cy="16650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AE49123C-4C40-CA18-305F-DC9EC5B84C25}"/>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994128" y="4500732"/>
            <a:ext cx="1668136" cy="16681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364A09C-69DB-1214-AE59-2067EA84328A}"/>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335017" y="4539999"/>
            <a:ext cx="1668136" cy="16681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 Placeholder 7">
            <a:extLst>
              <a:ext uri="{FF2B5EF4-FFF2-40B4-BE49-F238E27FC236}">
                <a16:creationId xmlns:a16="http://schemas.microsoft.com/office/drawing/2014/main" id="{32298AF4-3C92-F221-5ED6-B870CA1ADCED}"/>
              </a:ext>
            </a:extLst>
          </p:cNvPr>
          <p:cNvSpPr txBox="1">
            <a:spLocks/>
          </p:cNvSpPr>
          <p:nvPr/>
        </p:nvSpPr>
        <p:spPr>
          <a:xfrm>
            <a:off x="1522035" y="6202368"/>
            <a:ext cx="1294100" cy="461665"/>
          </a:xfrm>
          <a:prstGeom prst="rect">
            <a:avLst/>
          </a:prstGeom>
        </p:spPr>
        <p:txBody>
          <a:bodyPr vert="horz" wrap="square" lIns="91440" tIns="45720" rIns="91440" bIns="45720" rtlCol="0" anchor="b" anchorCtr="0">
            <a:norm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rPr>
              <a:t>CLAIRE</a:t>
            </a:r>
          </a:p>
        </p:txBody>
      </p:sp>
      <p:sp>
        <p:nvSpPr>
          <p:cNvPr id="3" name="Text Placeholder 7">
            <a:extLst>
              <a:ext uri="{FF2B5EF4-FFF2-40B4-BE49-F238E27FC236}">
                <a16:creationId xmlns:a16="http://schemas.microsoft.com/office/drawing/2014/main" id="{12327F08-D3EC-CC09-38AD-6C271D9E701F}"/>
              </a:ext>
            </a:extLst>
          </p:cNvPr>
          <p:cNvSpPr txBox="1">
            <a:spLocks/>
          </p:cNvSpPr>
          <p:nvPr/>
        </p:nvSpPr>
        <p:spPr>
          <a:xfrm>
            <a:off x="9189857" y="6202368"/>
            <a:ext cx="1294100" cy="461665"/>
          </a:xfrm>
          <a:prstGeom prst="rect">
            <a:avLst/>
          </a:prstGeom>
        </p:spPr>
        <p:txBody>
          <a:bodyPr vert="horz" wrap="square" lIns="91440" tIns="45720" rIns="91440" bIns="45720" rtlCol="0" anchor="b" anchorCtr="0">
            <a:norm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err="1">
                <a:ln>
                  <a:noFill/>
                </a:ln>
                <a:solidFill>
                  <a:srgbClr val="000000"/>
                </a:solidFill>
                <a:effectLst/>
                <a:uLnTx/>
                <a:uFillTx/>
                <a:latin typeface="Montserrat" panose="00000500000000000000" pitchFamily="2" charset="0"/>
                <a:ea typeface="Verdana" panose="020B0604030504040204" pitchFamily="34" charset="0"/>
              </a:rPr>
              <a:t>gemma</a:t>
            </a:r>
            <a:endPar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endParaRPr>
          </a:p>
        </p:txBody>
      </p:sp>
      <p:sp>
        <p:nvSpPr>
          <p:cNvPr id="11" name="Text Placeholder 7">
            <a:extLst>
              <a:ext uri="{FF2B5EF4-FFF2-40B4-BE49-F238E27FC236}">
                <a16:creationId xmlns:a16="http://schemas.microsoft.com/office/drawing/2014/main" id="{7FC24C01-737B-09BD-5FD0-F58A46A97195}"/>
              </a:ext>
            </a:extLst>
          </p:cNvPr>
          <p:cNvSpPr txBox="1">
            <a:spLocks/>
          </p:cNvSpPr>
          <p:nvPr/>
        </p:nvSpPr>
        <p:spPr>
          <a:xfrm>
            <a:off x="5442433" y="6204816"/>
            <a:ext cx="1294100" cy="461665"/>
          </a:xfrm>
          <a:prstGeom prst="rect">
            <a:avLst/>
          </a:prstGeom>
        </p:spPr>
        <p:txBody>
          <a:bodyPr vert="horz" wrap="square" lIns="91440" tIns="45720" rIns="91440" bIns="45720" rtlCol="0" anchor="b" anchorCtr="0">
            <a:norm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err="1">
                <a:ln>
                  <a:noFill/>
                </a:ln>
                <a:solidFill>
                  <a:srgbClr val="000000"/>
                </a:solidFill>
                <a:effectLst/>
                <a:uLnTx/>
                <a:uFillTx/>
                <a:latin typeface="Montserrat" panose="00000500000000000000" pitchFamily="2" charset="0"/>
                <a:ea typeface="Verdana" panose="020B0604030504040204" pitchFamily="34" charset="0"/>
              </a:rPr>
              <a:t>james</a:t>
            </a:r>
            <a:endPar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endParaRPr>
          </a:p>
        </p:txBody>
      </p:sp>
      <p:pic>
        <p:nvPicPr>
          <p:cNvPr id="13" name="Picture 12" descr="A person smiling at the camera&#10;&#10;Description automatically generated">
            <a:extLst>
              <a:ext uri="{FF2B5EF4-FFF2-40B4-BE49-F238E27FC236}">
                <a16:creationId xmlns:a16="http://schemas.microsoft.com/office/drawing/2014/main" id="{BE5D30B6-FD7C-F163-7982-E2226BCD3EAF}"/>
              </a:ext>
            </a:extLst>
          </p:cNvPr>
          <p:cNvPicPr>
            <a:picLocks noChangeAspect="1"/>
          </p:cNvPicPr>
          <p:nvPr/>
        </p:nvPicPr>
        <p:blipFill>
          <a:blip r:embed="rId10">
            <a:extLst>
              <a:ext uri="{BEBA8EAE-BF5A-486C-A8C5-ECC9F3942E4B}">
                <a14:imgProps xmlns:a14="http://schemas.microsoft.com/office/drawing/2010/main">
                  <a14:imgLayer r:embed="rId11">
                    <a14:imgEffect>
                      <a14:saturation sat="0"/>
                    </a14:imgEffect>
                  </a14:imgLayer>
                </a14:imgProps>
              </a:ext>
              <a:ext uri="{28A0092B-C50C-407E-A947-70E740481C1C}">
                <a14:useLocalDpi xmlns:a14="http://schemas.microsoft.com/office/drawing/2010/main" val="0"/>
              </a:ext>
            </a:extLst>
          </a:blip>
          <a:stretch>
            <a:fillRect/>
          </a:stretch>
        </p:blipFill>
        <p:spPr>
          <a:xfrm>
            <a:off x="5255415" y="4570556"/>
            <a:ext cx="1668136" cy="16681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199" name="Title 1">
            <a:extLst>
              <a:ext uri="{FF2B5EF4-FFF2-40B4-BE49-F238E27FC236}">
                <a16:creationId xmlns:a16="http://schemas.microsoft.com/office/drawing/2014/main" id="{F9C01E5E-6670-6A7B-A920-6726A6B42FEC}"/>
              </a:ext>
            </a:extLst>
          </p:cNvPr>
          <p:cNvSpPr>
            <a:spLocks noGrp="1"/>
          </p:cNvSpPr>
          <p:nvPr>
            <p:ph type="title"/>
          </p:nvPr>
        </p:nvSpPr>
        <p:spPr>
          <a:xfrm>
            <a:off x="3060550" y="1266664"/>
            <a:ext cx="6306884" cy="930794"/>
          </a:xfrm>
        </p:spPr>
        <p:txBody>
          <a:bodyPr/>
          <a:lstStyle/>
          <a:p>
            <a:pPr algn="ctr"/>
            <a:r>
              <a:rPr lang="en-US" sz="2800" dirty="0"/>
              <a:t>the benchmarking team</a:t>
            </a:r>
          </a:p>
        </p:txBody>
      </p:sp>
      <p:sp>
        <p:nvSpPr>
          <p:cNvPr id="23" name="Text Placeholder 7">
            <a:extLst>
              <a:ext uri="{FF2B5EF4-FFF2-40B4-BE49-F238E27FC236}">
                <a16:creationId xmlns:a16="http://schemas.microsoft.com/office/drawing/2014/main" id="{3DA6D563-325F-174C-06B3-DAE26ABCE7CF}"/>
              </a:ext>
            </a:extLst>
          </p:cNvPr>
          <p:cNvSpPr txBox="1">
            <a:spLocks/>
          </p:cNvSpPr>
          <p:nvPr/>
        </p:nvSpPr>
        <p:spPr>
          <a:xfrm>
            <a:off x="1443284" y="3832271"/>
            <a:ext cx="1472086" cy="461665"/>
          </a:xfrm>
          <a:prstGeom prst="rect">
            <a:avLst/>
          </a:prstGeom>
        </p:spPr>
        <p:txBody>
          <a:bodyPr vert="horz" wrap="square" lIns="91440" tIns="45720" rIns="91440" bIns="45720" rtlCol="0" anchor="b" anchorCtr="0">
            <a:no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err="1">
                <a:ln>
                  <a:noFill/>
                </a:ln>
                <a:solidFill>
                  <a:srgbClr val="000000"/>
                </a:solidFill>
                <a:effectLst/>
                <a:uLnTx/>
                <a:uFillTx/>
                <a:latin typeface="Montserrat" panose="00000500000000000000" pitchFamily="2" charset="0"/>
                <a:ea typeface="Verdana" panose="020B0604030504040204" pitchFamily="34" charset="0"/>
              </a:rPr>
              <a:t>thomas</a:t>
            </a:r>
            <a:endPar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endParaRPr>
          </a:p>
        </p:txBody>
      </p:sp>
      <p:sp>
        <p:nvSpPr>
          <p:cNvPr id="24" name="Text Placeholder 7">
            <a:extLst>
              <a:ext uri="{FF2B5EF4-FFF2-40B4-BE49-F238E27FC236}">
                <a16:creationId xmlns:a16="http://schemas.microsoft.com/office/drawing/2014/main" id="{EA2B714C-7CAA-C76A-6826-9DFBEFC34351}"/>
              </a:ext>
            </a:extLst>
          </p:cNvPr>
          <p:cNvSpPr txBox="1">
            <a:spLocks/>
          </p:cNvSpPr>
          <p:nvPr/>
        </p:nvSpPr>
        <p:spPr>
          <a:xfrm>
            <a:off x="5444799" y="3787409"/>
            <a:ext cx="1294100" cy="461665"/>
          </a:xfrm>
          <a:prstGeom prst="rect">
            <a:avLst/>
          </a:prstGeom>
        </p:spPr>
        <p:txBody>
          <a:bodyPr vert="horz" wrap="square" lIns="91440" tIns="45720" rIns="91440" bIns="45720" rtlCol="0" anchor="b" anchorCtr="0">
            <a:norm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err="1">
                <a:ln>
                  <a:noFill/>
                </a:ln>
                <a:solidFill>
                  <a:srgbClr val="000000"/>
                </a:solidFill>
                <a:effectLst/>
                <a:uLnTx/>
                <a:uFillTx/>
                <a:latin typeface="Montserrat" panose="00000500000000000000" pitchFamily="2" charset="0"/>
                <a:ea typeface="Verdana" panose="020B0604030504040204" pitchFamily="34" charset="0"/>
              </a:rPr>
              <a:t>nikki</a:t>
            </a:r>
            <a:endPar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endParaRPr>
          </a:p>
        </p:txBody>
      </p:sp>
      <p:sp>
        <p:nvSpPr>
          <p:cNvPr id="25" name="Text Placeholder 7">
            <a:extLst>
              <a:ext uri="{FF2B5EF4-FFF2-40B4-BE49-F238E27FC236}">
                <a16:creationId xmlns:a16="http://schemas.microsoft.com/office/drawing/2014/main" id="{21D67D1F-1207-1B0C-0511-BACF65D94AEF}"/>
              </a:ext>
            </a:extLst>
          </p:cNvPr>
          <p:cNvSpPr txBox="1">
            <a:spLocks/>
          </p:cNvSpPr>
          <p:nvPr/>
        </p:nvSpPr>
        <p:spPr>
          <a:xfrm>
            <a:off x="9189857" y="3820909"/>
            <a:ext cx="1294100" cy="461665"/>
          </a:xfrm>
          <a:prstGeom prst="rect">
            <a:avLst/>
          </a:prstGeom>
        </p:spPr>
        <p:txBody>
          <a:bodyPr vert="horz" wrap="square" lIns="91440" tIns="45720" rIns="91440" bIns="45720" rtlCol="0" anchor="b" anchorCtr="0">
            <a:normAutofit/>
          </a:bodyPr>
          <a:lstStyle>
            <a:lvl1pPr marL="0" indent="0" algn="l"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2400" b="1" kern="1200" cap="all" baseline="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1pPr>
            <a:lvl2pPr marL="914400" indent="-457200" algn="ctr" defTabSz="914400" rtl="0" eaLnBrk="1" latinLnBrk="0" hangingPunct="1">
              <a:lnSpc>
                <a:spcPct val="90000"/>
              </a:lnSpc>
              <a:spcBef>
                <a:spcPts val="500"/>
              </a:spcBef>
              <a:spcAft>
                <a:spcPts val="1000"/>
              </a:spcAft>
              <a:buClr>
                <a:schemeClr val="bg1"/>
              </a:buClr>
              <a:buSzPct val="80000"/>
              <a:buFont typeface="Arial" panose="020B0604020202020204" pitchFamily="34" charset="0"/>
              <a:buChar char="•"/>
              <a:defRPr lang="en-US" sz="20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2pPr>
            <a:lvl3pPr marL="13763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8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3pPr>
            <a:lvl4pPr marL="1828800" indent="-458788"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smtClean="0">
                <a:solidFill>
                  <a:schemeClr val="bg1"/>
                </a:solidFill>
                <a:latin typeface="Montserrat" panose="00000500000000000000" pitchFamily="2" charset="0"/>
                <a:ea typeface="Verdana" panose="020B0604030504040204" pitchFamily="34" charset="0"/>
                <a:cs typeface="Montserrat" panose="00000500000000000000" pitchFamily="2" charset="0"/>
              </a:defRPr>
            </a:lvl4pPr>
            <a:lvl5pPr marL="2290763" indent="-461963" algn="ctr" defTabSz="914400" rtl="0" eaLnBrk="1" latinLnBrk="0" hangingPunct="1">
              <a:lnSpc>
                <a:spcPct val="90000"/>
              </a:lnSpc>
              <a:spcBef>
                <a:spcPts val="500"/>
              </a:spcBef>
              <a:spcAft>
                <a:spcPts val="1000"/>
              </a:spcAft>
              <a:buClr>
                <a:schemeClr val="bg1"/>
              </a:buClr>
              <a:buSzPct val="100000"/>
              <a:buFont typeface="Arial" panose="020B0604020202020204" pitchFamily="34" charset="0"/>
              <a:buChar char="•"/>
              <a:defRPr lang="en-US" sz="1600" kern="1200" dirty="0">
                <a:solidFill>
                  <a:schemeClr val="bg1"/>
                </a:solidFill>
                <a:latin typeface="Montserrat" panose="00000500000000000000" pitchFamily="2" charset="0"/>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1000"/>
              </a:spcAft>
              <a:buClr>
                <a:srgbClr val="FFFFFF"/>
              </a:buClr>
              <a:buSzPct val="100000"/>
              <a:buFont typeface="Arial" panose="020B0604020202020204" pitchFamily="34" charset="0"/>
              <a:buNone/>
              <a:tabLst/>
              <a:defRPr/>
            </a:pPr>
            <a:r>
              <a:rPr kumimoji="0" lang="en-US" sz="2000" b="1" i="0" u="none" strike="noStrike" kern="1200" cap="all" spc="0" normalizeH="0" baseline="0" noProof="0" dirty="0" err="1">
                <a:ln>
                  <a:noFill/>
                </a:ln>
                <a:solidFill>
                  <a:srgbClr val="000000"/>
                </a:solidFill>
                <a:effectLst/>
                <a:uLnTx/>
                <a:uFillTx/>
                <a:latin typeface="Montserrat" panose="00000500000000000000" pitchFamily="2" charset="0"/>
                <a:ea typeface="Verdana" panose="020B0604030504040204" pitchFamily="34" charset="0"/>
              </a:rPr>
              <a:t>sarah</a:t>
            </a:r>
            <a:endParaRPr kumimoji="0" lang="en-US" sz="2000" b="1" i="0" u="none" strike="noStrike" kern="1200" cap="all" spc="0" normalizeH="0" baseline="0" noProof="0" dirty="0">
              <a:ln>
                <a:noFill/>
              </a:ln>
              <a:solidFill>
                <a:srgbClr val="000000"/>
              </a:solidFill>
              <a:effectLst/>
              <a:uLnTx/>
              <a:uFillTx/>
              <a:latin typeface="Montserrat" panose="00000500000000000000" pitchFamily="2" charset="0"/>
              <a:ea typeface="Verdana" panose="020B0604030504040204" pitchFamily="34" charset="0"/>
            </a:endParaRPr>
          </a:p>
        </p:txBody>
      </p:sp>
    </p:spTree>
    <p:extLst>
      <p:ext uri="{BB962C8B-B14F-4D97-AF65-F5344CB8AC3E}">
        <p14:creationId xmlns:p14="http://schemas.microsoft.com/office/powerpoint/2010/main" val="3754718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dirty="0">
                <a:solidFill>
                  <a:schemeClr val="tx1"/>
                </a:solidFill>
              </a:rPr>
              <a:t>partnering for insight</a:t>
            </a:r>
          </a:p>
        </p:txBody>
      </p:sp>
    </p:spTree>
    <p:extLst>
      <p:ext uri="{BB962C8B-B14F-4D97-AF65-F5344CB8AC3E}">
        <p14:creationId xmlns:p14="http://schemas.microsoft.com/office/powerpoint/2010/main" val="2633053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D7960-B4A5-CDCE-C249-72721A57F872}"/>
              </a:ext>
            </a:extLst>
          </p:cNvPr>
          <p:cNvSpPr>
            <a:spLocks noGrp="1"/>
          </p:cNvSpPr>
          <p:nvPr>
            <p:ph type="title"/>
          </p:nvPr>
        </p:nvSpPr>
        <p:spPr/>
        <p:txBody>
          <a:bodyPr/>
          <a:lstStyle/>
          <a:p>
            <a:endParaRPr lang="en-GB"/>
          </a:p>
        </p:txBody>
      </p:sp>
      <p:sp>
        <p:nvSpPr>
          <p:cNvPr id="4" name="Title 6">
            <a:extLst>
              <a:ext uri="{FF2B5EF4-FFF2-40B4-BE49-F238E27FC236}">
                <a16:creationId xmlns:a16="http://schemas.microsoft.com/office/drawing/2014/main" id="{292397AC-313A-67C0-6922-443BDAEEB045}"/>
              </a:ext>
            </a:extLst>
          </p:cNvPr>
          <p:cNvSpPr txBox="1">
            <a:spLocks/>
          </p:cNvSpPr>
          <p:nvPr/>
        </p:nvSpPr>
        <p:spPr>
          <a:xfrm>
            <a:off x="486465" y="3098196"/>
            <a:ext cx="3931775" cy="11892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b="0" i="0" kern="1200">
                <a:solidFill>
                  <a:schemeClr val="tx1"/>
                </a:solidFill>
                <a:latin typeface="Montserrat Light" pitchFamily="2" charset="77"/>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Montserrat" panose="02000505000000020004" pitchFamily="2" charset="77"/>
                <a:ea typeface="+mj-ea"/>
                <a:cs typeface="Gotham Bold" pitchFamily="2" charset="0"/>
              </a:rPr>
              <a:t>benchmarking</a:t>
            </a:r>
          </a:p>
        </p:txBody>
      </p:sp>
      <p:sp>
        <p:nvSpPr>
          <p:cNvPr id="5" name="Google Shape;88;p16">
            <a:extLst>
              <a:ext uri="{FF2B5EF4-FFF2-40B4-BE49-F238E27FC236}">
                <a16:creationId xmlns:a16="http://schemas.microsoft.com/office/drawing/2014/main" id="{5D697CF9-8135-0AA1-144C-781427C258F0}"/>
              </a:ext>
            </a:extLst>
          </p:cNvPr>
          <p:cNvSpPr txBox="1">
            <a:spLocks/>
          </p:cNvSpPr>
          <p:nvPr/>
        </p:nvSpPr>
        <p:spPr>
          <a:xfrm>
            <a:off x="5593465" y="2234701"/>
            <a:ext cx="6404678" cy="3469431"/>
          </a:xfrm>
          <a:prstGeom prst="rect">
            <a:avLst/>
          </a:prstGeom>
        </p:spPr>
        <p:txBody>
          <a:bodyPr spcFirstLastPara="1" vert="horz" wrap="square" lIns="121900" tIns="121900" rIns="121900" bIns="1219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Montserrat Ligh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Montserrat Ligh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ontserrat Ligh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000000"/>
                </a:solidFill>
                <a:effectLst/>
                <a:uLnTx/>
                <a:uFillTx/>
                <a:latin typeface="Montserrat" panose="00000500000000000000" pitchFamily="2" charset="0"/>
                <a:ea typeface="Comfortaa"/>
                <a:cs typeface="Gotham Medium" pitchFamily="2" charset="0"/>
                <a:sym typeface="Comfortaa"/>
              </a:rPr>
              <a:t>An objective understanding of your current state, relative to others in your field</a:t>
            </a:r>
          </a:p>
          <a:p>
            <a:pPr marL="228600" marR="0" lvl="0" indent="-228600" algn="l" defTabSz="914400" rtl="0" eaLnBrk="1" fontAlgn="auto" latinLnBrk="0" hangingPunct="1">
              <a:lnSpc>
                <a:spcPct val="100000"/>
              </a:lnSpc>
              <a:spcBef>
                <a:spcPts val="1000"/>
              </a:spcBef>
              <a:spcAft>
                <a:spcPts val="0"/>
              </a:spcAft>
              <a:buClrTx/>
              <a:buSzTx/>
              <a:buFont typeface="Courier New" panose="02070309020205020404" pitchFamily="49" charset="0"/>
              <a:buChar char="o"/>
              <a:tabLst/>
              <a:defRPr/>
            </a:pPr>
            <a:endParaRPr kumimoji="0" lang="en-US" sz="2400" b="0" i="0" u="none" strike="noStrike" kern="1200" cap="none" spc="0" normalizeH="0" baseline="0" noProof="0" dirty="0">
              <a:ln>
                <a:noFill/>
              </a:ln>
              <a:solidFill>
                <a:srgbClr val="000000"/>
              </a:solidFill>
              <a:effectLst/>
              <a:uLnTx/>
              <a:uFillTx/>
              <a:latin typeface="Montserrat" panose="02000505000000020004" pitchFamily="2" charset="77"/>
              <a:ea typeface="Comfortaa"/>
              <a:cs typeface="Gotham Medium" pitchFamily="2" charset="0"/>
              <a:sym typeface="Comfortaa"/>
            </a:endParaRPr>
          </a:p>
        </p:txBody>
      </p:sp>
      <p:cxnSp>
        <p:nvCxnSpPr>
          <p:cNvPr id="6" name="Straight Connector 5">
            <a:extLst>
              <a:ext uri="{FF2B5EF4-FFF2-40B4-BE49-F238E27FC236}">
                <a16:creationId xmlns:a16="http://schemas.microsoft.com/office/drawing/2014/main" id="{E9D7C1C7-2FFD-733E-1618-63FAAE85BF37}"/>
              </a:ext>
            </a:extLst>
          </p:cNvPr>
          <p:cNvCxnSpPr>
            <a:cxnSpLocks/>
          </p:cNvCxnSpPr>
          <p:nvPr/>
        </p:nvCxnSpPr>
        <p:spPr>
          <a:xfrm>
            <a:off x="4919510" y="1962374"/>
            <a:ext cx="0" cy="3113139"/>
          </a:xfrm>
          <a:prstGeom prst="line">
            <a:avLst/>
          </a:prstGeom>
          <a:ln w="25400">
            <a:solidFill>
              <a:schemeClr val="tx1">
                <a:alpha val="75000"/>
              </a:schemeClr>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4139569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5A5BC-24EB-3832-420E-15864FFA9420}"/>
              </a:ext>
            </a:extLst>
          </p:cNvPr>
          <p:cNvSpPr>
            <a:spLocks noGrp="1"/>
          </p:cNvSpPr>
          <p:nvPr>
            <p:ph type="title"/>
          </p:nvPr>
        </p:nvSpPr>
        <p:spPr/>
        <p:txBody>
          <a:bodyPr/>
          <a:lstStyle/>
          <a:p>
            <a:endParaRPr lang="en-US"/>
          </a:p>
        </p:txBody>
      </p:sp>
      <p:sp>
        <p:nvSpPr>
          <p:cNvPr id="5" name="TextBox 4">
            <a:extLst>
              <a:ext uri="{FF2B5EF4-FFF2-40B4-BE49-F238E27FC236}">
                <a16:creationId xmlns:a16="http://schemas.microsoft.com/office/drawing/2014/main" id="{D6F237F1-52A5-E4B1-80CF-FE6639DCEC9A}"/>
              </a:ext>
            </a:extLst>
          </p:cNvPr>
          <p:cNvSpPr txBox="1"/>
          <p:nvPr/>
        </p:nvSpPr>
        <p:spPr>
          <a:xfrm>
            <a:off x="653143" y="940733"/>
            <a:ext cx="9971314"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Montserrat Regular"/>
                <a:ea typeface="Calibri" panose="020F0502020204030204" pitchFamily="34" charset="0"/>
                <a:cs typeface="+mn-cs"/>
              </a:rPr>
              <a:t> </a:t>
            </a:r>
            <a:endParaRPr kumimoji="0" lang="en-US" sz="2800" b="0" i="1" u="none" strike="noStrike" kern="1200" cap="none" spc="0" normalizeH="0" baseline="0" noProof="0" dirty="0">
              <a:ln>
                <a:noFill/>
              </a:ln>
              <a:solidFill>
                <a:srgbClr val="000000"/>
              </a:solidFill>
              <a:effectLst/>
              <a:uLnTx/>
              <a:uFillTx/>
              <a:latin typeface="Montserrat Regular"/>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1" u="none" strike="noStrike" kern="1200" cap="none" spc="0" normalizeH="0" baseline="0" noProof="0" dirty="0">
                <a:ln>
                  <a:noFill/>
                </a:ln>
                <a:solidFill>
                  <a:srgbClr val="000000"/>
                </a:solidFill>
                <a:effectLst/>
                <a:uLnTx/>
                <a:uFillTx/>
                <a:latin typeface="Montserrat Regular"/>
                <a:ea typeface="Calibri" panose="020F0502020204030204" pitchFamily="34" charset="0"/>
                <a:cs typeface="+mn-cs"/>
              </a:rPr>
              <a:t>… it’s so insightful and very helpful to have the overview that the research provides.’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Montserrat Regular"/>
              <a:ea typeface="Calibri" panose="020F0502020204030204" pitchFamily="34" charset="0"/>
              <a:cs typeface="+mn-cs"/>
            </a:endParaRPr>
          </a:p>
        </p:txBody>
      </p:sp>
      <p:sp>
        <p:nvSpPr>
          <p:cNvPr id="7" name="TextBox 6">
            <a:extLst>
              <a:ext uri="{FF2B5EF4-FFF2-40B4-BE49-F238E27FC236}">
                <a16:creationId xmlns:a16="http://schemas.microsoft.com/office/drawing/2014/main" id="{89FBDA64-2C67-131F-43B6-A1DA220384C2}"/>
              </a:ext>
            </a:extLst>
          </p:cNvPr>
          <p:cNvSpPr txBox="1"/>
          <p:nvPr/>
        </p:nvSpPr>
        <p:spPr>
          <a:xfrm>
            <a:off x="2569028" y="4111692"/>
            <a:ext cx="9241972"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1" u="none" strike="noStrike" kern="1200" cap="none" spc="0" normalizeH="0" baseline="0" noProof="0" dirty="0">
                <a:ln>
                  <a:noFill/>
                </a:ln>
                <a:solidFill>
                  <a:srgbClr val="000000"/>
                </a:solidFill>
                <a:effectLst/>
                <a:uLnTx/>
                <a:uFillTx/>
                <a:latin typeface="Montserrat Regular"/>
                <a:ea typeface="Calibri" panose="020F0502020204030204" pitchFamily="34" charset="0"/>
                <a:cs typeface="Calibri" panose="020F0502020204030204" pitchFamily="34" charset="0"/>
              </a:rPr>
              <a:t>‘We love this every year and it is incredibly helpful to have when making key decisions.’</a:t>
            </a:r>
            <a:endParaRPr kumimoji="0" lang="en-US" sz="2800" b="0" i="1" u="none" strike="noStrike" kern="1200" cap="none" spc="0" normalizeH="0" baseline="0" noProof="0" dirty="0">
              <a:ln>
                <a:noFill/>
              </a:ln>
              <a:solidFill>
                <a:srgbClr val="000000"/>
              </a:solidFill>
              <a:effectLst/>
              <a:uLnTx/>
              <a:uFillTx/>
              <a:latin typeface="Montserrat Regular"/>
              <a:ea typeface="+mn-ea"/>
              <a:cs typeface="+mn-cs"/>
            </a:endParaRPr>
          </a:p>
        </p:txBody>
      </p:sp>
    </p:spTree>
    <p:extLst>
      <p:ext uri="{BB962C8B-B14F-4D97-AF65-F5344CB8AC3E}">
        <p14:creationId xmlns:p14="http://schemas.microsoft.com/office/powerpoint/2010/main" val="4285983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D7960-B4A5-CDCE-C249-72721A57F872}"/>
              </a:ext>
            </a:extLst>
          </p:cNvPr>
          <p:cNvSpPr>
            <a:spLocks noGrp="1"/>
          </p:cNvSpPr>
          <p:nvPr>
            <p:ph type="title"/>
          </p:nvPr>
        </p:nvSpPr>
        <p:spPr/>
        <p:txBody>
          <a:bodyPr/>
          <a:lstStyle/>
          <a:p>
            <a:endParaRPr lang="en-GB"/>
          </a:p>
        </p:txBody>
      </p:sp>
      <p:sp>
        <p:nvSpPr>
          <p:cNvPr id="4" name="Title 6">
            <a:extLst>
              <a:ext uri="{FF2B5EF4-FFF2-40B4-BE49-F238E27FC236}">
                <a16:creationId xmlns:a16="http://schemas.microsoft.com/office/drawing/2014/main" id="{292397AC-313A-67C0-6922-443BDAEEB045}"/>
              </a:ext>
            </a:extLst>
          </p:cNvPr>
          <p:cNvSpPr txBox="1">
            <a:spLocks/>
          </p:cNvSpPr>
          <p:nvPr/>
        </p:nvSpPr>
        <p:spPr>
          <a:xfrm>
            <a:off x="381000" y="3049428"/>
            <a:ext cx="3931775" cy="11892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b="0" i="0" kern="1200">
                <a:solidFill>
                  <a:schemeClr val="tx1"/>
                </a:solidFill>
                <a:latin typeface="Montserrat Light" pitchFamily="2" charset="77"/>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Montserrat" panose="02000505000000020004" pitchFamily="2" charset="77"/>
                <a:ea typeface="+mj-ea"/>
                <a:cs typeface="Gotham Bold" pitchFamily="2" charset="0"/>
              </a:rPr>
              <a:t>Clive Humby</a:t>
            </a:r>
          </a:p>
        </p:txBody>
      </p:sp>
      <p:sp>
        <p:nvSpPr>
          <p:cNvPr id="5" name="Google Shape;88;p16">
            <a:extLst>
              <a:ext uri="{FF2B5EF4-FFF2-40B4-BE49-F238E27FC236}">
                <a16:creationId xmlns:a16="http://schemas.microsoft.com/office/drawing/2014/main" id="{5D697CF9-8135-0AA1-144C-781427C258F0}"/>
              </a:ext>
            </a:extLst>
          </p:cNvPr>
          <p:cNvSpPr txBox="1">
            <a:spLocks/>
          </p:cNvSpPr>
          <p:nvPr/>
        </p:nvSpPr>
        <p:spPr>
          <a:xfrm>
            <a:off x="5488000" y="2185933"/>
            <a:ext cx="6404678" cy="3469431"/>
          </a:xfrm>
          <a:prstGeom prst="rect">
            <a:avLst/>
          </a:prstGeom>
        </p:spPr>
        <p:txBody>
          <a:bodyPr spcFirstLastPara="1" vert="horz" wrap="square" lIns="121900" tIns="121900" rIns="121900" bIns="1219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Montserrat Ligh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Montserrat Ligh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ontserrat Ligh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000000"/>
                </a:solidFill>
                <a:effectLst/>
                <a:uLnTx/>
                <a:uFillTx/>
                <a:latin typeface="Montserrat" panose="00000500000000000000" pitchFamily="2" charset="0"/>
                <a:ea typeface="Comfortaa"/>
                <a:cs typeface="Gotham Medium" pitchFamily="2" charset="0"/>
                <a:sym typeface="Comfortaa"/>
              </a:rPr>
              <a:t>Data is the new oil.</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000000"/>
                </a:solidFill>
                <a:effectLst/>
                <a:uLnTx/>
                <a:uFillTx/>
                <a:latin typeface="Montserrat" panose="00000500000000000000" pitchFamily="2" charset="0"/>
                <a:ea typeface="Comfortaa"/>
                <a:cs typeface="Gotham Medium" pitchFamily="2" charset="0"/>
                <a:sym typeface="Comfortaa"/>
              </a:rPr>
              <a:t>It’s valuable but if unrefined it cannot really be used.</a:t>
            </a:r>
          </a:p>
          <a:p>
            <a:pPr marL="228600" marR="0" lvl="0" indent="-228600" algn="l" defTabSz="914400" rtl="0" eaLnBrk="1" fontAlgn="auto" latinLnBrk="0" hangingPunct="1">
              <a:lnSpc>
                <a:spcPct val="100000"/>
              </a:lnSpc>
              <a:spcBef>
                <a:spcPts val="1000"/>
              </a:spcBef>
              <a:spcAft>
                <a:spcPts val="0"/>
              </a:spcAft>
              <a:buClrTx/>
              <a:buSzTx/>
              <a:buFont typeface="Courier New" panose="02070309020205020404" pitchFamily="49" charset="0"/>
              <a:buChar char="o"/>
              <a:tabLst/>
              <a:defRPr/>
            </a:pPr>
            <a:endParaRPr kumimoji="0" lang="en-US" sz="2400" b="0" i="0" u="none" strike="noStrike" kern="1200" cap="none" spc="0" normalizeH="0" baseline="0" noProof="0" dirty="0">
              <a:ln>
                <a:noFill/>
              </a:ln>
              <a:solidFill>
                <a:srgbClr val="000000"/>
              </a:solidFill>
              <a:effectLst/>
              <a:uLnTx/>
              <a:uFillTx/>
              <a:latin typeface="Montserrat" panose="02000505000000020004" pitchFamily="2" charset="77"/>
              <a:ea typeface="Comfortaa"/>
              <a:cs typeface="Gotham Medium" pitchFamily="2" charset="0"/>
              <a:sym typeface="Comfortaa"/>
            </a:endParaRPr>
          </a:p>
        </p:txBody>
      </p:sp>
      <p:cxnSp>
        <p:nvCxnSpPr>
          <p:cNvPr id="6" name="Straight Connector 5">
            <a:extLst>
              <a:ext uri="{FF2B5EF4-FFF2-40B4-BE49-F238E27FC236}">
                <a16:creationId xmlns:a16="http://schemas.microsoft.com/office/drawing/2014/main" id="{E9D7C1C7-2FFD-733E-1618-63FAAE85BF37}"/>
              </a:ext>
            </a:extLst>
          </p:cNvPr>
          <p:cNvCxnSpPr>
            <a:cxnSpLocks/>
          </p:cNvCxnSpPr>
          <p:nvPr/>
        </p:nvCxnSpPr>
        <p:spPr>
          <a:xfrm>
            <a:off x="4814045" y="1913606"/>
            <a:ext cx="0" cy="3113139"/>
          </a:xfrm>
          <a:prstGeom prst="line">
            <a:avLst/>
          </a:prstGeom>
          <a:ln w="25400">
            <a:solidFill>
              <a:schemeClr val="tx1">
                <a:alpha val="75000"/>
              </a:schemeClr>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934924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37AF3516-C8A1-B987-7604-AB8FCA030E5A}"/>
              </a:ext>
            </a:extLst>
          </p:cNvPr>
          <p:cNvSpPr>
            <a:spLocks noGrp="1"/>
          </p:cNvSpPr>
          <p:nvPr>
            <p:ph type="body" sz="quarter" idx="16"/>
          </p:nvPr>
        </p:nvSpPr>
        <p:spPr/>
        <p:txBody>
          <a:bodyPr/>
          <a:lstStyle/>
          <a:p>
            <a:endParaRPr lang="en-US"/>
          </a:p>
        </p:txBody>
      </p:sp>
      <p:grpSp>
        <p:nvGrpSpPr>
          <p:cNvPr id="8" name="Group 7">
            <a:extLst>
              <a:ext uri="{FF2B5EF4-FFF2-40B4-BE49-F238E27FC236}">
                <a16:creationId xmlns:a16="http://schemas.microsoft.com/office/drawing/2014/main" id="{C33D0006-7D50-DCBF-BEA1-FC8EC5F48550}"/>
              </a:ext>
            </a:extLst>
          </p:cNvPr>
          <p:cNvGrpSpPr/>
          <p:nvPr/>
        </p:nvGrpSpPr>
        <p:grpSpPr>
          <a:xfrm>
            <a:off x="555815" y="2554556"/>
            <a:ext cx="11367749" cy="1748884"/>
            <a:chOff x="555815" y="2554556"/>
            <a:chExt cx="11367749" cy="1748884"/>
          </a:xfrm>
        </p:grpSpPr>
        <p:sp>
          <p:nvSpPr>
            <p:cNvPr id="9" name="Freeform: Shape 8">
              <a:extLst>
                <a:ext uri="{FF2B5EF4-FFF2-40B4-BE49-F238E27FC236}">
                  <a16:creationId xmlns:a16="http://schemas.microsoft.com/office/drawing/2014/main" id="{A8AED5DB-78FA-1389-FFCC-38237E5D4A1A}"/>
                </a:ext>
              </a:extLst>
            </p:cNvPr>
            <p:cNvSpPr/>
            <p:nvPr/>
          </p:nvSpPr>
          <p:spPr>
            <a:xfrm>
              <a:off x="555815" y="2554556"/>
              <a:ext cx="4372211" cy="1748884"/>
            </a:xfrm>
            <a:custGeom>
              <a:avLst/>
              <a:gdLst>
                <a:gd name="connsiteX0" fmla="*/ 0 w 4372211"/>
                <a:gd name="connsiteY0" fmla="*/ 0 h 1748884"/>
                <a:gd name="connsiteX1" fmla="*/ 3497769 w 4372211"/>
                <a:gd name="connsiteY1" fmla="*/ 0 h 1748884"/>
                <a:gd name="connsiteX2" fmla="*/ 4372211 w 4372211"/>
                <a:gd name="connsiteY2" fmla="*/ 874442 h 1748884"/>
                <a:gd name="connsiteX3" fmla="*/ 3497769 w 4372211"/>
                <a:gd name="connsiteY3" fmla="*/ 1748884 h 1748884"/>
                <a:gd name="connsiteX4" fmla="*/ 0 w 4372211"/>
                <a:gd name="connsiteY4" fmla="*/ 1748884 h 1748884"/>
                <a:gd name="connsiteX5" fmla="*/ 0 w 4372211"/>
                <a:gd name="connsiteY5" fmla="*/ 0 h 174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2211" h="1748884">
                  <a:moveTo>
                    <a:pt x="0" y="0"/>
                  </a:moveTo>
                  <a:lnTo>
                    <a:pt x="3497769" y="0"/>
                  </a:lnTo>
                  <a:lnTo>
                    <a:pt x="4372211" y="874442"/>
                  </a:lnTo>
                  <a:lnTo>
                    <a:pt x="3497769" y="1748884"/>
                  </a:lnTo>
                  <a:lnTo>
                    <a:pt x="0" y="1748884"/>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4028" tIns="112014" rIns="493228" bIns="112014" numCol="1" spcCol="1270" anchor="ctr" anchorCtr="0">
              <a:noAutofit/>
            </a:bodyPr>
            <a:lstStyle/>
            <a:p>
              <a:pPr marL="0" marR="0" lvl="0" indent="0" algn="ctr" defTabSz="18669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srgbClr val="FFFFFF"/>
                  </a:solidFill>
                  <a:effectLst/>
                  <a:uLnTx/>
                  <a:uFillTx/>
                  <a:latin typeface="Montserrat Regular"/>
                  <a:ea typeface="+mn-ea"/>
                  <a:cs typeface="+mn-cs"/>
                </a:rPr>
                <a:t>raw data</a:t>
              </a:r>
            </a:p>
          </p:txBody>
        </p:sp>
        <p:sp>
          <p:nvSpPr>
            <p:cNvPr id="10" name="Freeform: Shape 9">
              <a:extLst>
                <a:ext uri="{FF2B5EF4-FFF2-40B4-BE49-F238E27FC236}">
                  <a16:creationId xmlns:a16="http://schemas.microsoft.com/office/drawing/2014/main" id="{6AE1A61F-A1BE-9272-B985-D13E7ADC76E9}"/>
                </a:ext>
              </a:extLst>
            </p:cNvPr>
            <p:cNvSpPr/>
            <p:nvPr/>
          </p:nvSpPr>
          <p:spPr>
            <a:xfrm>
              <a:off x="4053584" y="2554556"/>
              <a:ext cx="4372211" cy="1748884"/>
            </a:xfrm>
            <a:custGeom>
              <a:avLst/>
              <a:gdLst>
                <a:gd name="connsiteX0" fmla="*/ 0 w 4372211"/>
                <a:gd name="connsiteY0" fmla="*/ 0 h 1748884"/>
                <a:gd name="connsiteX1" fmla="*/ 3497769 w 4372211"/>
                <a:gd name="connsiteY1" fmla="*/ 0 h 1748884"/>
                <a:gd name="connsiteX2" fmla="*/ 4372211 w 4372211"/>
                <a:gd name="connsiteY2" fmla="*/ 874442 h 1748884"/>
                <a:gd name="connsiteX3" fmla="*/ 3497769 w 4372211"/>
                <a:gd name="connsiteY3" fmla="*/ 1748884 h 1748884"/>
                <a:gd name="connsiteX4" fmla="*/ 0 w 4372211"/>
                <a:gd name="connsiteY4" fmla="*/ 1748884 h 1748884"/>
                <a:gd name="connsiteX5" fmla="*/ 874442 w 4372211"/>
                <a:gd name="connsiteY5" fmla="*/ 874442 h 1748884"/>
                <a:gd name="connsiteX6" fmla="*/ 0 w 4372211"/>
                <a:gd name="connsiteY6" fmla="*/ 0 h 174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72211" h="1748884">
                  <a:moveTo>
                    <a:pt x="0" y="0"/>
                  </a:moveTo>
                  <a:lnTo>
                    <a:pt x="3497769" y="0"/>
                  </a:lnTo>
                  <a:lnTo>
                    <a:pt x="4372211" y="874442"/>
                  </a:lnTo>
                  <a:lnTo>
                    <a:pt x="3497769" y="1748884"/>
                  </a:lnTo>
                  <a:lnTo>
                    <a:pt x="0" y="1748884"/>
                  </a:lnTo>
                  <a:lnTo>
                    <a:pt x="874442" y="874442"/>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42463" tIns="112014" rIns="930449" bIns="112014" numCol="1" spcCol="1270" anchor="ctr" anchorCtr="0">
              <a:noAutofit/>
            </a:bodyPr>
            <a:lstStyle/>
            <a:p>
              <a:pPr marL="0" marR="0" lvl="0" indent="0" algn="ctr" defTabSz="18669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srgbClr val="FFFFFF"/>
                  </a:solidFill>
                  <a:effectLst/>
                  <a:uLnTx/>
                  <a:uFillTx/>
                  <a:latin typeface="Montserrat Regular"/>
                  <a:ea typeface="+mn-ea"/>
                  <a:cs typeface="+mn-cs"/>
                </a:rPr>
                <a:t>refined metrics</a:t>
              </a:r>
            </a:p>
          </p:txBody>
        </p:sp>
        <p:sp>
          <p:nvSpPr>
            <p:cNvPr id="11" name="Freeform: Shape 10">
              <a:extLst>
                <a:ext uri="{FF2B5EF4-FFF2-40B4-BE49-F238E27FC236}">
                  <a16:creationId xmlns:a16="http://schemas.microsoft.com/office/drawing/2014/main" id="{A347F4D1-4A30-0C6F-991B-BD6B1C510758}"/>
                </a:ext>
              </a:extLst>
            </p:cNvPr>
            <p:cNvSpPr/>
            <p:nvPr/>
          </p:nvSpPr>
          <p:spPr>
            <a:xfrm>
              <a:off x="7551353" y="2554556"/>
              <a:ext cx="4372211" cy="1748884"/>
            </a:xfrm>
            <a:custGeom>
              <a:avLst/>
              <a:gdLst>
                <a:gd name="connsiteX0" fmla="*/ 0 w 4372211"/>
                <a:gd name="connsiteY0" fmla="*/ 0 h 1748884"/>
                <a:gd name="connsiteX1" fmla="*/ 3497769 w 4372211"/>
                <a:gd name="connsiteY1" fmla="*/ 0 h 1748884"/>
                <a:gd name="connsiteX2" fmla="*/ 4372211 w 4372211"/>
                <a:gd name="connsiteY2" fmla="*/ 874442 h 1748884"/>
                <a:gd name="connsiteX3" fmla="*/ 3497769 w 4372211"/>
                <a:gd name="connsiteY3" fmla="*/ 1748884 h 1748884"/>
                <a:gd name="connsiteX4" fmla="*/ 0 w 4372211"/>
                <a:gd name="connsiteY4" fmla="*/ 1748884 h 1748884"/>
                <a:gd name="connsiteX5" fmla="*/ 874442 w 4372211"/>
                <a:gd name="connsiteY5" fmla="*/ 874442 h 1748884"/>
                <a:gd name="connsiteX6" fmla="*/ 0 w 4372211"/>
                <a:gd name="connsiteY6" fmla="*/ 0 h 174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72211" h="1748884">
                  <a:moveTo>
                    <a:pt x="0" y="0"/>
                  </a:moveTo>
                  <a:lnTo>
                    <a:pt x="3497769" y="0"/>
                  </a:lnTo>
                  <a:lnTo>
                    <a:pt x="4372211" y="874442"/>
                  </a:lnTo>
                  <a:lnTo>
                    <a:pt x="3497769" y="1748884"/>
                  </a:lnTo>
                  <a:lnTo>
                    <a:pt x="0" y="1748884"/>
                  </a:lnTo>
                  <a:lnTo>
                    <a:pt x="874442" y="874442"/>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042463" tIns="112014" rIns="930449" bIns="112014" numCol="1" spcCol="1270" anchor="ctr" anchorCtr="0">
              <a:noAutofit/>
            </a:bodyPr>
            <a:lstStyle/>
            <a:p>
              <a:pPr marL="0" marR="0" lvl="0" indent="0" algn="ctr" defTabSz="1866900" rtl="0" eaLnBrk="1" fontAlgn="auto" latinLnBrk="0" hangingPunct="1">
                <a:lnSpc>
                  <a:spcPct val="90000"/>
                </a:lnSpc>
                <a:spcBef>
                  <a:spcPct val="0"/>
                </a:spcBef>
                <a:spcAft>
                  <a:spcPct val="35000"/>
                </a:spcAft>
                <a:buClrTx/>
                <a:buSzTx/>
                <a:buFontTx/>
                <a:buNone/>
                <a:tabLst/>
                <a:defRPr/>
              </a:pPr>
              <a:r>
                <a:rPr kumimoji="0" lang="en-US" sz="3600" b="0" i="0" u="none" strike="noStrike" kern="1200" cap="none" spc="0" normalizeH="0" baseline="0" noProof="0" dirty="0">
                  <a:ln>
                    <a:noFill/>
                  </a:ln>
                  <a:solidFill>
                    <a:srgbClr val="FFFFFF"/>
                  </a:solidFill>
                  <a:effectLst/>
                  <a:uLnTx/>
                  <a:uFillTx/>
                  <a:latin typeface="Montserrat Regular"/>
                  <a:ea typeface="+mn-ea"/>
                  <a:cs typeface="+mn-cs"/>
                </a:rPr>
                <a:t>guiding narrative</a:t>
              </a:r>
            </a:p>
          </p:txBody>
        </p:sp>
      </p:grpSp>
    </p:spTree>
    <p:extLst>
      <p:ext uri="{BB962C8B-B14F-4D97-AF65-F5344CB8AC3E}">
        <p14:creationId xmlns:p14="http://schemas.microsoft.com/office/powerpoint/2010/main" val="3083205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4A60-E84B-5476-CA03-E5663C38420D}"/>
              </a:ext>
            </a:extLst>
          </p:cNvPr>
          <p:cNvSpPr>
            <a:spLocks noGrp="1"/>
          </p:cNvSpPr>
          <p:nvPr>
            <p:ph type="title"/>
          </p:nvPr>
        </p:nvSpPr>
        <p:spPr/>
        <p:txBody>
          <a:bodyPr/>
          <a:lstStyle/>
          <a:p>
            <a:r>
              <a:rPr lang="en-US" dirty="0"/>
              <a:t>Participants and methodology</a:t>
            </a:r>
          </a:p>
        </p:txBody>
      </p:sp>
    </p:spTree>
    <p:extLst>
      <p:ext uri="{BB962C8B-B14F-4D97-AF65-F5344CB8AC3E}">
        <p14:creationId xmlns:p14="http://schemas.microsoft.com/office/powerpoint/2010/main" val="2898690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921612B-79B2-8D35-BD26-192F43CC9BB1}"/>
              </a:ext>
            </a:extLst>
          </p:cNvPr>
          <p:cNvPicPr>
            <a:picLocks noChangeAspect="1"/>
          </p:cNvPicPr>
          <p:nvPr/>
        </p:nvPicPr>
        <p:blipFill>
          <a:blip r:embed="rId3"/>
          <a:stretch>
            <a:fillRect/>
          </a:stretch>
        </p:blipFill>
        <p:spPr>
          <a:xfrm>
            <a:off x="25398" y="965546"/>
            <a:ext cx="12192000" cy="4862593"/>
          </a:xfrm>
          <a:prstGeom prst="rect">
            <a:avLst/>
          </a:prstGeom>
        </p:spPr>
      </p:pic>
      <p:pic>
        <p:nvPicPr>
          <p:cNvPr id="18" name="Picture 17">
            <a:extLst>
              <a:ext uri="{FF2B5EF4-FFF2-40B4-BE49-F238E27FC236}">
                <a16:creationId xmlns:a16="http://schemas.microsoft.com/office/drawing/2014/main" id="{2263C427-0252-F6E6-B469-99A67D07B997}"/>
              </a:ext>
            </a:extLst>
          </p:cNvPr>
          <p:cNvPicPr>
            <a:picLocks noChangeAspect="1"/>
          </p:cNvPicPr>
          <p:nvPr/>
        </p:nvPicPr>
        <p:blipFill>
          <a:blip r:embed="rId4"/>
          <a:stretch>
            <a:fillRect/>
          </a:stretch>
        </p:blipFill>
        <p:spPr>
          <a:xfrm>
            <a:off x="8466" y="965546"/>
            <a:ext cx="12192000" cy="4754235"/>
          </a:xfrm>
          <a:prstGeom prst="rect">
            <a:avLst/>
          </a:prstGeom>
        </p:spPr>
      </p:pic>
      <p:pic>
        <p:nvPicPr>
          <p:cNvPr id="3" name="Picture 2">
            <a:extLst>
              <a:ext uri="{FF2B5EF4-FFF2-40B4-BE49-F238E27FC236}">
                <a16:creationId xmlns:a16="http://schemas.microsoft.com/office/drawing/2014/main" id="{60DE3CC3-B819-9A4B-82D0-2F5C4F317978}"/>
              </a:ext>
            </a:extLst>
          </p:cNvPr>
          <p:cNvPicPr>
            <a:picLocks noChangeAspect="1"/>
          </p:cNvPicPr>
          <p:nvPr/>
        </p:nvPicPr>
        <p:blipFill>
          <a:blip r:embed="rId5"/>
          <a:stretch>
            <a:fillRect/>
          </a:stretch>
        </p:blipFill>
        <p:spPr>
          <a:xfrm>
            <a:off x="42330" y="1721520"/>
            <a:ext cx="12192000" cy="3975932"/>
          </a:xfrm>
          <a:prstGeom prst="rect">
            <a:avLst/>
          </a:prstGeom>
        </p:spPr>
      </p:pic>
    </p:spTree>
    <p:extLst>
      <p:ext uri="{BB962C8B-B14F-4D97-AF65-F5344CB8AC3E}">
        <p14:creationId xmlns:p14="http://schemas.microsoft.com/office/powerpoint/2010/main" val="3236298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nodeType="clickEffect">
                                  <p:stCondLst>
                                    <p:cond delay="1500"/>
                                  </p:stCondLst>
                                  <p:childTnLst>
                                    <p:animEffect transition="out" filter="wipe(down)">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1000"/>
                                        <p:tgtEl>
                                          <p:spTgt spid="18"/>
                                        </p:tgtEl>
                                      </p:cBhvr>
                                    </p:animEffect>
                                  </p:childTnLst>
                                </p:cTn>
                              </p:par>
                            </p:childTnLst>
                          </p:cTn>
                        </p:par>
                        <p:par>
                          <p:cTn id="12" fill="hold">
                            <p:stCondLst>
                              <p:cond delay="3000"/>
                            </p:stCondLst>
                            <p:childTnLst>
                              <p:par>
                                <p:cTn id="13" presetID="22" presetClass="exit" presetSubtype="4" fill="hold" nodeType="afterEffect">
                                  <p:stCondLst>
                                    <p:cond delay="2000"/>
                                  </p:stCondLst>
                                  <p:childTnLst>
                                    <p:animEffect transition="out" filter="wipe(down)">
                                      <p:cBhvr>
                                        <p:cTn id="14" dur="500"/>
                                        <p:tgtEl>
                                          <p:spTgt spid="18"/>
                                        </p:tgtEl>
                                      </p:cBhvr>
                                    </p:animEffect>
                                    <p:set>
                                      <p:cBhvr>
                                        <p:cTn id="15" dur="1" fill="hold">
                                          <p:stCondLst>
                                            <p:cond delay="499"/>
                                          </p:stCondLst>
                                        </p:cTn>
                                        <p:tgtEl>
                                          <p:spTgt spid="18"/>
                                        </p:tgtEl>
                                        <p:attrNameLst>
                                          <p:attrName>style.visibility</p:attrName>
                                        </p:attrNameLst>
                                      </p:cBhvr>
                                      <p:to>
                                        <p:strVal val="hidden"/>
                                      </p:to>
                                    </p:set>
                                  </p:childTnLst>
                                </p:cTn>
                              </p:par>
                            </p:childTnLst>
                          </p:cTn>
                        </p:par>
                        <p:par>
                          <p:cTn id="16" fill="hold">
                            <p:stCondLst>
                              <p:cond delay="550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1124693" y="2150727"/>
            <a:ext cx="10119956" cy="2556546"/>
          </a:xfrm>
        </p:spPr>
        <p:txBody>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AU" altLang="en-US" sz="2800" b="0" i="1" u="none" strike="noStrike" kern="1200" cap="none" spc="0" normalizeH="0" baseline="0" noProof="0" dirty="0">
                <a:ln>
                  <a:noFill/>
                </a:ln>
                <a:solidFill>
                  <a:srgbClr val="000000"/>
                </a:solidFill>
                <a:effectLst/>
                <a:uLnTx/>
                <a:uFillTx/>
                <a:latin typeface="+mj-lt"/>
                <a:ea typeface="Calibri" panose="020F0502020204030204" pitchFamily="34" charset="0"/>
                <a:cs typeface="Arial" panose="020B0604020202020204" pitchFamily="34" charset="0"/>
              </a:rPr>
              <a:t>“I tell you what, this dashboard is amazing …</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AU" altLang="en-US" sz="2800" b="0" i="1" u="none" strike="noStrike" kern="1200" cap="none" spc="0" normalizeH="0" baseline="0" noProof="0" dirty="0">
                <a:ln>
                  <a:noFill/>
                </a:ln>
                <a:solidFill>
                  <a:srgbClr val="000000"/>
                </a:solidFill>
                <a:effectLst/>
                <a:uLnTx/>
                <a:uFillTx/>
                <a:latin typeface="+mj-lt"/>
                <a:ea typeface="Calibri" panose="020F0502020204030204" pitchFamily="34" charset="0"/>
                <a:cs typeface="Arial" panose="020B0604020202020204" pitchFamily="34" charset="0"/>
              </a:rPr>
              <a:t>we have used the results as our source of truth. This will really help with future metrics for our team.”</a:t>
            </a:r>
            <a:endParaRPr kumimoji="0" lang="en-AU" altLang="en-US" sz="2800" b="0" i="1" u="none" strike="noStrike" kern="1200" cap="none" spc="0" normalizeH="0" baseline="0" noProof="0" dirty="0">
              <a:ln>
                <a:noFill/>
              </a:ln>
              <a:solidFill>
                <a:srgbClr val="000000"/>
              </a:solidFill>
              <a:effectLst/>
              <a:uLnTx/>
              <a:uFillTx/>
              <a:latin typeface="+mj-lt"/>
              <a:ea typeface="+mn-ea"/>
              <a:cs typeface="+mn-cs"/>
            </a:endParaRPr>
          </a:p>
        </p:txBody>
      </p:sp>
    </p:spTree>
    <p:extLst>
      <p:ext uri="{BB962C8B-B14F-4D97-AF65-F5344CB8AC3E}">
        <p14:creationId xmlns:p14="http://schemas.microsoft.com/office/powerpoint/2010/main" val="2021576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5AC4DBE0-DF35-D5C4-D795-9E35330B53A2}"/>
              </a:ext>
            </a:extLst>
          </p:cNvPr>
          <p:cNvGraphicFramePr>
            <a:graphicFrameLocks/>
          </p:cNvGraphicFramePr>
          <p:nvPr/>
        </p:nvGraphicFramePr>
        <p:xfrm>
          <a:off x="-572679" y="1023618"/>
          <a:ext cx="7537268" cy="513370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4D37BFCB-BFE7-7847-1558-6CCDF8249716}"/>
              </a:ext>
            </a:extLst>
          </p:cNvPr>
          <p:cNvGraphicFramePr>
            <a:graphicFrameLocks/>
          </p:cNvGraphicFramePr>
          <p:nvPr/>
        </p:nvGraphicFramePr>
        <p:xfrm>
          <a:off x="5146674" y="1023618"/>
          <a:ext cx="7630541" cy="507223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05332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719450" y="1592626"/>
            <a:ext cx="10972800" cy="3361038"/>
          </a:xfrm>
        </p:spPr>
        <p:txBody>
          <a:bodyPr/>
          <a:lstStyle/>
          <a:p>
            <a:pPr marL="457200" indent="-457200" algn="l">
              <a:lnSpc>
                <a:spcPct val="200000"/>
              </a:lnSpc>
              <a:buFont typeface="Arial" panose="020B0604020202020204" pitchFamily="34" charset="0"/>
              <a:buChar char="•"/>
            </a:pPr>
            <a:r>
              <a:rPr lang="en-US" sz="2800" dirty="0">
                <a:solidFill>
                  <a:schemeClr val="tx1"/>
                </a:solidFill>
              </a:rPr>
              <a:t>individual and household giving</a:t>
            </a:r>
          </a:p>
          <a:p>
            <a:pPr marL="457200" indent="-457200" algn="l">
              <a:lnSpc>
                <a:spcPct val="200000"/>
              </a:lnSpc>
              <a:buFont typeface="Arial" panose="020B0604020202020204" pitchFamily="34" charset="0"/>
              <a:buChar char="•"/>
            </a:pPr>
            <a:r>
              <a:rPr lang="en-US" sz="2800" dirty="0">
                <a:solidFill>
                  <a:schemeClr val="tx1"/>
                </a:solidFill>
              </a:rPr>
              <a:t>trusts and foundations</a:t>
            </a:r>
          </a:p>
          <a:p>
            <a:pPr marL="457200" indent="-457200" algn="l">
              <a:lnSpc>
                <a:spcPct val="200000"/>
              </a:lnSpc>
              <a:buFont typeface="Arial" panose="020B0604020202020204" pitchFamily="34" charset="0"/>
              <a:buChar char="•"/>
            </a:pPr>
            <a:r>
              <a:rPr lang="en-US" sz="2800" dirty="0">
                <a:solidFill>
                  <a:schemeClr val="tx1"/>
                </a:solidFill>
              </a:rPr>
              <a:t>from incidental to major giving</a:t>
            </a:r>
          </a:p>
          <a:p>
            <a:pPr marL="457200" indent="-457200" algn="l">
              <a:lnSpc>
                <a:spcPct val="200000"/>
              </a:lnSpc>
              <a:buFont typeface="Arial" panose="020B0604020202020204" pitchFamily="34" charset="0"/>
              <a:buChar char="•"/>
            </a:pPr>
            <a:r>
              <a:rPr lang="en-US" sz="2800" dirty="0">
                <a:solidFill>
                  <a:schemeClr val="tx1"/>
                </a:solidFill>
              </a:rPr>
              <a:t>excludes corporate support, pro-bono and bequests</a:t>
            </a:r>
          </a:p>
          <a:p>
            <a:pPr marL="457200" indent="-457200" algn="l">
              <a:lnSpc>
                <a:spcPct val="200000"/>
              </a:lnSpc>
              <a:buFont typeface="Arial" panose="020B0604020202020204" pitchFamily="34" charset="0"/>
              <a:buChar char="•"/>
            </a:pPr>
            <a:r>
              <a:rPr lang="en-US" sz="2800" dirty="0">
                <a:solidFill>
                  <a:schemeClr val="tx1"/>
                </a:solidFill>
              </a:rPr>
              <a:t>overall membership revenue</a:t>
            </a:r>
          </a:p>
        </p:txBody>
      </p:sp>
    </p:spTree>
    <p:extLst>
      <p:ext uri="{BB962C8B-B14F-4D97-AF65-F5344CB8AC3E}">
        <p14:creationId xmlns:p14="http://schemas.microsoft.com/office/powerpoint/2010/main" val="1641608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fade">
                                      <p:cBhvr>
                                        <p:cTn id="17" dur="500"/>
                                        <p:tgtEl>
                                          <p:spTgt spid="1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Effect transition="in" filter="fade">
                                      <p:cBhvr>
                                        <p:cTn id="22" dur="500"/>
                                        <p:tgtEl>
                                          <p:spTgt spid="1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Effect transition="in" filter="fade">
                                      <p:cBhvr>
                                        <p:cTn id="27"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i="1" dirty="0">
                <a:solidFill>
                  <a:schemeClr val="tx1"/>
                </a:solidFill>
              </a:rPr>
              <a:t>we</a:t>
            </a:r>
            <a:r>
              <a:rPr lang="en-US" dirty="0">
                <a:solidFill>
                  <a:schemeClr val="tx1"/>
                </a:solidFill>
              </a:rPr>
              <a:t> want to be data informed</a:t>
            </a:r>
          </a:p>
        </p:txBody>
      </p:sp>
    </p:spTree>
    <p:extLst>
      <p:ext uri="{BB962C8B-B14F-4D97-AF65-F5344CB8AC3E}">
        <p14:creationId xmlns:p14="http://schemas.microsoft.com/office/powerpoint/2010/main" val="2046345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p:txBody>
          <a:bodyPr/>
          <a:lstStyle/>
          <a:p>
            <a:r>
              <a:rPr lang="en-US" dirty="0">
                <a:solidFill>
                  <a:schemeClr val="tx1"/>
                </a:solidFill>
              </a:rPr>
              <a:t>turn data into insights</a:t>
            </a:r>
          </a:p>
        </p:txBody>
      </p:sp>
    </p:spTree>
    <p:extLst>
      <p:ext uri="{BB962C8B-B14F-4D97-AF65-F5344CB8AC3E}">
        <p14:creationId xmlns:p14="http://schemas.microsoft.com/office/powerpoint/2010/main" val="2706738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1490651" y="2240280"/>
            <a:ext cx="9210698" cy="2377440"/>
          </a:xfrm>
        </p:spPr>
        <p:txBody>
          <a:bodyPr/>
          <a:lstStyle/>
          <a:p>
            <a:pPr>
              <a:lnSpc>
                <a:spcPct val="150000"/>
              </a:lnSpc>
              <a:spcBef>
                <a:spcPts val="0"/>
              </a:spcBef>
            </a:pPr>
            <a:r>
              <a:rPr lang="en-US" dirty="0">
                <a:solidFill>
                  <a:schemeClr val="tx1"/>
                </a:solidFill>
                <a:effectLst/>
                <a:latin typeface="Montserrat" panose="00000500000000000000" pitchFamily="2" charset="0"/>
                <a:ea typeface="Calibri" panose="020F0502020204030204" pitchFamily="34" charset="0"/>
                <a:cs typeface="Times New Roman" panose="02020603050405020304" pitchFamily="18" charset="0"/>
              </a:rPr>
              <a:t>if the pandemic has shifted supporter behaviour, where do we focus in order to propel momentum? </a:t>
            </a:r>
            <a:endParaRPr lang="en-US" dirty="0">
              <a:solidFill>
                <a:schemeClr val="tx1"/>
              </a:solidFill>
            </a:endParaRPr>
          </a:p>
        </p:txBody>
      </p:sp>
    </p:spTree>
    <p:extLst>
      <p:ext uri="{BB962C8B-B14F-4D97-AF65-F5344CB8AC3E}">
        <p14:creationId xmlns:p14="http://schemas.microsoft.com/office/powerpoint/2010/main" val="731910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1490651" y="2812340"/>
            <a:ext cx="9210698"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w</a:t>
            </a:r>
            <a:r>
              <a:rPr lang="en-US" dirty="0">
                <a:solidFill>
                  <a:schemeClr val="tx1"/>
                </a:solidFill>
                <a:effectLst/>
                <a:latin typeface="Montserrat" panose="00000500000000000000" pitchFamily="2" charset="0"/>
                <a:ea typeface="Calibri" panose="020F0502020204030204" pitchFamily="34" charset="0"/>
                <a:cs typeface="Times New Roman" panose="02020603050405020304" pitchFamily="18" charset="0"/>
              </a:rPr>
              <a:t>hy is this important? </a:t>
            </a:r>
            <a:endParaRPr lang="en-US" dirty="0">
              <a:solidFill>
                <a:schemeClr val="tx1"/>
              </a:solidFill>
            </a:endParaRPr>
          </a:p>
        </p:txBody>
      </p:sp>
      <p:sp>
        <p:nvSpPr>
          <p:cNvPr id="2" name="Freeform 26">
            <a:extLst>
              <a:ext uri="{FF2B5EF4-FFF2-40B4-BE49-F238E27FC236}">
                <a16:creationId xmlns:a16="http://schemas.microsoft.com/office/drawing/2014/main" id="{AE4FC45A-6055-4634-D4F3-B3C81E1F2315}"/>
              </a:ext>
            </a:extLst>
          </p:cNvPr>
          <p:cNvSpPr>
            <a:spLocks/>
          </p:cNvSpPr>
          <p:nvPr/>
        </p:nvSpPr>
        <p:spPr>
          <a:xfrm>
            <a:off x="-18306" y="-117623"/>
            <a:ext cx="12210890" cy="1642236"/>
          </a:xfrm>
          <a:custGeom>
            <a:avLst/>
            <a:gdLst/>
            <a:ahLst/>
            <a:cxnLst/>
            <a:rect l="l" t="t" r="r" b="b"/>
            <a:pathLst>
              <a:path w="4816823" h="679826">
                <a:moveTo>
                  <a:pt x="0" y="0"/>
                </a:moveTo>
                <a:lnTo>
                  <a:pt x="4816823" y="0"/>
                </a:lnTo>
                <a:lnTo>
                  <a:pt x="4816823" y="679826"/>
                </a:lnTo>
                <a:lnTo>
                  <a:pt x="0" y="679826"/>
                </a:lnTo>
                <a:close/>
              </a:path>
            </a:pathLst>
          </a:custGeom>
          <a:solidFill>
            <a:schemeClr val="tx1"/>
          </a:solidFill>
        </p:spPr>
        <p:txBody>
          <a:bodyPr/>
          <a:lstStyle/>
          <a:p>
            <a:endParaRPr lang="en-GB"/>
          </a:p>
        </p:txBody>
      </p:sp>
    </p:spTree>
    <p:extLst>
      <p:ext uri="{BB962C8B-B14F-4D97-AF65-F5344CB8AC3E}">
        <p14:creationId xmlns:p14="http://schemas.microsoft.com/office/powerpoint/2010/main" val="3116640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1185108" y="2812340"/>
            <a:ext cx="9821783"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supporters attend, and attendees support</a:t>
            </a:r>
            <a:endParaRPr lang="en-US" dirty="0">
              <a:solidFill>
                <a:schemeClr val="tx1"/>
              </a:solidFill>
            </a:endParaRPr>
          </a:p>
        </p:txBody>
      </p:sp>
      <p:sp>
        <p:nvSpPr>
          <p:cNvPr id="2" name="Freeform 26">
            <a:extLst>
              <a:ext uri="{FF2B5EF4-FFF2-40B4-BE49-F238E27FC236}">
                <a16:creationId xmlns:a16="http://schemas.microsoft.com/office/drawing/2014/main" id="{227F7044-1C52-B486-D3AD-E6C80A7DE929}"/>
              </a:ext>
            </a:extLst>
          </p:cNvPr>
          <p:cNvSpPr>
            <a:spLocks/>
          </p:cNvSpPr>
          <p:nvPr/>
        </p:nvSpPr>
        <p:spPr>
          <a:xfrm>
            <a:off x="-18306" y="-117623"/>
            <a:ext cx="12210890" cy="1642236"/>
          </a:xfrm>
          <a:custGeom>
            <a:avLst/>
            <a:gdLst/>
            <a:ahLst/>
            <a:cxnLst/>
            <a:rect l="l" t="t" r="r" b="b"/>
            <a:pathLst>
              <a:path w="4816823" h="679826">
                <a:moveTo>
                  <a:pt x="0" y="0"/>
                </a:moveTo>
                <a:lnTo>
                  <a:pt x="4816823" y="0"/>
                </a:lnTo>
                <a:lnTo>
                  <a:pt x="4816823" y="679826"/>
                </a:lnTo>
                <a:lnTo>
                  <a:pt x="0" y="679826"/>
                </a:lnTo>
                <a:close/>
              </a:path>
            </a:pathLst>
          </a:custGeom>
          <a:solidFill>
            <a:schemeClr val="tx1"/>
          </a:solidFill>
        </p:spPr>
        <p:txBody>
          <a:bodyPr/>
          <a:lstStyle/>
          <a:p>
            <a:endParaRPr lang="en-GB"/>
          </a:p>
        </p:txBody>
      </p:sp>
    </p:spTree>
    <p:extLst>
      <p:ext uri="{BB962C8B-B14F-4D97-AF65-F5344CB8AC3E}">
        <p14:creationId xmlns:p14="http://schemas.microsoft.com/office/powerpoint/2010/main" val="717915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1185108" y="2812340"/>
            <a:ext cx="9821783" cy="1233319"/>
          </a:xfrm>
        </p:spPr>
        <p:txBody>
          <a:bodyPr/>
          <a:lstStyle/>
          <a:p>
            <a:pPr>
              <a:lnSpc>
                <a:spcPct val="150000"/>
              </a:lnSpc>
              <a:spcBef>
                <a:spcPts val="0"/>
              </a:spcBef>
            </a:pPr>
            <a:r>
              <a:rPr lang="en-US" dirty="0" err="1">
                <a:solidFill>
                  <a:schemeClr val="tx1"/>
                </a:solidFill>
                <a:latin typeface="Montserrat" panose="00000500000000000000" pitchFamily="2" charset="0"/>
                <a:ea typeface="Calibri" panose="020F0502020204030204" pitchFamily="34" charset="0"/>
                <a:cs typeface="Times New Roman" panose="02020603050405020304" pitchFamily="18" charset="0"/>
              </a:rPr>
              <a:t>galvanising</a:t>
            </a: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 a culture of philanthropy</a:t>
            </a:r>
            <a:endParaRPr lang="en-US" dirty="0">
              <a:solidFill>
                <a:schemeClr val="tx1"/>
              </a:solidFill>
            </a:endParaRPr>
          </a:p>
        </p:txBody>
      </p:sp>
      <p:sp>
        <p:nvSpPr>
          <p:cNvPr id="2" name="Freeform 26">
            <a:extLst>
              <a:ext uri="{FF2B5EF4-FFF2-40B4-BE49-F238E27FC236}">
                <a16:creationId xmlns:a16="http://schemas.microsoft.com/office/drawing/2014/main" id="{550C71BE-932B-7477-0CA9-DBCFC419F1C9}"/>
              </a:ext>
            </a:extLst>
          </p:cNvPr>
          <p:cNvSpPr>
            <a:spLocks/>
          </p:cNvSpPr>
          <p:nvPr/>
        </p:nvSpPr>
        <p:spPr>
          <a:xfrm>
            <a:off x="-18306" y="-117623"/>
            <a:ext cx="12210890" cy="1642236"/>
          </a:xfrm>
          <a:custGeom>
            <a:avLst/>
            <a:gdLst/>
            <a:ahLst/>
            <a:cxnLst/>
            <a:rect l="l" t="t" r="r" b="b"/>
            <a:pathLst>
              <a:path w="4816823" h="679826">
                <a:moveTo>
                  <a:pt x="0" y="0"/>
                </a:moveTo>
                <a:lnTo>
                  <a:pt x="4816823" y="0"/>
                </a:lnTo>
                <a:lnTo>
                  <a:pt x="4816823" y="679826"/>
                </a:lnTo>
                <a:lnTo>
                  <a:pt x="0" y="679826"/>
                </a:lnTo>
                <a:close/>
              </a:path>
            </a:pathLst>
          </a:custGeom>
          <a:solidFill>
            <a:schemeClr val="tx1"/>
          </a:solidFill>
        </p:spPr>
        <p:txBody>
          <a:bodyPr/>
          <a:lstStyle/>
          <a:p>
            <a:endParaRPr lang="en-GB"/>
          </a:p>
        </p:txBody>
      </p:sp>
    </p:spTree>
    <p:extLst>
      <p:ext uri="{BB962C8B-B14F-4D97-AF65-F5344CB8AC3E}">
        <p14:creationId xmlns:p14="http://schemas.microsoft.com/office/powerpoint/2010/main" val="424673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993148" y="2812340"/>
            <a:ext cx="10205703"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do our measures of success still hold true?</a:t>
            </a:r>
            <a:endParaRPr lang="en-US" dirty="0">
              <a:solidFill>
                <a:schemeClr val="tx1"/>
              </a:solidFill>
            </a:endParaRPr>
          </a:p>
        </p:txBody>
      </p:sp>
    </p:spTree>
    <p:extLst>
      <p:ext uri="{BB962C8B-B14F-4D97-AF65-F5344CB8AC3E}">
        <p14:creationId xmlns:p14="http://schemas.microsoft.com/office/powerpoint/2010/main" val="2169113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970548" y="1748481"/>
            <a:ext cx="10972800" cy="3361038"/>
          </a:xfrm>
        </p:spPr>
        <p:txBody>
          <a:bodyPr/>
          <a:lstStyle/>
          <a:p>
            <a:pPr marL="514350" indent="-514350" algn="l">
              <a:lnSpc>
                <a:spcPct val="200000"/>
              </a:lnSpc>
              <a:buFont typeface="+mj-lt"/>
              <a:buAutoNum type="arabicPeriod"/>
            </a:pPr>
            <a:r>
              <a:rPr lang="en-US" sz="2800" dirty="0">
                <a:solidFill>
                  <a:schemeClr val="tx1"/>
                </a:solidFill>
              </a:rPr>
              <a:t>numbers are high</a:t>
            </a:r>
          </a:p>
          <a:p>
            <a:pPr marL="514350" indent="-514350" algn="l">
              <a:lnSpc>
                <a:spcPct val="200000"/>
              </a:lnSpc>
              <a:buFont typeface="+mj-lt"/>
              <a:buAutoNum type="arabicPeriod"/>
            </a:pPr>
            <a:r>
              <a:rPr lang="en-US" sz="2800" dirty="0">
                <a:solidFill>
                  <a:schemeClr val="tx1"/>
                </a:solidFill>
              </a:rPr>
              <a:t>conversely, revenue is down</a:t>
            </a:r>
          </a:p>
          <a:p>
            <a:pPr marL="514350" indent="-514350" algn="l">
              <a:lnSpc>
                <a:spcPct val="200000"/>
              </a:lnSpc>
              <a:buFont typeface="+mj-lt"/>
              <a:buAutoNum type="arabicPeriod"/>
            </a:pPr>
            <a:r>
              <a:rPr lang="en-US" sz="2800" dirty="0">
                <a:solidFill>
                  <a:schemeClr val="tx1"/>
                </a:solidFill>
              </a:rPr>
              <a:t>slow down the snap back</a:t>
            </a:r>
          </a:p>
          <a:p>
            <a:pPr marL="514350" indent="-514350" algn="l">
              <a:lnSpc>
                <a:spcPct val="200000"/>
              </a:lnSpc>
              <a:buFont typeface="+mj-lt"/>
              <a:buAutoNum type="arabicPeriod"/>
            </a:pPr>
            <a:r>
              <a:rPr lang="en-US" sz="2800" dirty="0">
                <a:solidFill>
                  <a:schemeClr val="tx1"/>
                </a:solidFill>
              </a:rPr>
              <a:t>high levels of ‘new’ is not so new</a:t>
            </a:r>
          </a:p>
          <a:p>
            <a:pPr marL="514350" indent="-514350" algn="l">
              <a:lnSpc>
                <a:spcPct val="200000"/>
              </a:lnSpc>
              <a:buFont typeface="+mj-lt"/>
              <a:buAutoNum type="arabicPeriod"/>
            </a:pPr>
            <a:r>
              <a:rPr lang="en-US" sz="2800" dirty="0">
                <a:solidFill>
                  <a:schemeClr val="tx1"/>
                </a:solidFill>
              </a:rPr>
              <a:t>harness member ‘stickiness’</a:t>
            </a:r>
          </a:p>
        </p:txBody>
      </p:sp>
    </p:spTree>
    <p:extLst>
      <p:ext uri="{BB962C8B-B14F-4D97-AF65-F5344CB8AC3E}">
        <p14:creationId xmlns:p14="http://schemas.microsoft.com/office/powerpoint/2010/main" val="2918919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1000"/>
                                        <p:tgtEl>
                                          <p:spTgt spid="14">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animEffect transition="in" filter="fade">
                                      <p:cBhvr>
                                        <p:cTn id="11" dur="1000"/>
                                        <p:tgtEl>
                                          <p:spTgt spid="14">
                                            <p:txEl>
                                              <p:pRg st="1" end="1"/>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4">
                                            <p:txEl>
                                              <p:pRg st="2" end="2"/>
                                            </p:txEl>
                                          </p:spTgt>
                                        </p:tgtEl>
                                        <p:attrNameLst>
                                          <p:attrName>style.visibility</p:attrName>
                                        </p:attrNameLst>
                                      </p:cBhvr>
                                      <p:to>
                                        <p:strVal val="visible"/>
                                      </p:to>
                                    </p:set>
                                    <p:animEffect transition="in" filter="fade">
                                      <p:cBhvr>
                                        <p:cTn id="15" dur="1000"/>
                                        <p:tgtEl>
                                          <p:spTgt spid="14">
                                            <p:txEl>
                                              <p:pRg st="2" end="2"/>
                                            </p:txEl>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animEffect transition="in" filter="fade">
                                      <p:cBhvr>
                                        <p:cTn id="19" dur="1000"/>
                                        <p:tgtEl>
                                          <p:spTgt spid="14">
                                            <p:txEl>
                                              <p:pRg st="3" end="3"/>
                                            </p:txEl>
                                          </p:spTgt>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14">
                                            <p:txEl>
                                              <p:pRg st="4" end="4"/>
                                            </p:txEl>
                                          </p:spTgt>
                                        </p:tgtEl>
                                        <p:attrNameLst>
                                          <p:attrName>style.visibility</p:attrName>
                                        </p:attrNameLst>
                                      </p:cBhvr>
                                      <p:to>
                                        <p:strVal val="visible"/>
                                      </p:to>
                                    </p:set>
                                    <p:animEffect transition="in" filter="fade">
                                      <p:cBhvr>
                                        <p:cTn id="23" dur="10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Measures of support</a:t>
            </a:r>
          </a:p>
        </p:txBody>
      </p:sp>
    </p:spTree>
    <p:custDataLst>
      <p:tags r:id="rId1"/>
    </p:custDataLst>
    <p:extLst>
      <p:ext uri="{BB962C8B-B14F-4D97-AF65-F5344CB8AC3E}">
        <p14:creationId xmlns:p14="http://schemas.microsoft.com/office/powerpoint/2010/main" val="3339047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6" name="Chart 5">
            <a:extLst>
              <a:ext uri="{FF2B5EF4-FFF2-40B4-BE49-F238E27FC236}">
                <a16:creationId xmlns:a16="http://schemas.microsoft.com/office/drawing/2014/main" id="{7F64F281-5208-E1C7-DF13-B5C9C10F7022}"/>
              </a:ext>
            </a:extLst>
          </p:cNvPr>
          <p:cNvGraphicFramePr>
            <a:graphicFrameLocks/>
          </p:cNvGraphicFramePr>
          <p:nvPr/>
        </p:nvGraphicFramePr>
        <p:xfrm>
          <a:off x="701780" y="1123108"/>
          <a:ext cx="10203224" cy="502340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95385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6" name="Chart 5">
            <a:extLst>
              <a:ext uri="{FF2B5EF4-FFF2-40B4-BE49-F238E27FC236}">
                <a16:creationId xmlns:a16="http://schemas.microsoft.com/office/drawing/2014/main" id="{7F64F281-5208-E1C7-DF13-B5C9C10F7022}"/>
              </a:ext>
            </a:extLst>
          </p:cNvPr>
          <p:cNvGraphicFramePr>
            <a:graphicFrameLocks/>
          </p:cNvGraphicFramePr>
          <p:nvPr/>
        </p:nvGraphicFramePr>
        <p:xfrm>
          <a:off x="742839" y="1123268"/>
          <a:ext cx="10706322" cy="49993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43219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6" name="Chart 5">
            <a:extLst>
              <a:ext uri="{FF2B5EF4-FFF2-40B4-BE49-F238E27FC236}">
                <a16:creationId xmlns:a16="http://schemas.microsoft.com/office/drawing/2014/main" id="{7F64F281-5208-E1C7-DF13-B5C9C10F7022}"/>
              </a:ext>
            </a:extLst>
          </p:cNvPr>
          <p:cNvGraphicFramePr>
            <a:graphicFrameLocks/>
          </p:cNvGraphicFramePr>
          <p:nvPr/>
        </p:nvGraphicFramePr>
        <p:xfrm>
          <a:off x="905265" y="1148393"/>
          <a:ext cx="10381470" cy="509629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63691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8AABE-1B5D-A271-ECE1-5445E2641BC9}"/>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102A4144-F87C-498B-951D-1AA0F5BBE718}"/>
              </a:ext>
            </a:extLst>
          </p:cNvPr>
          <p:cNvGraphicFramePr>
            <a:graphicFrameLocks/>
          </p:cNvGraphicFramePr>
          <p:nvPr/>
        </p:nvGraphicFramePr>
        <p:xfrm>
          <a:off x="541020" y="992777"/>
          <a:ext cx="5097780" cy="51859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691C4D06-47BD-454B-9559-1DEF83B3EF73}"/>
              </a:ext>
            </a:extLst>
          </p:cNvPr>
          <p:cNvGraphicFramePr>
            <a:graphicFrameLocks/>
          </p:cNvGraphicFramePr>
          <p:nvPr/>
        </p:nvGraphicFramePr>
        <p:xfrm>
          <a:off x="6553200" y="992777"/>
          <a:ext cx="5097780" cy="518595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0739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596722" y="2812340"/>
            <a:ext cx="10998555"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more people supporting, </a:t>
            </a:r>
          </a:p>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less money coming in</a:t>
            </a:r>
            <a:endParaRPr lang="en-US" dirty="0">
              <a:solidFill>
                <a:schemeClr val="tx1"/>
              </a:solidFill>
            </a:endParaRPr>
          </a:p>
        </p:txBody>
      </p:sp>
    </p:spTree>
    <p:extLst>
      <p:ext uri="{BB962C8B-B14F-4D97-AF65-F5344CB8AC3E}">
        <p14:creationId xmlns:p14="http://schemas.microsoft.com/office/powerpoint/2010/main" val="2783409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92E41-2CA6-901B-828A-EE3EB73B3B2C}"/>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A2EE1964-E069-8F90-3B5D-10C5E081FC2D}"/>
              </a:ext>
            </a:extLst>
          </p:cNvPr>
          <p:cNvGraphicFramePr>
            <a:graphicFrameLocks/>
          </p:cNvGraphicFramePr>
          <p:nvPr/>
        </p:nvGraphicFramePr>
        <p:xfrm>
          <a:off x="947375" y="898898"/>
          <a:ext cx="10297249" cy="50602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28547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92E41-2CA6-901B-828A-EE3EB73B3B2C}"/>
              </a:ext>
            </a:extLst>
          </p:cNvPr>
          <p:cNvSpPr>
            <a:spLocks noGrp="1"/>
          </p:cNvSpPr>
          <p:nvPr>
            <p:ph type="title"/>
          </p:nvPr>
        </p:nvSpPr>
        <p:spPr/>
        <p:txBody>
          <a:bodyPr/>
          <a:lstStyle/>
          <a:p>
            <a:endParaRPr lang="en-US"/>
          </a:p>
        </p:txBody>
      </p:sp>
      <p:graphicFrame>
        <p:nvGraphicFramePr>
          <p:cNvPr id="3" name="Chart 2">
            <a:extLst>
              <a:ext uri="{FF2B5EF4-FFF2-40B4-BE49-F238E27FC236}">
                <a16:creationId xmlns:a16="http://schemas.microsoft.com/office/drawing/2014/main" id="{E5AF8057-6F90-00F1-94F5-C4F83A11AA98}"/>
              </a:ext>
            </a:extLst>
          </p:cNvPr>
          <p:cNvGraphicFramePr>
            <a:graphicFrameLocks/>
          </p:cNvGraphicFramePr>
          <p:nvPr/>
        </p:nvGraphicFramePr>
        <p:xfrm>
          <a:off x="1011776" y="953040"/>
          <a:ext cx="10613240" cy="49519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18932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B0A04-E2B8-09DD-1322-A7B83FF497BA}"/>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845EFDC9-CC25-2A86-1F5F-50FE04AB741C}"/>
              </a:ext>
            </a:extLst>
          </p:cNvPr>
          <p:cNvGraphicFramePr>
            <a:graphicFrameLocks/>
          </p:cNvGraphicFramePr>
          <p:nvPr/>
        </p:nvGraphicFramePr>
        <p:xfrm>
          <a:off x="887217" y="1086730"/>
          <a:ext cx="10417565" cy="504817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48724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B100C-A4CD-9884-BCDD-EF9780AA97E9}"/>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C2A07EEF-2268-4B7F-39E5-D78DEC8539D6}"/>
              </a:ext>
            </a:extLst>
          </p:cNvPr>
          <p:cNvGraphicFramePr>
            <a:graphicFrameLocks/>
          </p:cNvGraphicFramePr>
          <p:nvPr/>
        </p:nvGraphicFramePr>
        <p:xfrm>
          <a:off x="893233" y="910929"/>
          <a:ext cx="10405533" cy="503614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57258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4A60-E84B-5476-CA03-E5663C38420D}"/>
              </a:ext>
            </a:extLst>
          </p:cNvPr>
          <p:cNvSpPr>
            <a:spLocks noGrp="1"/>
          </p:cNvSpPr>
          <p:nvPr>
            <p:ph type="title"/>
          </p:nvPr>
        </p:nvSpPr>
        <p:spPr/>
        <p:txBody>
          <a:bodyPr/>
          <a:lstStyle/>
          <a:p>
            <a:r>
              <a:rPr lang="en-US" dirty="0"/>
              <a:t>More donors, giving less</a:t>
            </a:r>
          </a:p>
        </p:txBody>
      </p:sp>
    </p:spTree>
    <p:extLst>
      <p:ext uri="{BB962C8B-B14F-4D97-AF65-F5344CB8AC3E}">
        <p14:creationId xmlns:p14="http://schemas.microsoft.com/office/powerpoint/2010/main" val="1804061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2271B733-619E-793D-4C50-1E26103D1DE4}"/>
              </a:ext>
            </a:extLst>
          </p:cNvPr>
          <p:cNvGraphicFramePr>
            <a:graphicFrameLocks/>
          </p:cNvGraphicFramePr>
          <p:nvPr/>
        </p:nvGraphicFramePr>
        <p:xfrm>
          <a:off x="778933" y="1099044"/>
          <a:ext cx="10634133" cy="490309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05164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2271B733-619E-793D-4C50-1E26103D1DE4}"/>
              </a:ext>
            </a:extLst>
          </p:cNvPr>
          <p:cNvGraphicFramePr>
            <a:graphicFrameLocks/>
          </p:cNvGraphicFramePr>
          <p:nvPr/>
        </p:nvGraphicFramePr>
        <p:xfrm>
          <a:off x="699910" y="870590"/>
          <a:ext cx="10792180" cy="54448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6333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3" name="Chart 2">
            <a:extLst>
              <a:ext uri="{FF2B5EF4-FFF2-40B4-BE49-F238E27FC236}">
                <a16:creationId xmlns:a16="http://schemas.microsoft.com/office/drawing/2014/main" id="{CB5219DB-599F-4CD1-BD77-29FC84A724F4}"/>
              </a:ext>
            </a:extLst>
          </p:cNvPr>
          <p:cNvGraphicFramePr>
            <a:graphicFrameLocks/>
          </p:cNvGraphicFramePr>
          <p:nvPr/>
        </p:nvGraphicFramePr>
        <p:xfrm>
          <a:off x="694944" y="999744"/>
          <a:ext cx="10579759" cy="55839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13655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94A88CE2-6206-C3FB-9059-0B707616341A}"/>
              </a:ext>
            </a:extLst>
          </p:cNvPr>
          <p:cNvGraphicFramePr>
            <a:graphicFrameLocks/>
          </p:cNvGraphicFramePr>
          <p:nvPr/>
        </p:nvGraphicFramePr>
        <p:xfrm>
          <a:off x="694944" y="999744"/>
          <a:ext cx="10579759" cy="55839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63363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58B552C8-C89A-7822-947B-F4C875735158}"/>
              </a:ext>
            </a:extLst>
          </p:cNvPr>
          <p:cNvGraphicFramePr>
            <a:graphicFrameLocks/>
          </p:cNvGraphicFramePr>
          <p:nvPr/>
        </p:nvGraphicFramePr>
        <p:xfrm>
          <a:off x="694944" y="999744"/>
          <a:ext cx="10579759" cy="55839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81715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5827E-4ED7-6CEB-E577-229AE43DA472}"/>
              </a:ext>
            </a:extLst>
          </p:cNvPr>
          <p:cNvSpPr>
            <a:spLocks noGrp="1"/>
          </p:cNvSpPr>
          <p:nvPr>
            <p:ph type="title"/>
          </p:nvPr>
        </p:nvSpPr>
        <p:spPr/>
        <p:txBody>
          <a:bodyPr/>
          <a:lstStyle/>
          <a:p>
            <a:endParaRPr lang="en-US"/>
          </a:p>
        </p:txBody>
      </p:sp>
      <p:sp>
        <p:nvSpPr>
          <p:cNvPr id="4" name="Text Placeholder 13">
            <a:extLst>
              <a:ext uri="{FF2B5EF4-FFF2-40B4-BE49-F238E27FC236}">
                <a16:creationId xmlns:a16="http://schemas.microsoft.com/office/drawing/2014/main" id="{789DA843-ECE2-D99D-3D7F-CE9E84D69E8B}"/>
              </a:ext>
            </a:extLst>
          </p:cNvPr>
          <p:cNvSpPr>
            <a:spLocks noGrp="1"/>
          </p:cNvSpPr>
          <p:nvPr>
            <p:ph type="body" sz="quarter" idx="11"/>
          </p:nvPr>
        </p:nvSpPr>
        <p:spPr>
          <a:xfrm>
            <a:off x="596722" y="2812340"/>
            <a:ext cx="10998555"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the impact of ticket donations</a:t>
            </a:r>
            <a:endParaRPr lang="en-US" dirty="0">
              <a:solidFill>
                <a:schemeClr val="tx1"/>
              </a:solidFill>
            </a:endParaRPr>
          </a:p>
        </p:txBody>
      </p:sp>
    </p:spTree>
    <p:extLst>
      <p:ext uri="{BB962C8B-B14F-4D97-AF65-F5344CB8AC3E}">
        <p14:creationId xmlns:p14="http://schemas.microsoft.com/office/powerpoint/2010/main" val="312919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GB" sz="7200" dirty="0">
                <a:solidFill>
                  <a:schemeClr val="tx1"/>
                </a:solidFill>
                <a:latin typeface="Montserrat" panose="00000500000000000000" pitchFamily="2" charset="0"/>
              </a:rPr>
              <a:t>88%</a:t>
            </a:r>
          </a:p>
          <a:p>
            <a:r>
              <a:rPr lang="en-GB" dirty="0">
                <a:solidFill>
                  <a:schemeClr val="tx1"/>
                </a:solidFill>
                <a:latin typeface="Montserrat" panose="00000500000000000000" pitchFamily="2" charset="0"/>
              </a:rPr>
              <a:t>offered ticket donations</a:t>
            </a:r>
          </a:p>
        </p:txBody>
      </p:sp>
    </p:spTree>
    <p:extLst>
      <p:ext uri="{BB962C8B-B14F-4D97-AF65-F5344CB8AC3E}">
        <p14:creationId xmlns:p14="http://schemas.microsoft.com/office/powerpoint/2010/main" val="293043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GB" sz="7200" dirty="0">
                <a:solidFill>
                  <a:schemeClr val="tx1"/>
                </a:solidFill>
                <a:latin typeface="Montserrat" panose="00000500000000000000" pitchFamily="2" charset="0"/>
              </a:rPr>
              <a:t>85%</a:t>
            </a:r>
          </a:p>
          <a:p>
            <a:r>
              <a:rPr lang="en-GB" dirty="0">
                <a:solidFill>
                  <a:schemeClr val="tx1"/>
                </a:solidFill>
                <a:latin typeface="Montserrat" panose="00000500000000000000" pitchFamily="2" charset="0"/>
              </a:rPr>
              <a:t>counting ticket donations towards </a:t>
            </a:r>
          </a:p>
          <a:p>
            <a:r>
              <a:rPr lang="en-GB" dirty="0">
                <a:solidFill>
                  <a:schemeClr val="tx1"/>
                </a:solidFill>
                <a:latin typeface="Montserrat" panose="00000500000000000000" pitchFamily="2" charset="0"/>
              </a:rPr>
              <a:t>annual giving</a:t>
            </a:r>
          </a:p>
        </p:txBody>
      </p:sp>
    </p:spTree>
    <p:extLst>
      <p:ext uri="{BB962C8B-B14F-4D97-AF65-F5344CB8AC3E}">
        <p14:creationId xmlns:p14="http://schemas.microsoft.com/office/powerpoint/2010/main" val="1473580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GB" sz="7200" dirty="0">
                <a:solidFill>
                  <a:schemeClr val="tx1"/>
                </a:solidFill>
                <a:latin typeface="Montserrat" panose="00000500000000000000" pitchFamily="2" charset="0"/>
              </a:rPr>
              <a:t>50%</a:t>
            </a:r>
          </a:p>
          <a:p>
            <a:r>
              <a:rPr lang="en-GB" dirty="0">
                <a:solidFill>
                  <a:schemeClr val="tx1"/>
                </a:solidFill>
                <a:latin typeface="Montserrat" panose="00000500000000000000" pitchFamily="2" charset="0"/>
              </a:rPr>
              <a:t>say they are continuing to support</a:t>
            </a:r>
          </a:p>
        </p:txBody>
      </p:sp>
    </p:spTree>
    <p:extLst>
      <p:ext uri="{BB962C8B-B14F-4D97-AF65-F5344CB8AC3E}">
        <p14:creationId xmlns:p14="http://schemas.microsoft.com/office/powerpoint/2010/main" val="1493993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6F2B90A9-DF71-0759-A637-80D8EAB884F2}"/>
              </a:ext>
            </a:extLst>
          </p:cNvPr>
          <p:cNvGraphicFramePr>
            <a:graphicFrameLocks/>
          </p:cNvGraphicFramePr>
          <p:nvPr/>
        </p:nvGraphicFramePr>
        <p:xfrm>
          <a:off x="694944" y="999744"/>
          <a:ext cx="10579759" cy="55839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41422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82DB-BC04-CF88-DF3A-C37AA2F7D096}"/>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95EB4998-1143-9C64-B6C7-049712C833DB}"/>
              </a:ext>
            </a:extLst>
          </p:cNvPr>
          <p:cNvGraphicFramePr>
            <a:graphicFrameLocks/>
          </p:cNvGraphicFramePr>
          <p:nvPr/>
        </p:nvGraphicFramePr>
        <p:xfrm>
          <a:off x="694944" y="999744"/>
          <a:ext cx="10579759" cy="55839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61515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5827E-4ED7-6CEB-E577-229AE43DA472}"/>
              </a:ext>
            </a:extLst>
          </p:cNvPr>
          <p:cNvSpPr>
            <a:spLocks noGrp="1"/>
          </p:cNvSpPr>
          <p:nvPr>
            <p:ph type="title"/>
          </p:nvPr>
        </p:nvSpPr>
        <p:spPr/>
        <p:txBody>
          <a:bodyPr/>
          <a:lstStyle/>
          <a:p>
            <a:endParaRPr lang="en-US"/>
          </a:p>
        </p:txBody>
      </p:sp>
      <p:sp>
        <p:nvSpPr>
          <p:cNvPr id="4" name="Text Placeholder 13">
            <a:extLst>
              <a:ext uri="{FF2B5EF4-FFF2-40B4-BE49-F238E27FC236}">
                <a16:creationId xmlns:a16="http://schemas.microsoft.com/office/drawing/2014/main" id="{789DA843-ECE2-D99D-3D7F-CE9E84D69E8B}"/>
              </a:ext>
            </a:extLst>
          </p:cNvPr>
          <p:cNvSpPr>
            <a:spLocks noGrp="1"/>
          </p:cNvSpPr>
          <p:nvPr>
            <p:ph type="body" sz="quarter" idx="11"/>
          </p:nvPr>
        </p:nvSpPr>
        <p:spPr>
          <a:xfrm>
            <a:off x="1815830" y="2812340"/>
            <a:ext cx="8560340" cy="1233319"/>
          </a:xfrm>
        </p:spPr>
        <p:txBody>
          <a:bodyPr/>
          <a:lstStyle/>
          <a:p>
            <a:pPr>
              <a:lnSpc>
                <a:spcPct val="150000"/>
              </a:lnSpc>
              <a:spcBef>
                <a:spcPts val="0"/>
              </a:spcBef>
            </a:pPr>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can we encourage the willingness to give more?</a:t>
            </a:r>
            <a:endParaRPr lang="en-US" dirty="0">
              <a:solidFill>
                <a:schemeClr val="tx1"/>
              </a:solidFill>
            </a:endParaRPr>
          </a:p>
        </p:txBody>
      </p:sp>
    </p:spTree>
    <p:extLst>
      <p:ext uri="{BB962C8B-B14F-4D97-AF65-F5344CB8AC3E}">
        <p14:creationId xmlns:p14="http://schemas.microsoft.com/office/powerpoint/2010/main" val="4074212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1C944-F1B6-6757-4EB1-4EB7CF54799C}"/>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F84BC2D9-F7EB-33B5-BD2D-B9728CCA16C0}"/>
              </a:ext>
            </a:extLst>
          </p:cNvPr>
          <p:cNvGraphicFramePr>
            <a:graphicFrameLocks/>
          </p:cNvGraphicFramePr>
          <p:nvPr/>
        </p:nvGraphicFramePr>
        <p:xfrm>
          <a:off x="925534" y="928976"/>
          <a:ext cx="10757619" cy="54371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49383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1C944-F1B6-6757-4EB1-4EB7CF54799C}"/>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826453A0-1060-6382-C66B-0FBEDE472F91}"/>
              </a:ext>
            </a:extLst>
          </p:cNvPr>
          <p:cNvGraphicFramePr>
            <a:graphicFrameLocks/>
          </p:cNvGraphicFramePr>
          <p:nvPr/>
        </p:nvGraphicFramePr>
        <p:xfrm>
          <a:off x="925534" y="928976"/>
          <a:ext cx="10757619" cy="54371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92301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1C944-F1B6-6757-4EB1-4EB7CF54799C}"/>
              </a:ext>
            </a:extLst>
          </p:cNvPr>
          <p:cNvSpPr>
            <a:spLocks noGrp="1"/>
          </p:cNvSpPr>
          <p:nvPr>
            <p:ph type="title"/>
          </p:nvPr>
        </p:nvSpPr>
        <p:spPr/>
        <p:txBody>
          <a:bodyPr/>
          <a:lstStyle/>
          <a:p>
            <a:endParaRPr lang="en-US"/>
          </a:p>
        </p:txBody>
      </p:sp>
      <p:graphicFrame>
        <p:nvGraphicFramePr>
          <p:cNvPr id="5" name="Chart 4">
            <a:extLst>
              <a:ext uri="{FF2B5EF4-FFF2-40B4-BE49-F238E27FC236}">
                <a16:creationId xmlns:a16="http://schemas.microsoft.com/office/drawing/2014/main" id="{8B7CE932-FD18-E37A-5E06-339AE866F1A8}"/>
              </a:ext>
            </a:extLst>
          </p:cNvPr>
          <p:cNvGraphicFramePr>
            <a:graphicFrameLocks/>
          </p:cNvGraphicFramePr>
          <p:nvPr/>
        </p:nvGraphicFramePr>
        <p:xfrm>
          <a:off x="925534" y="928976"/>
          <a:ext cx="10757619" cy="54371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18644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66057" y="2542429"/>
            <a:ext cx="11059885" cy="1015663"/>
          </a:xfrm>
        </p:spPr>
        <p:txBody>
          <a:bodyPr/>
          <a:lstStyle/>
          <a:p>
            <a:pPr algn="ctr"/>
            <a:r>
              <a:rPr lang="en-US" dirty="0"/>
              <a:t>Acquisition and retention</a:t>
            </a:r>
          </a:p>
        </p:txBody>
      </p:sp>
    </p:spTree>
    <p:custDataLst>
      <p:tags r:id="rId1"/>
    </p:custDataLst>
    <p:extLst>
      <p:ext uri="{BB962C8B-B14F-4D97-AF65-F5344CB8AC3E}">
        <p14:creationId xmlns:p14="http://schemas.microsoft.com/office/powerpoint/2010/main" val="839338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DC9C1-8B2C-B82E-57B5-C0D2DBD22BD6}"/>
              </a:ext>
            </a:extLst>
          </p:cNvPr>
          <p:cNvSpPr>
            <a:spLocks noGrp="1"/>
          </p:cNvSpPr>
          <p:nvPr>
            <p:ph type="title"/>
          </p:nvPr>
        </p:nvSpPr>
        <p:spPr/>
        <p:txBody>
          <a:bodyPr/>
          <a:lstStyle/>
          <a:p>
            <a:endParaRPr lang="en-US"/>
          </a:p>
        </p:txBody>
      </p:sp>
      <p:graphicFrame>
        <p:nvGraphicFramePr>
          <p:cNvPr id="7" name="Chart 6">
            <a:extLst>
              <a:ext uri="{FF2B5EF4-FFF2-40B4-BE49-F238E27FC236}">
                <a16:creationId xmlns:a16="http://schemas.microsoft.com/office/drawing/2014/main" id="{313866C2-D986-96A2-BA45-A201FD2B674A}"/>
              </a:ext>
            </a:extLst>
          </p:cNvPr>
          <p:cNvGraphicFramePr>
            <a:graphicFrameLocks/>
          </p:cNvGraphicFramePr>
          <p:nvPr/>
        </p:nvGraphicFramePr>
        <p:xfrm>
          <a:off x="565994" y="933966"/>
          <a:ext cx="10573975" cy="4990067"/>
        </p:xfrm>
        <a:graphic>
          <a:graphicData uri="http://schemas.openxmlformats.org/drawingml/2006/chart">
            <c:chart xmlns:c="http://schemas.openxmlformats.org/drawingml/2006/chart" xmlns:r="http://schemas.openxmlformats.org/officeDocument/2006/relationships" r:id="rId3"/>
          </a:graphicData>
        </a:graphic>
      </p:graphicFrame>
      <p:pic>
        <p:nvPicPr>
          <p:cNvPr id="4" name="Picture 3">
            <a:extLst>
              <a:ext uri="{FF2B5EF4-FFF2-40B4-BE49-F238E27FC236}">
                <a16:creationId xmlns:a16="http://schemas.microsoft.com/office/drawing/2014/main" id="{76835648-1137-9F58-F738-8E7D21753A5D}"/>
              </a:ext>
            </a:extLst>
          </p:cNvPr>
          <p:cNvPicPr>
            <a:picLocks noChangeAspect="1"/>
          </p:cNvPicPr>
          <p:nvPr/>
        </p:nvPicPr>
        <p:blipFill>
          <a:blip r:embed="rId4"/>
          <a:stretch>
            <a:fillRect/>
          </a:stretch>
        </p:blipFill>
        <p:spPr>
          <a:xfrm>
            <a:off x="5043487" y="6076054"/>
            <a:ext cx="2105025" cy="342900"/>
          </a:xfrm>
          <a:prstGeom prst="rect">
            <a:avLst/>
          </a:prstGeom>
        </p:spPr>
      </p:pic>
    </p:spTree>
    <p:extLst>
      <p:ext uri="{BB962C8B-B14F-4D97-AF65-F5344CB8AC3E}">
        <p14:creationId xmlns:p14="http://schemas.microsoft.com/office/powerpoint/2010/main" val="684328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DC9C1-8B2C-B82E-57B5-C0D2DBD22BD6}"/>
              </a:ext>
            </a:extLst>
          </p:cNvPr>
          <p:cNvSpPr>
            <a:spLocks noGrp="1"/>
          </p:cNvSpPr>
          <p:nvPr>
            <p:ph type="title"/>
          </p:nvPr>
        </p:nvSpPr>
        <p:spPr/>
        <p:txBody>
          <a:bodyPr/>
          <a:lstStyle/>
          <a:p>
            <a:endParaRPr lang="en-US"/>
          </a:p>
        </p:txBody>
      </p:sp>
      <p:graphicFrame>
        <p:nvGraphicFramePr>
          <p:cNvPr id="7" name="Chart 6">
            <a:extLst>
              <a:ext uri="{FF2B5EF4-FFF2-40B4-BE49-F238E27FC236}">
                <a16:creationId xmlns:a16="http://schemas.microsoft.com/office/drawing/2014/main" id="{313866C2-D986-96A2-BA45-A201FD2B674A}"/>
              </a:ext>
            </a:extLst>
          </p:cNvPr>
          <p:cNvGraphicFramePr>
            <a:graphicFrameLocks/>
          </p:cNvGraphicFramePr>
          <p:nvPr/>
        </p:nvGraphicFramePr>
        <p:xfrm>
          <a:off x="565994" y="933966"/>
          <a:ext cx="10573975" cy="4990067"/>
        </p:xfrm>
        <a:graphic>
          <a:graphicData uri="http://schemas.openxmlformats.org/drawingml/2006/chart">
            <c:chart xmlns:c="http://schemas.openxmlformats.org/drawingml/2006/chart" xmlns:r="http://schemas.openxmlformats.org/officeDocument/2006/relationships" r:id="rId3"/>
          </a:graphicData>
        </a:graphic>
      </p:graphicFrame>
      <p:pic>
        <p:nvPicPr>
          <p:cNvPr id="4" name="Picture 3">
            <a:extLst>
              <a:ext uri="{FF2B5EF4-FFF2-40B4-BE49-F238E27FC236}">
                <a16:creationId xmlns:a16="http://schemas.microsoft.com/office/drawing/2014/main" id="{76835648-1137-9F58-F738-8E7D21753A5D}"/>
              </a:ext>
            </a:extLst>
          </p:cNvPr>
          <p:cNvPicPr>
            <a:picLocks noChangeAspect="1"/>
          </p:cNvPicPr>
          <p:nvPr/>
        </p:nvPicPr>
        <p:blipFill>
          <a:blip r:embed="rId4"/>
          <a:stretch>
            <a:fillRect/>
          </a:stretch>
        </p:blipFill>
        <p:spPr>
          <a:xfrm>
            <a:off x="5043487" y="6076054"/>
            <a:ext cx="2105025" cy="342900"/>
          </a:xfrm>
          <a:prstGeom prst="rect">
            <a:avLst/>
          </a:prstGeom>
        </p:spPr>
      </p:pic>
      <p:sp>
        <p:nvSpPr>
          <p:cNvPr id="2" name="Rectangle: Rounded Corners 1">
            <a:extLst>
              <a:ext uri="{FF2B5EF4-FFF2-40B4-BE49-F238E27FC236}">
                <a16:creationId xmlns:a16="http://schemas.microsoft.com/office/drawing/2014/main" id="{41473DB7-CC31-8E3A-0B16-ADE0A39EC557}"/>
              </a:ext>
            </a:extLst>
          </p:cNvPr>
          <p:cNvSpPr/>
          <p:nvPr/>
        </p:nvSpPr>
        <p:spPr>
          <a:xfrm>
            <a:off x="7376207" y="2855421"/>
            <a:ext cx="475583" cy="1301358"/>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3" name="Rectangle: Rounded Corners 2">
            <a:extLst>
              <a:ext uri="{FF2B5EF4-FFF2-40B4-BE49-F238E27FC236}">
                <a16:creationId xmlns:a16="http://schemas.microsoft.com/office/drawing/2014/main" id="{573D497F-E358-D715-7CD6-77AB55A1C03D}"/>
              </a:ext>
            </a:extLst>
          </p:cNvPr>
          <p:cNvSpPr/>
          <p:nvPr/>
        </p:nvSpPr>
        <p:spPr>
          <a:xfrm>
            <a:off x="9794384" y="3428999"/>
            <a:ext cx="475583" cy="1110255"/>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Tree>
    <p:extLst>
      <p:ext uri="{BB962C8B-B14F-4D97-AF65-F5344CB8AC3E}">
        <p14:creationId xmlns:p14="http://schemas.microsoft.com/office/powerpoint/2010/main" val="1327318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DC9C1-8B2C-B82E-57B5-C0D2DBD22BD6}"/>
              </a:ext>
            </a:extLst>
          </p:cNvPr>
          <p:cNvSpPr>
            <a:spLocks noGrp="1"/>
          </p:cNvSpPr>
          <p:nvPr>
            <p:ph type="title"/>
          </p:nvPr>
        </p:nvSpPr>
        <p:spPr/>
        <p:txBody>
          <a:bodyPr/>
          <a:lstStyle/>
          <a:p>
            <a:endParaRPr lang="en-US"/>
          </a:p>
        </p:txBody>
      </p:sp>
      <p:graphicFrame>
        <p:nvGraphicFramePr>
          <p:cNvPr id="7" name="Chart 6">
            <a:extLst>
              <a:ext uri="{FF2B5EF4-FFF2-40B4-BE49-F238E27FC236}">
                <a16:creationId xmlns:a16="http://schemas.microsoft.com/office/drawing/2014/main" id="{313866C2-D986-96A2-BA45-A201FD2B674A}"/>
              </a:ext>
            </a:extLst>
          </p:cNvPr>
          <p:cNvGraphicFramePr>
            <a:graphicFrameLocks/>
          </p:cNvGraphicFramePr>
          <p:nvPr/>
        </p:nvGraphicFramePr>
        <p:xfrm>
          <a:off x="750128" y="915524"/>
          <a:ext cx="10691743" cy="5026951"/>
        </p:xfrm>
        <a:graphic>
          <a:graphicData uri="http://schemas.openxmlformats.org/drawingml/2006/chart">
            <c:chart xmlns:c="http://schemas.openxmlformats.org/drawingml/2006/chart" xmlns:r="http://schemas.openxmlformats.org/officeDocument/2006/relationships" r:id="rId3"/>
          </a:graphicData>
        </a:graphic>
      </p:graphicFrame>
      <p:pic>
        <p:nvPicPr>
          <p:cNvPr id="3" name="Picture 2">
            <a:extLst>
              <a:ext uri="{FF2B5EF4-FFF2-40B4-BE49-F238E27FC236}">
                <a16:creationId xmlns:a16="http://schemas.microsoft.com/office/drawing/2014/main" id="{84D5360F-37A8-E10D-FA1C-B4BB337F9E4D}"/>
              </a:ext>
            </a:extLst>
          </p:cNvPr>
          <p:cNvPicPr>
            <a:picLocks noChangeAspect="1"/>
          </p:cNvPicPr>
          <p:nvPr/>
        </p:nvPicPr>
        <p:blipFill>
          <a:blip r:embed="rId4"/>
          <a:stretch>
            <a:fillRect/>
          </a:stretch>
        </p:blipFill>
        <p:spPr>
          <a:xfrm>
            <a:off x="5043487" y="6076054"/>
            <a:ext cx="2105025" cy="342900"/>
          </a:xfrm>
          <a:prstGeom prst="rect">
            <a:avLst/>
          </a:prstGeom>
        </p:spPr>
      </p:pic>
    </p:spTree>
    <p:extLst>
      <p:ext uri="{BB962C8B-B14F-4D97-AF65-F5344CB8AC3E}">
        <p14:creationId xmlns:p14="http://schemas.microsoft.com/office/powerpoint/2010/main" val="1811376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dirty="0">
                <a:solidFill>
                  <a:schemeClr val="tx1"/>
                </a:solidFill>
              </a:rPr>
              <a:t>new?</a:t>
            </a:r>
          </a:p>
        </p:txBody>
      </p:sp>
    </p:spTree>
    <p:extLst>
      <p:ext uri="{BB962C8B-B14F-4D97-AF65-F5344CB8AC3E}">
        <p14:creationId xmlns:p14="http://schemas.microsoft.com/office/powerpoint/2010/main" val="4247537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dirty="0">
                <a:solidFill>
                  <a:schemeClr val="tx1"/>
                </a:solidFill>
              </a:rPr>
              <a:t>‘new’ a complicated metric</a:t>
            </a:r>
          </a:p>
        </p:txBody>
      </p:sp>
    </p:spTree>
    <p:extLst>
      <p:ext uri="{BB962C8B-B14F-4D97-AF65-F5344CB8AC3E}">
        <p14:creationId xmlns:p14="http://schemas.microsoft.com/office/powerpoint/2010/main" val="3082866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dirty="0">
                <a:solidFill>
                  <a:schemeClr val="tx1"/>
                </a:solidFill>
              </a:rPr>
              <a:t>‘churn’ a more actionable metric</a:t>
            </a:r>
          </a:p>
        </p:txBody>
      </p:sp>
    </p:spTree>
    <p:extLst>
      <p:ext uri="{BB962C8B-B14F-4D97-AF65-F5344CB8AC3E}">
        <p14:creationId xmlns:p14="http://schemas.microsoft.com/office/powerpoint/2010/main" val="3201913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3078134"/>
            <a:ext cx="10972800" cy="701731"/>
          </a:xfrm>
        </p:spPr>
        <p:txBody>
          <a:bodyPr/>
          <a:lstStyle/>
          <a:p>
            <a:r>
              <a:rPr lang="en-US" dirty="0">
                <a:solidFill>
                  <a:schemeClr val="tx1"/>
                </a:solidFill>
              </a:rPr>
              <a:t>a ‘comfortable’ rate and place for churn</a:t>
            </a:r>
          </a:p>
        </p:txBody>
      </p:sp>
    </p:spTree>
    <p:extLst>
      <p:ext uri="{BB962C8B-B14F-4D97-AF65-F5344CB8AC3E}">
        <p14:creationId xmlns:p14="http://schemas.microsoft.com/office/powerpoint/2010/main" val="2979725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06C3ABC9-FC19-DA2F-CA41-7A92BEE83888}"/>
              </a:ext>
            </a:extLst>
          </p:cNvPr>
          <p:cNvGraphicFramePr>
            <a:graphicFrameLocks/>
          </p:cNvGraphicFramePr>
          <p:nvPr/>
        </p:nvGraphicFramePr>
        <p:xfrm>
          <a:off x="699910" y="870590"/>
          <a:ext cx="10792180" cy="5444866"/>
        </p:xfrm>
        <a:graphic>
          <a:graphicData uri="http://schemas.openxmlformats.org/drawingml/2006/chart">
            <c:chart xmlns:c="http://schemas.openxmlformats.org/drawingml/2006/chart" xmlns:r="http://schemas.openxmlformats.org/officeDocument/2006/relationships" r:id="rId3"/>
          </a:graphicData>
        </a:graphic>
      </p:graphicFrame>
      <p:sp>
        <p:nvSpPr>
          <p:cNvPr id="3" name="Rectangle: Rounded Corners 2">
            <a:extLst>
              <a:ext uri="{FF2B5EF4-FFF2-40B4-BE49-F238E27FC236}">
                <a16:creationId xmlns:a16="http://schemas.microsoft.com/office/drawing/2014/main" id="{2071CC30-2DB0-C581-B4A5-3CA1E305D804}"/>
              </a:ext>
            </a:extLst>
          </p:cNvPr>
          <p:cNvSpPr/>
          <p:nvPr/>
        </p:nvSpPr>
        <p:spPr>
          <a:xfrm>
            <a:off x="9342513" y="1509735"/>
            <a:ext cx="1480265" cy="463335"/>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5" name="Rectangle: Rounded Corners 4">
            <a:extLst>
              <a:ext uri="{FF2B5EF4-FFF2-40B4-BE49-F238E27FC236}">
                <a16:creationId xmlns:a16="http://schemas.microsoft.com/office/drawing/2014/main" id="{310D55F4-E4AC-97FC-B03C-695C19FE6F79}"/>
              </a:ext>
            </a:extLst>
          </p:cNvPr>
          <p:cNvSpPr/>
          <p:nvPr/>
        </p:nvSpPr>
        <p:spPr>
          <a:xfrm>
            <a:off x="8357546" y="3818072"/>
            <a:ext cx="1277372" cy="47775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6" name="Rectangle: Rounded Corners 5">
            <a:extLst>
              <a:ext uri="{FF2B5EF4-FFF2-40B4-BE49-F238E27FC236}">
                <a16:creationId xmlns:a16="http://schemas.microsoft.com/office/drawing/2014/main" id="{77D1BC14-2960-2FAF-3380-1F0717C3A19E}"/>
              </a:ext>
            </a:extLst>
          </p:cNvPr>
          <p:cNvSpPr/>
          <p:nvPr/>
        </p:nvSpPr>
        <p:spPr>
          <a:xfrm>
            <a:off x="4505007" y="3033656"/>
            <a:ext cx="2108640" cy="477834"/>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7" name="Rectangle: Rounded Corners 6">
            <a:extLst>
              <a:ext uri="{FF2B5EF4-FFF2-40B4-BE49-F238E27FC236}">
                <a16:creationId xmlns:a16="http://schemas.microsoft.com/office/drawing/2014/main" id="{603B27AE-BAD4-5BA9-8018-89A62A2271C5}"/>
              </a:ext>
            </a:extLst>
          </p:cNvPr>
          <p:cNvSpPr/>
          <p:nvPr/>
        </p:nvSpPr>
        <p:spPr>
          <a:xfrm>
            <a:off x="8223753" y="4584539"/>
            <a:ext cx="1544957" cy="47775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
        <p:nvSpPr>
          <p:cNvPr id="8" name="Rectangle: Rounded Corners 7">
            <a:extLst>
              <a:ext uri="{FF2B5EF4-FFF2-40B4-BE49-F238E27FC236}">
                <a16:creationId xmlns:a16="http://schemas.microsoft.com/office/drawing/2014/main" id="{4148176A-DA0E-A136-0E62-2B098B73C5F9}"/>
              </a:ext>
            </a:extLst>
          </p:cNvPr>
          <p:cNvSpPr/>
          <p:nvPr/>
        </p:nvSpPr>
        <p:spPr>
          <a:xfrm>
            <a:off x="7416474" y="2290624"/>
            <a:ext cx="1232674" cy="463335"/>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Montserrat Regular"/>
              <a:ea typeface="+mn-ea"/>
              <a:cs typeface="+mn-cs"/>
            </a:endParaRPr>
          </a:p>
        </p:txBody>
      </p:sp>
    </p:spTree>
    <p:extLst>
      <p:ext uri="{BB962C8B-B14F-4D97-AF65-F5344CB8AC3E}">
        <p14:creationId xmlns:p14="http://schemas.microsoft.com/office/powerpoint/2010/main" val="2509104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1)">
                                      <p:cBhvr>
                                        <p:cTn id="16" dur="2000"/>
                                        <p:tgtEl>
                                          <p:spTgt spid="7"/>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4A60-E84B-5476-CA03-E5663C38420D}"/>
              </a:ext>
            </a:extLst>
          </p:cNvPr>
          <p:cNvSpPr>
            <a:spLocks noGrp="1"/>
          </p:cNvSpPr>
          <p:nvPr>
            <p:ph type="title"/>
          </p:nvPr>
        </p:nvSpPr>
        <p:spPr>
          <a:xfrm>
            <a:off x="654540" y="2487389"/>
            <a:ext cx="10709463" cy="1233318"/>
          </a:xfrm>
        </p:spPr>
        <p:txBody>
          <a:bodyPr/>
          <a:lstStyle/>
          <a:p>
            <a:pPr algn="ctr"/>
            <a:r>
              <a:rPr lang="en-US" dirty="0"/>
              <a:t>Future planning and projection</a:t>
            </a:r>
          </a:p>
        </p:txBody>
      </p:sp>
    </p:spTree>
    <p:extLst>
      <p:ext uri="{BB962C8B-B14F-4D97-AF65-F5344CB8AC3E}">
        <p14:creationId xmlns:p14="http://schemas.microsoft.com/office/powerpoint/2010/main" val="842204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6636AC-9E73-556E-577F-9747B8C1423D}"/>
              </a:ext>
            </a:extLst>
          </p:cNvPr>
          <p:cNvSpPr>
            <a:spLocks noGrp="1"/>
          </p:cNvSpPr>
          <p:nvPr>
            <p:ph type="title"/>
          </p:nvPr>
        </p:nvSpPr>
        <p:spPr/>
        <p:txBody>
          <a:bodyPr/>
          <a:lstStyle/>
          <a:p>
            <a:endParaRPr lang="en-US"/>
          </a:p>
        </p:txBody>
      </p:sp>
      <p:graphicFrame>
        <p:nvGraphicFramePr>
          <p:cNvPr id="7" name="Chart 6">
            <a:extLst>
              <a:ext uri="{FF2B5EF4-FFF2-40B4-BE49-F238E27FC236}">
                <a16:creationId xmlns:a16="http://schemas.microsoft.com/office/drawing/2014/main" id="{2348CE0A-0946-492B-7E35-347BA69E0C2F}"/>
              </a:ext>
            </a:extLst>
          </p:cNvPr>
          <p:cNvGraphicFramePr>
            <a:graphicFrameLocks/>
          </p:cNvGraphicFramePr>
          <p:nvPr/>
        </p:nvGraphicFramePr>
        <p:xfrm>
          <a:off x="295967" y="932523"/>
          <a:ext cx="10905066" cy="51444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9421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CF035CBA-3508-2948-28C6-4A12A1047B57}"/>
              </a:ext>
            </a:extLst>
          </p:cNvPr>
          <p:cNvGraphicFramePr>
            <a:graphicFrameLocks/>
          </p:cNvGraphicFramePr>
          <p:nvPr/>
        </p:nvGraphicFramePr>
        <p:xfrm>
          <a:off x="643467" y="936198"/>
          <a:ext cx="10905066" cy="52038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32748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81E9A589-6A91-0F6F-198E-DE0AB8DF56A3}"/>
              </a:ext>
            </a:extLst>
          </p:cNvPr>
          <p:cNvGraphicFramePr>
            <a:graphicFrameLocks/>
          </p:cNvGraphicFramePr>
          <p:nvPr/>
        </p:nvGraphicFramePr>
        <p:xfrm>
          <a:off x="802996" y="1169611"/>
          <a:ext cx="10586007" cy="51110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72601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81E9A589-6A91-0F6F-198E-DE0AB8DF56A3}"/>
              </a:ext>
            </a:extLst>
          </p:cNvPr>
          <p:cNvGraphicFramePr>
            <a:graphicFrameLocks/>
          </p:cNvGraphicFramePr>
          <p:nvPr/>
        </p:nvGraphicFramePr>
        <p:xfrm>
          <a:off x="801411" y="879503"/>
          <a:ext cx="10589177" cy="50989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5034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close-up of words&#10;&#10;Description automatically generated with low confidence">
            <a:extLst>
              <a:ext uri="{FF2B5EF4-FFF2-40B4-BE49-F238E27FC236}">
                <a16:creationId xmlns:a16="http://schemas.microsoft.com/office/drawing/2014/main" id="{FD5494CB-1322-8059-A33C-2CE0CDC265AB}"/>
              </a:ext>
            </a:extLst>
          </p:cNvPr>
          <p:cNvPicPr>
            <a:picLocks noChangeAspect="1"/>
          </p:cNvPicPr>
          <p:nvPr/>
        </p:nvPicPr>
        <p:blipFill rotWithShape="1">
          <a:blip r:embed="rId3">
            <a:extLst>
              <a:ext uri="{28A0092B-C50C-407E-A947-70E740481C1C}">
                <a14:useLocalDpi xmlns:a14="http://schemas.microsoft.com/office/drawing/2010/main" val="0"/>
              </a:ext>
            </a:extLst>
          </a:blip>
          <a:srcRect l="6205" t="8291" r="12376" b="16917"/>
          <a:stretch/>
        </p:blipFill>
        <p:spPr>
          <a:xfrm>
            <a:off x="643467" y="786894"/>
            <a:ext cx="10905066" cy="5284211"/>
          </a:xfrm>
          <a:prstGeom prst="rect">
            <a:avLst/>
          </a:prstGeom>
        </p:spPr>
      </p:pic>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528899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GB" sz="7200" dirty="0">
                <a:solidFill>
                  <a:schemeClr val="tx1"/>
                </a:solidFill>
                <a:latin typeface="Montserrat" panose="00000500000000000000" pitchFamily="2" charset="0"/>
              </a:rPr>
              <a:t>50%</a:t>
            </a:r>
          </a:p>
          <a:p>
            <a:r>
              <a:rPr lang="en-GB" dirty="0">
                <a:solidFill>
                  <a:schemeClr val="tx1"/>
                </a:solidFill>
                <a:latin typeface="Montserrat" panose="00000500000000000000" pitchFamily="2" charset="0"/>
              </a:rPr>
              <a:t>expect a change in skillset</a:t>
            </a:r>
          </a:p>
        </p:txBody>
      </p:sp>
    </p:spTree>
    <p:extLst>
      <p:ext uri="{BB962C8B-B14F-4D97-AF65-F5344CB8AC3E}">
        <p14:creationId xmlns:p14="http://schemas.microsoft.com/office/powerpoint/2010/main" val="2323599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GB" sz="7200" dirty="0">
                <a:solidFill>
                  <a:schemeClr val="tx1"/>
                </a:solidFill>
                <a:latin typeface="Montserrat" panose="00000500000000000000" pitchFamily="2" charset="0"/>
              </a:rPr>
              <a:t>44%</a:t>
            </a:r>
          </a:p>
          <a:p>
            <a:r>
              <a:rPr lang="en-GB" dirty="0">
                <a:solidFill>
                  <a:schemeClr val="tx1"/>
                </a:solidFill>
                <a:latin typeface="Montserrat" panose="00000500000000000000" pitchFamily="2" charset="0"/>
              </a:rPr>
              <a:t>expect team increase</a:t>
            </a:r>
          </a:p>
        </p:txBody>
      </p:sp>
    </p:spTree>
    <p:extLst>
      <p:ext uri="{BB962C8B-B14F-4D97-AF65-F5344CB8AC3E}">
        <p14:creationId xmlns:p14="http://schemas.microsoft.com/office/powerpoint/2010/main" val="1145845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119B2-D813-8338-1C26-8EA66E6FD537}"/>
              </a:ext>
            </a:extLst>
          </p:cNvPr>
          <p:cNvSpPr>
            <a:spLocks noGrp="1"/>
          </p:cNvSpPr>
          <p:nvPr>
            <p:ph type="title"/>
          </p:nvPr>
        </p:nvSpPr>
        <p:spPr/>
        <p:txBody>
          <a:bodyPr/>
          <a:lstStyle/>
          <a:p>
            <a:endParaRPr lang="en-US"/>
          </a:p>
        </p:txBody>
      </p:sp>
      <p:graphicFrame>
        <p:nvGraphicFramePr>
          <p:cNvPr id="4" name="Chart 3">
            <a:extLst>
              <a:ext uri="{FF2B5EF4-FFF2-40B4-BE49-F238E27FC236}">
                <a16:creationId xmlns:a16="http://schemas.microsoft.com/office/drawing/2014/main" id="{A1FFE157-2303-D848-AE6E-22613175DEC5}"/>
              </a:ext>
            </a:extLst>
          </p:cNvPr>
          <p:cNvGraphicFramePr>
            <a:graphicFrameLocks/>
          </p:cNvGraphicFramePr>
          <p:nvPr/>
        </p:nvGraphicFramePr>
        <p:xfrm>
          <a:off x="867585" y="892882"/>
          <a:ext cx="10456830" cy="507223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65314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r>
              <a:rPr lang="en-US" dirty="0">
                <a:solidFill>
                  <a:schemeClr val="tx1"/>
                </a:solidFill>
                <a:latin typeface="Montserrat" panose="00000500000000000000" pitchFamily="2" charset="0"/>
                <a:ea typeface="Calibri" panose="020F0502020204030204" pitchFamily="34" charset="0"/>
                <a:cs typeface="Times New Roman" panose="02020603050405020304" pitchFamily="18" charset="0"/>
              </a:rPr>
              <a:t>h</a:t>
            </a:r>
            <a:r>
              <a:rPr lang="en-US" dirty="0">
                <a:solidFill>
                  <a:schemeClr val="tx1"/>
                </a:solidFill>
                <a:effectLst/>
                <a:latin typeface="Montserrat" panose="00000500000000000000" pitchFamily="2" charset="0"/>
                <a:ea typeface="Calibri" panose="020F0502020204030204" pitchFamily="34" charset="0"/>
                <a:cs typeface="Times New Roman" panose="02020603050405020304" pitchFamily="18" charset="0"/>
              </a:rPr>
              <a:t>uman resourcing and relationships</a:t>
            </a:r>
            <a:endParaRPr lang="en-GB" dirty="0">
              <a:solidFill>
                <a:schemeClr val="tx1"/>
              </a:solidFill>
              <a:latin typeface="Montserrat" panose="00000500000000000000" pitchFamily="2" charset="0"/>
            </a:endParaRPr>
          </a:p>
        </p:txBody>
      </p:sp>
    </p:spTree>
    <p:extLst>
      <p:ext uri="{BB962C8B-B14F-4D97-AF65-F5344CB8AC3E}">
        <p14:creationId xmlns:p14="http://schemas.microsoft.com/office/powerpoint/2010/main" val="2149011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D47F-6D20-B665-6D02-76DBDCBAA226}"/>
              </a:ext>
            </a:extLst>
          </p:cNvPr>
          <p:cNvSpPr>
            <a:spLocks noGrp="1"/>
          </p:cNvSpPr>
          <p:nvPr>
            <p:ph type="title"/>
          </p:nvPr>
        </p:nvSpPr>
        <p:spPr>
          <a:xfrm>
            <a:off x="741268" y="2336782"/>
            <a:ext cx="10709463" cy="1233318"/>
          </a:xfrm>
        </p:spPr>
        <p:txBody>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lang="en-US" dirty="0">
                <a:solidFill>
                  <a:srgbClr val="FFFFFF"/>
                </a:solidFill>
              </a:rPr>
              <a:t>Five stories the data tells</a:t>
            </a:r>
            <a:endParaRPr kumimoji="0" lang="en-US" sz="8800" b="0" i="0" u="none" strike="noStrike" kern="1200" cap="all" spc="300" normalizeH="0" baseline="0" noProof="0" dirty="0">
              <a:ln>
                <a:noFill/>
              </a:ln>
              <a:solidFill>
                <a:srgbClr val="FFFFFF"/>
              </a:solidFill>
              <a:effectLst/>
              <a:uLnTx/>
              <a:uFillTx/>
              <a:latin typeface="Montserrat Light" charset="0"/>
              <a:ea typeface="+mn-ea"/>
              <a:cs typeface="+mn-cs"/>
            </a:endParaRPr>
          </a:p>
        </p:txBody>
      </p:sp>
    </p:spTree>
    <p:extLst>
      <p:ext uri="{BB962C8B-B14F-4D97-AF65-F5344CB8AC3E}">
        <p14:creationId xmlns:p14="http://schemas.microsoft.com/office/powerpoint/2010/main" val="340152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sz="quarter" idx="11"/>
          </p:nvPr>
        </p:nvSpPr>
        <p:spPr>
          <a:xfrm>
            <a:off x="609600" y="2385381"/>
            <a:ext cx="10972800" cy="2087238"/>
          </a:xfrm>
        </p:spPr>
        <p:txBody>
          <a:bodyPr/>
          <a:lstStyle/>
          <a:p>
            <a:pPr marL="514350" indent="-514350">
              <a:lnSpc>
                <a:spcPct val="100000"/>
              </a:lnSpc>
              <a:spcBef>
                <a:spcPts val="0"/>
              </a:spcBef>
              <a:buFont typeface="+mj-lt"/>
              <a:buAutoNum type="arabicPeriod"/>
            </a:pPr>
            <a:r>
              <a:rPr lang="en-US" sz="3600" dirty="0">
                <a:solidFill>
                  <a:schemeClr val="tx1"/>
                </a:solidFill>
              </a:rPr>
              <a:t>numbers are high</a:t>
            </a:r>
          </a:p>
        </p:txBody>
      </p:sp>
    </p:spTree>
    <p:extLst>
      <p:ext uri="{BB962C8B-B14F-4D97-AF65-F5344CB8AC3E}">
        <p14:creationId xmlns:p14="http://schemas.microsoft.com/office/powerpoint/2010/main" val="1661545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2812341"/>
            <a:ext cx="10972800" cy="1233318"/>
          </a:xfrm>
        </p:spPr>
        <p:txBody>
          <a:bodyPr/>
          <a:lstStyle/>
          <a:p>
            <a:pPr>
              <a:lnSpc>
                <a:spcPct val="100000"/>
              </a:lnSpc>
              <a:spcBef>
                <a:spcPts val="0"/>
              </a:spcBef>
            </a:pPr>
            <a:r>
              <a:rPr lang="en-US" dirty="0">
                <a:solidFill>
                  <a:schemeClr val="tx1"/>
                </a:solidFill>
              </a:rPr>
              <a:t>2. conversely, revenue is down</a:t>
            </a:r>
          </a:p>
        </p:txBody>
      </p:sp>
    </p:spTree>
    <p:extLst>
      <p:ext uri="{BB962C8B-B14F-4D97-AF65-F5344CB8AC3E}">
        <p14:creationId xmlns:p14="http://schemas.microsoft.com/office/powerpoint/2010/main" val="2166786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2626210"/>
            <a:ext cx="10972800" cy="1605579"/>
          </a:xfrm>
        </p:spPr>
        <p:txBody>
          <a:bodyPr/>
          <a:lstStyle/>
          <a:p>
            <a:pPr>
              <a:lnSpc>
                <a:spcPct val="100000"/>
              </a:lnSpc>
              <a:spcBef>
                <a:spcPts val="0"/>
              </a:spcBef>
            </a:pPr>
            <a:r>
              <a:rPr lang="en-US" dirty="0">
                <a:solidFill>
                  <a:schemeClr val="tx1"/>
                </a:solidFill>
              </a:rPr>
              <a:t>3. slow down the snap back</a:t>
            </a:r>
          </a:p>
        </p:txBody>
      </p:sp>
    </p:spTree>
    <p:extLst>
      <p:ext uri="{BB962C8B-B14F-4D97-AF65-F5344CB8AC3E}">
        <p14:creationId xmlns:p14="http://schemas.microsoft.com/office/powerpoint/2010/main" val="1488800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609600" y="2643873"/>
            <a:ext cx="10972800" cy="1570253"/>
          </a:xfrm>
        </p:spPr>
        <p:txBody>
          <a:bodyPr/>
          <a:lstStyle/>
          <a:p>
            <a:pPr>
              <a:lnSpc>
                <a:spcPct val="100000"/>
              </a:lnSpc>
              <a:spcBef>
                <a:spcPts val="0"/>
              </a:spcBef>
            </a:pPr>
            <a:r>
              <a:rPr lang="en-US" dirty="0">
                <a:solidFill>
                  <a:schemeClr val="tx1"/>
                </a:solidFill>
              </a:rPr>
              <a:t>4. high levels of ‘new’ is not so new</a:t>
            </a:r>
          </a:p>
        </p:txBody>
      </p:sp>
    </p:spTree>
    <p:extLst>
      <p:ext uri="{BB962C8B-B14F-4D97-AF65-F5344CB8AC3E}">
        <p14:creationId xmlns:p14="http://schemas.microsoft.com/office/powerpoint/2010/main" val="2178027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F111511A-92A6-62A1-5D06-E6B740FDC93C}"/>
              </a:ext>
            </a:extLst>
          </p:cNvPr>
          <p:cNvSpPr>
            <a:spLocks noGrp="1"/>
          </p:cNvSpPr>
          <p:nvPr>
            <p:ph type="title"/>
          </p:nvPr>
        </p:nvSpPr>
        <p:spPr/>
        <p:txBody>
          <a:bodyPr/>
          <a:lstStyle/>
          <a:p>
            <a:endParaRPr lang="en-US"/>
          </a:p>
        </p:txBody>
      </p:sp>
      <p:sp>
        <p:nvSpPr>
          <p:cNvPr id="14" name="Text Placeholder 13">
            <a:extLst>
              <a:ext uri="{FF2B5EF4-FFF2-40B4-BE49-F238E27FC236}">
                <a16:creationId xmlns:a16="http://schemas.microsoft.com/office/drawing/2014/main" id="{58EC44C6-F3F7-B846-F2EF-628F483F5C95}"/>
              </a:ext>
            </a:extLst>
          </p:cNvPr>
          <p:cNvSpPr>
            <a:spLocks noGrp="1"/>
          </p:cNvSpPr>
          <p:nvPr>
            <p:ph type="body" sz="quarter" idx="11"/>
          </p:nvPr>
        </p:nvSpPr>
        <p:spPr>
          <a:xfrm>
            <a:off x="735030" y="1748481"/>
            <a:ext cx="10972800" cy="3361038"/>
          </a:xfrm>
        </p:spPr>
        <p:txBody>
          <a:bodyPr/>
          <a:lstStyle/>
          <a:p>
            <a:pPr>
              <a:lnSpc>
                <a:spcPct val="100000"/>
              </a:lnSpc>
              <a:spcBef>
                <a:spcPts val="0"/>
              </a:spcBef>
            </a:pPr>
            <a:r>
              <a:rPr lang="en-US" dirty="0">
                <a:solidFill>
                  <a:schemeClr val="tx1"/>
                </a:solidFill>
              </a:rPr>
              <a:t>5. harness member ‘stickiness’</a:t>
            </a:r>
          </a:p>
        </p:txBody>
      </p:sp>
    </p:spTree>
    <p:extLst>
      <p:ext uri="{BB962C8B-B14F-4D97-AF65-F5344CB8AC3E}">
        <p14:creationId xmlns:p14="http://schemas.microsoft.com/office/powerpoint/2010/main" val="1455448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14FBA9C-7340-FDB0-BB4B-29744D60C0A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990088" y="-2990088"/>
            <a:ext cx="6858001" cy="12838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098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773AA7B-55E2-02B3-7D1A-A2CFE3EEA100}"/>
              </a:ext>
            </a:extLst>
          </p:cNvPr>
          <p:cNvSpPr>
            <a:spLocks noGrp="1"/>
          </p:cNvSpPr>
          <p:nvPr>
            <p:ph type="title"/>
          </p:nvPr>
        </p:nvSpPr>
        <p:spPr>
          <a:xfrm>
            <a:off x="741268" y="2401328"/>
            <a:ext cx="10709463" cy="1233318"/>
          </a:xfrm>
        </p:spPr>
        <p:txBody>
          <a:bodyPr/>
          <a:lstStyle/>
          <a:p>
            <a:pPr algn="ctr"/>
            <a:r>
              <a:rPr lang="en-US" dirty="0"/>
              <a:t>Thoughts and questions?</a:t>
            </a:r>
          </a:p>
        </p:txBody>
      </p:sp>
    </p:spTree>
    <p:extLst>
      <p:ext uri="{BB962C8B-B14F-4D97-AF65-F5344CB8AC3E}">
        <p14:creationId xmlns:p14="http://schemas.microsoft.com/office/powerpoint/2010/main" val="1965729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4235828"/>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Up next: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7300" dirty="0">
                <a:solidFill>
                  <a:schemeClr val="tx1">
                    <a:lumMod val="75000"/>
                    <a:lumOff val="25000"/>
                  </a:schemeClr>
                </a:solidFill>
                <a:latin typeface="Aptos Black" panose="020B0004020202020204" pitchFamily="34" charset="0"/>
              </a:rPr>
              <a:t>TEA O’CLOCK</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6571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433465" y="5838291"/>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Up next: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4400" dirty="0">
                <a:solidFill>
                  <a:schemeClr val="tx1">
                    <a:lumMod val="75000"/>
                    <a:lumOff val="25000"/>
                  </a:schemeClr>
                </a:solidFill>
                <a:latin typeface="Aptos Black" panose="020B0004020202020204" pitchFamily="34" charset="0"/>
              </a:rPr>
              <a:t>History has its eyes on us: How WMC did not throw away its shot through Hamilton on-sale period</a:t>
            </a:r>
            <a:br>
              <a:rPr lang="en-US" sz="4400" dirty="0">
                <a:solidFill>
                  <a:schemeClr val="tx1">
                    <a:lumMod val="75000"/>
                    <a:lumOff val="25000"/>
                  </a:schemeClr>
                </a:solidFill>
                <a:latin typeface="Aptos Black" panose="020B000402020202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Sophie Anthony &amp; Lawrence Dixon</a:t>
            </a:r>
            <a:b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2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Wales Millennium Centre</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90975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133351" y="330200"/>
            <a:ext cx="8902700" cy="1325563"/>
          </a:xfrm>
        </p:spPr>
        <p:txBody>
          <a:bodyPr>
            <a:normAutofit/>
          </a:bodyPr>
          <a:lstStyle/>
          <a:p>
            <a:r>
              <a:rPr lang="en-GB" sz="4800" b="1" dirty="0">
                <a:solidFill>
                  <a:schemeClr val="accent2"/>
                </a:solidFill>
              </a:rPr>
              <a:t>‘History has its eyes on us’...</a:t>
            </a:r>
          </a:p>
        </p:txBody>
      </p:sp>
      <p:pic>
        <p:nvPicPr>
          <p:cNvPr id="6" name="Picture 5">
            <a:extLst>
              <a:ext uri="{FF2B5EF4-FFF2-40B4-BE49-F238E27FC236}">
                <a16:creationId xmlns:a16="http://schemas.microsoft.com/office/drawing/2014/main" id="{A5D7F3F4-D7BE-4D04-BB58-3A6ECB473F80}"/>
              </a:ext>
            </a:extLst>
          </p:cNvPr>
          <p:cNvPicPr>
            <a:picLocks noChangeAspect="1"/>
          </p:cNvPicPr>
          <p:nvPr/>
        </p:nvPicPr>
        <p:blipFill>
          <a:blip r:embed="rId4"/>
          <a:stretch>
            <a:fillRect/>
          </a:stretch>
        </p:blipFill>
        <p:spPr>
          <a:xfrm>
            <a:off x="7758546" y="1690688"/>
            <a:ext cx="3685310" cy="214773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BF3EE580-917B-46BF-92D5-842BCD00BB53}"/>
              </a:ext>
            </a:extLst>
          </p:cNvPr>
          <p:cNvPicPr>
            <a:picLocks noChangeAspect="1"/>
          </p:cNvPicPr>
          <p:nvPr/>
        </p:nvPicPr>
        <p:blipFill>
          <a:blip r:embed="rId5"/>
          <a:stretch>
            <a:fillRect/>
          </a:stretch>
        </p:blipFill>
        <p:spPr>
          <a:xfrm>
            <a:off x="7758546" y="4090116"/>
            <a:ext cx="3685310" cy="2147730"/>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61E1857E-A058-44EA-9538-68C9311013D0}"/>
              </a:ext>
            </a:extLst>
          </p:cNvPr>
          <p:cNvPicPr>
            <a:picLocks noChangeAspect="1"/>
          </p:cNvPicPr>
          <p:nvPr/>
        </p:nvPicPr>
        <p:blipFill>
          <a:blip r:embed="rId6"/>
          <a:stretch>
            <a:fillRect/>
          </a:stretch>
        </p:blipFill>
        <p:spPr>
          <a:xfrm>
            <a:off x="9613900" y="365125"/>
            <a:ext cx="2310317" cy="968375"/>
          </a:xfrm>
          <a:prstGeom prst="rect">
            <a:avLst/>
          </a:prstGeom>
        </p:spPr>
      </p:pic>
      <p:pic>
        <p:nvPicPr>
          <p:cNvPr id="7" name="Online Media 3" title="Hamilton | West End Trailer">
            <a:hlinkClick r:id="" action="ppaction://media"/>
            <a:extLst>
              <a:ext uri="{FF2B5EF4-FFF2-40B4-BE49-F238E27FC236}">
                <a16:creationId xmlns:a16="http://schemas.microsoft.com/office/drawing/2014/main" id="{4D82A053-1F88-CFA8-0332-3526A76A62C7}"/>
              </a:ext>
            </a:extLst>
          </p:cNvPr>
          <p:cNvPicPr>
            <a:picLocks noRot="1" noChangeAspect="1"/>
          </p:cNvPicPr>
          <p:nvPr>
            <a:videoFile r:link="rId1"/>
          </p:nvPr>
        </p:nvPicPr>
        <p:blipFill>
          <a:blip r:embed="rId7"/>
          <a:stretch>
            <a:fillRect/>
          </a:stretch>
        </p:blipFill>
        <p:spPr>
          <a:xfrm>
            <a:off x="500640" y="1991566"/>
            <a:ext cx="6897686" cy="3897456"/>
          </a:xfrm>
          <a:prstGeom prst="rect">
            <a:avLst/>
          </a:prstGeom>
          <a:solidFill>
            <a:schemeClr val="bg1"/>
          </a:solidFill>
        </p:spPr>
      </p:pic>
    </p:spTree>
    <p:extLst>
      <p:ext uri="{BB962C8B-B14F-4D97-AF65-F5344CB8AC3E}">
        <p14:creationId xmlns:p14="http://schemas.microsoft.com/office/powerpoint/2010/main" val="245726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65DDCB-61BA-40AC-9164-29B7DE9664B1}"/>
              </a:ext>
            </a:extLst>
          </p:cNvPr>
          <p:cNvPicPr>
            <a:picLocks noChangeAspect="1"/>
          </p:cNvPicPr>
          <p:nvPr/>
        </p:nvPicPr>
        <p:blipFill>
          <a:blip r:embed="rId3"/>
          <a:stretch>
            <a:fillRect/>
          </a:stretch>
        </p:blipFill>
        <p:spPr>
          <a:xfrm>
            <a:off x="810488" y="3991503"/>
            <a:ext cx="10543309" cy="2623491"/>
          </a:xfrm>
          <a:prstGeom prst="rect">
            <a:avLst/>
          </a:prstGeom>
        </p:spPr>
      </p:pic>
      <p:pic>
        <p:nvPicPr>
          <p:cNvPr id="8" name="Picture 7">
            <a:extLst>
              <a:ext uri="{FF2B5EF4-FFF2-40B4-BE49-F238E27FC236}">
                <a16:creationId xmlns:a16="http://schemas.microsoft.com/office/drawing/2014/main" id="{5D3A7AAF-C6A8-4E3D-92D8-C9D196D9E272}"/>
              </a:ext>
            </a:extLst>
          </p:cNvPr>
          <p:cNvPicPr>
            <a:picLocks noChangeAspect="1"/>
          </p:cNvPicPr>
          <p:nvPr/>
        </p:nvPicPr>
        <p:blipFill>
          <a:blip r:embed="rId4"/>
          <a:stretch>
            <a:fillRect/>
          </a:stretch>
        </p:blipFill>
        <p:spPr>
          <a:xfrm>
            <a:off x="9613900" y="365125"/>
            <a:ext cx="2310317" cy="968375"/>
          </a:xfrm>
          <a:prstGeom prst="rect">
            <a:avLst/>
          </a:prstGeom>
        </p:spPr>
      </p:pic>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533400" y="112781"/>
            <a:ext cx="10820397" cy="1325563"/>
          </a:xfrm>
        </p:spPr>
        <p:txBody>
          <a:bodyPr>
            <a:normAutofit/>
          </a:bodyPr>
          <a:lstStyle/>
          <a:p>
            <a:r>
              <a:rPr lang="en-GB" sz="4000" b="1" dirty="0">
                <a:solidFill>
                  <a:schemeClr val="tx1"/>
                </a:solidFill>
              </a:rPr>
              <a:t>… one of the biggest on-sales in our history</a:t>
            </a:r>
          </a:p>
        </p:txBody>
      </p:sp>
      <p:pic>
        <p:nvPicPr>
          <p:cNvPr id="6" name="Picture 5">
            <a:extLst>
              <a:ext uri="{FF2B5EF4-FFF2-40B4-BE49-F238E27FC236}">
                <a16:creationId xmlns:a16="http://schemas.microsoft.com/office/drawing/2014/main" id="{A0EEF825-DE4E-495D-9E63-E8C04A1E273C}"/>
              </a:ext>
            </a:extLst>
          </p:cNvPr>
          <p:cNvPicPr>
            <a:picLocks noChangeAspect="1"/>
          </p:cNvPicPr>
          <p:nvPr/>
        </p:nvPicPr>
        <p:blipFill>
          <a:blip r:embed="rId5"/>
          <a:stretch>
            <a:fillRect/>
          </a:stretch>
        </p:blipFill>
        <p:spPr>
          <a:xfrm>
            <a:off x="838197" y="1543188"/>
            <a:ext cx="10515601" cy="2224312"/>
          </a:xfrm>
          <a:prstGeom prst="rect">
            <a:avLst/>
          </a:prstGeom>
        </p:spPr>
      </p:pic>
      <p:sp>
        <p:nvSpPr>
          <p:cNvPr id="4" name="Oval 3">
            <a:extLst>
              <a:ext uri="{FF2B5EF4-FFF2-40B4-BE49-F238E27FC236}">
                <a16:creationId xmlns:a16="http://schemas.microsoft.com/office/drawing/2014/main" id="{66203C61-3323-423E-A23A-0595B71F2EDA}"/>
              </a:ext>
            </a:extLst>
          </p:cNvPr>
          <p:cNvSpPr/>
          <p:nvPr/>
        </p:nvSpPr>
        <p:spPr>
          <a:xfrm>
            <a:off x="8317284" y="2088916"/>
            <a:ext cx="858982" cy="186599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sp>
        <p:nvSpPr>
          <p:cNvPr id="7" name="Oval 6">
            <a:extLst>
              <a:ext uri="{FF2B5EF4-FFF2-40B4-BE49-F238E27FC236}">
                <a16:creationId xmlns:a16="http://schemas.microsoft.com/office/drawing/2014/main" id="{CCAE2762-E20C-418E-864A-F6FC2EBFC55A}"/>
              </a:ext>
            </a:extLst>
          </p:cNvPr>
          <p:cNvSpPr/>
          <p:nvPr/>
        </p:nvSpPr>
        <p:spPr>
          <a:xfrm rot="16200000">
            <a:off x="8746775" y="3095170"/>
            <a:ext cx="858982" cy="441048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spTree>
    <p:extLst>
      <p:ext uri="{BB962C8B-B14F-4D97-AF65-F5344CB8AC3E}">
        <p14:creationId xmlns:p14="http://schemas.microsoft.com/office/powerpoint/2010/main" val="375772465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6ACB99F0-02C0-48FF-A34C-C14BFA53E191}"/>
              </a:ext>
            </a:extLst>
          </p:cNvPr>
          <p:cNvGraphicFramePr>
            <a:graphicFrameLocks noGrp="1"/>
          </p:cNvGraphicFramePr>
          <p:nvPr>
            <p:ph idx="1"/>
          </p:nvPr>
        </p:nvGraphicFramePr>
        <p:xfrm>
          <a:off x="0" y="1690254"/>
          <a:ext cx="12192000" cy="24522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a:extLst>
              <a:ext uri="{FF2B5EF4-FFF2-40B4-BE49-F238E27FC236}">
                <a16:creationId xmlns:a16="http://schemas.microsoft.com/office/drawing/2014/main" id="{3107BA3E-04D8-4862-959F-0E26EA2C6D9F}"/>
              </a:ext>
            </a:extLst>
          </p:cNvPr>
          <p:cNvGraphicFramePr>
            <a:graphicFrameLocks/>
          </p:cNvGraphicFramePr>
          <p:nvPr/>
        </p:nvGraphicFramePr>
        <p:xfrm>
          <a:off x="0" y="4405745"/>
          <a:ext cx="12192000" cy="2452255"/>
        </p:xfrm>
        <a:graphic>
          <a:graphicData uri="http://schemas.openxmlformats.org/drawingml/2006/chart">
            <c:chart xmlns:c="http://schemas.openxmlformats.org/drawingml/2006/chart" xmlns:r="http://schemas.openxmlformats.org/officeDocument/2006/relationships" r:id="rId4"/>
          </a:graphicData>
        </a:graphic>
      </p:graphicFrame>
      <p:sp>
        <p:nvSpPr>
          <p:cNvPr id="10" name="Title 1">
            <a:extLst>
              <a:ext uri="{FF2B5EF4-FFF2-40B4-BE49-F238E27FC236}">
                <a16:creationId xmlns:a16="http://schemas.microsoft.com/office/drawing/2014/main" id="{2887DFF5-8B73-487E-964D-74715DC7BBA4}"/>
              </a:ext>
            </a:extLst>
          </p:cNvPr>
          <p:cNvSpPr txBox="1">
            <a:spLocks/>
          </p:cNvSpPr>
          <p:nvPr/>
        </p:nvSpPr>
        <p:spPr>
          <a:xfrm>
            <a:off x="-297872" y="873052"/>
            <a:ext cx="8902700"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1" i="0" u="none" strike="noStrike" kern="1200" cap="all" spc="0" normalizeH="0" baseline="0" noProof="0" dirty="0">
                <a:ln>
                  <a:noFill/>
                </a:ln>
                <a:solidFill>
                  <a:srgbClr val="2DAF96"/>
                </a:solidFill>
                <a:effectLst/>
                <a:uLnTx/>
                <a:uFillTx/>
                <a:latin typeface="Central Avenue WMC"/>
                <a:ea typeface="+mj-ea"/>
                <a:cs typeface="+mj-cs"/>
              </a:rPr>
              <a:t>CALLS ATTEMPTED ON PUBLIC ON-SALE DAY:</a:t>
            </a:r>
          </a:p>
        </p:txBody>
      </p:sp>
      <p:sp>
        <p:nvSpPr>
          <p:cNvPr id="11" name="Title 1">
            <a:extLst>
              <a:ext uri="{FF2B5EF4-FFF2-40B4-BE49-F238E27FC236}">
                <a16:creationId xmlns:a16="http://schemas.microsoft.com/office/drawing/2014/main" id="{6353A678-8418-46DA-A749-E145B275046B}"/>
              </a:ext>
            </a:extLst>
          </p:cNvPr>
          <p:cNvSpPr txBox="1">
            <a:spLocks/>
          </p:cNvSpPr>
          <p:nvPr/>
        </p:nvSpPr>
        <p:spPr>
          <a:xfrm>
            <a:off x="-297872" y="3634148"/>
            <a:ext cx="8902700"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1" i="0" u="none" strike="noStrike" kern="1200" cap="all" spc="0" normalizeH="0" baseline="0" noProof="0" dirty="0">
                <a:ln>
                  <a:noFill/>
                </a:ln>
                <a:solidFill>
                  <a:srgbClr val="2DAF96"/>
                </a:solidFill>
                <a:effectLst/>
                <a:uLnTx/>
                <a:uFillTx/>
                <a:latin typeface="Central Avenue WMC"/>
                <a:ea typeface="+mj-ea"/>
                <a:cs typeface="+mj-cs"/>
              </a:rPr>
              <a:t>AV. DAILY CALLS ATTEMPTED THROUGH ON-SALE period:</a:t>
            </a:r>
          </a:p>
        </p:txBody>
      </p:sp>
      <p:pic>
        <p:nvPicPr>
          <p:cNvPr id="12" name="Picture 11">
            <a:extLst>
              <a:ext uri="{FF2B5EF4-FFF2-40B4-BE49-F238E27FC236}">
                <a16:creationId xmlns:a16="http://schemas.microsoft.com/office/drawing/2014/main" id="{18096F58-B36B-4F82-A5DC-C118C5947E9F}"/>
              </a:ext>
            </a:extLst>
          </p:cNvPr>
          <p:cNvPicPr>
            <a:picLocks noChangeAspect="1"/>
          </p:cNvPicPr>
          <p:nvPr/>
        </p:nvPicPr>
        <p:blipFill>
          <a:blip r:embed="rId5"/>
          <a:stretch>
            <a:fillRect/>
          </a:stretch>
        </p:blipFill>
        <p:spPr>
          <a:xfrm>
            <a:off x="9613900" y="365125"/>
            <a:ext cx="2310317" cy="968375"/>
          </a:xfrm>
          <a:prstGeom prst="rect">
            <a:avLst/>
          </a:prstGeom>
        </p:spPr>
      </p:pic>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0" y="254721"/>
            <a:ext cx="11175747" cy="791371"/>
          </a:xfrm>
          <a:solidFill>
            <a:srgbClr val="E7E6E6"/>
          </a:solidFill>
        </p:spPr>
        <p:txBody>
          <a:bodyPr>
            <a:normAutofit/>
          </a:bodyPr>
          <a:lstStyle/>
          <a:p>
            <a:r>
              <a:rPr lang="en-GB" sz="3600" b="1" dirty="0">
                <a:solidFill>
                  <a:schemeClr val="tx1"/>
                </a:solidFill>
              </a:rPr>
              <a:t>Call volumes on recent on-sales</a:t>
            </a:r>
          </a:p>
        </p:txBody>
      </p:sp>
    </p:spTree>
    <p:extLst>
      <p:ext uri="{BB962C8B-B14F-4D97-AF65-F5344CB8AC3E}">
        <p14:creationId xmlns:p14="http://schemas.microsoft.com/office/powerpoint/2010/main" val="264118249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6ACB99F0-02C0-48FF-A34C-C14BFA53E191}"/>
              </a:ext>
            </a:extLst>
          </p:cNvPr>
          <p:cNvGraphicFramePr>
            <a:graphicFrameLocks noGrp="1"/>
          </p:cNvGraphicFramePr>
          <p:nvPr>
            <p:ph idx="1"/>
          </p:nvPr>
        </p:nvGraphicFramePr>
        <p:xfrm>
          <a:off x="0" y="1690254"/>
          <a:ext cx="12192000" cy="24522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a:extLst>
              <a:ext uri="{FF2B5EF4-FFF2-40B4-BE49-F238E27FC236}">
                <a16:creationId xmlns:a16="http://schemas.microsoft.com/office/drawing/2014/main" id="{3107BA3E-04D8-4862-959F-0E26EA2C6D9F}"/>
              </a:ext>
            </a:extLst>
          </p:cNvPr>
          <p:cNvGraphicFramePr>
            <a:graphicFrameLocks/>
          </p:cNvGraphicFramePr>
          <p:nvPr/>
        </p:nvGraphicFramePr>
        <p:xfrm>
          <a:off x="0" y="4405745"/>
          <a:ext cx="12192000" cy="2452255"/>
        </p:xfrm>
        <a:graphic>
          <a:graphicData uri="http://schemas.openxmlformats.org/drawingml/2006/chart">
            <c:chart xmlns:c="http://schemas.openxmlformats.org/drawingml/2006/chart" xmlns:r="http://schemas.openxmlformats.org/officeDocument/2006/relationships" r:id="rId4"/>
          </a:graphicData>
        </a:graphic>
      </p:graphicFrame>
      <p:sp>
        <p:nvSpPr>
          <p:cNvPr id="10" name="Title 1">
            <a:extLst>
              <a:ext uri="{FF2B5EF4-FFF2-40B4-BE49-F238E27FC236}">
                <a16:creationId xmlns:a16="http://schemas.microsoft.com/office/drawing/2014/main" id="{2887DFF5-8B73-487E-964D-74715DC7BBA4}"/>
              </a:ext>
            </a:extLst>
          </p:cNvPr>
          <p:cNvSpPr txBox="1">
            <a:spLocks/>
          </p:cNvSpPr>
          <p:nvPr/>
        </p:nvSpPr>
        <p:spPr>
          <a:xfrm>
            <a:off x="-297872" y="873052"/>
            <a:ext cx="8902700"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0" normalizeH="0" baseline="0" noProof="0">
                <a:ln>
                  <a:noFill/>
                </a:ln>
                <a:solidFill>
                  <a:srgbClr val="2DAF96"/>
                </a:solidFill>
                <a:effectLst/>
                <a:uLnTx/>
                <a:uFillTx/>
                <a:latin typeface="Central Avenue WMC"/>
                <a:ea typeface="+mj-ea"/>
                <a:cs typeface="+mj-cs"/>
              </a:rPr>
              <a:t>CALLS ATTEMPTED ON PUBLIC ON-SALE DAY:</a:t>
            </a:r>
          </a:p>
        </p:txBody>
      </p:sp>
      <p:sp>
        <p:nvSpPr>
          <p:cNvPr id="11" name="Title 1">
            <a:extLst>
              <a:ext uri="{FF2B5EF4-FFF2-40B4-BE49-F238E27FC236}">
                <a16:creationId xmlns:a16="http://schemas.microsoft.com/office/drawing/2014/main" id="{6353A678-8418-46DA-A749-E145B275046B}"/>
              </a:ext>
            </a:extLst>
          </p:cNvPr>
          <p:cNvSpPr txBox="1">
            <a:spLocks/>
          </p:cNvSpPr>
          <p:nvPr/>
        </p:nvSpPr>
        <p:spPr>
          <a:xfrm>
            <a:off x="-297872" y="3634148"/>
            <a:ext cx="8902700"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0" normalizeH="0" baseline="0" noProof="0">
                <a:ln>
                  <a:noFill/>
                </a:ln>
                <a:solidFill>
                  <a:srgbClr val="2DAF96"/>
                </a:solidFill>
                <a:effectLst/>
                <a:uLnTx/>
                <a:uFillTx/>
                <a:latin typeface="Central Avenue WMC"/>
                <a:ea typeface="+mj-ea"/>
                <a:cs typeface="+mj-cs"/>
              </a:rPr>
              <a:t>AV. DAILY CALLS ATTEMPTED THROUGH ON-SALE period:</a:t>
            </a:r>
          </a:p>
        </p:txBody>
      </p:sp>
      <p:pic>
        <p:nvPicPr>
          <p:cNvPr id="12" name="Picture 11">
            <a:extLst>
              <a:ext uri="{FF2B5EF4-FFF2-40B4-BE49-F238E27FC236}">
                <a16:creationId xmlns:a16="http://schemas.microsoft.com/office/drawing/2014/main" id="{18096F58-B36B-4F82-A5DC-C118C5947E9F}"/>
              </a:ext>
            </a:extLst>
          </p:cNvPr>
          <p:cNvPicPr>
            <a:picLocks noChangeAspect="1"/>
          </p:cNvPicPr>
          <p:nvPr/>
        </p:nvPicPr>
        <p:blipFill>
          <a:blip r:embed="rId5"/>
          <a:stretch>
            <a:fillRect/>
          </a:stretch>
        </p:blipFill>
        <p:spPr>
          <a:xfrm>
            <a:off x="9613900" y="365125"/>
            <a:ext cx="2310317" cy="968375"/>
          </a:xfrm>
          <a:prstGeom prst="rect">
            <a:avLst/>
          </a:prstGeom>
        </p:spPr>
      </p:pic>
      <p:sp>
        <p:nvSpPr>
          <p:cNvPr id="13" name="Title 1">
            <a:extLst>
              <a:ext uri="{FF2B5EF4-FFF2-40B4-BE49-F238E27FC236}">
                <a16:creationId xmlns:a16="http://schemas.microsoft.com/office/drawing/2014/main" id="{7E131C0A-B394-4134-9FAE-958463147480}"/>
              </a:ext>
            </a:extLst>
          </p:cNvPr>
          <p:cNvSpPr>
            <a:spLocks noGrp="1"/>
          </p:cNvSpPr>
          <p:nvPr>
            <p:ph type="title"/>
          </p:nvPr>
        </p:nvSpPr>
        <p:spPr>
          <a:xfrm>
            <a:off x="267783" y="101455"/>
            <a:ext cx="11247942" cy="1325563"/>
          </a:xfrm>
        </p:spPr>
        <p:txBody>
          <a:bodyPr>
            <a:normAutofit/>
          </a:bodyPr>
          <a:lstStyle/>
          <a:p>
            <a:r>
              <a:rPr lang="en-GB" sz="4000" b="1" i="1" dirty="0">
                <a:solidFill>
                  <a:schemeClr val="accent2"/>
                </a:solidFill>
              </a:rPr>
              <a:t>‘It’s quiet uptown…’</a:t>
            </a:r>
            <a:br>
              <a:rPr lang="en-GB" sz="4000" b="1" dirty="0">
                <a:solidFill>
                  <a:schemeClr val="tx1"/>
                </a:solidFill>
              </a:rPr>
            </a:br>
            <a:r>
              <a:rPr lang="en-GB" sz="4000" b="1" dirty="0">
                <a:solidFill>
                  <a:schemeClr val="tx1"/>
                </a:solidFill>
              </a:rPr>
              <a:t>Call volumes on recent on-sales</a:t>
            </a:r>
          </a:p>
        </p:txBody>
      </p:sp>
    </p:spTree>
    <p:extLst>
      <p:ext uri="{BB962C8B-B14F-4D97-AF65-F5344CB8AC3E}">
        <p14:creationId xmlns:p14="http://schemas.microsoft.com/office/powerpoint/2010/main" val="4444255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189746" y="83832"/>
            <a:ext cx="8902700" cy="1325563"/>
          </a:xfrm>
        </p:spPr>
        <p:txBody>
          <a:bodyPr>
            <a:normAutofit/>
          </a:bodyPr>
          <a:lstStyle/>
          <a:p>
            <a:r>
              <a:rPr lang="en-GB" sz="3400" b="1" i="1" dirty="0"/>
              <a:t>‘The World turned upside down…’</a:t>
            </a:r>
            <a:br>
              <a:rPr lang="en-GB" sz="3400" b="1" i="1" dirty="0"/>
            </a:br>
            <a:r>
              <a:rPr lang="en-GB" sz="3400" b="1" dirty="0">
                <a:solidFill>
                  <a:schemeClr val="tx1"/>
                </a:solidFill>
              </a:rPr>
              <a:t>Trend towards online booking</a:t>
            </a:r>
          </a:p>
        </p:txBody>
      </p:sp>
      <p:graphicFrame>
        <p:nvGraphicFramePr>
          <p:cNvPr id="12" name="Content Placeholder 11">
            <a:extLst>
              <a:ext uri="{FF2B5EF4-FFF2-40B4-BE49-F238E27FC236}">
                <a16:creationId xmlns:a16="http://schemas.microsoft.com/office/drawing/2014/main" id="{D1CB3752-0345-45CD-BAE7-3BC25B231D42}"/>
              </a:ext>
            </a:extLst>
          </p:cNvPr>
          <p:cNvGraphicFramePr>
            <a:graphicFrameLocks noGrp="1"/>
          </p:cNvGraphicFramePr>
          <p:nvPr>
            <p:ph idx="1"/>
          </p:nvPr>
        </p:nvGraphicFramePr>
        <p:xfrm>
          <a:off x="0" y="1288473"/>
          <a:ext cx="12192000" cy="2951018"/>
        </p:xfrm>
        <a:graphic>
          <a:graphicData uri="http://schemas.openxmlformats.org/drawingml/2006/chart">
            <c:chart xmlns:c="http://schemas.openxmlformats.org/drawingml/2006/chart" xmlns:r="http://schemas.openxmlformats.org/officeDocument/2006/relationships" r:id="rId3"/>
          </a:graphicData>
        </a:graphic>
      </p:graphicFrame>
      <p:cxnSp>
        <p:nvCxnSpPr>
          <p:cNvPr id="17" name="Straight Connector 16">
            <a:extLst>
              <a:ext uri="{FF2B5EF4-FFF2-40B4-BE49-F238E27FC236}">
                <a16:creationId xmlns:a16="http://schemas.microsoft.com/office/drawing/2014/main" id="{425766CD-020E-48AA-85F5-47A1529CE750}"/>
              </a:ext>
            </a:extLst>
          </p:cNvPr>
          <p:cNvCxnSpPr>
            <a:cxnSpLocks/>
          </p:cNvCxnSpPr>
          <p:nvPr/>
        </p:nvCxnSpPr>
        <p:spPr>
          <a:xfrm>
            <a:off x="7860722" y="1690688"/>
            <a:ext cx="0" cy="2307085"/>
          </a:xfrm>
          <a:prstGeom prst="line">
            <a:avLst/>
          </a:prstGeom>
          <a:ln>
            <a:solidFill>
              <a:sysClr val="windowText" lastClr="000000"/>
            </a:solidFill>
          </a:ln>
        </p:spPr>
        <p:style>
          <a:lnRef idx="1">
            <a:schemeClr val="accent1"/>
          </a:lnRef>
          <a:fillRef idx="0">
            <a:schemeClr val="accent1"/>
          </a:fillRef>
          <a:effectRef idx="0">
            <a:schemeClr val="accent1"/>
          </a:effectRef>
          <a:fontRef idx="minor">
            <a:schemeClr val="tx1"/>
          </a:fontRef>
        </p:style>
      </p:cxnSp>
      <p:sp>
        <p:nvSpPr>
          <p:cNvPr id="18" name="TextBox 1">
            <a:extLst>
              <a:ext uri="{FF2B5EF4-FFF2-40B4-BE49-F238E27FC236}">
                <a16:creationId xmlns:a16="http://schemas.microsoft.com/office/drawing/2014/main" id="{C2A67FAF-5468-49EB-A798-EDA789016204}"/>
              </a:ext>
            </a:extLst>
          </p:cNvPr>
          <p:cNvSpPr txBox="1"/>
          <p:nvPr/>
        </p:nvSpPr>
        <p:spPr>
          <a:xfrm>
            <a:off x="7150331" y="1690688"/>
            <a:ext cx="1089660" cy="25908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1" u="none" strike="noStrike" kern="1200" cap="none" spc="0" normalizeH="0" baseline="0" noProof="0">
                <a:ln>
                  <a:noFill/>
                </a:ln>
                <a:solidFill>
                  <a:srgbClr val="3F3F3F"/>
                </a:solidFill>
                <a:effectLst/>
                <a:uLnTx/>
                <a:uFillTx/>
                <a:latin typeface="Objektiv Mk1"/>
                <a:ea typeface="+mn-ea"/>
                <a:cs typeface="+mn-cs"/>
              </a:rPr>
              <a:t>New website launched &gt;</a:t>
            </a:r>
          </a:p>
        </p:txBody>
      </p:sp>
      <p:sp>
        <p:nvSpPr>
          <p:cNvPr id="19" name="TextBox 5">
            <a:extLst>
              <a:ext uri="{FF2B5EF4-FFF2-40B4-BE49-F238E27FC236}">
                <a16:creationId xmlns:a16="http://schemas.microsoft.com/office/drawing/2014/main" id="{91617A35-56B0-4E48-BCA6-06662D993CB9}"/>
              </a:ext>
            </a:extLst>
          </p:cNvPr>
          <p:cNvSpPr txBox="1"/>
          <p:nvPr/>
        </p:nvSpPr>
        <p:spPr>
          <a:xfrm>
            <a:off x="9318510" y="1690688"/>
            <a:ext cx="1249680" cy="533400"/>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1" u="none" strike="noStrike" kern="1200" cap="none" spc="0" normalizeH="0" baseline="0" noProof="0">
                <a:ln>
                  <a:noFill/>
                </a:ln>
                <a:solidFill>
                  <a:srgbClr val="3F3F3F"/>
                </a:solidFill>
                <a:effectLst/>
                <a:uLnTx/>
                <a:uFillTx/>
                <a:latin typeface="Objektiv Mk1"/>
                <a:ea typeface="+mn-ea"/>
                <a:cs typeface="+mn-cs"/>
              </a:rPr>
              <a:t>&lt; Ticket office staffing &amp; opening hours reduced. Messaging urges bookers to use website in first instance.</a:t>
            </a:r>
          </a:p>
        </p:txBody>
      </p:sp>
      <p:cxnSp>
        <p:nvCxnSpPr>
          <p:cNvPr id="20" name="Straight Connector 19">
            <a:extLst>
              <a:ext uri="{FF2B5EF4-FFF2-40B4-BE49-F238E27FC236}">
                <a16:creationId xmlns:a16="http://schemas.microsoft.com/office/drawing/2014/main" id="{32F43E86-5FC7-4A7C-BA20-A1AB733FCA2C}"/>
              </a:ext>
            </a:extLst>
          </p:cNvPr>
          <p:cNvCxnSpPr>
            <a:cxnSpLocks/>
          </p:cNvCxnSpPr>
          <p:nvPr/>
        </p:nvCxnSpPr>
        <p:spPr>
          <a:xfrm>
            <a:off x="9287741" y="1690688"/>
            <a:ext cx="0" cy="2307085"/>
          </a:xfrm>
          <a:prstGeom prst="line">
            <a:avLst/>
          </a:prstGeom>
          <a:ln>
            <a:solidFill>
              <a:sysClr val="windowText" lastClr="00000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5D9473D-8D18-4BEB-9EAE-45FC5DBC4F70}"/>
              </a:ext>
            </a:extLst>
          </p:cNvPr>
          <p:cNvSpPr txBox="1"/>
          <p:nvPr/>
        </p:nvSpPr>
        <p:spPr>
          <a:xfrm>
            <a:off x="4364182" y="4676987"/>
            <a:ext cx="3463636" cy="1569660"/>
          </a:xfrm>
          <a:prstGeom prst="rect">
            <a:avLst/>
          </a:prstGeom>
          <a:solidFill>
            <a:schemeClr val="bg1"/>
          </a:solidFill>
          <a:ln>
            <a:solidFill>
              <a:schemeClr val="tx1">
                <a:lumMod val="60000"/>
                <a:lumOff val="4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3F3F3F"/>
                </a:solidFill>
                <a:effectLst/>
                <a:uLnTx/>
                <a:uFillTx/>
                <a:latin typeface="Calibri" panose="020F0502020204030204" pitchFamily="34" charset="0"/>
                <a:ea typeface="Calibri" panose="020F0502020204030204" pitchFamily="34" charset="0"/>
                <a:cs typeface="Times New Roman" panose="02020603050405020304" pitchFamily="18" charset="0"/>
              </a:rPr>
              <a:t>“To check the latest availability and book tickets, or to reissue or exchange tickets you’ve booked already, please do this via our website at wmc.org.uk, where there’s a live web chat service to assist you. This phone line is intended to support customers who are unable to use the website for any reason. If that’s you, then please chose the type of support you require from the following four options…”</a:t>
            </a:r>
          </a:p>
        </p:txBody>
      </p:sp>
      <p:sp>
        <p:nvSpPr>
          <p:cNvPr id="21" name="TextBox 20">
            <a:extLst>
              <a:ext uri="{FF2B5EF4-FFF2-40B4-BE49-F238E27FC236}">
                <a16:creationId xmlns:a16="http://schemas.microsoft.com/office/drawing/2014/main" id="{C66E98CA-25A8-4F5B-9E3F-02F4A68E7146}"/>
              </a:ext>
            </a:extLst>
          </p:cNvPr>
          <p:cNvSpPr txBox="1"/>
          <p:nvPr/>
        </p:nvSpPr>
        <p:spPr>
          <a:xfrm>
            <a:off x="8422727" y="4399988"/>
            <a:ext cx="3463636" cy="2123658"/>
          </a:xfrm>
          <a:prstGeom prst="rect">
            <a:avLst/>
          </a:prstGeom>
          <a:solidFill>
            <a:schemeClr val="bg1"/>
          </a:solidFill>
          <a:ln>
            <a:solidFill>
              <a:schemeClr val="tx1">
                <a:lumMod val="60000"/>
                <a:lumOff val="4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a:ln>
                  <a:noFill/>
                </a:ln>
                <a:solidFill>
                  <a:srgbClr val="3F3F3F"/>
                </a:solidFill>
                <a:effectLst/>
                <a:uLnTx/>
                <a:uFillTx/>
                <a:latin typeface="Calibri" panose="020F0502020204030204" pitchFamily="34" charset="0"/>
                <a:ea typeface="Calibri" panose="020F0502020204030204" pitchFamily="34" charset="0"/>
                <a:cs typeface="Times New Roman" panose="02020603050405020304" pitchFamily="18" charset="0"/>
              </a:rPr>
              <a:t>“</a:t>
            </a:r>
            <a:r>
              <a:rPr kumimoji="0" lang="en-GB" sz="1200" b="0" i="1" u="none" strike="noStrike" kern="1200" cap="none" spc="0" normalizeH="0" baseline="0" noProof="0">
                <a:ln>
                  <a:noFill/>
                </a:ln>
                <a:solidFill>
                  <a:srgbClr val="3F3F3F"/>
                </a:solidFill>
                <a:effectLst/>
                <a:uLnTx/>
                <a:uFillTx/>
                <a:latin typeface="Calibri" panose="020F0502020204030204" pitchFamily="34" charset="0"/>
                <a:ea typeface="+mn-ea"/>
                <a:cs typeface="Times New Roman" panose="02020603050405020304" pitchFamily="18" charset="0"/>
              </a:rPr>
              <a:t>Your call is now in a queue and will be answered as soon as we can. You can find the latest availability for all our upcoming shows at wmc.org.uk. Simply select the show and performance from the What’s On section, and click Buy Now to view the seat map. Please note that our online Donald Gordon Theatre seat map is live and accurately reflects all current availability. It’s not possible to access any additional availability via this phone line. If you’re unable to find suitable seats, you may wish to return to the What’s On section to check another performance.”</a:t>
            </a:r>
          </a:p>
        </p:txBody>
      </p:sp>
      <p:pic>
        <p:nvPicPr>
          <p:cNvPr id="22" name="Picture 21">
            <a:extLst>
              <a:ext uri="{FF2B5EF4-FFF2-40B4-BE49-F238E27FC236}">
                <a16:creationId xmlns:a16="http://schemas.microsoft.com/office/drawing/2014/main" id="{62005161-5872-45A3-BC07-739FFCC058DB}"/>
              </a:ext>
            </a:extLst>
          </p:cNvPr>
          <p:cNvPicPr>
            <a:picLocks noChangeAspect="1"/>
          </p:cNvPicPr>
          <p:nvPr/>
        </p:nvPicPr>
        <p:blipFill>
          <a:blip r:embed="rId4"/>
          <a:stretch>
            <a:fillRect/>
          </a:stretch>
        </p:blipFill>
        <p:spPr>
          <a:xfrm>
            <a:off x="305637" y="4484308"/>
            <a:ext cx="3463636" cy="2039338"/>
          </a:xfrm>
          <a:prstGeom prst="rect">
            <a:avLst/>
          </a:prstGeom>
          <a:ln>
            <a:noFill/>
          </a:ln>
          <a:effectLst>
            <a:outerShdw blurRad="292100" dist="139700" dir="2700000" algn="tl" rotWithShape="0">
              <a:srgbClr val="333333">
                <a:alpha val="65000"/>
              </a:srgbClr>
            </a:outerShdw>
          </a:effectLst>
        </p:spPr>
      </p:pic>
      <p:pic>
        <p:nvPicPr>
          <p:cNvPr id="23" name="Picture 22">
            <a:extLst>
              <a:ext uri="{FF2B5EF4-FFF2-40B4-BE49-F238E27FC236}">
                <a16:creationId xmlns:a16="http://schemas.microsoft.com/office/drawing/2014/main" id="{0B56361E-58BB-4B64-9EB2-DEEC750A5EB1}"/>
              </a:ext>
            </a:extLst>
          </p:cNvPr>
          <p:cNvPicPr>
            <a:picLocks noChangeAspect="1"/>
          </p:cNvPicPr>
          <p:nvPr/>
        </p:nvPicPr>
        <p:blipFill>
          <a:blip r:embed="rId5"/>
          <a:stretch>
            <a:fillRect/>
          </a:stretch>
        </p:blipFill>
        <p:spPr>
          <a:xfrm>
            <a:off x="9613900" y="365125"/>
            <a:ext cx="2310317" cy="968375"/>
          </a:xfrm>
          <a:prstGeom prst="rect">
            <a:avLst/>
          </a:prstGeom>
        </p:spPr>
      </p:pic>
    </p:spTree>
    <p:extLst>
      <p:ext uri="{BB962C8B-B14F-4D97-AF65-F5344CB8AC3E}">
        <p14:creationId xmlns:p14="http://schemas.microsoft.com/office/powerpoint/2010/main" val="235243478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DEC8A179-837C-4792-A663-E180DC1A1855}"/>
              </a:ext>
            </a:extLst>
          </p:cNvPr>
          <p:cNvPicPr>
            <a:picLocks noChangeAspect="1"/>
          </p:cNvPicPr>
          <p:nvPr/>
        </p:nvPicPr>
        <p:blipFill>
          <a:blip r:embed="rId3"/>
          <a:stretch>
            <a:fillRect/>
          </a:stretch>
        </p:blipFill>
        <p:spPr>
          <a:xfrm>
            <a:off x="7245025" y="2553990"/>
            <a:ext cx="4679192" cy="1833609"/>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142088" y="-12797"/>
            <a:ext cx="10716536" cy="1325563"/>
          </a:xfrm>
        </p:spPr>
        <p:txBody>
          <a:bodyPr>
            <a:normAutofit/>
          </a:bodyPr>
          <a:lstStyle/>
          <a:p>
            <a:r>
              <a:rPr lang="en-GB" sz="4000" b="1" i="1" dirty="0"/>
              <a:t>‘the world turned upside down…’</a:t>
            </a:r>
            <a:br>
              <a:rPr lang="en-GB" sz="4000" b="1" i="1" dirty="0"/>
            </a:br>
            <a:r>
              <a:rPr lang="en-GB" sz="4000" b="1" dirty="0">
                <a:solidFill>
                  <a:schemeClr val="tx1"/>
                </a:solidFill>
              </a:rPr>
              <a:t>expanded online functionality</a:t>
            </a:r>
          </a:p>
        </p:txBody>
      </p:sp>
      <p:pic>
        <p:nvPicPr>
          <p:cNvPr id="10" name="Picture 9">
            <a:extLst>
              <a:ext uri="{FF2B5EF4-FFF2-40B4-BE49-F238E27FC236}">
                <a16:creationId xmlns:a16="http://schemas.microsoft.com/office/drawing/2014/main" id="{C76FF8C7-E58F-463C-8716-CC7952FA2914}"/>
              </a:ext>
            </a:extLst>
          </p:cNvPr>
          <p:cNvPicPr>
            <a:picLocks noChangeAspect="1"/>
          </p:cNvPicPr>
          <p:nvPr/>
        </p:nvPicPr>
        <p:blipFill>
          <a:blip r:embed="rId4"/>
          <a:stretch>
            <a:fillRect/>
          </a:stretch>
        </p:blipFill>
        <p:spPr>
          <a:xfrm>
            <a:off x="200395" y="1257956"/>
            <a:ext cx="3804809" cy="957801"/>
          </a:xfrm>
          <a:prstGeom prst="rect">
            <a:avLst/>
          </a:prstGeom>
          <a:ln>
            <a:noFill/>
          </a:ln>
          <a:effectLst>
            <a:outerShdw blurRad="292100" dist="139700" dir="2700000" algn="tl" rotWithShape="0">
              <a:srgbClr val="333333">
                <a:alpha val="65000"/>
              </a:srgbClr>
            </a:outerShdw>
          </a:effectLst>
        </p:spPr>
      </p:pic>
      <p:pic>
        <p:nvPicPr>
          <p:cNvPr id="30" name="Picture 29">
            <a:extLst>
              <a:ext uri="{FF2B5EF4-FFF2-40B4-BE49-F238E27FC236}">
                <a16:creationId xmlns:a16="http://schemas.microsoft.com/office/drawing/2014/main" id="{BAB16697-B6AB-4208-8B54-B7559F438AB4}"/>
              </a:ext>
            </a:extLst>
          </p:cNvPr>
          <p:cNvPicPr>
            <a:picLocks noChangeAspect="1"/>
          </p:cNvPicPr>
          <p:nvPr/>
        </p:nvPicPr>
        <p:blipFill>
          <a:blip r:embed="rId5"/>
          <a:stretch>
            <a:fillRect/>
          </a:stretch>
        </p:blipFill>
        <p:spPr>
          <a:xfrm>
            <a:off x="9613900" y="365125"/>
            <a:ext cx="2310317" cy="968375"/>
          </a:xfrm>
          <a:prstGeom prst="rect">
            <a:avLst/>
          </a:prstGeom>
        </p:spPr>
      </p:pic>
      <p:pic>
        <p:nvPicPr>
          <p:cNvPr id="33" name="Picture 32">
            <a:extLst>
              <a:ext uri="{FF2B5EF4-FFF2-40B4-BE49-F238E27FC236}">
                <a16:creationId xmlns:a16="http://schemas.microsoft.com/office/drawing/2014/main" id="{F360E439-47B0-479A-81D0-0725F436477A}"/>
              </a:ext>
            </a:extLst>
          </p:cNvPr>
          <p:cNvPicPr>
            <a:picLocks noChangeAspect="1"/>
          </p:cNvPicPr>
          <p:nvPr/>
        </p:nvPicPr>
        <p:blipFill>
          <a:blip r:embed="rId6"/>
          <a:stretch>
            <a:fillRect/>
          </a:stretch>
        </p:blipFill>
        <p:spPr>
          <a:xfrm>
            <a:off x="4484908" y="3625757"/>
            <a:ext cx="2440313" cy="2954816"/>
          </a:xfrm>
          <a:prstGeom prst="rect">
            <a:avLst/>
          </a:prstGeom>
          <a:ln>
            <a:noFill/>
          </a:ln>
          <a:effectLst>
            <a:outerShdw blurRad="292100" dist="139700" dir="2700000" algn="tl" rotWithShape="0">
              <a:srgbClr val="333333">
                <a:alpha val="65000"/>
              </a:srgbClr>
            </a:outerShdw>
          </a:effectLst>
        </p:spPr>
      </p:pic>
      <p:pic>
        <p:nvPicPr>
          <p:cNvPr id="35" name="Picture 34">
            <a:extLst>
              <a:ext uri="{FF2B5EF4-FFF2-40B4-BE49-F238E27FC236}">
                <a16:creationId xmlns:a16="http://schemas.microsoft.com/office/drawing/2014/main" id="{1727BCA4-C4D5-44B7-824F-063DBD4EAE80}"/>
              </a:ext>
            </a:extLst>
          </p:cNvPr>
          <p:cNvPicPr>
            <a:picLocks noChangeAspect="1"/>
          </p:cNvPicPr>
          <p:nvPr/>
        </p:nvPicPr>
        <p:blipFill>
          <a:blip r:embed="rId7"/>
          <a:stretch>
            <a:fillRect/>
          </a:stretch>
        </p:blipFill>
        <p:spPr>
          <a:xfrm>
            <a:off x="8337392" y="1188826"/>
            <a:ext cx="2505621" cy="1055940"/>
          </a:xfrm>
          <a:prstGeom prst="rect">
            <a:avLst/>
          </a:prstGeom>
          <a:ln>
            <a:noFill/>
          </a:ln>
          <a:effectLst>
            <a:outerShdw blurRad="292100" dist="139700" dir="2700000" algn="tl" rotWithShape="0">
              <a:srgbClr val="333333">
                <a:alpha val="65000"/>
              </a:srgbClr>
            </a:outerShdw>
          </a:effectLst>
        </p:spPr>
      </p:pic>
      <p:pic>
        <p:nvPicPr>
          <p:cNvPr id="39" name="Picture 38">
            <a:extLst>
              <a:ext uri="{FF2B5EF4-FFF2-40B4-BE49-F238E27FC236}">
                <a16:creationId xmlns:a16="http://schemas.microsoft.com/office/drawing/2014/main" id="{8484F644-0C85-4327-AF80-2B2746631B3D}"/>
              </a:ext>
            </a:extLst>
          </p:cNvPr>
          <p:cNvPicPr>
            <a:picLocks noChangeAspect="1"/>
          </p:cNvPicPr>
          <p:nvPr/>
        </p:nvPicPr>
        <p:blipFill>
          <a:blip r:embed="rId8"/>
          <a:stretch>
            <a:fillRect/>
          </a:stretch>
        </p:blipFill>
        <p:spPr>
          <a:xfrm>
            <a:off x="7274304" y="4615711"/>
            <a:ext cx="4679192" cy="1581393"/>
          </a:xfrm>
          <a:prstGeom prst="rect">
            <a:avLst/>
          </a:prstGeom>
          <a:ln>
            <a:noFill/>
          </a:ln>
          <a:effectLst>
            <a:outerShdw blurRad="292100" dist="139700" dir="2700000" algn="tl" rotWithShape="0">
              <a:srgbClr val="333333">
                <a:alpha val="65000"/>
              </a:srgbClr>
            </a:outerShdw>
          </a:effectLst>
        </p:spPr>
      </p:pic>
      <p:sp>
        <p:nvSpPr>
          <p:cNvPr id="40" name="Oval 39">
            <a:extLst>
              <a:ext uri="{FF2B5EF4-FFF2-40B4-BE49-F238E27FC236}">
                <a16:creationId xmlns:a16="http://schemas.microsoft.com/office/drawing/2014/main" id="{9A7F4EEC-7EB1-48FA-8E01-123342BC0937}"/>
              </a:ext>
            </a:extLst>
          </p:cNvPr>
          <p:cNvSpPr/>
          <p:nvPr/>
        </p:nvSpPr>
        <p:spPr>
          <a:xfrm rot="16200000">
            <a:off x="2711034" y="583014"/>
            <a:ext cx="249269" cy="23076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sp>
        <p:nvSpPr>
          <p:cNvPr id="12" name="Oval 11">
            <a:extLst>
              <a:ext uri="{FF2B5EF4-FFF2-40B4-BE49-F238E27FC236}">
                <a16:creationId xmlns:a16="http://schemas.microsoft.com/office/drawing/2014/main" id="{CE53055C-FA1C-4F6F-81AC-B0ABE5DC8197}"/>
              </a:ext>
            </a:extLst>
          </p:cNvPr>
          <p:cNvSpPr/>
          <p:nvPr/>
        </p:nvSpPr>
        <p:spPr>
          <a:xfrm rot="16200000">
            <a:off x="7968046" y="3339122"/>
            <a:ext cx="235745" cy="16232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sp>
        <p:nvSpPr>
          <p:cNvPr id="13" name="Oval 12">
            <a:extLst>
              <a:ext uri="{FF2B5EF4-FFF2-40B4-BE49-F238E27FC236}">
                <a16:creationId xmlns:a16="http://schemas.microsoft.com/office/drawing/2014/main" id="{3BF8598A-D660-407D-8957-3527E1BC7A96}"/>
              </a:ext>
            </a:extLst>
          </p:cNvPr>
          <p:cNvSpPr/>
          <p:nvPr/>
        </p:nvSpPr>
        <p:spPr>
          <a:xfrm rot="16200000">
            <a:off x="5134927" y="4486567"/>
            <a:ext cx="584761" cy="21208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pic>
        <p:nvPicPr>
          <p:cNvPr id="4" name="Picture 3">
            <a:extLst>
              <a:ext uri="{FF2B5EF4-FFF2-40B4-BE49-F238E27FC236}">
                <a16:creationId xmlns:a16="http://schemas.microsoft.com/office/drawing/2014/main" id="{21A35E90-57F5-487B-A0B9-626852D29863}"/>
              </a:ext>
            </a:extLst>
          </p:cNvPr>
          <p:cNvPicPr>
            <a:picLocks noChangeAspect="1"/>
          </p:cNvPicPr>
          <p:nvPr/>
        </p:nvPicPr>
        <p:blipFill>
          <a:blip r:embed="rId9"/>
          <a:stretch>
            <a:fillRect/>
          </a:stretch>
        </p:blipFill>
        <p:spPr>
          <a:xfrm>
            <a:off x="200395" y="2364394"/>
            <a:ext cx="3843223" cy="1790045"/>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C2481518-08D9-4ED2-9E67-6F037789D265}"/>
              </a:ext>
            </a:extLst>
          </p:cNvPr>
          <p:cNvPicPr>
            <a:picLocks noChangeAspect="1"/>
          </p:cNvPicPr>
          <p:nvPr/>
        </p:nvPicPr>
        <p:blipFill>
          <a:blip r:embed="rId10"/>
          <a:stretch>
            <a:fillRect/>
          </a:stretch>
        </p:blipFill>
        <p:spPr>
          <a:xfrm>
            <a:off x="213980" y="4387599"/>
            <a:ext cx="3775531" cy="219297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874B1FD4-42FD-4EE7-8B54-634F3206AA98}"/>
              </a:ext>
            </a:extLst>
          </p:cNvPr>
          <p:cNvPicPr>
            <a:picLocks noChangeAspect="1"/>
          </p:cNvPicPr>
          <p:nvPr/>
        </p:nvPicPr>
        <p:blipFill rotWithShape="1">
          <a:blip r:embed="rId11"/>
          <a:srcRect b="28081"/>
          <a:stretch/>
        </p:blipFill>
        <p:spPr>
          <a:xfrm>
            <a:off x="4301761" y="1181756"/>
            <a:ext cx="2766755" cy="20504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181279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D0FE8-924A-4700-B3D8-824D705E0762}"/>
              </a:ext>
            </a:extLst>
          </p:cNvPr>
          <p:cNvSpPr>
            <a:spLocks noGrp="1"/>
          </p:cNvSpPr>
          <p:nvPr>
            <p:ph type="title"/>
          </p:nvPr>
        </p:nvSpPr>
        <p:spPr>
          <a:xfrm>
            <a:off x="0" y="195057"/>
            <a:ext cx="11801475" cy="1325563"/>
          </a:xfrm>
        </p:spPr>
        <p:txBody>
          <a:bodyPr>
            <a:normAutofit/>
          </a:bodyPr>
          <a:lstStyle/>
          <a:p>
            <a:r>
              <a:rPr lang="en-GB" sz="4000" b="1" i="1" dirty="0"/>
              <a:t>‘The World turned upside down…’</a:t>
            </a:r>
            <a:br>
              <a:rPr lang="en-GB" sz="4000" b="1" dirty="0"/>
            </a:br>
            <a:r>
              <a:rPr lang="en-GB" sz="4000" b="1" dirty="0">
                <a:solidFill>
                  <a:schemeClr val="tx1"/>
                </a:solidFill>
              </a:rPr>
              <a:t>A new contact channel – web chat</a:t>
            </a:r>
          </a:p>
        </p:txBody>
      </p:sp>
      <p:pic>
        <p:nvPicPr>
          <p:cNvPr id="4" name="Picture 3">
            <a:extLst>
              <a:ext uri="{FF2B5EF4-FFF2-40B4-BE49-F238E27FC236}">
                <a16:creationId xmlns:a16="http://schemas.microsoft.com/office/drawing/2014/main" id="{D25D9A9D-65BB-4E42-93C9-1F02B3111715}"/>
              </a:ext>
            </a:extLst>
          </p:cNvPr>
          <p:cNvPicPr>
            <a:picLocks noChangeAspect="1"/>
          </p:cNvPicPr>
          <p:nvPr/>
        </p:nvPicPr>
        <p:blipFill>
          <a:blip r:embed="rId3"/>
          <a:stretch>
            <a:fillRect/>
          </a:stretch>
        </p:blipFill>
        <p:spPr>
          <a:xfrm>
            <a:off x="4887274" y="1520620"/>
            <a:ext cx="2417452" cy="2564023"/>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2383D844-EC95-4337-81B0-2753B9AFE794}"/>
              </a:ext>
            </a:extLst>
          </p:cNvPr>
          <p:cNvPicPr>
            <a:picLocks noChangeAspect="1"/>
          </p:cNvPicPr>
          <p:nvPr/>
        </p:nvPicPr>
        <p:blipFill>
          <a:blip r:embed="rId4"/>
          <a:stretch>
            <a:fillRect/>
          </a:stretch>
        </p:blipFill>
        <p:spPr>
          <a:xfrm>
            <a:off x="485491" y="1520620"/>
            <a:ext cx="3132448" cy="2565475"/>
          </a:xfrm>
          <a:prstGeom prst="rect">
            <a:avLst/>
          </a:prstGeom>
        </p:spPr>
      </p:pic>
      <p:sp>
        <p:nvSpPr>
          <p:cNvPr id="18" name="Oval 17">
            <a:extLst>
              <a:ext uri="{FF2B5EF4-FFF2-40B4-BE49-F238E27FC236}">
                <a16:creationId xmlns:a16="http://schemas.microsoft.com/office/drawing/2014/main" id="{C4D3939B-9666-4E9B-9B5A-1D325414910C}"/>
              </a:ext>
            </a:extLst>
          </p:cNvPr>
          <p:cNvSpPr/>
          <p:nvPr/>
        </p:nvSpPr>
        <p:spPr>
          <a:xfrm rot="16200000">
            <a:off x="841490" y="3394932"/>
            <a:ext cx="295084" cy="120534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Objektiv Mk1"/>
              <a:ea typeface="+mn-ea"/>
              <a:cs typeface="+mn-cs"/>
            </a:endParaRPr>
          </a:p>
        </p:txBody>
      </p:sp>
      <p:pic>
        <p:nvPicPr>
          <p:cNvPr id="8" name="Picture 7">
            <a:extLst>
              <a:ext uri="{FF2B5EF4-FFF2-40B4-BE49-F238E27FC236}">
                <a16:creationId xmlns:a16="http://schemas.microsoft.com/office/drawing/2014/main" id="{00271588-6CC5-4BB4-9EAD-3A865843D9B0}"/>
              </a:ext>
            </a:extLst>
          </p:cNvPr>
          <p:cNvPicPr>
            <a:picLocks noChangeAspect="1"/>
          </p:cNvPicPr>
          <p:nvPr/>
        </p:nvPicPr>
        <p:blipFill>
          <a:blip r:embed="rId5"/>
          <a:stretch>
            <a:fillRect/>
          </a:stretch>
        </p:blipFill>
        <p:spPr>
          <a:xfrm>
            <a:off x="9289057" y="1480079"/>
            <a:ext cx="2417452" cy="2580123"/>
          </a:xfrm>
          <a:prstGeom prst="rect">
            <a:avLst/>
          </a:prstGeom>
        </p:spPr>
      </p:pic>
      <p:pic>
        <p:nvPicPr>
          <p:cNvPr id="11" name="Picture 10">
            <a:extLst>
              <a:ext uri="{FF2B5EF4-FFF2-40B4-BE49-F238E27FC236}">
                <a16:creationId xmlns:a16="http://schemas.microsoft.com/office/drawing/2014/main" id="{20BCBE9D-BF11-4A91-A08A-2E8FE04DC63D}"/>
              </a:ext>
            </a:extLst>
          </p:cNvPr>
          <p:cNvPicPr>
            <a:picLocks noChangeAspect="1"/>
          </p:cNvPicPr>
          <p:nvPr/>
        </p:nvPicPr>
        <p:blipFill>
          <a:blip r:embed="rId6"/>
          <a:stretch>
            <a:fillRect/>
          </a:stretch>
        </p:blipFill>
        <p:spPr>
          <a:xfrm>
            <a:off x="9695457" y="2995354"/>
            <a:ext cx="1238250" cy="136584"/>
          </a:xfrm>
          <a:prstGeom prst="rect">
            <a:avLst/>
          </a:prstGeom>
        </p:spPr>
      </p:pic>
      <p:graphicFrame>
        <p:nvGraphicFramePr>
          <p:cNvPr id="22" name="Chart 21">
            <a:extLst>
              <a:ext uri="{FF2B5EF4-FFF2-40B4-BE49-F238E27FC236}">
                <a16:creationId xmlns:a16="http://schemas.microsoft.com/office/drawing/2014/main" id="{230F538E-1F3C-435B-96D8-DADC4754E357}"/>
              </a:ext>
            </a:extLst>
          </p:cNvPr>
          <p:cNvGraphicFramePr>
            <a:graphicFrameLocks/>
          </p:cNvGraphicFramePr>
          <p:nvPr/>
        </p:nvGraphicFramePr>
        <p:xfrm>
          <a:off x="0" y="4635500"/>
          <a:ext cx="6096000" cy="22225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Chart 26">
            <a:extLst>
              <a:ext uri="{FF2B5EF4-FFF2-40B4-BE49-F238E27FC236}">
                <a16:creationId xmlns:a16="http://schemas.microsoft.com/office/drawing/2014/main" id="{2282C2A4-9392-4F7C-8CB7-FCA1486D1DDA}"/>
              </a:ext>
            </a:extLst>
          </p:cNvPr>
          <p:cNvGraphicFramePr>
            <a:graphicFrameLocks/>
          </p:cNvGraphicFramePr>
          <p:nvPr/>
        </p:nvGraphicFramePr>
        <p:xfrm>
          <a:off x="6096000" y="4635500"/>
          <a:ext cx="6096000" cy="2222500"/>
        </p:xfrm>
        <a:graphic>
          <a:graphicData uri="http://schemas.openxmlformats.org/drawingml/2006/chart">
            <c:chart xmlns:c="http://schemas.openxmlformats.org/drawingml/2006/chart" xmlns:r="http://schemas.openxmlformats.org/officeDocument/2006/relationships" r:id="rId8"/>
          </a:graphicData>
        </a:graphic>
      </p:graphicFrame>
      <p:sp>
        <p:nvSpPr>
          <p:cNvPr id="29" name="Title 1">
            <a:extLst>
              <a:ext uri="{FF2B5EF4-FFF2-40B4-BE49-F238E27FC236}">
                <a16:creationId xmlns:a16="http://schemas.microsoft.com/office/drawing/2014/main" id="{0D96CB3C-98CC-4249-88E3-773C53C1D09D}"/>
              </a:ext>
            </a:extLst>
          </p:cNvPr>
          <p:cNvSpPr txBox="1">
            <a:spLocks/>
          </p:cNvSpPr>
          <p:nvPr/>
        </p:nvSpPr>
        <p:spPr>
          <a:xfrm>
            <a:off x="153202" y="4186423"/>
            <a:ext cx="5705060" cy="508131"/>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0" i="0" u="none" strike="noStrike" kern="1200" cap="all" spc="0" normalizeH="0" baseline="0" noProof="0" dirty="0">
                <a:ln>
                  <a:noFill/>
                </a:ln>
                <a:solidFill>
                  <a:srgbClr val="2DAF96"/>
                </a:solidFill>
                <a:effectLst/>
                <a:uLnTx/>
                <a:uFillTx/>
                <a:latin typeface="Central Avenue WMC"/>
                <a:ea typeface="+mj-ea"/>
                <a:cs typeface="+mj-cs"/>
              </a:rPr>
              <a:t>Av. daily comms volumes by channel:</a:t>
            </a:r>
          </a:p>
        </p:txBody>
      </p:sp>
      <p:sp>
        <p:nvSpPr>
          <p:cNvPr id="30" name="Title 1">
            <a:extLst>
              <a:ext uri="{FF2B5EF4-FFF2-40B4-BE49-F238E27FC236}">
                <a16:creationId xmlns:a16="http://schemas.microsoft.com/office/drawing/2014/main" id="{C5FC79BE-A58B-4B31-BD04-2D84B8E10D73}"/>
              </a:ext>
            </a:extLst>
          </p:cNvPr>
          <p:cNvSpPr txBox="1">
            <a:spLocks/>
          </p:cNvSpPr>
          <p:nvPr/>
        </p:nvSpPr>
        <p:spPr>
          <a:xfrm>
            <a:off x="5829715" y="4212052"/>
            <a:ext cx="6362285" cy="508131"/>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0" i="0" u="none" strike="noStrike" kern="1200" cap="all" spc="0" normalizeH="0" baseline="0" noProof="0" dirty="0">
                <a:ln>
                  <a:noFill/>
                </a:ln>
                <a:solidFill>
                  <a:srgbClr val="2DAF96"/>
                </a:solidFill>
                <a:effectLst/>
                <a:uLnTx/>
                <a:uFillTx/>
                <a:latin typeface="Central Avenue WMC"/>
                <a:ea typeface="+mj-ea"/>
                <a:cs typeface="+mj-cs"/>
              </a:rPr>
              <a:t>Av. daily comms volumes by channel &amp; handle status:</a:t>
            </a:r>
          </a:p>
        </p:txBody>
      </p:sp>
      <p:pic>
        <p:nvPicPr>
          <p:cNvPr id="31" name="Picture 30">
            <a:extLst>
              <a:ext uri="{FF2B5EF4-FFF2-40B4-BE49-F238E27FC236}">
                <a16:creationId xmlns:a16="http://schemas.microsoft.com/office/drawing/2014/main" id="{16F9AC74-3139-449C-913A-D6CB1ABB68E8}"/>
              </a:ext>
            </a:extLst>
          </p:cNvPr>
          <p:cNvPicPr>
            <a:picLocks noChangeAspect="1"/>
          </p:cNvPicPr>
          <p:nvPr/>
        </p:nvPicPr>
        <p:blipFill>
          <a:blip r:embed="rId9"/>
          <a:stretch>
            <a:fillRect/>
          </a:stretch>
        </p:blipFill>
        <p:spPr>
          <a:xfrm>
            <a:off x="9613900" y="365125"/>
            <a:ext cx="2310317" cy="968375"/>
          </a:xfrm>
          <a:prstGeom prst="rect">
            <a:avLst/>
          </a:prstGeom>
        </p:spPr>
      </p:pic>
    </p:spTree>
    <p:extLst>
      <p:ext uri="{BB962C8B-B14F-4D97-AF65-F5344CB8AC3E}">
        <p14:creationId xmlns:p14="http://schemas.microsoft.com/office/powerpoint/2010/main" val="121769050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42A7F84-5935-4FD4-9280-5D97B64E7D31}"/>
              </a:ext>
            </a:extLst>
          </p:cNvPr>
          <p:cNvPicPr>
            <a:picLocks noChangeAspect="1"/>
          </p:cNvPicPr>
          <p:nvPr/>
        </p:nvPicPr>
        <p:blipFill>
          <a:blip r:embed="rId3"/>
          <a:stretch>
            <a:fillRect/>
          </a:stretch>
        </p:blipFill>
        <p:spPr>
          <a:xfrm>
            <a:off x="9613900" y="365125"/>
            <a:ext cx="2310317" cy="968375"/>
          </a:xfrm>
          <a:prstGeom prst="rect">
            <a:avLst/>
          </a:prstGeom>
        </p:spPr>
      </p:pic>
      <p:sp>
        <p:nvSpPr>
          <p:cNvPr id="4" name="Slide Number Placeholder 3">
            <a:extLst>
              <a:ext uri="{FF2B5EF4-FFF2-40B4-BE49-F238E27FC236}">
                <a16:creationId xmlns:a16="http://schemas.microsoft.com/office/drawing/2014/main" id="{48DA723B-F89E-4B3B-868F-403432377EF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42F4A9-048A-482F-9D47-D711E0B84EF1}" type="slidenum">
              <a:rPr kumimoji="0" lang="en-GB" sz="1200" b="0" i="0" u="none" strike="noStrike" kern="1200" cap="none" spc="0" normalizeH="0" baseline="0" noProof="0" smtClean="0">
                <a:ln>
                  <a:noFill/>
                </a:ln>
                <a:solidFill>
                  <a:srgbClr val="3F3F3F">
                    <a:tint val="75000"/>
                  </a:srgbClr>
                </a:solidFill>
                <a:effectLst/>
                <a:uLnTx/>
                <a:uFillTx/>
                <a:latin typeface="Objektiv Mk1"/>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100</a:t>
            </a:fld>
            <a:endParaRPr kumimoji="0" lang="en-GB" sz="1200" b="0" i="0" u="none" strike="noStrike" kern="1200" cap="none" spc="0" normalizeH="0" baseline="0" noProof="0">
              <a:ln>
                <a:noFill/>
              </a:ln>
              <a:solidFill>
                <a:srgbClr val="3F3F3F">
                  <a:tint val="75000"/>
                </a:srgbClr>
              </a:solidFill>
              <a:effectLst/>
              <a:uLnTx/>
              <a:uFillTx/>
              <a:latin typeface="Objektiv Mk1"/>
              <a:ea typeface="+mn-ea"/>
              <a:cs typeface="+mn-cs"/>
            </a:endParaRPr>
          </a:p>
        </p:txBody>
      </p:sp>
      <p:sp>
        <p:nvSpPr>
          <p:cNvPr id="8" name="Title 1">
            <a:extLst>
              <a:ext uri="{FF2B5EF4-FFF2-40B4-BE49-F238E27FC236}">
                <a16:creationId xmlns:a16="http://schemas.microsoft.com/office/drawing/2014/main" id="{35135E72-789F-40A7-9356-40749004F964}"/>
              </a:ext>
            </a:extLst>
          </p:cNvPr>
          <p:cNvSpPr txBox="1">
            <a:spLocks/>
          </p:cNvSpPr>
          <p:nvPr/>
        </p:nvSpPr>
        <p:spPr>
          <a:xfrm>
            <a:off x="690419" y="4193308"/>
            <a:ext cx="8902700" cy="249093"/>
          </a:xfrm>
          <a:prstGeom prst="rect">
            <a:avLst/>
          </a:prstGeom>
        </p:spPr>
        <p:txBody>
          <a:bodyPr vert="horz" lIns="360000" tIns="45720" rIns="91440" bIns="45720" rtlCol="0" anchor="ctr">
            <a:normAutofit fontScale="62500" lnSpcReduction="20000"/>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0" i="0" u="none" strike="noStrike" kern="1200" cap="all" spc="0" normalizeH="0" baseline="0" noProof="0">
                <a:ln>
                  <a:noFill/>
                </a:ln>
                <a:solidFill>
                  <a:srgbClr val="2DAF96"/>
                </a:solidFill>
                <a:effectLst/>
                <a:uLnTx/>
                <a:uFillTx/>
                <a:latin typeface="Central Avenue WMC"/>
                <a:ea typeface="+mj-ea"/>
                <a:cs typeface="+mj-cs"/>
              </a:rPr>
              <a:t>INBOUND FOOTFALL &amp; TEVALIS TRANSACTIONS </a:t>
            </a:r>
            <a:r>
              <a:rPr kumimoji="0" lang="en-GB" sz="2000" b="0" i="0" u="sng" strike="noStrike" kern="1200" cap="all" spc="0" normalizeH="0" baseline="0" noProof="0">
                <a:ln>
                  <a:noFill/>
                </a:ln>
                <a:solidFill>
                  <a:srgbClr val="2DAF96"/>
                </a:solidFill>
                <a:effectLst/>
                <a:uLnTx/>
                <a:uFillTx/>
                <a:latin typeface="Central Avenue WMC"/>
                <a:ea typeface="+mj-ea"/>
                <a:cs typeface="+mj-cs"/>
              </a:rPr>
              <a:t>AS PROPORTION OF FOOTFALL</a:t>
            </a:r>
          </a:p>
        </p:txBody>
      </p:sp>
      <p:sp>
        <p:nvSpPr>
          <p:cNvPr id="9" name="Content Placeholder 8">
            <a:extLst>
              <a:ext uri="{FF2B5EF4-FFF2-40B4-BE49-F238E27FC236}">
                <a16:creationId xmlns:a16="http://schemas.microsoft.com/office/drawing/2014/main" id="{A678C25E-FBA9-48DB-AAA4-76AE5A368918}"/>
              </a:ext>
            </a:extLst>
          </p:cNvPr>
          <p:cNvSpPr>
            <a:spLocks noGrp="1"/>
          </p:cNvSpPr>
          <p:nvPr>
            <p:ph idx="1"/>
          </p:nvPr>
        </p:nvSpPr>
        <p:spPr>
          <a:xfrm>
            <a:off x="838200" y="1825625"/>
            <a:ext cx="8183880" cy="4351338"/>
          </a:xfrm>
        </p:spPr>
        <p:txBody>
          <a:bodyPr vert="horz" lIns="360000" tIns="360000" rIns="360000" bIns="360000" rtlCol="0" anchor="t">
            <a:normAutofit fontScale="77500" lnSpcReduction="20000"/>
          </a:bodyPr>
          <a:lstStyle/>
          <a:p>
            <a:r>
              <a:rPr lang="en-GB" dirty="0">
                <a:cs typeface="Objektiv Mk1"/>
              </a:rPr>
              <a:t>Digital, Database and Ticketing Team worked together on this project</a:t>
            </a:r>
          </a:p>
          <a:p>
            <a:pPr lvl="1">
              <a:buFont typeface="Wingdings" panose="05000000000000000000" pitchFamily="2" charset="2"/>
              <a:buChar char="q"/>
            </a:pPr>
            <a:r>
              <a:rPr lang="en-GB" dirty="0">
                <a:cs typeface="Objektiv Mk1"/>
              </a:rPr>
              <a:t> Tested website (</a:t>
            </a:r>
            <a:r>
              <a:rPr lang="en-GB" dirty="0">
                <a:ea typeface="+mn-lt"/>
                <a:cs typeface="+mn-lt"/>
              </a:rPr>
              <a:t>load testing, waiting room and queue)</a:t>
            </a:r>
            <a:endParaRPr lang="en-GB" dirty="0">
              <a:cs typeface="Objektiv Mk1"/>
            </a:endParaRPr>
          </a:p>
          <a:p>
            <a:pPr lvl="1">
              <a:buFont typeface="Wingdings" panose="05000000000000000000" pitchFamily="2" charset="2"/>
              <a:buChar char="q"/>
            </a:pPr>
            <a:r>
              <a:rPr lang="en-GB" dirty="0">
                <a:cs typeface="Objektiv Mk1"/>
              </a:rPr>
              <a:t>Hamilton priority tested from start to finish</a:t>
            </a:r>
          </a:p>
          <a:p>
            <a:r>
              <a:rPr lang="en-GB" sz="2100" dirty="0" err="1">
                <a:cs typeface="Objektiv Mk1"/>
              </a:rPr>
              <a:t>Ffrind</a:t>
            </a:r>
            <a:r>
              <a:rPr lang="en-GB" sz="2100" dirty="0">
                <a:cs typeface="Objektiv Mk1"/>
              </a:rPr>
              <a:t> upsell campaign to increase memberships and helped with earlier sales </a:t>
            </a:r>
          </a:p>
          <a:p>
            <a:r>
              <a:rPr lang="en-GB" sz="2100" dirty="0">
                <a:cs typeface="Objektiv Mk1"/>
              </a:rPr>
              <a:t>Marketing encouraged online purchase &amp; use of webchat for queries</a:t>
            </a:r>
          </a:p>
          <a:p>
            <a:r>
              <a:rPr lang="en-GB" sz="2100" dirty="0">
                <a:cs typeface="Objektiv Mk1"/>
                <a:hlinkClick r:id="rId4">
                  <a:extLst>
                    <a:ext uri="{A12FA001-AC4F-418D-AE19-62706E023703}">
                      <ahyp:hlinkClr xmlns:ahyp="http://schemas.microsoft.com/office/drawing/2018/hyperlinkcolor" val="tx"/>
                    </a:ext>
                  </a:extLst>
                </a:hlinkClick>
              </a:rPr>
              <a:t>A user guide</a:t>
            </a:r>
            <a:r>
              <a:rPr lang="en-GB" sz="2100" dirty="0">
                <a:cs typeface="Objektiv Mk1"/>
              </a:rPr>
              <a:t> was sent to customers with top tips</a:t>
            </a:r>
          </a:p>
          <a:p>
            <a:r>
              <a:rPr lang="en-GB" sz="2100" dirty="0">
                <a:cs typeface="Objektiv Mk1"/>
              </a:rPr>
              <a:t>Groups received an email reminder to have their account ready to reserve online</a:t>
            </a:r>
          </a:p>
          <a:p>
            <a:r>
              <a:rPr lang="en-GB" sz="2100" dirty="0">
                <a:cs typeface="Objektiv Mk1"/>
              </a:rPr>
              <a:t>Staff reminded about their priority benefit</a:t>
            </a:r>
          </a:p>
          <a:p>
            <a:r>
              <a:rPr lang="en-GB" sz="2100" dirty="0">
                <a:cs typeface="Objektiv Mk1"/>
              </a:rPr>
              <a:t>Phones opening times kept at 12pm-5pm</a:t>
            </a:r>
          </a:p>
          <a:p>
            <a:pPr marL="0" indent="0">
              <a:buNone/>
            </a:pPr>
            <a:endParaRPr lang="en-GB" dirty="0">
              <a:cs typeface="Objektiv Mk1"/>
            </a:endParaRPr>
          </a:p>
          <a:p>
            <a:endParaRPr lang="en-GB" dirty="0">
              <a:cs typeface="Objektiv Mk1"/>
            </a:endParaRPr>
          </a:p>
          <a:p>
            <a:endParaRPr lang="en-GB" dirty="0">
              <a:cs typeface="Objektiv Mk1"/>
            </a:endParaRPr>
          </a:p>
          <a:p>
            <a:endParaRPr lang="en-GB" dirty="0">
              <a:cs typeface="Objektiv Mk1"/>
            </a:endParaRPr>
          </a:p>
        </p:txBody>
      </p:sp>
      <p:sp>
        <p:nvSpPr>
          <p:cNvPr id="10" name="Title 1">
            <a:extLst>
              <a:ext uri="{FF2B5EF4-FFF2-40B4-BE49-F238E27FC236}">
                <a16:creationId xmlns:a16="http://schemas.microsoft.com/office/drawing/2014/main" id="{E5A0DD6C-F6B1-4B3D-AA61-2D9076B36EED}"/>
              </a:ext>
            </a:extLst>
          </p:cNvPr>
          <p:cNvSpPr txBox="1">
            <a:spLocks/>
          </p:cNvSpPr>
          <p:nvPr/>
        </p:nvSpPr>
        <p:spPr>
          <a:xfrm>
            <a:off x="407407" y="292076"/>
            <a:ext cx="12086376"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lvl="0"/>
            <a:r>
              <a:rPr kumimoji="0" lang="en-GB" sz="4000" b="1" i="1" u="none" strike="noStrike" kern="1200" cap="all" spc="0" normalizeH="0" baseline="0" noProof="0" dirty="0">
                <a:ln>
                  <a:noFill/>
                </a:ln>
                <a:solidFill>
                  <a:srgbClr val="2DAF96"/>
                </a:solidFill>
                <a:effectLst/>
                <a:uLnTx/>
                <a:uFillTx/>
                <a:latin typeface="Central Avenue WMC"/>
                <a:ea typeface="+mj-ea"/>
                <a:cs typeface="+mj-cs"/>
              </a:rPr>
              <a:t>‘The World turned upside down…</a:t>
            </a:r>
            <a:r>
              <a:rPr lang="en-GB" sz="4000" b="1" i="1" dirty="0"/>
              <a:t>’</a:t>
            </a:r>
            <a:br>
              <a:rPr kumimoji="0" lang="en-GB" sz="4000" b="1" i="1" u="none" strike="noStrike" kern="1200" cap="all" spc="0" normalizeH="0" baseline="0" noProof="0" dirty="0">
                <a:ln>
                  <a:noFill/>
                </a:ln>
                <a:solidFill>
                  <a:srgbClr val="2DAF96"/>
                </a:solidFill>
                <a:effectLst/>
                <a:uLnTx/>
                <a:uFillTx/>
                <a:latin typeface="Central Avenue WMC"/>
                <a:ea typeface="+mj-ea"/>
                <a:cs typeface="+mj-cs"/>
              </a:rPr>
            </a:br>
            <a:r>
              <a:rPr kumimoji="0" lang="en-GB" sz="3500" b="1" i="0" u="none" strike="noStrike" kern="1200" cap="all" spc="0" normalizeH="0" baseline="0" noProof="0" dirty="0">
                <a:ln>
                  <a:noFill/>
                </a:ln>
                <a:solidFill>
                  <a:srgbClr val="3F3F3F"/>
                </a:solidFill>
                <a:effectLst/>
                <a:uLnTx/>
                <a:uFillTx/>
                <a:latin typeface="Central Avenue WMC"/>
                <a:ea typeface="+mj-ea"/>
                <a:cs typeface="+mj-cs"/>
              </a:rPr>
              <a:t>other factors TO reduce pressure on phones</a:t>
            </a:r>
            <a:endParaRPr kumimoji="0" lang="en-GB" sz="4000" b="1" i="0" u="none" strike="noStrike" kern="1200" cap="all" spc="0" normalizeH="0" baseline="0" noProof="0" dirty="0">
              <a:ln>
                <a:noFill/>
              </a:ln>
              <a:solidFill>
                <a:srgbClr val="3F3F3F"/>
              </a:solidFill>
              <a:effectLst/>
              <a:uLnTx/>
              <a:uFillTx/>
              <a:latin typeface="Central Avenue WMC"/>
              <a:ea typeface="+mj-ea"/>
              <a:cs typeface="+mj-cs"/>
            </a:endParaRPr>
          </a:p>
        </p:txBody>
      </p:sp>
      <p:pic>
        <p:nvPicPr>
          <p:cNvPr id="3" name="Picture 2">
            <a:extLst>
              <a:ext uri="{FF2B5EF4-FFF2-40B4-BE49-F238E27FC236}">
                <a16:creationId xmlns:a16="http://schemas.microsoft.com/office/drawing/2014/main" id="{CDF939DC-45D2-4B0C-824E-1A3EAFE38572}"/>
              </a:ext>
            </a:extLst>
          </p:cNvPr>
          <p:cNvPicPr>
            <a:picLocks noChangeAspect="1"/>
          </p:cNvPicPr>
          <p:nvPr/>
        </p:nvPicPr>
        <p:blipFill>
          <a:blip r:embed="rId5"/>
          <a:stretch>
            <a:fillRect/>
          </a:stretch>
        </p:blipFill>
        <p:spPr>
          <a:xfrm>
            <a:off x="9662173" y="1797026"/>
            <a:ext cx="2039119" cy="44127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81129542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42A7F84-5935-4FD4-9280-5D97B64E7D31}"/>
              </a:ext>
            </a:extLst>
          </p:cNvPr>
          <p:cNvPicPr>
            <a:picLocks noChangeAspect="1"/>
          </p:cNvPicPr>
          <p:nvPr/>
        </p:nvPicPr>
        <p:blipFill>
          <a:blip r:embed="rId3"/>
          <a:stretch>
            <a:fillRect/>
          </a:stretch>
        </p:blipFill>
        <p:spPr>
          <a:xfrm>
            <a:off x="9613900" y="365125"/>
            <a:ext cx="2310317" cy="968375"/>
          </a:xfrm>
          <a:prstGeom prst="rect">
            <a:avLst/>
          </a:prstGeom>
        </p:spPr>
      </p:pic>
      <p:sp>
        <p:nvSpPr>
          <p:cNvPr id="4" name="Slide Number Placeholder 3">
            <a:extLst>
              <a:ext uri="{FF2B5EF4-FFF2-40B4-BE49-F238E27FC236}">
                <a16:creationId xmlns:a16="http://schemas.microsoft.com/office/drawing/2014/main" id="{48DA723B-F89E-4B3B-868F-403432377EF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42F4A9-048A-482F-9D47-D711E0B84EF1}" type="slidenum">
              <a:rPr kumimoji="0" lang="en-GB" sz="1200" b="0" i="0" u="none" strike="noStrike" kern="1200" cap="none" spc="0" normalizeH="0" baseline="0" noProof="0" smtClean="0">
                <a:ln>
                  <a:noFill/>
                </a:ln>
                <a:solidFill>
                  <a:srgbClr val="3F3F3F">
                    <a:tint val="75000"/>
                  </a:srgbClr>
                </a:solidFill>
                <a:effectLst/>
                <a:uLnTx/>
                <a:uFillTx/>
                <a:latin typeface="Objektiv Mk1"/>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n-GB" sz="1200" b="0" i="0" u="none" strike="noStrike" kern="1200" cap="none" spc="0" normalizeH="0" baseline="0" noProof="0">
              <a:ln>
                <a:noFill/>
              </a:ln>
              <a:solidFill>
                <a:srgbClr val="3F3F3F">
                  <a:tint val="75000"/>
                </a:srgbClr>
              </a:solidFill>
              <a:effectLst/>
              <a:uLnTx/>
              <a:uFillTx/>
              <a:latin typeface="Objektiv Mk1"/>
              <a:ea typeface="+mn-ea"/>
              <a:cs typeface="+mn-cs"/>
            </a:endParaRPr>
          </a:p>
        </p:txBody>
      </p:sp>
      <p:sp>
        <p:nvSpPr>
          <p:cNvPr id="9" name="Content Placeholder 8">
            <a:extLst>
              <a:ext uri="{FF2B5EF4-FFF2-40B4-BE49-F238E27FC236}">
                <a16:creationId xmlns:a16="http://schemas.microsoft.com/office/drawing/2014/main" id="{A678C25E-FBA9-48DB-AAA4-76AE5A368918}"/>
              </a:ext>
            </a:extLst>
          </p:cNvPr>
          <p:cNvSpPr>
            <a:spLocks noGrp="1"/>
          </p:cNvSpPr>
          <p:nvPr>
            <p:ph idx="1"/>
          </p:nvPr>
        </p:nvSpPr>
        <p:spPr>
          <a:xfrm>
            <a:off x="6096000" y="1825625"/>
            <a:ext cx="5257800" cy="4351338"/>
          </a:xfrm>
        </p:spPr>
        <p:txBody>
          <a:bodyPr vert="horz" lIns="360000" tIns="360000" rIns="360000" bIns="360000" rtlCol="0" anchor="t">
            <a:normAutofit fontScale="92500" lnSpcReduction="10000"/>
          </a:bodyPr>
          <a:lstStyle/>
          <a:p>
            <a:r>
              <a:rPr lang="en-GB" dirty="0">
                <a:cs typeface="Objektiv Mk1"/>
              </a:rPr>
              <a:t>Review past on-sales to gauge how many staff would be needed</a:t>
            </a:r>
          </a:p>
          <a:p>
            <a:r>
              <a:rPr lang="en-GB" dirty="0">
                <a:cs typeface="Objektiv Mk1"/>
              </a:rPr>
              <a:t>Check number of members for each priority groups</a:t>
            </a:r>
          </a:p>
          <a:p>
            <a:r>
              <a:rPr lang="en-GB" dirty="0">
                <a:cs typeface="Objektiv Mk1"/>
              </a:rPr>
              <a:t>Increased staffing from 4 to 6 and 7 for the public on-sale</a:t>
            </a:r>
          </a:p>
          <a:p>
            <a:r>
              <a:rPr lang="en-GB" dirty="0">
                <a:cs typeface="Objektiv Mk1"/>
              </a:rPr>
              <a:t>Staff wellbeing: fidget toys, cake/ snacks/ specific day rota/ break out room/ tea captain/ quiz master</a:t>
            </a:r>
          </a:p>
          <a:p>
            <a:pPr marL="0" indent="0">
              <a:buNone/>
            </a:pPr>
            <a:endParaRPr lang="en-GB" dirty="0">
              <a:cs typeface="Objektiv Mk1"/>
            </a:endParaRPr>
          </a:p>
        </p:txBody>
      </p:sp>
      <p:sp>
        <p:nvSpPr>
          <p:cNvPr id="10" name="Title 1">
            <a:extLst>
              <a:ext uri="{FF2B5EF4-FFF2-40B4-BE49-F238E27FC236}">
                <a16:creationId xmlns:a16="http://schemas.microsoft.com/office/drawing/2014/main" id="{E5A0DD6C-F6B1-4B3D-AA61-2D9076B36EED}"/>
              </a:ext>
            </a:extLst>
          </p:cNvPr>
          <p:cNvSpPr txBox="1">
            <a:spLocks/>
          </p:cNvSpPr>
          <p:nvPr/>
        </p:nvSpPr>
        <p:spPr>
          <a:xfrm>
            <a:off x="0" y="136525"/>
            <a:ext cx="12656543"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1" u="none" strike="noStrike" kern="1200" cap="all" spc="0" normalizeH="0" baseline="0" noProof="0" dirty="0">
                <a:ln>
                  <a:noFill/>
                </a:ln>
                <a:solidFill>
                  <a:srgbClr val="2DAF96"/>
                </a:solidFill>
                <a:effectLst/>
                <a:uLnTx/>
                <a:uFillTx/>
                <a:latin typeface="Central Avenue WMC"/>
                <a:ea typeface="+mj-ea"/>
                <a:cs typeface="+mj-cs"/>
              </a:rPr>
              <a:t>‘not standing still but lying in wait…’</a:t>
            </a:r>
            <a:br>
              <a:rPr kumimoji="0" lang="en-GB" sz="4000" b="1" i="0" u="none" strike="noStrike" kern="1200" cap="all" spc="0" normalizeH="0" baseline="0" noProof="0" dirty="0">
                <a:ln>
                  <a:noFill/>
                </a:ln>
                <a:solidFill>
                  <a:srgbClr val="2DAF96"/>
                </a:solidFill>
                <a:effectLst/>
                <a:uLnTx/>
                <a:uFillTx/>
                <a:latin typeface="Central Avenue WMC"/>
                <a:ea typeface="+mj-ea"/>
                <a:cs typeface="+mj-cs"/>
              </a:rPr>
            </a:br>
            <a:r>
              <a:rPr kumimoji="0" lang="en-GB" sz="4000" b="1" i="0" u="none" strike="noStrike" kern="1200" cap="all" spc="0" normalizeH="0" baseline="0" noProof="0" dirty="0">
                <a:ln>
                  <a:noFill/>
                </a:ln>
                <a:solidFill>
                  <a:srgbClr val="3F3F3F"/>
                </a:solidFill>
                <a:effectLst/>
                <a:uLnTx/>
                <a:uFillTx/>
                <a:latin typeface="Central Avenue WMC"/>
                <a:ea typeface="+mj-ea"/>
                <a:cs typeface="+mj-cs"/>
              </a:rPr>
              <a:t>ops planning ahead of </a:t>
            </a:r>
            <a:r>
              <a:rPr kumimoji="0" lang="en-GB" sz="4000" b="1" i="0" u="none" strike="noStrike" kern="1200" cap="all" spc="0" normalizeH="0" baseline="0" noProof="0" dirty="0" err="1">
                <a:ln>
                  <a:noFill/>
                </a:ln>
                <a:solidFill>
                  <a:srgbClr val="3F3F3F"/>
                </a:solidFill>
                <a:effectLst/>
                <a:uLnTx/>
                <a:uFillTx/>
                <a:latin typeface="Central Avenue WMC"/>
                <a:ea typeface="+mj-ea"/>
                <a:cs typeface="+mj-cs"/>
              </a:rPr>
              <a:t>hamilton</a:t>
            </a:r>
            <a:endParaRPr kumimoji="0" lang="en-GB" sz="4000" b="1" i="0" u="none" strike="noStrike" kern="1200" cap="all" spc="0" normalizeH="0" baseline="0" noProof="0" dirty="0">
              <a:ln>
                <a:noFill/>
              </a:ln>
              <a:solidFill>
                <a:srgbClr val="3F3F3F"/>
              </a:solidFill>
              <a:effectLst/>
              <a:uLnTx/>
              <a:uFillTx/>
              <a:latin typeface="Central Avenue WMC"/>
              <a:ea typeface="+mj-ea"/>
              <a:cs typeface="+mj-cs"/>
            </a:endParaRPr>
          </a:p>
        </p:txBody>
      </p:sp>
      <p:pic>
        <p:nvPicPr>
          <p:cNvPr id="3" name="Picture 2">
            <a:extLst>
              <a:ext uri="{FF2B5EF4-FFF2-40B4-BE49-F238E27FC236}">
                <a16:creationId xmlns:a16="http://schemas.microsoft.com/office/drawing/2014/main" id="{3FCEE993-3453-4D32-8025-35C810F0C7E7}"/>
              </a:ext>
            </a:extLst>
          </p:cNvPr>
          <p:cNvPicPr>
            <a:picLocks noChangeAspect="1"/>
          </p:cNvPicPr>
          <p:nvPr/>
        </p:nvPicPr>
        <p:blipFill>
          <a:blip r:embed="rId4"/>
          <a:stretch>
            <a:fillRect/>
          </a:stretch>
        </p:blipFill>
        <p:spPr>
          <a:xfrm>
            <a:off x="4192230" y="2481613"/>
            <a:ext cx="1602232" cy="1826053"/>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03BEE9B3-DB8E-434E-8540-E04385C8142B}"/>
              </a:ext>
            </a:extLst>
          </p:cNvPr>
          <p:cNvPicPr>
            <a:picLocks noChangeAspect="1"/>
          </p:cNvPicPr>
          <p:nvPr/>
        </p:nvPicPr>
        <p:blipFill rotWithShape="1">
          <a:blip r:embed="rId5"/>
          <a:srcRect l="1482" b="40526"/>
          <a:stretch/>
        </p:blipFill>
        <p:spPr>
          <a:xfrm>
            <a:off x="147814" y="1406432"/>
            <a:ext cx="3763465" cy="1668289"/>
          </a:xfrm>
          <a:prstGeom prst="rect">
            <a:avLst/>
          </a:prstGeom>
          <a:ln>
            <a:noFill/>
          </a:ln>
          <a:effectLst>
            <a:outerShdw blurRad="292100" dist="139700" dir="2700000" algn="tl" rotWithShape="0">
              <a:srgbClr val="333333">
                <a:alpha val="65000"/>
              </a:srgbClr>
            </a:outerShdw>
          </a:effectLst>
        </p:spPr>
      </p:pic>
      <p:pic>
        <p:nvPicPr>
          <p:cNvPr id="2" name="Picture 1" descr="A screenshot of a computer&#10;&#10;Description automatically generated">
            <a:extLst>
              <a:ext uri="{FF2B5EF4-FFF2-40B4-BE49-F238E27FC236}">
                <a16:creationId xmlns:a16="http://schemas.microsoft.com/office/drawing/2014/main" id="{DB765F80-76DF-2A5C-2E83-B533E00BE429}"/>
              </a:ext>
            </a:extLst>
          </p:cNvPr>
          <p:cNvPicPr>
            <a:picLocks noChangeAspect="1"/>
          </p:cNvPicPr>
          <p:nvPr/>
        </p:nvPicPr>
        <p:blipFill>
          <a:blip r:embed="rId6"/>
          <a:stretch>
            <a:fillRect/>
          </a:stretch>
        </p:blipFill>
        <p:spPr>
          <a:xfrm>
            <a:off x="387908" y="4554092"/>
            <a:ext cx="5445554" cy="1669370"/>
          </a:xfrm>
          <a:prstGeom prst="rect">
            <a:avLst/>
          </a:prstGeom>
        </p:spPr>
      </p:pic>
    </p:spTree>
    <p:extLst>
      <p:ext uri="{BB962C8B-B14F-4D97-AF65-F5344CB8AC3E}">
        <p14:creationId xmlns:p14="http://schemas.microsoft.com/office/powerpoint/2010/main" val="273936484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people on a stage&#10;&#10;Description automatically generated">
            <a:extLst>
              <a:ext uri="{FF2B5EF4-FFF2-40B4-BE49-F238E27FC236}">
                <a16:creationId xmlns:a16="http://schemas.microsoft.com/office/drawing/2014/main" id="{E9E39927-2065-4B55-9F5C-1444BB6B25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6937" y="1774409"/>
            <a:ext cx="6757280" cy="4324659"/>
          </a:xfrm>
          <a:prstGeom prst="rect">
            <a:avLst/>
          </a:prstGeom>
          <a:ln>
            <a:noFill/>
          </a:ln>
          <a:effectLst>
            <a:outerShdw blurRad="292100" dist="139700" dir="2700000" algn="tl" rotWithShape="0">
              <a:srgbClr val="333333">
                <a:alpha val="65000"/>
              </a:srgbClr>
            </a:outerShdw>
          </a:effectLst>
        </p:spPr>
      </p:pic>
      <p:sp>
        <p:nvSpPr>
          <p:cNvPr id="9" name="Content Placeholder 8">
            <a:extLst>
              <a:ext uri="{FF2B5EF4-FFF2-40B4-BE49-F238E27FC236}">
                <a16:creationId xmlns:a16="http://schemas.microsoft.com/office/drawing/2014/main" id="{A678C25E-FBA9-48DB-AAA4-76AE5A368918}"/>
              </a:ext>
            </a:extLst>
          </p:cNvPr>
          <p:cNvSpPr>
            <a:spLocks noGrp="1"/>
          </p:cNvSpPr>
          <p:nvPr>
            <p:ph idx="1"/>
          </p:nvPr>
        </p:nvSpPr>
        <p:spPr>
          <a:xfrm>
            <a:off x="807720" y="1611471"/>
            <a:ext cx="3652520" cy="4613487"/>
          </a:xfrm>
        </p:spPr>
        <p:txBody>
          <a:bodyPr vert="horz" lIns="360000" tIns="360000" rIns="360000" bIns="360000" rtlCol="0" anchor="t">
            <a:normAutofit fontScale="25000" lnSpcReduction="20000"/>
          </a:bodyPr>
          <a:lstStyle/>
          <a:p>
            <a:pPr>
              <a:buFont typeface="Arial"/>
              <a:buChar char="•"/>
            </a:pPr>
            <a:r>
              <a:rPr lang="en-GB" sz="5600" dirty="0">
                <a:cs typeface="Objektiv Mk1"/>
              </a:rPr>
              <a:t>Overall, the on-sale week was very successful! </a:t>
            </a:r>
          </a:p>
          <a:p>
            <a:pPr>
              <a:buFont typeface="Arial"/>
              <a:buChar char="•"/>
            </a:pPr>
            <a:r>
              <a:rPr lang="en-GB" sz="3700" dirty="0">
                <a:cs typeface="Objektiv Mk1"/>
              </a:rPr>
              <a:t>There has been a huge shift in audience behaviour:</a:t>
            </a:r>
          </a:p>
          <a:p>
            <a:pPr lvl="1">
              <a:buFont typeface="Wingdings" panose="05000000000000000000" pitchFamily="2" charset="2"/>
              <a:buChar char="q"/>
            </a:pPr>
            <a:r>
              <a:rPr lang="en-GB" sz="3700" dirty="0">
                <a:solidFill>
                  <a:schemeClr val="tx1"/>
                </a:solidFill>
                <a:cs typeface="Objektiv Mk1"/>
              </a:rPr>
              <a:t>Hamilton bookers have been noticeably highly digital</a:t>
            </a:r>
          </a:p>
          <a:p>
            <a:pPr lvl="1">
              <a:buFont typeface="Wingdings" panose="05000000000000000000" pitchFamily="2" charset="2"/>
              <a:buChar char="q"/>
            </a:pPr>
            <a:r>
              <a:rPr lang="en-GB" sz="3700" dirty="0">
                <a:solidFill>
                  <a:schemeClr val="tx1"/>
                </a:solidFill>
                <a:cs typeface="Objektiv Mk1"/>
              </a:rPr>
              <a:t>96% bookings online</a:t>
            </a:r>
          </a:p>
          <a:p>
            <a:pPr lvl="1">
              <a:buFont typeface="Wingdings" panose="05000000000000000000" pitchFamily="2" charset="2"/>
              <a:buChar char="q"/>
            </a:pPr>
            <a:r>
              <a:rPr lang="en-GB" sz="3700" dirty="0">
                <a:solidFill>
                  <a:schemeClr val="tx1"/>
                </a:solidFill>
                <a:cs typeface="Objektiv Mk1"/>
              </a:rPr>
              <a:t>72% Groups online</a:t>
            </a:r>
          </a:p>
          <a:p>
            <a:pPr>
              <a:buFont typeface="Arial"/>
              <a:buChar char="•"/>
            </a:pPr>
            <a:r>
              <a:rPr lang="en-GB" sz="3700" dirty="0">
                <a:cs typeface="Objektiv Mk1"/>
              </a:rPr>
              <a:t>A few things to review for next time:</a:t>
            </a:r>
          </a:p>
          <a:p>
            <a:pPr lvl="1">
              <a:buFont typeface="Wingdings" panose="05000000000000000000" pitchFamily="2" charset="2"/>
              <a:buChar char="q"/>
            </a:pPr>
            <a:r>
              <a:rPr lang="en-GB" sz="3700" dirty="0">
                <a:solidFill>
                  <a:schemeClr val="tx1"/>
                </a:solidFill>
                <a:cs typeface="Objektiv Mk1"/>
              </a:rPr>
              <a:t>Review canned response in webchat for new </a:t>
            </a:r>
            <a:r>
              <a:rPr lang="en-GB" sz="3400" i="1" dirty="0">
                <a:solidFill>
                  <a:schemeClr val="tx1"/>
                </a:solidFill>
                <a:cs typeface="Objektiv Mk1"/>
              </a:rPr>
              <a:t>functionality </a:t>
            </a:r>
            <a:r>
              <a:rPr lang="en-US" sz="3400" i="1" dirty="0">
                <a:solidFill>
                  <a:schemeClr val="tx1"/>
                </a:solidFill>
                <a:cs typeface="Objektiv Mk1"/>
              </a:rPr>
              <a:t> (</a:t>
            </a:r>
            <a:r>
              <a:rPr lang="en-GB" sz="3400" i="1" dirty="0">
                <a:solidFill>
                  <a:schemeClr val="tx1"/>
                </a:solidFill>
                <a:cs typeface="Objektiv Mk1"/>
              </a:rPr>
              <a:t>When webchat saw the word "room" it gave the canned response relating to room renting )</a:t>
            </a:r>
          </a:p>
          <a:p>
            <a:pPr lvl="1">
              <a:buFont typeface="Wingdings" panose="05000000000000000000" pitchFamily="2" charset="2"/>
              <a:buChar char="q"/>
            </a:pPr>
            <a:r>
              <a:rPr lang="en-GB" sz="3700" dirty="0">
                <a:solidFill>
                  <a:schemeClr val="tx1"/>
                </a:solidFill>
                <a:cs typeface="Objektiv Mk1"/>
              </a:rPr>
              <a:t>Check how many webchat licences are available</a:t>
            </a:r>
          </a:p>
          <a:p>
            <a:pPr lvl="1">
              <a:buFont typeface="Wingdings" panose="05000000000000000000" pitchFamily="2" charset="2"/>
              <a:buChar char="q"/>
            </a:pPr>
            <a:r>
              <a:rPr lang="en-GB" sz="3700" dirty="0">
                <a:solidFill>
                  <a:schemeClr val="tx1"/>
                </a:solidFill>
                <a:cs typeface="Objektiv Mk1"/>
              </a:rPr>
              <a:t>Customer feedback that our user guide was too technical.</a:t>
            </a:r>
          </a:p>
          <a:p>
            <a:pPr lvl="1">
              <a:buFont typeface="Wingdings" panose="05000000000000000000" pitchFamily="2" charset="2"/>
              <a:buChar char="q"/>
            </a:pPr>
            <a:r>
              <a:rPr lang="en-GB" sz="3700" dirty="0">
                <a:solidFill>
                  <a:schemeClr val="tx1"/>
                </a:solidFill>
                <a:cs typeface="Objektiv Mk1"/>
              </a:rPr>
              <a:t>In person sales campaign not needed</a:t>
            </a:r>
          </a:p>
          <a:p>
            <a:pPr marL="457200" lvl="1" indent="0">
              <a:buNone/>
            </a:pPr>
            <a:endParaRPr lang="en-GB" sz="3700" dirty="0">
              <a:solidFill>
                <a:schemeClr val="tx1"/>
              </a:solidFill>
              <a:cs typeface="Objektiv Mk1"/>
            </a:endParaRPr>
          </a:p>
        </p:txBody>
      </p:sp>
      <p:pic>
        <p:nvPicPr>
          <p:cNvPr id="11" name="Picture 10">
            <a:extLst>
              <a:ext uri="{FF2B5EF4-FFF2-40B4-BE49-F238E27FC236}">
                <a16:creationId xmlns:a16="http://schemas.microsoft.com/office/drawing/2014/main" id="{842A7F84-5935-4FD4-9280-5D97B64E7D31}"/>
              </a:ext>
            </a:extLst>
          </p:cNvPr>
          <p:cNvPicPr>
            <a:picLocks noChangeAspect="1"/>
          </p:cNvPicPr>
          <p:nvPr/>
        </p:nvPicPr>
        <p:blipFill>
          <a:blip r:embed="rId4"/>
          <a:stretch>
            <a:fillRect/>
          </a:stretch>
        </p:blipFill>
        <p:spPr>
          <a:xfrm>
            <a:off x="9613900" y="365125"/>
            <a:ext cx="2310317" cy="968375"/>
          </a:xfrm>
          <a:prstGeom prst="rect">
            <a:avLst/>
          </a:prstGeom>
        </p:spPr>
      </p:pic>
      <p:sp>
        <p:nvSpPr>
          <p:cNvPr id="4" name="Slide Number Placeholder 3">
            <a:extLst>
              <a:ext uri="{FF2B5EF4-FFF2-40B4-BE49-F238E27FC236}">
                <a16:creationId xmlns:a16="http://schemas.microsoft.com/office/drawing/2014/main" id="{48DA723B-F89E-4B3B-868F-403432377EF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42F4A9-048A-482F-9D47-D711E0B84EF1}" type="slidenum">
              <a:rPr kumimoji="0" lang="en-GB" sz="1200" b="0" i="0" u="none" strike="noStrike" kern="1200" cap="none" spc="0" normalizeH="0" baseline="0" noProof="0" smtClean="0">
                <a:ln>
                  <a:noFill/>
                </a:ln>
                <a:solidFill>
                  <a:srgbClr val="3F3F3F">
                    <a:tint val="75000"/>
                  </a:srgbClr>
                </a:solidFill>
                <a:effectLst/>
                <a:uLnTx/>
                <a:uFillTx/>
                <a:latin typeface="Objektiv Mk1"/>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en-GB" sz="1200" b="0" i="0" u="none" strike="noStrike" kern="1200" cap="none" spc="0" normalizeH="0" baseline="0" noProof="0">
              <a:ln>
                <a:noFill/>
              </a:ln>
              <a:solidFill>
                <a:srgbClr val="3F3F3F">
                  <a:tint val="75000"/>
                </a:srgbClr>
              </a:solidFill>
              <a:effectLst/>
              <a:uLnTx/>
              <a:uFillTx/>
              <a:latin typeface="Objektiv Mk1"/>
              <a:ea typeface="+mn-ea"/>
              <a:cs typeface="+mn-cs"/>
            </a:endParaRPr>
          </a:p>
        </p:txBody>
      </p:sp>
      <p:sp>
        <p:nvSpPr>
          <p:cNvPr id="10" name="Title 1">
            <a:extLst>
              <a:ext uri="{FF2B5EF4-FFF2-40B4-BE49-F238E27FC236}">
                <a16:creationId xmlns:a16="http://schemas.microsoft.com/office/drawing/2014/main" id="{E5A0DD6C-F6B1-4B3D-AA61-2D9076B36EED}"/>
              </a:ext>
            </a:extLst>
          </p:cNvPr>
          <p:cNvSpPr txBox="1">
            <a:spLocks/>
          </p:cNvSpPr>
          <p:nvPr/>
        </p:nvSpPr>
        <p:spPr>
          <a:xfrm>
            <a:off x="386356" y="154516"/>
            <a:ext cx="12656543" cy="1325563"/>
          </a:xfrm>
          <a:prstGeom prst="rect">
            <a:avLst/>
          </a:prstGeom>
        </p:spPr>
        <p:txBody>
          <a:bodyPr vert="horz" lIns="360000" tIns="45720" rIns="91440" bIns="45720" rtlCol="0" anchor="ctr">
            <a:normAutofit/>
          </a:bodyPr>
          <a:lstStyle>
            <a:lvl1pPr algn="l" defTabSz="914400" rtl="0" eaLnBrk="1" latinLnBrk="0" hangingPunct="1">
              <a:lnSpc>
                <a:spcPct val="90000"/>
              </a:lnSpc>
              <a:spcBef>
                <a:spcPct val="0"/>
              </a:spcBef>
              <a:buNone/>
              <a:defRPr sz="4400" kern="1200" cap="all" baseline="0">
                <a:solidFill>
                  <a:srgbClr val="2DAF96"/>
                </a:solidFill>
                <a:latin typeface="+mj-lt"/>
                <a:ea typeface="+mj-ea"/>
                <a:cs typeface="+mj-cs"/>
              </a:defRPr>
            </a:lvl1pPr>
          </a:lstStyle>
          <a:p>
            <a:pPr lvl="0"/>
            <a:r>
              <a:rPr kumimoji="0" lang="en-GB" sz="4000" b="1" i="1" u="none" strike="noStrike" kern="1200" cap="all" spc="0" normalizeH="0" baseline="0" noProof="0" dirty="0">
                <a:ln>
                  <a:noFill/>
                </a:ln>
                <a:solidFill>
                  <a:srgbClr val="2DAF96"/>
                </a:solidFill>
                <a:effectLst/>
                <a:uLnTx/>
                <a:uFillTx/>
                <a:latin typeface="Central Avenue WMC"/>
                <a:ea typeface="+mj-ea"/>
                <a:cs typeface="+mj-cs"/>
              </a:rPr>
              <a:t>‘so what did I miss?</a:t>
            </a:r>
            <a:r>
              <a:rPr lang="en-GB" sz="4000" b="1" i="1" dirty="0"/>
              <a:t>’</a:t>
            </a:r>
            <a:br>
              <a:rPr kumimoji="0" lang="en-GB" sz="4000" b="1" i="1" u="none" strike="noStrike" kern="1200" cap="all" spc="0" normalizeH="0" baseline="0" noProof="0" dirty="0">
                <a:ln>
                  <a:noFill/>
                </a:ln>
                <a:solidFill>
                  <a:srgbClr val="2DAF96"/>
                </a:solidFill>
                <a:effectLst/>
                <a:uLnTx/>
                <a:uFillTx/>
                <a:latin typeface="Central Avenue WMC"/>
                <a:ea typeface="+mj-ea"/>
                <a:cs typeface="+mj-cs"/>
              </a:rPr>
            </a:br>
            <a:r>
              <a:rPr kumimoji="0" lang="en-GB" sz="4000" b="1" i="0" u="none" strike="noStrike" kern="1200" cap="all" spc="0" normalizeH="0" baseline="0" noProof="0" dirty="0">
                <a:ln>
                  <a:noFill/>
                </a:ln>
                <a:solidFill>
                  <a:srgbClr val="3F3F3F"/>
                </a:solidFill>
                <a:effectLst/>
                <a:uLnTx/>
                <a:uFillTx/>
                <a:latin typeface="Central Avenue WMC"/>
                <a:ea typeface="+mj-ea"/>
                <a:cs typeface="+mj-cs"/>
              </a:rPr>
              <a:t>learnings from </a:t>
            </a:r>
            <a:r>
              <a:rPr kumimoji="0" lang="en-GB" sz="4000" b="1" i="0" u="none" strike="noStrike" kern="1200" cap="all" spc="0" normalizeH="0" baseline="0" noProof="0" dirty="0" err="1">
                <a:ln>
                  <a:noFill/>
                </a:ln>
                <a:solidFill>
                  <a:srgbClr val="3F3F3F"/>
                </a:solidFill>
                <a:effectLst/>
                <a:uLnTx/>
                <a:uFillTx/>
                <a:latin typeface="Central Avenue WMC"/>
                <a:ea typeface="+mj-ea"/>
                <a:cs typeface="+mj-cs"/>
              </a:rPr>
              <a:t>hamilton</a:t>
            </a:r>
            <a:endParaRPr kumimoji="0" lang="en-GB" sz="4000" b="1" i="0" u="none" strike="noStrike" kern="1200" cap="all" spc="0" normalizeH="0" baseline="0" noProof="0" dirty="0">
              <a:ln>
                <a:noFill/>
              </a:ln>
              <a:solidFill>
                <a:srgbClr val="3F3F3F"/>
              </a:solidFill>
              <a:effectLst/>
              <a:uLnTx/>
              <a:uFillTx/>
              <a:latin typeface="Central Avenue WMC"/>
              <a:ea typeface="+mj-ea"/>
              <a:cs typeface="+mj-cs"/>
            </a:endParaRPr>
          </a:p>
        </p:txBody>
      </p:sp>
    </p:spTree>
    <p:extLst>
      <p:ext uri="{BB962C8B-B14F-4D97-AF65-F5344CB8AC3E}">
        <p14:creationId xmlns:p14="http://schemas.microsoft.com/office/powerpoint/2010/main" val="372202783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477646"/>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Discussion: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How have ticket booker habits changed during the last few years? Are you seeing a surge in late bookings or are people still booking in advance?</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16155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820185"/>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Up next: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Add-ons and all that jazz on TNEW </a:t>
            </a:r>
            <a:b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Sam </a:t>
            </a:r>
            <a:r>
              <a:rPr lang="en-US" sz="5300" dirty="0" err="1">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Bourne</a:t>
            </a:r>
            <a:br>
              <a:rPr lang="en-US" sz="6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2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Mayflower Theatre</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384531"/>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7622D7-11FF-7072-9723-61D631DEFE24}"/>
              </a:ext>
            </a:extLst>
          </p:cNvPr>
          <p:cNvSpPr txBox="1"/>
          <p:nvPr/>
        </p:nvSpPr>
        <p:spPr>
          <a:xfrm>
            <a:off x="1330584" y="2659559"/>
            <a:ext cx="8133927" cy="212365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Arial Black"/>
                <a:ea typeface="+mn-ea"/>
                <a:cs typeface="+mn-cs"/>
              </a:rPr>
              <a:t>Upselling additional items using the Add-on Items Plugin</a:t>
            </a:r>
            <a:endParaRPr kumimoji="0" lang="en-US" sz="4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5745872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7622D7-11FF-7072-9723-61D631DEFE24}"/>
              </a:ext>
            </a:extLst>
          </p:cNvPr>
          <p:cNvSpPr txBox="1"/>
          <p:nvPr/>
        </p:nvSpPr>
        <p:spPr>
          <a:xfrm>
            <a:off x="1047120" y="464999"/>
            <a:ext cx="969708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Soon to be the Additional Items Page</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3" name="TextBox 2">
            <a:extLst>
              <a:ext uri="{FF2B5EF4-FFF2-40B4-BE49-F238E27FC236}">
                <a16:creationId xmlns:a16="http://schemas.microsoft.com/office/drawing/2014/main" id="{CA8A27A0-DE6A-1DF3-1886-4428BC728466}"/>
              </a:ext>
            </a:extLst>
          </p:cNvPr>
          <p:cNvSpPr txBox="1"/>
          <p:nvPr/>
        </p:nvSpPr>
        <p:spPr>
          <a:xfrm>
            <a:off x="1047120" y="1234440"/>
            <a:ext cx="10097760" cy="76944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pic>
        <p:nvPicPr>
          <p:cNvPr id="5" name="Picture 4">
            <a:extLst>
              <a:ext uri="{FF2B5EF4-FFF2-40B4-BE49-F238E27FC236}">
                <a16:creationId xmlns:a16="http://schemas.microsoft.com/office/drawing/2014/main" id="{DD6D0435-2961-EC12-4A2A-9B1DDC234E62}"/>
              </a:ext>
            </a:extLst>
          </p:cNvPr>
          <p:cNvPicPr>
            <a:picLocks noChangeAspect="1"/>
          </p:cNvPicPr>
          <p:nvPr/>
        </p:nvPicPr>
        <p:blipFill>
          <a:blip r:embed="rId3"/>
          <a:stretch>
            <a:fillRect/>
          </a:stretch>
        </p:blipFill>
        <p:spPr>
          <a:xfrm>
            <a:off x="914668" y="1485776"/>
            <a:ext cx="9961984" cy="2799177"/>
          </a:xfrm>
          <a:prstGeom prst="rect">
            <a:avLst/>
          </a:prstGeom>
        </p:spPr>
      </p:pic>
      <p:sp>
        <p:nvSpPr>
          <p:cNvPr id="6" name="TextBox 5">
            <a:extLst>
              <a:ext uri="{FF2B5EF4-FFF2-40B4-BE49-F238E27FC236}">
                <a16:creationId xmlns:a16="http://schemas.microsoft.com/office/drawing/2014/main" id="{3D0250C0-01C1-1E0F-D234-F78030988EA1}"/>
              </a:ext>
            </a:extLst>
          </p:cNvPr>
          <p:cNvSpPr txBox="1"/>
          <p:nvPr/>
        </p:nvSpPr>
        <p:spPr>
          <a:xfrm>
            <a:off x="914668" y="4483105"/>
            <a:ext cx="9697080" cy="830997"/>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Black"/>
                <a:ea typeface="+mn-ea"/>
                <a:cs typeface="+mn-cs"/>
              </a:rPr>
              <a:t>https://www.tessituranetwork.com/Help_System_v160/TNEW/Pages/Additional-Items.htm</a:t>
            </a:r>
            <a:endParaRPr kumimoji="0" lang="en-US" sz="2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44014112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7622D7-11FF-7072-9723-61D631DEFE24}"/>
              </a:ext>
            </a:extLst>
          </p:cNvPr>
          <p:cNvSpPr txBox="1"/>
          <p:nvPr/>
        </p:nvSpPr>
        <p:spPr>
          <a:xfrm>
            <a:off x="1047120" y="464999"/>
            <a:ext cx="9697080" cy="120032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prstClr val="white"/>
                </a:solidFill>
                <a:effectLst/>
                <a:uLnTx/>
                <a:uFillTx/>
                <a:latin typeface="Arial Black"/>
                <a:ea typeface="+mn-ea"/>
                <a:cs typeface="+mn-cs"/>
              </a:rPr>
              <a:t>It fits comfortably into the booking path</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3" name="TextBox 2">
            <a:extLst>
              <a:ext uri="{FF2B5EF4-FFF2-40B4-BE49-F238E27FC236}">
                <a16:creationId xmlns:a16="http://schemas.microsoft.com/office/drawing/2014/main" id="{CA8A27A0-DE6A-1DF3-1886-4428BC728466}"/>
              </a:ext>
            </a:extLst>
          </p:cNvPr>
          <p:cNvSpPr txBox="1"/>
          <p:nvPr/>
        </p:nvSpPr>
        <p:spPr>
          <a:xfrm>
            <a:off x="1047120" y="1234440"/>
            <a:ext cx="10097760" cy="76944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pic>
        <p:nvPicPr>
          <p:cNvPr id="9" name="Picture 8">
            <a:extLst>
              <a:ext uri="{FF2B5EF4-FFF2-40B4-BE49-F238E27FC236}">
                <a16:creationId xmlns:a16="http://schemas.microsoft.com/office/drawing/2014/main" id="{C1433D04-7C15-6980-E1BA-B4A92EB44DCE}"/>
              </a:ext>
            </a:extLst>
          </p:cNvPr>
          <p:cNvPicPr>
            <a:picLocks noChangeAspect="1"/>
          </p:cNvPicPr>
          <p:nvPr/>
        </p:nvPicPr>
        <p:blipFill>
          <a:blip r:embed="rId3"/>
          <a:stretch>
            <a:fillRect/>
          </a:stretch>
        </p:blipFill>
        <p:spPr>
          <a:xfrm>
            <a:off x="1071247" y="1781844"/>
            <a:ext cx="9648825" cy="3943350"/>
          </a:xfrm>
          <a:prstGeom prst="rect">
            <a:avLst/>
          </a:prstGeom>
        </p:spPr>
      </p:pic>
    </p:spTree>
    <p:extLst>
      <p:ext uri="{BB962C8B-B14F-4D97-AF65-F5344CB8AC3E}">
        <p14:creationId xmlns:p14="http://schemas.microsoft.com/office/powerpoint/2010/main" val="427041153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5554C3-9F45-ECE9-5598-9E136E082EAC}"/>
              </a:ext>
            </a:extLst>
          </p:cNvPr>
          <p:cNvSpPr txBox="1"/>
          <p:nvPr/>
        </p:nvSpPr>
        <p:spPr>
          <a:xfrm>
            <a:off x="1047120" y="464999"/>
            <a:ext cx="9697080" cy="76944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Arial Black"/>
                <a:ea typeface="+mn-ea"/>
                <a:cs typeface="+mn-cs"/>
              </a:rPr>
              <a:t>The items we upsell</a:t>
            </a:r>
            <a:endParaRPr kumimoji="0" lang="en-US" sz="4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3" name="TextBox 2">
            <a:extLst>
              <a:ext uri="{FF2B5EF4-FFF2-40B4-BE49-F238E27FC236}">
                <a16:creationId xmlns:a16="http://schemas.microsoft.com/office/drawing/2014/main" id="{02BCCE74-DB50-D119-F2FA-81F3A6E425CB}"/>
              </a:ext>
            </a:extLst>
          </p:cNvPr>
          <p:cNvSpPr txBox="1"/>
          <p:nvPr/>
        </p:nvSpPr>
        <p:spPr>
          <a:xfrm>
            <a:off x="1047120" y="1394639"/>
            <a:ext cx="9697080" cy="341632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Afternoon Teas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a:t>
            </a:r>
            <a:r>
              <a:rPr kumimoji="0" lang="en-US" sz="3600" b="0" i="0" u="none" strike="noStrike" kern="1200" cap="none" spc="0" normalizeH="0" baseline="0" noProof="0" dirty="0" err="1">
                <a:ln>
                  <a:noFill/>
                </a:ln>
                <a:solidFill>
                  <a:prstClr val="white"/>
                </a:solidFill>
                <a:effectLst/>
                <a:uLnTx/>
                <a:uFillTx/>
                <a:latin typeface="Arial Black"/>
                <a:ea typeface="+mn-ea"/>
                <a:cs typeface="+mn-cs"/>
              </a:rPr>
              <a:t>Programmes</a:t>
            </a:r>
            <a:endParaRPr kumimoji="0" lang="en-US" sz="3600" b="0" i="0" u="none" strike="noStrike" kern="1200" cap="none" spc="0" normalizeH="0" baseline="0" noProof="0" dirty="0">
              <a:ln>
                <a:noFill/>
              </a:ln>
              <a:solidFill>
                <a:prstClr val="white"/>
              </a:solidFill>
              <a:effectLst/>
              <a:uLnTx/>
              <a:uFillTx/>
              <a:latin typeface="Arial Black"/>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Merchandise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VIP packages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Meet and Greets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 Workshops</a:t>
            </a:r>
          </a:p>
        </p:txBody>
      </p:sp>
    </p:spTree>
    <p:extLst>
      <p:ext uri="{BB962C8B-B14F-4D97-AF65-F5344CB8AC3E}">
        <p14:creationId xmlns:p14="http://schemas.microsoft.com/office/powerpoint/2010/main" val="137743279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B6881F-E73A-9A15-61ED-CE370F7D8A9B}"/>
              </a:ext>
            </a:extLst>
          </p:cNvPr>
          <p:cNvSpPr txBox="1"/>
          <p:nvPr/>
        </p:nvSpPr>
        <p:spPr>
          <a:xfrm>
            <a:off x="1047120" y="464999"/>
            <a:ext cx="9697080" cy="120032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Meet and Greets – streamlining our process</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pic>
        <p:nvPicPr>
          <p:cNvPr id="5" name="Picture 4" descr="A screenshot of a computer&#10;&#10;Description automatically generated">
            <a:extLst>
              <a:ext uri="{FF2B5EF4-FFF2-40B4-BE49-F238E27FC236}">
                <a16:creationId xmlns:a16="http://schemas.microsoft.com/office/drawing/2014/main" id="{256529FC-D7C8-54ED-D708-EFCCCB0C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1408" y="1531620"/>
            <a:ext cx="8184896" cy="4604004"/>
          </a:xfrm>
          <a:prstGeom prst="rect">
            <a:avLst/>
          </a:prstGeom>
        </p:spPr>
      </p:pic>
    </p:spTree>
    <p:extLst>
      <p:ext uri="{BB962C8B-B14F-4D97-AF65-F5344CB8AC3E}">
        <p14:creationId xmlns:p14="http://schemas.microsoft.com/office/powerpoint/2010/main" val="192044493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018BED-1C84-F57D-33F8-11A01D11C472}"/>
              </a:ext>
            </a:extLst>
          </p:cNvPr>
          <p:cNvSpPr txBox="1"/>
          <p:nvPr/>
        </p:nvSpPr>
        <p:spPr>
          <a:xfrm>
            <a:off x="1047120" y="464999"/>
            <a:ext cx="969708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Formatting the Addon page</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3" name="TextBox 2">
            <a:extLst>
              <a:ext uri="{FF2B5EF4-FFF2-40B4-BE49-F238E27FC236}">
                <a16:creationId xmlns:a16="http://schemas.microsoft.com/office/drawing/2014/main" id="{12AD9D6D-F34D-4DD8-5885-5F35BDA4CCF8}"/>
              </a:ext>
            </a:extLst>
          </p:cNvPr>
          <p:cNvSpPr txBox="1"/>
          <p:nvPr/>
        </p:nvSpPr>
        <p:spPr>
          <a:xfrm>
            <a:off x="1047120" y="1796975"/>
            <a:ext cx="9468480" cy="3108543"/>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Black"/>
                <a:ea typeface="+mn-ea"/>
                <a:cs typeface="+mn-cs"/>
              </a:rPr>
              <a:t>Addon System Tables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Black"/>
                <a:ea typeface="+mn-ea"/>
                <a:cs typeface="+mn-cs"/>
              </a:rPr>
              <a:t>vs.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Black"/>
                <a:ea typeface="+mn-ea"/>
                <a:cs typeface="+mn-cs"/>
              </a:rPr>
              <a:t>TNEW Content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33989297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43A702-AFAB-9108-81A3-E5E4C4AA9811}"/>
              </a:ext>
            </a:extLst>
          </p:cNvPr>
          <p:cNvPicPr>
            <a:picLocks noChangeAspect="1"/>
          </p:cNvPicPr>
          <p:nvPr/>
        </p:nvPicPr>
        <p:blipFill rotWithShape="1">
          <a:blip r:embed="rId3"/>
          <a:srcRect l="494" t="13051"/>
          <a:stretch/>
        </p:blipFill>
        <p:spPr>
          <a:xfrm>
            <a:off x="1519335" y="644986"/>
            <a:ext cx="9153329" cy="5105886"/>
          </a:xfrm>
          <a:prstGeom prst="rect">
            <a:avLst/>
          </a:prstGeom>
        </p:spPr>
      </p:pic>
    </p:spTree>
    <p:extLst>
      <p:ext uri="{BB962C8B-B14F-4D97-AF65-F5344CB8AC3E}">
        <p14:creationId xmlns:p14="http://schemas.microsoft.com/office/powerpoint/2010/main" val="376188921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0BC1F3E-D48E-B69B-F251-56B9D04A3D68}"/>
              </a:ext>
            </a:extLst>
          </p:cNvPr>
          <p:cNvPicPr>
            <a:picLocks noChangeAspect="1"/>
          </p:cNvPicPr>
          <p:nvPr/>
        </p:nvPicPr>
        <p:blipFill>
          <a:blip r:embed="rId3"/>
          <a:stretch>
            <a:fillRect/>
          </a:stretch>
        </p:blipFill>
        <p:spPr>
          <a:xfrm>
            <a:off x="1847456" y="279056"/>
            <a:ext cx="8497087" cy="5757849"/>
          </a:xfrm>
          <a:prstGeom prst="rect">
            <a:avLst/>
          </a:prstGeom>
        </p:spPr>
      </p:pic>
    </p:spTree>
    <p:extLst>
      <p:ext uri="{BB962C8B-B14F-4D97-AF65-F5344CB8AC3E}">
        <p14:creationId xmlns:p14="http://schemas.microsoft.com/office/powerpoint/2010/main" val="276708405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F6FE30-F2BD-781A-790A-178EB27C89D2}"/>
              </a:ext>
            </a:extLst>
          </p:cNvPr>
          <p:cNvSpPr txBox="1"/>
          <p:nvPr/>
        </p:nvSpPr>
        <p:spPr>
          <a:xfrm>
            <a:off x="1047120" y="464999"/>
            <a:ext cx="969708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The </a:t>
            </a:r>
            <a:r>
              <a:rPr kumimoji="0" lang="en-US" sz="3600" b="0" i="0" u="none" strike="noStrike" kern="1200" cap="none" spc="0" normalizeH="0" baseline="0" noProof="0" dirty="0" err="1">
                <a:ln>
                  <a:noFill/>
                </a:ln>
                <a:solidFill>
                  <a:prstClr val="white"/>
                </a:solidFill>
                <a:effectLst/>
                <a:uLnTx/>
                <a:uFillTx/>
                <a:latin typeface="Arial Black"/>
                <a:ea typeface="+mn-ea"/>
                <a:cs typeface="+mn-cs"/>
              </a:rPr>
              <a:t>Programme</a:t>
            </a:r>
            <a:r>
              <a:rPr kumimoji="0" lang="en-US" sz="3600" b="0" i="0" u="none" strike="noStrike" kern="1200" cap="none" spc="0" normalizeH="0" baseline="0" noProof="0" dirty="0">
                <a:ln>
                  <a:noFill/>
                </a:ln>
                <a:solidFill>
                  <a:prstClr val="white"/>
                </a:solidFill>
                <a:effectLst/>
                <a:uLnTx/>
                <a:uFillTx/>
                <a:latin typeface="Arial Black"/>
                <a:ea typeface="+mn-ea"/>
                <a:cs typeface="+mn-cs"/>
              </a:rPr>
              <a:t> challenge</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6" name="TextBox 5">
            <a:extLst>
              <a:ext uri="{FF2B5EF4-FFF2-40B4-BE49-F238E27FC236}">
                <a16:creationId xmlns:a16="http://schemas.microsoft.com/office/drawing/2014/main" id="{33B9FB37-205A-0528-BB37-9D822FF6225C}"/>
              </a:ext>
            </a:extLst>
          </p:cNvPr>
          <p:cNvSpPr txBox="1"/>
          <p:nvPr/>
        </p:nvSpPr>
        <p:spPr>
          <a:xfrm>
            <a:off x="678405" y="1681087"/>
            <a:ext cx="3193799" cy="224676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Black"/>
                <a:ea typeface="+mn-ea"/>
                <a:cs typeface="+mn-cs"/>
              </a:rPr>
              <a:t>Triggering performance : </a:t>
            </a:r>
            <a:r>
              <a:rPr kumimoji="0" lang="en-US" sz="2800" b="0" i="0" u="none" strike="noStrike" kern="1200" cap="none" spc="0" normalizeH="0" baseline="0" noProof="0" dirty="0">
                <a:ln>
                  <a:noFill/>
                </a:ln>
                <a:solidFill>
                  <a:srgbClr val="70AD47"/>
                </a:solidFill>
                <a:effectLst/>
                <a:uLnTx/>
                <a:uFillTx/>
                <a:latin typeface="Arial Black"/>
                <a:ea typeface="+mn-ea"/>
                <a:cs typeface="+mn-cs"/>
              </a:rPr>
              <a:t>Shrek the Musical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7" name="TextBox 6">
            <a:extLst>
              <a:ext uri="{FF2B5EF4-FFF2-40B4-BE49-F238E27FC236}">
                <a16:creationId xmlns:a16="http://schemas.microsoft.com/office/drawing/2014/main" id="{35D5827F-0DA7-1C86-C5B2-22604908B948}"/>
              </a:ext>
            </a:extLst>
          </p:cNvPr>
          <p:cNvSpPr txBox="1"/>
          <p:nvPr/>
        </p:nvSpPr>
        <p:spPr>
          <a:xfrm>
            <a:off x="4384268" y="1688822"/>
            <a:ext cx="2825084" cy="138499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prstClr val="white"/>
                </a:solidFill>
                <a:effectLst/>
                <a:uLnTx/>
                <a:uFillTx/>
                <a:latin typeface="Arial Black"/>
                <a:ea typeface="+mn-ea"/>
                <a:cs typeface="+mn-cs"/>
              </a:rPr>
              <a:t>Programme</a:t>
            </a:r>
            <a:r>
              <a:rPr kumimoji="0" lang="en-US" sz="2800" b="0" i="0" u="none" strike="noStrike" kern="1200" cap="none" spc="0" normalizeH="0" baseline="0" noProof="0" dirty="0">
                <a:ln>
                  <a:noFill/>
                </a:ln>
                <a:solidFill>
                  <a:prstClr val="white"/>
                </a:solidFill>
                <a:effectLst/>
                <a:uLnTx/>
                <a:uFillTx/>
                <a:latin typeface="Arial Black"/>
                <a:ea typeface="+mn-ea"/>
                <a:cs typeface="+mn-cs"/>
              </a:rPr>
              <a:t> Performance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
        <p:nvSpPr>
          <p:cNvPr id="8" name="TextBox 7">
            <a:extLst>
              <a:ext uri="{FF2B5EF4-FFF2-40B4-BE49-F238E27FC236}">
                <a16:creationId xmlns:a16="http://schemas.microsoft.com/office/drawing/2014/main" id="{7DC0E91B-BE42-119F-1BDE-969CD16098DF}"/>
              </a:ext>
            </a:extLst>
          </p:cNvPr>
          <p:cNvSpPr txBox="1"/>
          <p:nvPr/>
        </p:nvSpPr>
        <p:spPr>
          <a:xfrm>
            <a:off x="7721416" y="1618358"/>
            <a:ext cx="3287960" cy="181588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Black"/>
                <a:ea typeface="+mn-ea"/>
                <a:cs typeface="+mn-cs"/>
              </a:rPr>
              <a:t>Triggering performance : </a:t>
            </a:r>
            <a:r>
              <a:rPr kumimoji="0" lang="en-US" sz="2800" b="0" i="0" u="none" strike="noStrike" kern="1200" cap="none" spc="0" normalizeH="0" baseline="0" noProof="0" dirty="0">
                <a:ln>
                  <a:noFill/>
                </a:ln>
                <a:solidFill>
                  <a:srgbClr val="C00000"/>
                </a:solidFill>
                <a:effectLst/>
                <a:uLnTx/>
                <a:uFillTx/>
                <a:latin typeface="Arial Black"/>
                <a:ea typeface="+mn-ea"/>
                <a:cs typeface="+mn-cs"/>
              </a:rPr>
              <a:t>Blood Brothers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40877079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363107A-8D31-86D5-E443-A8CB0E891305}"/>
              </a:ext>
            </a:extLst>
          </p:cNvPr>
          <p:cNvPicPr>
            <a:picLocks noChangeAspect="1"/>
          </p:cNvPicPr>
          <p:nvPr/>
        </p:nvPicPr>
        <p:blipFill>
          <a:blip r:embed="rId3"/>
          <a:stretch>
            <a:fillRect/>
          </a:stretch>
        </p:blipFill>
        <p:spPr>
          <a:xfrm>
            <a:off x="742413" y="2774774"/>
            <a:ext cx="10835190" cy="921902"/>
          </a:xfrm>
          <a:prstGeom prst="rect">
            <a:avLst/>
          </a:prstGeom>
        </p:spPr>
      </p:pic>
      <p:sp>
        <p:nvSpPr>
          <p:cNvPr id="4" name="TextBox 3">
            <a:extLst>
              <a:ext uri="{FF2B5EF4-FFF2-40B4-BE49-F238E27FC236}">
                <a16:creationId xmlns:a16="http://schemas.microsoft.com/office/drawing/2014/main" id="{68FD51C4-4DFA-FFD6-1115-87D5BFBA0E96}"/>
              </a:ext>
            </a:extLst>
          </p:cNvPr>
          <p:cNvSpPr txBox="1"/>
          <p:nvPr/>
        </p:nvSpPr>
        <p:spPr>
          <a:xfrm>
            <a:off x="1047120" y="464999"/>
            <a:ext cx="969708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Black"/>
                <a:ea typeface="+mn-ea"/>
                <a:cs typeface="+mn-cs"/>
              </a:rPr>
              <a:t>What's the solution?</a:t>
            </a:r>
            <a:endParaRPr kumimoji="0" lang="en-US" sz="36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5716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FD51C4-4DFA-FFD6-1115-87D5BFBA0E96}"/>
              </a:ext>
            </a:extLst>
          </p:cNvPr>
          <p:cNvSpPr txBox="1"/>
          <p:nvPr/>
        </p:nvSpPr>
        <p:spPr>
          <a:xfrm>
            <a:off x="864240" y="410135"/>
            <a:ext cx="9697080" cy="76944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Arial Black"/>
                <a:ea typeface="+mn-ea"/>
                <a:cs typeface="+mn-cs"/>
              </a:rPr>
              <a:t>Summing up</a:t>
            </a:r>
            <a:endParaRPr kumimoji="0" lang="en-US" sz="44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pic>
        <p:nvPicPr>
          <p:cNvPr id="5" name="Picture 4">
            <a:extLst>
              <a:ext uri="{FF2B5EF4-FFF2-40B4-BE49-F238E27FC236}">
                <a16:creationId xmlns:a16="http://schemas.microsoft.com/office/drawing/2014/main" id="{D2A48F9C-4534-10D3-4F74-E76E58852CFA}"/>
              </a:ext>
            </a:extLst>
          </p:cNvPr>
          <p:cNvPicPr>
            <a:picLocks noChangeAspect="1"/>
          </p:cNvPicPr>
          <p:nvPr/>
        </p:nvPicPr>
        <p:blipFill>
          <a:blip r:embed="rId3"/>
          <a:stretch>
            <a:fillRect/>
          </a:stretch>
        </p:blipFill>
        <p:spPr>
          <a:xfrm>
            <a:off x="5216209" y="1179576"/>
            <a:ext cx="6111551" cy="4686041"/>
          </a:xfrm>
          <a:prstGeom prst="rect">
            <a:avLst/>
          </a:prstGeom>
        </p:spPr>
      </p:pic>
      <p:sp>
        <p:nvSpPr>
          <p:cNvPr id="6" name="TextBox 5">
            <a:extLst>
              <a:ext uri="{FF2B5EF4-FFF2-40B4-BE49-F238E27FC236}">
                <a16:creationId xmlns:a16="http://schemas.microsoft.com/office/drawing/2014/main" id="{E2C13AA7-374F-8EE9-F865-E50FDA344734}"/>
              </a:ext>
            </a:extLst>
          </p:cNvPr>
          <p:cNvSpPr txBox="1"/>
          <p:nvPr/>
        </p:nvSpPr>
        <p:spPr>
          <a:xfrm>
            <a:off x="864240" y="1275767"/>
            <a:ext cx="3936360" cy="409342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Black"/>
                <a:ea typeface="+mn-ea"/>
                <a:cs typeface="+mn-cs"/>
              </a:rPr>
              <a:t>- Over 1700 </a:t>
            </a:r>
            <a:r>
              <a:rPr kumimoji="0" lang="en-US" sz="2000" b="0" i="0" u="none" strike="noStrike" kern="1200" cap="none" spc="0" normalizeH="0" baseline="0" noProof="0" dirty="0" err="1">
                <a:ln>
                  <a:noFill/>
                </a:ln>
                <a:solidFill>
                  <a:prstClr val="white"/>
                </a:solidFill>
                <a:effectLst/>
                <a:uLnTx/>
                <a:uFillTx/>
                <a:latin typeface="Arial Black"/>
                <a:ea typeface="+mn-ea"/>
                <a:cs typeface="+mn-cs"/>
              </a:rPr>
              <a:t>Programmes</a:t>
            </a:r>
            <a:r>
              <a:rPr kumimoji="0" lang="en-US" sz="2000" b="0" i="0" u="none" strike="noStrike" kern="1200" cap="none" spc="0" normalizeH="0" baseline="0" noProof="0" dirty="0">
                <a:ln>
                  <a:noFill/>
                </a:ln>
                <a:solidFill>
                  <a:prstClr val="white"/>
                </a:solidFill>
                <a:effectLst/>
                <a:uLnTx/>
                <a:uFillTx/>
                <a:latin typeface="Arial Black"/>
                <a:ea typeface="+mn-ea"/>
                <a:cs typeface="+mn-cs"/>
              </a:rPr>
              <a:t> and 475 Afternoon Tea places sold since the end of January this year.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Black"/>
                <a:ea typeface="+mn-ea"/>
                <a:cs typeface="+mn-cs"/>
              </a:rPr>
              <a:t>- Over 100 ice cream vouchers sold for our run of SIX, and they only went on-sale about a month before the run started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Black"/>
                <a:ea typeface="+mn-ea"/>
                <a:cs typeface="+mn-cs"/>
              </a:rPr>
              <a:t>- We’ve restarted refreshment pack bookings for shows without an interval.</a:t>
            </a:r>
            <a:endParaRPr kumimoji="0" lang="en-US" sz="2000" b="0"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15930049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7622D7-11FF-7072-9723-61D631DEFE24}"/>
              </a:ext>
            </a:extLst>
          </p:cNvPr>
          <p:cNvSpPr txBox="1"/>
          <p:nvPr/>
        </p:nvSpPr>
        <p:spPr>
          <a:xfrm>
            <a:off x="1376919" y="2613392"/>
            <a:ext cx="10025565" cy="2554545"/>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Arial Black"/>
                <a:ea typeface="+mn-ea"/>
                <a:cs typeface="+mn-cs"/>
              </a:rPr>
              <a:t>Thank you!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Arial Black"/>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Arial Black"/>
                <a:ea typeface="+mn-ea"/>
                <a:cs typeface="+mn-cs"/>
              </a:rPr>
              <a:t>Feel free to ask any questions.</a:t>
            </a:r>
            <a:endParaRPr kumimoji="0" lang="en-US" sz="2800" b="0" i="0" u="none" strike="noStrike" kern="1200" cap="none" spc="0" normalizeH="0" baseline="0" noProof="0" dirty="0">
              <a:ln>
                <a:noFill/>
              </a:ln>
              <a:solidFill>
                <a:srgbClr val="C00000"/>
              </a:solidFill>
              <a:effectLst/>
              <a:uLnTx/>
              <a:uFillTx/>
              <a:latin typeface="Arial Black"/>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rial Black"/>
                <a:ea typeface="+mn-ea"/>
                <a:cs typeface="+mn-cs"/>
              </a:rPr>
              <a:t>Sam Bourne, Ticket Sales Database Administrator</a:t>
            </a:r>
            <a:endParaRPr kumimoji="0" lang="en-US" sz="44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375677001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477646"/>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Discussion: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How do we encourage secondary spend or add extra benefits to the visitor experience? Which products or events work best as add-ons?</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67441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524000" y="5441432"/>
            <a:ext cx="9144000" cy="201612"/>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Back by popular demand: </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6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v16 Overview</a:t>
            </a: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Ellie Griffiths</a:t>
            </a:r>
            <a:br>
              <a:rPr lang="en-US" sz="36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r>
              <a:rPr lang="en-US" sz="27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Tessitura Network</a:t>
            </a: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42993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pic>
        <p:nvPicPr>
          <p:cNvPr id="14" name="Picture 13" descr="Tessitura logo of the company name in lower-case letters with an arch on top">
            <a:extLst>
              <a:ext uri="{FF2B5EF4-FFF2-40B4-BE49-F238E27FC236}">
                <a16:creationId xmlns:a16="http://schemas.microsoft.com/office/drawing/2014/main" id="{1D6391F8-223A-4A27-A16A-80B901F850E4}"/>
              </a:ext>
            </a:extLst>
          </p:cNvPr>
          <p:cNvPicPr>
            <a:picLocks noChangeAspect="1"/>
          </p:cNvPicPr>
          <p:nvPr/>
        </p:nvPicPr>
        <p:blipFill>
          <a:blip r:embed="rId3"/>
          <a:stretch>
            <a:fillRect/>
          </a:stretch>
        </p:blipFill>
        <p:spPr>
          <a:xfrm>
            <a:off x="4836578" y="5958844"/>
            <a:ext cx="2518842" cy="608720"/>
          </a:xfrm>
          <a:prstGeom prst="rect">
            <a:avLst/>
          </a:prstGeom>
        </p:spPr>
      </p:pic>
      <p:cxnSp>
        <p:nvCxnSpPr>
          <p:cNvPr id="3" name="Straight Connector 2">
            <a:extLst>
              <a:ext uri="{FF2B5EF4-FFF2-40B4-BE49-F238E27FC236}">
                <a16:creationId xmlns:a16="http://schemas.microsoft.com/office/drawing/2014/main" id="{62EADC4D-985D-C190-2B6D-0C3A7FFC8E67}"/>
              </a:ext>
            </a:extLst>
          </p:cNvPr>
          <p:cNvCxnSpPr>
            <a:cxnSpLocks/>
          </p:cNvCxnSpPr>
          <p:nvPr/>
        </p:nvCxnSpPr>
        <p:spPr>
          <a:xfrm flipH="1">
            <a:off x="2072481" y="3429000"/>
            <a:ext cx="8047037" cy="0"/>
          </a:xfrm>
          <a:prstGeom prst="line">
            <a:avLst/>
          </a:prstGeom>
          <a:ln w="25400">
            <a:solidFill>
              <a:schemeClr val="bg1">
                <a:alpha val="75000"/>
              </a:schemeClr>
            </a:solidFill>
          </a:ln>
        </p:spPr>
        <p:style>
          <a:lnRef idx="1">
            <a:schemeClr val="accent3"/>
          </a:lnRef>
          <a:fillRef idx="0">
            <a:schemeClr val="accent3"/>
          </a:fillRef>
          <a:effectRef idx="0">
            <a:schemeClr val="accent3"/>
          </a:effectRef>
          <a:fontRef idx="minor">
            <a:schemeClr val="tx1"/>
          </a:fontRef>
        </p:style>
      </p:cxnSp>
      <p:sp>
        <p:nvSpPr>
          <p:cNvPr id="6" name="Title 6">
            <a:extLst>
              <a:ext uri="{FF2B5EF4-FFF2-40B4-BE49-F238E27FC236}">
                <a16:creationId xmlns:a16="http://schemas.microsoft.com/office/drawing/2014/main" id="{EA2B53EB-0C64-B297-F6BD-D9583FFD477C}"/>
              </a:ext>
            </a:extLst>
          </p:cNvPr>
          <p:cNvSpPr txBox="1">
            <a:spLocks/>
          </p:cNvSpPr>
          <p:nvPr/>
        </p:nvSpPr>
        <p:spPr>
          <a:xfrm>
            <a:off x="2347347" y="1181093"/>
            <a:ext cx="7497306" cy="263513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b="0" i="0" kern="1200">
                <a:solidFill>
                  <a:schemeClr val="tx1"/>
                </a:solidFill>
                <a:latin typeface="Montserrat Light" pitchFamily="2" charset="77"/>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5400" b="0" i="0" u="none" strike="noStrike" kern="1200" cap="none" spc="0" normalizeH="0" baseline="0" noProof="0" dirty="0">
                <a:ln>
                  <a:noFill/>
                </a:ln>
                <a:solidFill>
                  <a:prstClr val="white"/>
                </a:solidFill>
                <a:effectLst/>
                <a:uLnTx/>
                <a:uFillTx/>
                <a:latin typeface="Montserrat Light" panose="00000400000000000000" pitchFamily="2" charset="0"/>
                <a:ea typeface="+mj-ea"/>
                <a:cs typeface="+mj-cs"/>
              </a:rPr>
              <a:t>v16 Overview</a:t>
            </a:r>
          </a:p>
        </p:txBody>
      </p:sp>
      <p:sp>
        <p:nvSpPr>
          <p:cNvPr id="2" name="Google Shape;222;p1">
            <a:extLst>
              <a:ext uri="{FF2B5EF4-FFF2-40B4-BE49-F238E27FC236}">
                <a16:creationId xmlns:a16="http://schemas.microsoft.com/office/drawing/2014/main" id="{E2940681-BDCF-665F-D987-06B86C0C5D30}"/>
              </a:ext>
            </a:extLst>
          </p:cNvPr>
          <p:cNvSpPr txBox="1"/>
          <p:nvPr/>
        </p:nvSpPr>
        <p:spPr>
          <a:xfrm>
            <a:off x="4363899" y="4041776"/>
            <a:ext cx="4915753" cy="1033427"/>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1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Montserrat"/>
                <a:ea typeface="Montserrat"/>
                <a:cs typeface="Montserrat"/>
                <a:sym typeface="Montserrat"/>
              </a:rPr>
              <a:t>Ellie Griffiths</a:t>
            </a:r>
            <a:b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br>
            <a: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t>Product Marketing Manager</a:t>
            </a:r>
            <a:endParaRPr kumimoji="0" sz="1400" b="0" i="0" u="none" strike="noStrike" kern="1200" cap="none" spc="0" normalizeH="0" baseline="0" noProof="0" dirty="0">
              <a:ln>
                <a:noFill/>
              </a:ln>
              <a:solidFill>
                <a:prstClr val="white"/>
              </a:solidFill>
              <a:effectLst/>
              <a:uLnTx/>
              <a:uFillTx/>
              <a:latin typeface="Arial"/>
              <a:ea typeface="Arial"/>
              <a:cs typeface="Arial"/>
              <a:sym typeface="Arial"/>
            </a:endParaRPr>
          </a:p>
        </p:txBody>
      </p:sp>
      <p:pic>
        <p:nvPicPr>
          <p:cNvPr id="4" name="Picture Placeholder 17">
            <a:extLst>
              <a:ext uri="{FF2B5EF4-FFF2-40B4-BE49-F238E27FC236}">
                <a16:creationId xmlns:a16="http://schemas.microsoft.com/office/drawing/2014/main" id="{B5ED8A74-1FF1-90C0-9623-96135D330E30}"/>
              </a:ext>
            </a:extLst>
          </p:cNvPr>
          <p:cNvPicPr>
            <a:picLocks noChangeAspect="1"/>
          </p:cNvPicPr>
          <p:nvPr/>
        </p:nvPicPr>
        <p:blipFill>
          <a:blip r:embed="rId4">
            <a:extLst>
              <a:ext uri="{28A0092B-C50C-407E-A947-70E740481C1C}">
                <a14:useLocalDpi xmlns:a14="http://schemas.microsoft.com/office/drawing/2010/main" val="0"/>
              </a:ext>
            </a:extLst>
          </a:blip>
          <a:srcRect t="1008" b="1008"/>
          <a:stretch/>
        </p:blipFill>
        <p:spPr>
          <a:xfrm>
            <a:off x="3036284" y="3784354"/>
            <a:ext cx="1543090" cy="1548273"/>
          </a:xfrm>
          <a:prstGeom prst="ellipse">
            <a:avLst/>
          </a:prstGeom>
          <a:ln w="28575">
            <a:solidFill>
              <a:schemeClr val="bg2"/>
            </a:solidFill>
          </a:ln>
        </p:spPr>
      </p:pic>
    </p:spTree>
    <p:extLst>
      <p:ext uri="{BB962C8B-B14F-4D97-AF65-F5344CB8AC3E}">
        <p14:creationId xmlns:p14="http://schemas.microsoft.com/office/powerpoint/2010/main" val="70461103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084BA22-8D88-4B53-C8F6-987F6B2C2BED}"/>
              </a:ext>
            </a:extLst>
          </p:cNvPr>
          <p:cNvCxnSpPr>
            <a:cxnSpLocks/>
          </p:cNvCxnSpPr>
          <p:nvPr/>
        </p:nvCxnSpPr>
        <p:spPr>
          <a:xfrm>
            <a:off x="5117543" y="1044192"/>
            <a:ext cx="0" cy="5002838"/>
          </a:xfrm>
          <a:prstGeom prst="line">
            <a:avLst/>
          </a:prstGeom>
          <a:ln w="25400">
            <a:solidFill>
              <a:schemeClr val="bg1">
                <a:alpha val="75000"/>
              </a:schemeClr>
            </a:solidFill>
          </a:ln>
        </p:spPr>
        <p:style>
          <a:lnRef idx="1">
            <a:schemeClr val="accent3"/>
          </a:lnRef>
          <a:fillRef idx="0">
            <a:schemeClr val="accent3"/>
          </a:fillRef>
          <a:effectRef idx="0">
            <a:schemeClr val="accent3"/>
          </a:effectRef>
          <a:fontRef idx="minor">
            <a:schemeClr val="tx1"/>
          </a:fontRef>
        </p:style>
      </p:cxnSp>
      <p:sp>
        <p:nvSpPr>
          <p:cNvPr id="4" name="Google Shape;88;p16">
            <a:extLst>
              <a:ext uri="{FF2B5EF4-FFF2-40B4-BE49-F238E27FC236}">
                <a16:creationId xmlns:a16="http://schemas.microsoft.com/office/drawing/2014/main" id="{DC910EA8-C805-91A3-4655-DCB2CCB03743}"/>
              </a:ext>
            </a:extLst>
          </p:cNvPr>
          <p:cNvSpPr txBox="1">
            <a:spLocks/>
          </p:cNvSpPr>
          <p:nvPr/>
        </p:nvSpPr>
        <p:spPr>
          <a:xfrm>
            <a:off x="5420810" y="1587743"/>
            <a:ext cx="7038240" cy="3915735"/>
          </a:xfrm>
          <a:prstGeom prst="rect">
            <a:avLst/>
          </a:prstGeom>
        </p:spPr>
        <p:txBody>
          <a:bodyPr spcFirstLastPara="1" vert="horz" wrap="square" lIns="121900" tIns="118872" rIns="121900" bIns="1219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Montserrat Ligh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Montserrat Light"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Montserrat Light"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Montserrat Light"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None/>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What to</a:t>
            </a:r>
          </a:p>
          <a:p>
            <a:pPr marL="228600" marR="0" lvl="0" indent="-22860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do now</a:t>
            </a:r>
          </a:p>
          <a:p>
            <a:pPr marL="228600" marR="0" lvl="0" indent="-22860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plan for</a:t>
            </a:r>
          </a:p>
          <a:p>
            <a:pPr marL="228600" marR="0" lvl="0" indent="-22860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do next</a:t>
            </a:r>
          </a:p>
          <a:p>
            <a:pPr marL="0" marR="0" lvl="0" indent="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None/>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Upgrade process</a:t>
            </a:r>
          </a:p>
          <a:p>
            <a:pPr marL="0" marR="0" lvl="0" indent="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None/>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V16 new features!</a:t>
            </a:r>
          </a:p>
          <a:p>
            <a:pPr marL="0" marR="0" lvl="0" indent="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None/>
              <a:tabLst/>
              <a:defRPr/>
            </a:pPr>
            <a:r>
              <a:rPr kumimoji="0" lang="en-US" sz="2400" b="0" i="0" u="none" strike="noStrike" kern="1200" cap="none" spc="0" normalizeH="0" baseline="0" noProof="0" dirty="0">
                <a:ln>
                  <a:noFill/>
                </a:ln>
                <a:solidFill>
                  <a:prstClr val="white"/>
                </a:solidFill>
                <a:effectLst/>
                <a:uLnTx/>
                <a:uFillTx/>
                <a:latin typeface="Montserrat Light" pitchFamily="2" charset="77"/>
                <a:ea typeface="Comfortaa"/>
                <a:cs typeface="Gotham Medium" pitchFamily="2" charset="0"/>
                <a:sym typeface="Comfortaa"/>
              </a:rPr>
              <a:t>Resources</a:t>
            </a:r>
          </a:p>
          <a:p>
            <a:pPr marL="0" marR="0" lvl="0" indent="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Montserrat Light" pitchFamily="2" charset="77"/>
              <a:ea typeface="Comfortaa"/>
              <a:cs typeface="Gotham Medium" pitchFamily="2" charset="0"/>
              <a:sym typeface="Comfortaa"/>
            </a:endParaRPr>
          </a:p>
          <a:p>
            <a:pPr marL="228600" marR="0" lvl="0" indent="-228600" algn="l" defTabSz="914400" rtl="0" eaLnBrk="1" fontAlgn="auto" latinLnBrk="0" hangingPunct="1">
              <a:lnSpc>
                <a:spcPct val="100000"/>
              </a:lnSpc>
              <a:spcBef>
                <a:spcPts val="1000"/>
              </a:spcBef>
              <a:spcAft>
                <a:spcPts val="0"/>
              </a:spcAft>
              <a:buClr>
                <a:prstClr val="white"/>
              </a:buClr>
              <a:buSzPct val="100000"/>
              <a:buFont typeface="Arial" panose="020B0604020202020204" pitchFamily="34" charset="0"/>
              <a:buChar char="•"/>
              <a:tabLst/>
              <a:defRPr/>
            </a:pPr>
            <a:endParaRPr kumimoji="0" lang="en-US" sz="2400" b="0" i="0" u="none" strike="noStrike" kern="1200" cap="none" spc="0" normalizeH="0" baseline="0" noProof="0" dirty="0">
              <a:ln>
                <a:noFill/>
              </a:ln>
              <a:solidFill>
                <a:srgbClr val="222B2D"/>
              </a:solidFill>
              <a:effectLst/>
              <a:uLnTx/>
              <a:uFillTx/>
              <a:latin typeface="Montserrat Light" pitchFamily="2" charset="77"/>
              <a:ea typeface="Comfortaa"/>
              <a:cs typeface="Gotham Medium" pitchFamily="2" charset="0"/>
              <a:sym typeface="Comfortaa"/>
            </a:endParaRPr>
          </a:p>
        </p:txBody>
      </p:sp>
      <p:sp>
        <p:nvSpPr>
          <p:cNvPr id="5" name="Title 6">
            <a:extLst>
              <a:ext uri="{FF2B5EF4-FFF2-40B4-BE49-F238E27FC236}">
                <a16:creationId xmlns:a16="http://schemas.microsoft.com/office/drawing/2014/main" id="{ECBD0781-856D-EF2E-9319-C511444ED9E4}"/>
              </a:ext>
            </a:extLst>
          </p:cNvPr>
          <p:cNvSpPr txBox="1">
            <a:spLocks/>
          </p:cNvSpPr>
          <p:nvPr/>
        </p:nvSpPr>
        <p:spPr>
          <a:xfrm>
            <a:off x="351467" y="3008252"/>
            <a:ext cx="3931775" cy="118927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b="0" i="0" kern="1200">
                <a:solidFill>
                  <a:schemeClr val="tx1"/>
                </a:solidFill>
                <a:latin typeface="Montserrat Light" pitchFamily="2" charset="77"/>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Montserrat" panose="02000505000000020004" pitchFamily="2" charset="77"/>
                <a:ea typeface="+mj-ea"/>
                <a:cs typeface="Gotham Bold" pitchFamily="2" charset="0"/>
              </a:rPr>
              <a:t>Agenda</a:t>
            </a:r>
          </a:p>
        </p:txBody>
      </p:sp>
    </p:spTree>
    <p:extLst>
      <p:ext uri="{BB962C8B-B14F-4D97-AF65-F5344CB8AC3E}">
        <p14:creationId xmlns:p14="http://schemas.microsoft.com/office/powerpoint/2010/main" val="336017903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8CAD6-FA08-3DE4-7ADB-E8326A6F0FFD}"/>
              </a:ext>
            </a:extLst>
          </p:cNvPr>
          <p:cNvSpPr>
            <a:spLocks noGrp="1"/>
          </p:cNvSpPr>
          <p:nvPr>
            <p:ph type="title"/>
          </p:nvPr>
        </p:nvSpPr>
        <p:spPr/>
        <p:txBody>
          <a:bodyPr/>
          <a:lstStyle/>
          <a:p>
            <a:r>
              <a:rPr lang="en-US" dirty="0"/>
              <a:t>Version 16</a:t>
            </a:r>
            <a:endParaRPr lang="en-GB" dirty="0"/>
          </a:p>
        </p:txBody>
      </p:sp>
      <p:sp>
        <p:nvSpPr>
          <p:cNvPr id="6" name="TextBox 5">
            <a:extLst>
              <a:ext uri="{FF2B5EF4-FFF2-40B4-BE49-F238E27FC236}">
                <a16:creationId xmlns:a16="http://schemas.microsoft.com/office/drawing/2014/main" id="{E5E34826-A7D3-9A20-154D-DB684E84F1D1}"/>
              </a:ext>
            </a:extLst>
          </p:cNvPr>
          <p:cNvSpPr txBox="1"/>
          <p:nvPr/>
        </p:nvSpPr>
        <p:spPr>
          <a:xfrm>
            <a:off x="3047114" y="5638297"/>
            <a:ext cx="6097772" cy="599972"/>
          </a:xfrm>
          <a:prstGeom prst="rect">
            <a:avLst/>
          </a:prstGeom>
          <a:noFill/>
        </p:spPr>
        <p:txBody>
          <a:bodyPr wrap="square">
            <a:spAutoFit/>
          </a:bodyPr>
          <a:lstStyle/>
          <a:p>
            <a:pPr marL="0" marR="0" lvl="0" indent="0" algn="ctr"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3200" b="1" i="0" u="none" strike="noStrike" kern="1200" cap="none" spc="0" normalizeH="0" baseline="0" noProof="0" dirty="0">
                <a:ln>
                  <a:noFill/>
                </a:ln>
                <a:solidFill>
                  <a:srgbClr val="306CB0"/>
                </a:solidFill>
                <a:effectLst/>
                <a:uLnTx/>
                <a:uFillTx/>
                <a:latin typeface="Montserrat" panose="00000500000000000000" pitchFamily="2" charset="0"/>
                <a:ea typeface="+mn-ea"/>
                <a:cs typeface="+mn-cs"/>
              </a:rPr>
              <a:t>Cross-platform approach</a:t>
            </a:r>
          </a:p>
        </p:txBody>
      </p:sp>
      <p:pic>
        <p:nvPicPr>
          <p:cNvPr id="7" name="Picture 6">
            <a:extLst>
              <a:ext uri="{FF2B5EF4-FFF2-40B4-BE49-F238E27FC236}">
                <a16:creationId xmlns:a16="http://schemas.microsoft.com/office/drawing/2014/main" id="{3A270333-0203-4C7C-0630-1E33D0377277}"/>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1004917" y="3115306"/>
            <a:ext cx="1242614" cy="1209708"/>
          </a:xfrm>
          <a:prstGeom prst="rect">
            <a:avLst/>
          </a:prstGeom>
        </p:spPr>
      </p:pic>
      <p:sp>
        <p:nvSpPr>
          <p:cNvPr id="8" name="Text Placeholder 2">
            <a:extLst>
              <a:ext uri="{FF2B5EF4-FFF2-40B4-BE49-F238E27FC236}">
                <a16:creationId xmlns:a16="http://schemas.microsoft.com/office/drawing/2014/main" id="{D188ECFB-BEB0-28D6-D1B4-070F04906AC6}"/>
              </a:ext>
            </a:extLst>
          </p:cNvPr>
          <p:cNvSpPr txBox="1">
            <a:spLocks/>
          </p:cNvSpPr>
          <p:nvPr/>
        </p:nvSpPr>
        <p:spPr>
          <a:xfrm>
            <a:off x="-343163" y="4685879"/>
            <a:ext cx="3884485" cy="6508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Tessitura </a:t>
            </a:r>
            <a:endParaRPr kumimoji="0" lang="en-GB"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9" name="Picture 8">
            <a:extLst>
              <a:ext uri="{FF2B5EF4-FFF2-40B4-BE49-F238E27FC236}">
                <a16:creationId xmlns:a16="http://schemas.microsoft.com/office/drawing/2014/main" id="{6FB95CD8-0F27-ECD4-8067-6AF491231F17}"/>
              </a:ext>
            </a:extLst>
          </p:cNvPr>
          <p:cNvPicPr>
            <a:picLocks noChangeAspect="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3579791" y="2923215"/>
            <a:ext cx="1567565" cy="1567565"/>
          </a:xfrm>
          <a:prstGeom prst="rect">
            <a:avLst/>
          </a:prstGeom>
        </p:spPr>
      </p:pic>
      <p:sp>
        <p:nvSpPr>
          <p:cNvPr id="10" name="Text Placeholder 2">
            <a:extLst>
              <a:ext uri="{FF2B5EF4-FFF2-40B4-BE49-F238E27FC236}">
                <a16:creationId xmlns:a16="http://schemas.microsoft.com/office/drawing/2014/main" id="{4E6D7A7A-6DFB-4E96-CFFE-12CAA29C90F6}"/>
              </a:ext>
            </a:extLst>
          </p:cNvPr>
          <p:cNvSpPr txBox="1">
            <a:spLocks/>
          </p:cNvSpPr>
          <p:nvPr/>
        </p:nvSpPr>
        <p:spPr>
          <a:xfrm>
            <a:off x="2991973" y="4685879"/>
            <a:ext cx="2743199"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TNEW</a:t>
            </a: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 </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11" name="Picture 10">
            <a:extLst>
              <a:ext uri="{FF2B5EF4-FFF2-40B4-BE49-F238E27FC236}">
                <a16:creationId xmlns:a16="http://schemas.microsoft.com/office/drawing/2014/main" id="{38583103-B66A-2D5D-4B60-618EC0646D42}"/>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6611561" y="3086100"/>
            <a:ext cx="1339283" cy="1339283"/>
          </a:xfrm>
          <a:prstGeom prst="rect">
            <a:avLst/>
          </a:prstGeom>
        </p:spPr>
      </p:pic>
      <p:sp>
        <p:nvSpPr>
          <p:cNvPr id="12" name="Text Placeholder 2">
            <a:extLst>
              <a:ext uri="{FF2B5EF4-FFF2-40B4-BE49-F238E27FC236}">
                <a16:creationId xmlns:a16="http://schemas.microsoft.com/office/drawing/2014/main" id="{61E8E6EC-179D-D0D9-7111-E9F067658065}"/>
              </a:ext>
            </a:extLst>
          </p:cNvPr>
          <p:cNvSpPr txBox="1">
            <a:spLocks/>
          </p:cNvSpPr>
          <p:nvPr/>
        </p:nvSpPr>
        <p:spPr>
          <a:xfrm>
            <a:off x="5960854" y="4675399"/>
            <a:ext cx="3407965" cy="6508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Access Control</a:t>
            </a:r>
            <a:endParaRPr kumimoji="0" lang="en-GB"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13" name="Picture 12">
            <a:extLst>
              <a:ext uri="{FF2B5EF4-FFF2-40B4-BE49-F238E27FC236}">
                <a16:creationId xmlns:a16="http://schemas.microsoft.com/office/drawing/2014/main" id="{4F387D41-C789-C281-C85F-488559BF5BB2}"/>
              </a:ext>
            </a:extLst>
          </p:cNvPr>
          <p:cNvPicPr>
            <a:picLocks noChangeAspect="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9767576" y="3096580"/>
            <a:ext cx="1339283" cy="1339283"/>
          </a:xfrm>
          <a:prstGeom prst="rect">
            <a:avLst/>
          </a:prstGeom>
        </p:spPr>
      </p:pic>
      <p:sp>
        <p:nvSpPr>
          <p:cNvPr id="14" name="Text Placeholder 2">
            <a:extLst>
              <a:ext uri="{FF2B5EF4-FFF2-40B4-BE49-F238E27FC236}">
                <a16:creationId xmlns:a16="http://schemas.microsoft.com/office/drawing/2014/main" id="{B7D808CA-939F-F829-F9CA-68E680835450}"/>
              </a:ext>
            </a:extLst>
          </p:cNvPr>
          <p:cNvSpPr txBox="1">
            <a:spLocks/>
          </p:cNvSpPr>
          <p:nvPr/>
        </p:nvSpPr>
        <p:spPr>
          <a:xfrm>
            <a:off x="8784035" y="4685879"/>
            <a:ext cx="3407965" cy="6508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Integrations</a:t>
            </a:r>
            <a:endParaRPr kumimoji="0" lang="en-GB" sz="2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Tree>
    <p:extLst>
      <p:ext uri="{BB962C8B-B14F-4D97-AF65-F5344CB8AC3E}">
        <p14:creationId xmlns:p14="http://schemas.microsoft.com/office/powerpoint/2010/main" val="357109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1500"/>
                            </p:stCondLst>
                            <p:childTnLst>
                              <p:par>
                                <p:cTn id="12" presetID="10" presetClass="entr" presetSubtype="0" fill="hold" nodeType="afterEffect">
                                  <p:stCondLst>
                                    <p:cond delay="4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2400"/>
                            </p:stCondLst>
                            <p:childTnLst>
                              <p:par>
                                <p:cTn id="19" presetID="10" presetClass="entr" presetSubtype="0" fill="hold" nodeType="afterEffect">
                                  <p:stCondLst>
                                    <p:cond delay="20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3100"/>
                            </p:stCondLst>
                            <p:childTnLst>
                              <p:par>
                                <p:cTn id="26" presetID="10" presetClass="entr" presetSubtype="0" fill="hold" nodeType="afterEffect">
                                  <p:stCondLst>
                                    <p:cond delay="20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8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4"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D6BB1-F8B3-92FA-348D-6B160C4FAFF0}"/>
              </a:ext>
            </a:extLst>
          </p:cNvPr>
          <p:cNvSpPr>
            <a:spLocks noGrp="1"/>
          </p:cNvSpPr>
          <p:nvPr>
            <p:ph type="title"/>
          </p:nvPr>
        </p:nvSpPr>
        <p:spPr/>
        <p:txBody>
          <a:bodyPr/>
          <a:lstStyle/>
          <a:p>
            <a:r>
              <a:rPr lang="en-US" dirty="0"/>
              <a:t>Change management</a:t>
            </a:r>
            <a:endParaRPr lang="en-GB" dirty="0"/>
          </a:p>
        </p:txBody>
      </p:sp>
      <p:pic>
        <p:nvPicPr>
          <p:cNvPr id="5" name="Picture 4" descr="A computer with a screen showing a list of data&#10;&#10;Description automatically generated">
            <a:extLst>
              <a:ext uri="{FF2B5EF4-FFF2-40B4-BE49-F238E27FC236}">
                <a16:creationId xmlns:a16="http://schemas.microsoft.com/office/drawing/2014/main" id="{CF89808C-78DF-2D08-D256-FE79D28EA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1391" y="1921018"/>
            <a:ext cx="7803985" cy="4608942"/>
          </a:xfrm>
          <a:prstGeom prst="rect">
            <a:avLst/>
          </a:prstGeom>
        </p:spPr>
      </p:pic>
    </p:spTree>
    <p:extLst>
      <p:ext uri="{BB962C8B-B14F-4D97-AF65-F5344CB8AC3E}">
        <p14:creationId xmlns:p14="http://schemas.microsoft.com/office/powerpoint/2010/main" val="348243363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4F3EAA9-83AC-76C3-B19E-B66B0060B704}"/>
              </a:ext>
            </a:extLst>
          </p:cNvPr>
          <p:cNvSpPr txBox="1">
            <a:spLocks/>
          </p:cNvSpPr>
          <p:nvPr/>
        </p:nvSpPr>
        <p:spPr>
          <a:xfrm>
            <a:off x="2147266" y="2358838"/>
            <a:ext cx="8726384" cy="1145512"/>
          </a:xfrm>
          <a:prstGeom prst="rect">
            <a:avLst/>
          </a:prstGeom>
        </p:spPr>
        <p:txBody>
          <a:bodyPr anchor="t">
            <a:noAutofit/>
          </a:bodyPr>
          <a:lst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Montserrat Light" pitchFamily="2" charset="77"/>
                <a:ea typeface="+mj-ea"/>
                <a:cs typeface="+mj-cs"/>
              </a:rPr>
              <a:t>I found v16 much smoother to navigate. Things like being able to copy order numbers and gift certificates has been an absolute game changer. </a:t>
            </a:r>
            <a:endParaRPr kumimoji="0" lang="en-US" sz="1400" b="0" i="0" u="none" strike="noStrike" kern="1200" cap="none" spc="0" normalizeH="0" baseline="0" noProof="0" dirty="0">
              <a:ln>
                <a:noFill/>
              </a:ln>
              <a:solidFill>
                <a:prstClr val="black"/>
              </a:solidFill>
              <a:effectLst/>
              <a:uLnTx/>
              <a:uFillTx/>
              <a:latin typeface="Montserrat Light" pitchFamily="2" charset="77"/>
              <a:ea typeface="+mj-ea"/>
              <a:cs typeface="+mj-cs"/>
            </a:endParaRPr>
          </a:p>
        </p:txBody>
      </p:sp>
      <p:pic>
        <p:nvPicPr>
          <p:cNvPr id="5" name="Graphic 4" descr="Image of quotation mark">
            <a:extLst>
              <a:ext uri="{FF2B5EF4-FFF2-40B4-BE49-F238E27FC236}">
                <a16:creationId xmlns:a16="http://schemas.microsoft.com/office/drawing/2014/main" id="{7724E515-CCBF-53DF-79A3-23A443163D5D}"/>
              </a:ext>
              <a:ext uri="{C183D7F6-B498-43B3-948B-1728B52AA6E4}">
                <adec:decorative xmlns:adec="http://schemas.microsoft.com/office/drawing/2017/decorative" val="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6000" y="4996731"/>
            <a:ext cx="635000" cy="635000"/>
          </a:xfrm>
          <a:prstGeom prst="rect">
            <a:avLst/>
          </a:prstGeom>
        </p:spPr>
      </p:pic>
      <p:pic>
        <p:nvPicPr>
          <p:cNvPr id="6" name="Graphic 5" descr="Image of quotation mark">
            <a:extLst>
              <a:ext uri="{FF2B5EF4-FFF2-40B4-BE49-F238E27FC236}">
                <a16:creationId xmlns:a16="http://schemas.microsoft.com/office/drawing/2014/main" id="{1E7BBC50-2862-40DC-AE2D-7BA85B7B00BE}"/>
              </a:ext>
              <a:ext uri="{C183D7F6-B498-43B3-948B-1728B52AA6E4}">
                <adec:decorative xmlns:adec="http://schemas.microsoft.com/office/drawing/2017/decorative" val="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8350" y="2296594"/>
            <a:ext cx="635000" cy="635000"/>
          </a:xfrm>
          <a:prstGeom prst="rect">
            <a:avLst/>
          </a:prstGeom>
        </p:spPr>
      </p:pic>
    </p:spTree>
    <p:extLst>
      <p:ext uri="{BB962C8B-B14F-4D97-AF65-F5344CB8AC3E}">
        <p14:creationId xmlns:p14="http://schemas.microsoft.com/office/powerpoint/2010/main" val="224196266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indoor&#10;&#10;Description automatically generated">
            <a:extLst>
              <a:ext uri="{FF2B5EF4-FFF2-40B4-BE49-F238E27FC236}">
                <a16:creationId xmlns:a16="http://schemas.microsoft.com/office/drawing/2014/main" id="{A8E29A52-0106-70A6-B1C8-79AA262B4A9C}"/>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905415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12827-161D-DBE9-7125-C8AF5F889009}"/>
              </a:ext>
            </a:extLst>
          </p:cNvPr>
          <p:cNvSpPr>
            <a:spLocks noGrp="1"/>
          </p:cNvSpPr>
          <p:nvPr>
            <p:ph type="title"/>
          </p:nvPr>
        </p:nvSpPr>
        <p:spPr/>
        <p:txBody>
          <a:bodyPr/>
          <a:lstStyle/>
          <a:p>
            <a:r>
              <a:rPr lang="en-US" dirty="0"/>
              <a:t>What does ready look like?</a:t>
            </a:r>
            <a:endParaRPr lang="en-GB" dirty="0"/>
          </a:p>
        </p:txBody>
      </p:sp>
    </p:spTree>
    <p:extLst>
      <p:ext uri="{BB962C8B-B14F-4D97-AF65-F5344CB8AC3E}">
        <p14:creationId xmlns:p14="http://schemas.microsoft.com/office/powerpoint/2010/main" val="44525320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8682518-F3D9-177B-8F08-21BC32C98D4A}"/>
              </a:ext>
            </a:extLst>
          </p:cNvPr>
          <p:cNvGrpSpPr/>
          <p:nvPr/>
        </p:nvGrpSpPr>
        <p:grpSpPr>
          <a:xfrm>
            <a:off x="5465286" y="3833822"/>
            <a:ext cx="4255244" cy="671275"/>
            <a:chOff x="4751338" y="4916728"/>
            <a:chExt cx="6146800" cy="671275"/>
          </a:xfrm>
        </p:grpSpPr>
        <p:sp>
          <p:nvSpPr>
            <p:cNvPr id="58" name="Arrow: Right 57">
              <a:extLst>
                <a:ext uri="{FF2B5EF4-FFF2-40B4-BE49-F238E27FC236}">
                  <a16:creationId xmlns:a16="http://schemas.microsoft.com/office/drawing/2014/main" id="{5FC830FC-22C6-1E17-EDD0-88A967048E8C}"/>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94D96D90-3A17-9E91-7EE3-EEC478867AE3}"/>
                </a:ext>
              </a:extLst>
            </p:cNvPr>
            <p:cNvSpPr txBox="1"/>
            <p:nvPr/>
          </p:nvSpPr>
          <p:spPr>
            <a:xfrm>
              <a:off x="5791200" y="5187893"/>
              <a:ext cx="38735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Approx. 2-4 months</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16" name="Group 15">
            <a:extLst>
              <a:ext uri="{FF2B5EF4-FFF2-40B4-BE49-F238E27FC236}">
                <a16:creationId xmlns:a16="http://schemas.microsoft.com/office/drawing/2014/main" id="{B1B954C6-5412-B33D-3C8A-89EB1184C147}"/>
              </a:ext>
            </a:extLst>
          </p:cNvPr>
          <p:cNvGrpSpPr/>
          <p:nvPr/>
        </p:nvGrpSpPr>
        <p:grpSpPr>
          <a:xfrm>
            <a:off x="312308" y="4960692"/>
            <a:ext cx="1595551" cy="713944"/>
            <a:chOff x="4364902" y="4916728"/>
            <a:chExt cx="6924015" cy="713944"/>
          </a:xfrm>
        </p:grpSpPr>
        <p:sp>
          <p:nvSpPr>
            <p:cNvPr id="17" name="Arrow: Right 16">
              <a:extLst>
                <a:ext uri="{FF2B5EF4-FFF2-40B4-BE49-F238E27FC236}">
                  <a16:creationId xmlns:a16="http://schemas.microsoft.com/office/drawing/2014/main" id="{7EE20978-1119-057D-49DE-C772BE0BE224}"/>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F68852DD-15DD-FCC2-7801-B5456C109743}"/>
                </a:ext>
              </a:extLst>
            </p:cNvPr>
            <p:cNvSpPr txBox="1"/>
            <p:nvPr/>
          </p:nvSpPr>
          <p:spPr>
            <a:xfrm>
              <a:off x="4364902" y="5230562"/>
              <a:ext cx="692401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Start Today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19" name="Group 18">
            <a:extLst>
              <a:ext uri="{FF2B5EF4-FFF2-40B4-BE49-F238E27FC236}">
                <a16:creationId xmlns:a16="http://schemas.microsoft.com/office/drawing/2014/main" id="{4ED7F563-89BA-B536-99DF-ADF7BE47359F}"/>
              </a:ext>
            </a:extLst>
          </p:cNvPr>
          <p:cNvGrpSpPr/>
          <p:nvPr/>
        </p:nvGrpSpPr>
        <p:grpSpPr>
          <a:xfrm>
            <a:off x="1974516" y="4480435"/>
            <a:ext cx="3698603" cy="1017650"/>
            <a:chOff x="4237162" y="4916728"/>
            <a:chExt cx="7169060" cy="1017650"/>
          </a:xfrm>
        </p:grpSpPr>
        <p:sp>
          <p:nvSpPr>
            <p:cNvPr id="20" name="Arrow: Right 19">
              <a:extLst>
                <a:ext uri="{FF2B5EF4-FFF2-40B4-BE49-F238E27FC236}">
                  <a16:creationId xmlns:a16="http://schemas.microsoft.com/office/drawing/2014/main" id="{7AEAE54C-B558-76EE-1F1F-42BAC2A0C469}"/>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000C7468-1A1A-8DEC-C9B8-9F623DC11D4C}"/>
                </a:ext>
              </a:extLst>
            </p:cNvPr>
            <p:cNvSpPr txBox="1"/>
            <p:nvPr/>
          </p:nvSpPr>
          <p:spPr>
            <a:xfrm>
              <a:off x="4237162" y="5226492"/>
              <a:ext cx="716906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Based on your and our availability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29" name="Group 28">
            <a:extLst>
              <a:ext uri="{FF2B5EF4-FFF2-40B4-BE49-F238E27FC236}">
                <a16:creationId xmlns:a16="http://schemas.microsoft.com/office/drawing/2014/main" id="{E055D82E-FB92-BD35-67F8-ABF1107BF639}"/>
              </a:ext>
            </a:extLst>
          </p:cNvPr>
          <p:cNvGrpSpPr/>
          <p:nvPr/>
        </p:nvGrpSpPr>
        <p:grpSpPr>
          <a:xfrm>
            <a:off x="5344196" y="2352699"/>
            <a:ext cx="4856366" cy="1135780"/>
            <a:chOff x="0" y="425913"/>
            <a:chExt cx="3775309" cy="1472101"/>
          </a:xfrm>
        </p:grpSpPr>
        <p:sp>
          <p:nvSpPr>
            <p:cNvPr id="30" name="Arrow: Chevron 29">
              <a:extLst>
                <a:ext uri="{FF2B5EF4-FFF2-40B4-BE49-F238E27FC236}">
                  <a16:creationId xmlns:a16="http://schemas.microsoft.com/office/drawing/2014/main" id="{F1D35294-A939-A7CC-C866-A90CA7785364}"/>
                </a:ext>
              </a:extLst>
            </p:cNvPr>
            <p:cNvSpPr/>
            <p:nvPr/>
          </p:nvSpPr>
          <p:spPr>
            <a:xfrm>
              <a:off x="0" y="425913"/>
              <a:ext cx="3680254" cy="1472101"/>
            </a:xfrm>
            <a:prstGeom prst="chevron">
              <a:avLst/>
            </a:prstGeom>
            <a:solidFill>
              <a:srgbClr val="2775B1"/>
            </a:solidFill>
            <a:ln>
              <a:solidFill>
                <a:srgbClr val="2775B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31" name="Arrow: Chevron 4">
              <a:extLst>
                <a:ext uri="{FF2B5EF4-FFF2-40B4-BE49-F238E27FC236}">
                  <a16:creationId xmlns:a16="http://schemas.microsoft.com/office/drawing/2014/main" id="{DD3B519D-2098-A756-9574-0D0346C02F7D}"/>
                </a:ext>
              </a:extLst>
            </p:cNvPr>
            <p:cNvSpPr txBox="1"/>
            <p:nvPr/>
          </p:nvSpPr>
          <p:spPr>
            <a:xfrm>
              <a:off x="255703" y="559627"/>
              <a:ext cx="3519606" cy="12351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005" tIns="12002" rIns="12002" bIns="12002" numCol="1" spcCol="1270" anchor="ctr" anchorCtr="0">
              <a:noAutofit/>
            </a:bodyPr>
            <a:lstStyle/>
            <a:p>
              <a:pPr marL="0" marR="0" lvl="0" indent="0" algn="ctr" defTabSz="40005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Upgrade </a:t>
              </a:r>
              <a:r>
                <a:rPr kumimoji="0" lang="en-US"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 </a:t>
              </a: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process</a:t>
              </a:r>
              <a:endParaRPr kumimoji="0" lang="en-GB"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sp>
        <p:nvSpPr>
          <p:cNvPr id="35" name="Isosceles Triangle 34">
            <a:extLst>
              <a:ext uri="{FF2B5EF4-FFF2-40B4-BE49-F238E27FC236}">
                <a16:creationId xmlns:a16="http://schemas.microsoft.com/office/drawing/2014/main" id="{EA1FD993-9F01-2BFE-C75F-4D7A6F8E76E4}"/>
              </a:ext>
            </a:extLst>
          </p:cNvPr>
          <p:cNvSpPr/>
          <p:nvPr/>
        </p:nvSpPr>
        <p:spPr>
          <a:xfrm rot="18928469">
            <a:off x="5315021" y="2767023"/>
            <a:ext cx="279045" cy="279045"/>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39" name="L-Shape 38">
            <a:extLst>
              <a:ext uri="{FF2B5EF4-FFF2-40B4-BE49-F238E27FC236}">
                <a16:creationId xmlns:a16="http://schemas.microsoft.com/office/drawing/2014/main" id="{1D7919D4-6FB7-5936-AB3B-901A812377E0}"/>
              </a:ext>
            </a:extLst>
          </p:cNvPr>
          <p:cNvSpPr/>
          <p:nvPr/>
        </p:nvSpPr>
        <p:spPr>
          <a:xfrm rot="5400000">
            <a:off x="10492388" y="1637571"/>
            <a:ext cx="984486" cy="1430257"/>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40" name="Isosceles Triangle 39">
            <a:extLst>
              <a:ext uri="{FF2B5EF4-FFF2-40B4-BE49-F238E27FC236}">
                <a16:creationId xmlns:a16="http://schemas.microsoft.com/office/drawing/2014/main" id="{C95F4BB4-D005-1311-D53D-9B96ACCAF46F}"/>
              </a:ext>
            </a:extLst>
          </p:cNvPr>
          <p:cNvSpPr/>
          <p:nvPr/>
        </p:nvSpPr>
        <p:spPr>
          <a:xfrm rot="16200000">
            <a:off x="9827489" y="2459326"/>
            <a:ext cx="279045" cy="272120"/>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41" name="Group 40">
            <a:extLst>
              <a:ext uri="{FF2B5EF4-FFF2-40B4-BE49-F238E27FC236}">
                <a16:creationId xmlns:a16="http://schemas.microsoft.com/office/drawing/2014/main" id="{A76E50D4-AD06-A8D7-5D2F-2C53E1C435DE}"/>
              </a:ext>
            </a:extLst>
          </p:cNvPr>
          <p:cNvGrpSpPr/>
          <p:nvPr/>
        </p:nvGrpSpPr>
        <p:grpSpPr>
          <a:xfrm>
            <a:off x="10477269" y="1889613"/>
            <a:ext cx="1714731" cy="1552593"/>
            <a:chOff x="3348191" y="412149"/>
            <a:chExt cx="1914736" cy="1552593"/>
          </a:xfrm>
        </p:grpSpPr>
        <p:sp>
          <p:nvSpPr>
            <p:cNvPr id="42" name="Rectangle 41">
              <a:extLst>
                <a:ext uri="{FF2B5EF4-FFF2-40B4-BE49-F238E27FC236}">
                  <a16:creationId xmlns:a16="http://schemas.microsoft.com/office/drawing/2014/main" id="{C35AC665-A1A3-75F0-7171-A02227A3467E}"/>
                </a:ext>
              </a:extLst>
            </p:cNvPr>
            <p:cNvSpPr/>
            <p:nvPr/>
          </p:nvSpPr>
          <p:spPr>
            <a:xfrm>
              <a:off x="3783985" y="412149"/>
              <a:ext cx="1478942" cy="129637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43" name="TextBox 42">
              <a:extLst>
                <a:ext uri="{FF2B5EF4-FFF2-40B4-BE49-F238E27FC236}">
                  <a16:creationId xmlns:a16="http://schemas.microsoft.com/office/drawing/2014/main" id="{483FE43D-9259-EEC3-BC8E-12DC9BF3A558}"/>
                </a:ext>
              </a:extLst>
            </p:cNvPr>
            <p:cNvSpPr txBox="1"/>
            <p:nvPr/>
          </p:nvSpPr>
          <p:spPr>
            <a:xfrm>
              <a:off x="3348191" y="668363"/>
              <a:ext cx="1597081" cy="129637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Post-upgrade</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6" name="L-Shape 75">
            <a:extLst>
              <a:ext uri="{FF2B5EF4-FFF2-40B4-BE49-F238E27FC236}">
                <a16:creationId xmlns:a16="http://schemas.microsoft.com/office/drawing/2014/main" id="{52F6EC23-D8E0-E3B6-2A57-91FB1EAD11FB}"/>
              </a:ext>
            </a:extLst>
          </p:cNvPr>
          <p:cNvSpPr/>
          <p:nvPr/>
        </p:nvSpPr>
        <p:spPr>
          <a:xfrm rot="5400000">
            <a:off x="4123711" y="2520361"/>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7" name="Group 76">
            <a:extLst>
              <a:ext uri="{FF2B5EF4-FFF2-40B4-BE49-F238E27FC236}">
                <a16:creationId xmlns:a16="http://schemas.microsoft.com/office/drawing/2014/main" id="{03FEBFD7-6362-AA4E-1228-0240CED2483D}"/>
              </a:ext>
            </a:extLst>
          </p:cNvPr>
          <p:cNvGrpSpPr/>
          <p:nvPr/>
        </p:nvGrpSpPr>
        <p:grpSpPr>
          <a:xfrm>
            <a:off x="3970909" y="2975471"/>
            <a:ext cx="1375157" cy="1205405"/>
            <a:chOff x="3520150" y="483370"/>
            <a:chExt cx="1375157" cy="1205405"/>
          </a:xfrm>
        </p:grpSpPr>
        <p:sp>
          <p:nvSpPr>
            <p:cNvPr id="78" name="Rectangle 77">
              <a:extLst>
                <a:ext uri="{FF2B5EF4-FFF2-40B4-BE49-F238E27FC236}">
                  <a16:creationId xmlns:a16="http://schemas.microsoft.com/office/drawing/2014/main" id="{57B0EEF1-0C89-A9E9-770D-A931AC56F865}"/>
                </a:ext>
              </a:extLst>
            </p:cNvPr>
            <p:cNvSpPr/>
            <p:nvPr/>
          </p:nvSpPr>
          <p:spPr>
            <a:xfrm>
              <a:off x="3520150" y="483370"/>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9" name="TextBox 78">
              <a:extLst>
                <a:ext uri="{FF2B5EF4-FFF2-40B4-BE49-F238E27FC236}">
                  <a16:creationId xmlns:a16="http://schemas.microsoft.com/office/drawing/2014/main" id="{DBB017C5-32BD-6D03-C50D-B6BF645326D1}"/>
                </a:ext>
              </a:extLst>
            </p:cNvPr>
            <p:cNvSpPr txBox="1"/>
            <p:nvPr/>
          </p:nvSpPr>
          <p:spPr>
            <a:xfrm>
              <a:off x="3520150" y="483370"/>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next</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Tree>
    <p:extLst>
      <p:ext uri="{BB962C8B-B14F-4D97-AF65-F5344CB8AC3E}">
        <p14:creationId xmlns:p14="http://schemas.microsoft.com/office/powerpoint/2010/main" val="227235779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500"/>
                                        <p:tgtEl>
                                          <p:spTgt spid="71"/>
                                        </p:tgtEl>
                                      </p:cBhvr>
                                    </p:animEffect>
                                  </p:childTnLst>
                                </p:cTn>
                              </p:par>
                              <p:par>
                                <p:cTn id="8" presetID="10" presetClass="entr" presetSubtype="0" fill="hold"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fade">
                                      <p:cBhvr>
                                        <p:cTn id="10" dur="500"/>
                                        <p:tgtEl>
                                          <p:spTgt spid="70"/>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fade">
                                      <p:cBhvr>
                                        <p:cTn id="18" dur="500"/>
                                        <p:tgtEl>
                                          <p:spTgt spid="72"/>
                                        </p:tgtEl>
                                      </p:cBhvr>
                                    </p:animEffect>
                                  </p:childTnLst>
                                </p:cTn>
                              </p:par>
                              <p:par>
                                <p:cTn id="19" presetID="10" presetClass="entr" presetSubtype="0" fill="hold" nodeType="withEffect">
                                  <p:stCondLst>
                                    <p:cond delay="0"/>
                                  </p:stCondLst>
                                  <p:childTnLst>
                                    <p:set>
                                      <p:cBhvr>
                                        <p:cTn id="20" dur="1" fill="hold">
                                          <p:stCondLst>
                                            <p:cond delay="0"/>
                                          </p:stCondLst>
                                        </p:cTn>
                                        <p:tgtEl>
                                          <p:spTgt spid="73"/>
                                        </p:tgtEl>
                                        <p:attrNameLst>
                                          <p:attrName>style.visibility</p:attrName>
                                        </p:attrNameLst>
                                      </p:cBhvr>
                                      <p:to>
                                        <p:strVal val="visible"/>
                                      </p:to>
                                    </p:set>
                                    <p:animEffect transition="in" filter="fade">
                                      <p:cBhvr>
                                        <p:cTn id="21" dur="500"/>
                                        <p:tgtEl>
                                          <p:spTgt spid="73"/>
                                        </p:tgtEl>
                                      </p:cBhvr>
                                    </p:animEffect>
                                  </p:childTnLst>
                                </p:cTn>
                              </p:par>
                              <p:par>
                                <p:cTn id="22" presetID="10" presetClass="entr" presetSubtype="0" fill="hold" nodeType="with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500"/>
                                        <p:tgtEl>
                                          <p:spTgt spid="7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fade">
                                      <p:cBhvr>
                                        <p:cTn id="29" dur="500"/>
                                        <p:tgtEl>
                                          <p:spTgt spid="75"/>
                                        </p:tgtEl>
                                      </p:cBhvr>
                                    </p:animEffect>
                                  </p:childTnLst>
                                </p:cTn>
                              </p:par>
                              <p:par>
                                <p:cTn id="30" presetID="10" presetClass="entr" presetSubtype="0" fill="hold" nodeType="with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fade">
                                      <p:cBhvr>
                                        <p:cTn id="32" dur="500"/>
                                        <p:tgtEl>
                                          <p:spTgt spid="76"/>
                                        </p:tgtEl>
                                      </p:cBhvr>
                                    </p:animEffect>
                                  </p:childTnLst>
                                </p:cTn>
                              </p:par>
                              <p:par>
                                <p:cTn id="33" presetID="10" presetClass="entr" presetSubtype="0" fill="hold" nodeType="with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childTnLst>
                                </p:cTn>
                              </p:par>
                              <p:par>
                                <p:cTn id="46" presetID="10" presetClass="entr" presetSubtype="0"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childTnLst>
                                </p:cTn>
                              </p:par>
                              <p:par>
                                <p:cTn id="62" presetID="10" presetClass="entr" presetSubtype="0" fill="hold" nodeType="with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fade">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8682518-F3D9-177B-8F08-21BC32C98D4A}"/>
              </a:ext>
            </a:extLst>
          </p:cNvPr>
          <p:cNvGrpSpPr/>
          <p:nvPr/>
        </p:nvGrpSpPr>
        <p:grpSpPr>
          <a:xfrm>
            <a:off x="5465286" y="3833822"/>
            <a:ext cx="4255244" cy="671275"/>
            <a:chOff x="4751338" y="4916728"/>
            <a:chExt cx="6146800" cy="671275"/>
          </a:xfrm>
        </p:grpSpPr>
        <p:sp>
          <p:nvSpPr>
            <p:cNvPr id="58" name="Arrow: Right 57">
              <a:extLst>
                <a:ext uri="{FF2B5EF4-FFF2-40B4-BE49-F238E27FC236}">
                  <a16:creationId xmlns:a16="http://schemas.microsoft.com/office/drawing/2014/main" id="{5FC830FC-22C6-1E17-EDD0-88A967048E8C}"/>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94D96D90-3A17-9E91-7EE3-EEC478867AE3}"/>
                </a:ext>
              </a:extLst>
            </p:cNvPr>
            <p:cNvSpPr txBox="1"/>
            <p:nvPr/>
          </p:nvSpPr>
          <p:spPr>
            <a:xfrm>
              <a:off x="5791200" y="5187893"/>
              <a:ext cx="38735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Approx. 2-4 months</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16" name="Group 15">
            <a:extLst>
              <a:ext uri="{FF2B5EF4-FFF2-40B4-BE49-F238E27FC236}">
                <a16:creationId xmlns:a16="http://schemas.microsoft.com/office/drawing/2014/main" id="{B1B954C6-5412-B33D-3C8A-89EB1184C147}"/>
              </a:ext>
            </a:extLst>
          </p:cNvPr>
          <p:cNvGrpSpPr/>
          <p:nvPr/>
        </p:nvGrpSpPr>
        <p:grpSpPr>
          <a:xfrm>
            <a:off x="312308" y="4960692"/>
            <a:ext cx="1595551" cy="713944"/>
            <a:chOff x="4364902" y="4916728"/>
            <a:chExt cx="6924015" cy="713944"/>
          </a:xfrm>
        </p:grpSpPr>
        <p:sp>
          <p:nvSpPr>
            <p:cNvPr id="17" name="Arrow: Right 16">
              <a:extLst>
                <a:ext uri="{FF2B5EF4-FFF2-40B4-BE49-F238E27FC236}">
                  <a16:creationId xmlns:a16="http://schemas.microsoft.com/office/drawing/2014/main" id="{7EE20978-1119-057D-49DE-C772BE0BE224}"/>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F68852DD-15DD-FCC2-7801-B5456C109743}"/>
                </a:ext>
              </a:extLst>
            </p:cNvPr>
            <p:cNvSpPr txBox="1"/>
            <p:nvPr/>
          </p:nvSpPr>
          <p:spPr>
            <a:xfrm>
              <a:off x="4364902" y="5230562"/>
              <a:ext cx="692401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Start Today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19" name="Group 18">
            <a:extLst>
              <a:ext uri="{FF2B5EF4-FFF2-40B4-BE49-F238E27FC236}">
                <a16:creationId xmlns:a16="http://schemas.microsoft.com/office/drawing/2014/main" id="{4ED7F563-89BA-B536-99DF-ADF7BE47359F}"/>
              </a:ext>
            </a:extLst>
          </p:cNvPr>
          <p:cNvGrpSpPr/>
          <p:nvPr/>
        </p:nvGrpSpPr>
        <p:grpSpPr>
          <a:xfrm>
            <a:off x="1974516" y="4480435"/>
            <a:ext cx="3698603" cy="1017650"/>
            <a:chOff x="4237162" y="4916728"/>
            <a:chExt cx="7169060" cy="1017650"/>
          </a:xfrm>
        </p:grpSpPr>
        <p:sp>
          <p:nvSpPr>
            <p:cNvPr id="20" name="Arrow: Right 19">
              <a:extLst>
                <a:ext uri="{FF2B5EF4-FFF2-40B4-BE49-F238E27FC236}">
                  <a16:creationId xmlns:a16="http://schemas.microsoft.com/office/drawing/2014/main" id="{7AEAE54C-B558-76EE-1F1F-42BAC2A0C469}"/>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000C7468-1A1A-8DEC-C9B8-9F623DC11D4C}"/>
                </a:ext>
              </a:extLst>
            </p:cNvPr>
            <p:cNvSpPr txBox="1"/>
            <p:nvPr/>
          </p:nvSpPr>
          <p:spPr>
            <a:xfrm>
              <a:off x="4237162" y="5226492"/>
              <a:ext cx="716906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Based on your and our availability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29" name="Group 28">
            <a:extLst>
              <a:ext uri="{FF2B5EF4-FFF2-40B4-BE49-F238E27FC236}">
                <a16:creationId xmlns:a16="http://schemas.microsoft.com/office/drawing/2014/main" id="{E055D82E-FB92-BD35-67F8-ABF1107BF639}"/>
              </a:ext>
            </a:extLst>
          </p:cNvPr>
          <p:cNvGrpSpPr/>
          <p:nvPr/>
        </p:nvGrpSpPr>
        <p:grpSpPr>
          <a:xfrm>
            <a:off x="5344196" y="2352699"/>
            <a:ext cx="4856366" cy="1135780"/>
            <a:chOff x="0" y="425913"/>
            <a:chExt cx="3775309" cy="1472101"/>
          </a:xfrm>
        </p:grpSpPr>
        <p:sp>
          <p:nvSpPr>
            <p:cNvPr id="30" name="Arrow: Chevron 29">
              <a:extLst>
                <a:ext uri="{FF2B5EF4-FFF2-40B4-BE49-F238E27FC236}">
                  <a16:creationId xmlns:a16="http://schemas.microsoft.com/office/drawing/2014/main" id="{F1D35294-A939-A7CC-C866-A90CA7785364}"/>
                </a:ext>
              </a:extLst>
            </p:cNvPr>
            <p:cNvSpPr/>
            <p:nvPr/>
          </p:nvSpPr>
          <p:spPr>
            <a:xfrm>
              <a:off x="0" y="425913"/>
              <a:ext cx="3680254" cy="1472101"/>
            </a:xfrm>
            <a:prstGeom prst="chevron">
              <a:avLst/>
            </a:prstGeom>
            <a:solidFill>
              <a:srgbClr val="2775B1"/>
            </a:solidFill>
            <a:ln>
              <a:solidFill>
                <a:srgbClr val="2775B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31" name="Arrow: Chevron 4">
              <a:extLst>
                <a:ext uri="{FF2B5EF4-FFF2-40B4-BE49-F238E27FC236}">
                  <a16:creationId xmlns:a16="http://schemas.microsoft.com/office/drawing/2014/main" id="{DD3B519D-2098-A756-9574-0D0346C02F7D}"/>
                </a:ext>
              </a:extLst>
            </p:cNvPr>
            <p:cNvSpPr txBox="1"/>
            <p:nvPr/>
          </p:nvSpPr>
          <p:spPr>
            <a:xfrm>
              <a:off x="255703" y="559627"/>
              <a:ext cx="3519606" cy="12351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005" tIns="12002" rIns="12002" bIns="12002" numCol="1" spcCol="1270" anchor="ctr" anchorCtr="0">
              <a:noAutofit/>
            </a:bodyPr>
            <a:lstStyle/>
            <a:p>
              <a:pPr marL="0" marR="0" lvl="0" indent="0" algn="ctr" defTabSz="40005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Upgrade </a:t>
              </a:r>
              <a:r>
                <a:rPr kumimoji="0" lang="en-US"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 </a:t>
              </a: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process</a:t>
              </a:r>
              <a:endParaRPr kumimoji="0" lang="en-GB"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sp>
        <p:nvSpPr>
          <p:cNvPr id="35" name="Isosceles Triangle 34">
            <a:extLst>
              <a:ext uri="{FF2B5EF4-FFF2-40B4-BE49-F238E27FC236}">
                <a16:creationId xmlns:a16="http://schemas.microsoft.com/office/drawing/2014/main" id="{EA1FD993-9F01-2BFE-C75F-4D7A6F8E76E4}"/>
              </a:ext>
            </a:extLst>
          </p:cNvPr>
          <p:cNvSpPr/>
          <p:nvPr/>
        </p:nvSpPr>
        <p:spPr>
          <a:xfrm rot="18928469">
            <a:off x="5315021" y="2767023"/>
            <a:ext cx="279045" cy="279045"/>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39" name="L-Shape 38">
            <a:extLst>
              <a:ext uri="{FF2B5EF4-FFF2-40B4-BE49-F238E27FC236}">
                <a16:creationId xmlns:a16="http://schemas.microsoft.com/office/drawing/2014/main" id="{1D7919D4-6FB7-5936-AB3B-901A812377E0}"/>
              </a:ext>
            </a:extLst>
          </p:cNvPr>
          <p:cNvSpPr/>
          <p:nvPr/>
        </p:nvSpPr>
        <p:spPr>
          <a:xfrm rot="5400000">
            <a:off x="10492388" y="1637571"/>
            <a:ext cx="984486" cy="1430257"/>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40" name="Isosceles Triangle 39">
            <a:extLst>
              <a:ext uri="{FF2B5EF4-FFF2-40B4-BE49-F238E27FC236}">
                <a16:creationId xmlns:a16="http://schemas.microsoft.com/office/drawing/2014/main" id="{C95F4BB4-D005-1311-D53D-9B96ACCAF46F}"/>
              </a:ext>
            </a:extLst>
          </p:cNvPr>
          <p:cNvSpPr/>
          <p:nvPr/>
        </p:nvSpPr>
        <p:spPr>
          <a:xfrm rot="16200000">
            <a:off x="9827489" y="2459326"/>
            <a:ext cx="279045" cy="272120"/>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41" name="Group 40">
            <a:extLst>
              <a:ext uri="{FF2B5EF4-FFF2-40B4-BE49-F238E27FC236}">
                <a16:creationId xmlns:a16="http://schemas.microsoft.com/office/drawing/2014/main" id="{A76E50D4-AD06-A8D7-5D2F-2C53E1C435DE}"/>
              </a:ext>
            </a:extLst>
          </p:cNvPr>
          <p:cNvGrpSpPr/>
          <p:nvPr/>
        </p:nvGrpSpPr>
        <p:grpSpPr>
          <a:xfrm>
            <a:off x="10477269" y="1889613"/>
            <a:ext cx="1714731" cy="1552593"/>
            <a:chOff x="3348191" y="412149"/>
            <a:chExt cx="1914736" cy="1552593"/>
          </a:xfrm>
        </p:grpSpPr>
        <p:sp>
          <p:nvSpPr>
            <p:cNvPr id="42" name="Rectangle 41">
              <a:extLst>
                <a:ext uri="{FF2B5EF4-FFF2-40B4-BE49-F238E27FC236}">
                  <a16:creationId xmlns:a16="http://schemas.microsoft.com/office/drawing/2014/main" id="{C35AC665-A1A3-75F0-7171-A02227A3467E}"/>
                </a:ext>
              </a:extLst>
            </p:cNvPr>
            <p:cNvSpPr/>
            <p:nvPr/>
          </p:nvSpPr>
          <p:spPr>
            <a:xfrm>
              <a:off x="3783985" y="412149"/>
              <a:ext cx="1478942" cy="129637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43" name="TextBox 42">
              <a:extLst>
                <a:ext uri="{FF2B5EF4-FFF2-40B4-BE49-F238E27FC236}">
                  <a16:creationId xmlns:a16="http://schemas.microsoft.com/office/drawing/2014/main" id="{483FE43D-9259-EEC3-BC8E-12DC9BF3A558}"/>
                </a:ext>
              </a:extLst>
            </p:cNvPr>
            <p:cNvSpPr txBox="1"/>
            <p:nvPr/>
          </p:nvSpPr>
          <p:spPr>
            <a:xfrm>
              <a:off x="3348191" y="668363"/>
              <a:ext cx="1597081" cy="129637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Post-upgrade</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6" name="L-Shape 75">
            <a:extLst>
              <a:ext uri="{FF2B5EF4-FFF2-40B4-BE49-F238E27FC236}">
                <a16:creationId xmlns:a16="http://schemas.microsoft.com/office/drawing/2014/main" id="{52F6EC23-D8E0-E3B6-2A57-91FB1EAD11FB}"/>
              </a:ext>
            </a:extLst>
          </p:cNvPr>
          <p:cNvSpPr/>
          <p:nvPr/>
        </p:nvSpPr>
        <p:spPr>
          <a:xfrm rot="5400000">
            <a:off x="4100111" y="2520893"/>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7" name="Group 76">
            <a:extLst>
              <a:ext uri="{FF2B5EF4-FFF2-40B4-BE49-F238E27FC236}">
                <a16:creationId xmlns:a16="http://schemas.microsoft.com/office/drawing/2014/main" id="{03FEBFD7-6362-AA4E-1228-0240CED2483D}"/>
              </a:ext>
            </a:extLst>
          </p:cNvPr>
          <p:cNvGrpSpPr/>
          <p:nvPr/>
        </p:nvGrpSpPr>
        <p:grpSpPr>
          <a:xfrm>
            <a:off x="3970909" y="2975471"/>
            <a:ext cx="1375157" cy="1205405"/>
            <a:chOff x="3520150" y="483370"/>
            <a:chExt cx="1375157" cy="1205405"/>
          </a:xfrm>
        </p:grpSpPr>
        <p:sp>
          <p:nvSpPr>
            <p:cNvPr id="78" name="Rectangle 77">
              <a:extLst>
                <a:ext uri="{FF2B5EF4-FFF2-40B4-BE49-F238E27FC236}">
                  <a16:creationId xmlns:a16="http://schemas.microsoft.com/office/drawing/2014/main" id="{57B0EEF1-0C89-A9E9-770D-A931AC56F865}"/>
                </a:ext>
              </a:extLst>
            </p:cNvPr>
            <p:cNvSpPr/>
            <p:nvPr/>
          </p:nvSpPr>
          <p:spPr>
            <a:xfrm>
              <a:off x="3520150" y="483370"/>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9" name="TextBox 78">
              <a:extLst>
                <a:ext uri="{FF2B5EF4-FFF2-40B4-BE49-F238E27FC236}">
                  <a16:creationId xmlns:a16="http://schemas.microsoft.com/office/drawing/2014/main" id="{DBB017C5-32BD-6D03-C50D-B6BF645326D1}"/>
                </a:ext>
              </a:extLst>
            </p:cNvPr>
            <p:cNvSpPr txBox="1"/>
            <p:nvPr/>
          </p:nvSpPr>
          <p:spPr>
            <a:xfrm>
              <a:off x="3520150" y="483370"/>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next</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pic>
        <p:nvPicPr>
          <p:cNvPr id="5" name="Picture 4" descr="Icon&#10;&#10;Description automatically generated">
            <a:extLst>
              <a:ext uri="{FF2B5EF4-FFF2-40B4-BE49-F238E27FC236}">
                <a16:creationId xmlns:a16="http://schemas.microsoft.com/office/drawing/2014/main" id="{CE86A04B-1B9E-2237-BDCD-2B4A11F891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356" y="2310807"/>
            <a:ext cx="1068271" cy="1068271"/>
          </a:xfrm>
          <a:prstGeom prst="rect">
            <a:avLst/>
          </a:prstGeom>
        </p:spPr>
      </p:pic>
    </p:spTree>
    <p:extLst>
      <p:ext uri="{BB962C8B-B14F-4D97-AF65-F5344CB8AC3E}">
        <p14:creationId xmlns:p14="http://schemas.microsoft.com/office/powerpoint/2010/main" val="295245747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550"/>
                                  </p:stCondLst>
                                  <p:childTnLst>
                                    <p:animEffect transition="out" filter="fade">
                                      <p:cBhvr>
                                        <p:cTn id="6" dur="500"/>
                                        <p:tgtEl>
                                          <p:spTgt spid="41"/>
                                        </p:tgtEl>
                                      </p:cBhvr>
                                    </p:animEffect>
                                    <p:set>
                                      <p:cBhvr>
                                        <p:cTn id="7" dur="1" fill="hold">
                                          <p:stCondLst>
                                            <p:cond delay="499"/>
                                          </p:stCondLst>
                                        </p:cTn>
                                        <p:tgtEl>
                                          <p:spTgt spid="41"/>
                                        </p:tgtEl>
                                        <p:attrNameLst>
                                          <p:attrName>style.visibility</p:attrName>
                                        </p:attrNameLst>
                                      </p:cBhvr>
                                      <p:to>
                                        <p:strVal val="hidden"/>
                                      </p:to>
                                    </p:set>
                                  </p:childTnLst>
                                </p:cTn>
                              </p:par>
                            </p:childTnLst>
                          </p:cTn>
                        </p:par>
                        <p:par>
                          <p:cTn id="8" fill="hold">
                            <p:stCondLst>
                              <p:cond delay="1050"/>
                            </p:stCondLst>
                            <p:childTnLst>
                              <p:par>
                                <p:cTn id="9" presetID="10" presetClass="exit" presetSubtype="0" fill="hold" nodeType="afterEffect">
                                  <p:stCondLst>
                                    <p:cond delay="0"/>
                                  </p:stCondLst>
                                  <p:childTnLst>
                                    <p:animEffect transition="out" filter="fade">
                                      <p:cBhvr>
                                        <p:cTn id="10" dur="500"/>
                                        <p:tgtEl>
                                          <p:spTgt spid="39"/>
                                        </p:tgtEl>
                                      </p:cBhvr>
                                    </p:animEffect>
                                    <p:set>
                                      <p:cBhvr>
                                        <p:cTn id="11" dur="1" fill="hold">
                                          <p:stCondLst>
                                            <p:cond delay="499"/>
                                          </p:stCondLst>
                                        </p:cTn>
                                        <p:tgtEl>
                                          <p:spTgt spid="39"/>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500"/>
                                        <p:tgtEl>
                                          <p:spTgt spid="40"/>
                                        </p:tgtEl>
                                      </p:cBhvr>
                                    </p:animEffect>
                                    <p:set>
                                      <p:cBhvr>
                                        <p:cTn id="14" dur="1" fill="hold">
                                          <p:stCondLst>
                                            <p:cond delay="499"/>
                                          </p:stCondLst>
                                        </p:cTn>
                                        <p:tgtEl>
                                          <p:spTgt spid="40"/>
                                        </p:tgtEl>
                                        <p:attrNameLst>
                                          <p:attrName>style.visibility</p:attrName>
                                        </p:attrNameLst>
                                      </p:cBhvr>
                                      <p:to>
                                        <p:strVal val="hidden"/>
                                      </p:to>
                                    </p:set>
                                  </p:childTnLst>
                                </p:cTn>
                              </p:par>
                            </p:childTnLst>
                          </p:cTn>
                        </p:par>
                        <p:par>
                          <p:cTn id="15" fill="hold">
                            <p:stCondLst>
                              <p:cond delay="1550"/>
                            </p:stCondLst>
                            <p:childTnLst>
                              <p:par>
                                <p:cTn id="16" presetID="10" presetClass="exit" presetSubtype="0" fill="hold" nodeType="afterEffect">
                                  <p:stCondLst>
                                    <p:cond delay="0"/>
                                  </p:stCondLst>
                                  <p:childTnLst>
                                    <p:animEffect transition="out" filter="fade">
                                      <p:cBhvr>
                                        <p:cTn id="17" dur="500"/>
                                        <p:tgtEl>
                                          <p:spTgt spid="29"/>
                                        </p:tgtEl>
                                      </p:cBhvr>
                                    </p:animEffect>
                                    <p:set>
                                      <p:cBhvr>
                                        <p:cTn id="18" dur="1" fill="hold">
                                          <p:stCondLst>
                                            <p:cond delay="499"/>
                                          </p:stCondLst>
                                        </p:cTn>
                                        <p:tgtEl>
                                          <p:spTgt spid="29"/>
                                        </p:tgtEl>
                                        <p:attrNameLst>
                                          <p:attrName>style.visibility</p:attrName>
                                        </p:attrNameLst>
                                      </p:cBhvr>
                                      <p:to>
                                        <p:strVal val="hidden"/>
                                      </p:to>
                                    </p:set>
                                  </p:childTnLst>
                                </p:cTn>
                              </p:par>
                              <p:par>
                                <p:cTn id="19" presetID="10" presetClass="exit" presetSubtype="0" fill="hold" nodeType="withEffect">
                                  <p:stCondLst>
                                    <p:cond delay="0"/>
                                  </p:stCondLst>
                                  <p:childTnLst>
                                    <p:animEffect transition="out" filter="fade">
                                      <p:cBhvr>
                                        <p:cTn id="20" dur="500"/>
                                        <p:tgtEl>
                                          <p:spTgt spid="11"/>
                                        </p:tgtEl>
                                      </p:cBhvr>
                                    </p:animEffect>
                                    <p:set>
                                      <p:cBhvr>
                                        <p:cTn id="21" dur="1" fill="hold">
                                          <p:stCondLst>
                                            <p:cond delay="499"/>
                                          </p:stCondLst>
                                        </p:cTn>
                                        <p:tgtEl>
                                          <p:spTgt spid="11"/>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par>
                          <p:cTn id="25" fill="hold">
                            <p:stCondLst>
                              <p:cond delay="2050"/>
                            </p:stCondLst>
                            <p:childTnLst>
                              <p:par>
                                <p:cTn id="26" presetID="10" presetClass="exit" presetSubtype="0" fill="hold" nodeType="afterEffect">
                                  <p:stCondLst>
                                    <p:cond delay="0"/>
                                  </p:stCondLst>
                                  <p:childTnLst>
                                    <p:animEffect transition="out" filter="fade">
                                      <p:cBhvr>
                                        <p:cTn id="27" dur="500"/>
                                        <p:tgtEl>
                                          <p:spTgt spid="77"/>
                                        </p:tgtEl>
                                      </p:cBhvr>
                                    </p:animEffect>
                                    <p:set>
                                      <p:cBhvr>
                                        <p:cTn id="28" dur="1" fill="hold">
                                          <p:stCondLst>
                                            <p:cond delay="499"/>
                                          </p:stCondLst>
                                        </p:cTn>
                                        <p:tgtEl>
                                          <p:spTgt spid="7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76"/>
                                        </p:tgtEl>
                                      </p:cBhvr>
                                    </p:animEffect>
                                    <p:set>
                                      <p:cBhvr>
                                        <p:cTn id="31" dur="1" fill="hold">
                                          <p:stCondLst>
                                            <p:cond delay="499"/>
                                          </p:stCondLst>
                                        </p:cTn>
                                        <p:tgtEl>
                                          <p:spTgt spid="76"/>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75"/>
                                        </p:tgtEl>
                                      </p:cBhvr>
                                    </p:animEffect>
                                    <p:set>
                                      <p:cBhvr>
                                        <p:cTn id="34" dur="1" fill="hold">
                                          <p:stCondLst>
                                            <p:cond delay="499"/>
                                          </p:stCondLst>
                                        </p:cTn>
                                        <p:tgtEl>
                                          <p:spTgt spid="75"/>
                                        </p:tgtEl>
                                        <p:attrNameLst>
                                          <p:attrName>style.visibility</p:attrName>
                                        </p:attrNameLst>
                                      </p:cBhvr>
                                      <p:to>
                                        <p:strVal val="hidden"/>
                                      </p:to>
                                    </p:set>
                                  </p:childTnLst>
                                </p:cTn>
                              </p:par>
                            </p:childTnLst>
                          </p:cTn>
                        </p:par>
                        <p:par>
                          <p:cTn id="35" fill="hold">
                            <p:stCondLst>
                              <p:cond delay="2550"/>
                            </p:stCondLst>
                            <p:childTnLst>
                              <p:par>
                                <p:cTn id="36" presetID="10" presetClass="exit" presetSubtype="0" fill="hold" nodeType="afterEffect">
                                  <p:stCondLst>
                                    <p:cond delay="0"/>
                                  </p:stCondLst>
                                  <p:childTnLst>
                                    <p:animEffect transition="out" filter="fade">
                                      <p:cBhvr>
                                        <p:cTn id="37" dur="500"/>
                                        <p:tgtEl>
                                          <p:spTgt spid="73"/>
                                        </p:tgtEl>
                                      </p:cBhvr>
                                    </p:animEffect>
                                    <p:set>
                                      <p:cBhvr>
                                        <p:cTn id="38" dur="1" fill="hold">
                                          <p:stCondLst>
                                            <p:cond delay="499"/>
                                          </p:stCondLst>
                                        </p:cTn>
                                        <p:tgtEl>
                                          <p:spTgt spid="73"/>
                                        </p:tgtEl>
                                        <p:attrNameLst>
                                          <p:attrName>style.visibility</p:attrName>
                                        </p:attrNameLst>
                                      </p:cBhvr>
                                      <p:to>
                                        <p:strVal val="hidden"/>
                                      </p:to>
                                    </p:set>
                                  </p:childTnLst>
                                </p:cTn>
                              </p:par>
                            </p:childTnLst>
                          </p:cTn>
                        </p:par>
                        <p:par>
                          <p:cTn id="39" fill="hold">
                            <p:stCondLst>
                              <p:cond delay="3050"/>
                            </p:stCondLst>
                            <p:childTnLst>
                              <p:par>
                                <p:cTn id="40" presetID="10" presetClass="exit" presetSubtype="0" fill="hold" nodeType="afterEffect">
                                  <p:stCondLst>
                                    <p:cond delay="0"/>
                                  </p:stCondLst>
                                  <p:childTnLst>
                                    <p:animEffect transition="out" filter="fade">
                                      <p:cBhvr>
                                        <p:cTn id="41" dur="500"/>
                                        <p:tgtEl>
                                          <p:spTgt spid="74"/>
                                        </p:tgtEl>
                                      </p:cBhvr>
                                    </p:animEffect>
                                    <p:set>
                                      <p:cBhvr>
                                        <p:cTn id="42" dur="1" fill="hold">
                                          <p:stCondLst>
                                            <p:cond delay="499"/>
                                          </p:stCondLst>
                                        </p:cTn>
                                        <p:tgtEl>
                                          <p:spTgt spid="74"/>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500"/>
                                        <p:tgtEl>
                                          <p:spTgt spid="19"/>
                                        </p:tgtEl>
                                      </p:cBhvr>
                                    </p:animEffect>
                                    <p:set>
                                      <p:cBhvr>
                                        <p:cTn id="45" dur="1" fill="hold">
                                          <p:stCondLst>
                                            <p:cond delay="499"/>
                                          </p:stCondLst>
                                        </p:cTn>
                                        <p:tgtEl>
                                          <p:spTgt spid="19"/>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16"/>
                                        </p:tgtEl>
                                      </p:cBhvr>
                                    </p:animEffect>
                                    <p:set>
                                      <p:cBhvr>
                                        <p:cTn id="48" dur="1" fill="hold">
                                          <p:stCondLst>
                                            <p:cond delay="499"/>
                                          </p:stCondLst>
                                        </p:cTn>
                                        <p:tgtEl>
                                          <p:spTgt spid="16"/>
                                        </p:tgtEl>
                                        <p:attrNameLst>
                                          <p:attrName>style.visibility</p:attrName>
                                        </p:attrNameLst>
                                      </p:cBhvr>
                                      <p:to>
                                        <p:strVal val="hidden"/>
                                      </p:to>
                                    </p:set>
                                  </p:childTnLst>
                                </p:cTn>
                              </p:par>
                            </p:childTnLst>
                          </p:cTn>
                        </p:par>
                        <p:par>
                          <p:cTn id="49" fill="hold">
                            <p:stCondLst>
                              <p:cond delay="3550"/>
                            </p:stCondLst>
                            <p:childTnLst>
                              <p:par>
                                <p:cTn id="50" presetID="47" presetClass="entr" presetSubtype="0" fill="hold"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2AC1BC1-6A11-8B5F-E9BD-A5A0A49DA0DA}"/>
              </a:ext>
            </a:extLst>
          </p:cNvPr>
          <p:cNvSpPr>
            <a:spLocks noGrp="1"/>
          </p:cNvSpPr>
          <p:nvPr>
            <p:ph type="title"/>
          </p:nvPr>
        </p:nvSpPr>
        <p:spPr/>
        <p:txBody>
          <a:bodyPr/>
          <a:lstStyle/>
          <a:p>
            <a:r>
              <a:rPr lang="en-US" dirty="0"/>
              <a:t>Upgrade to the latest v15.2</a:t>
            </a:r>
            <a:endParaRPr lang="en-GB" dirty="0"/>
          </a:p>
        </p:txBody>
      </p:sp>
      <p:sp>
        <p:nvSpPr>
          <p:cNvPr id="10" name="TextBox 9">
            <a:extLst>
              <a:ext uri="{FF2B5EF4-FFF2-40B4-BE49-F238E27FC236}">
                <a16:creationId xmlns:a16="http://schemas.microsoft.com/office/drawing/2014/main" id="{E1EED137-520C-5507-2D75-19BB386DCF79}"/>
              </a:ext>
            </a:extLst>
          </p:cNvPr>
          <p:cNvSpPr txBox="1"/>
          <p:nvPr/>
        </p:nvSpPr>
        <p:spPr>
          <a:xfrm>
            <a:off x="2677960" y="5889205"/>
            <a:ext cx="683607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hlinkClick r:id="rId3"/>
              </a:rPr>
              <a:t>tessituranetwork.com/Support/Product-Announcements</a:t>
            </a:r>
            <a:endParaRPr kumimoji="0" lang="en-US" sz="1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3" name="Picture 2">
            <a:extLst>
              <a:ext uri="{FF2B5EF4-FFF2-40B4-BE49-F238E27FC236}">
                <a16:creationId xmlns:a16="http://schemas.microsoft.com/office/drawing/2014/main" id="{8FF8CDA9-0550-09AD-E360-F8CBA8617BA3}"/>
              </a:ext>
            </a:extLst>
          </p:cNvPr>
          <p:cNvPicPr>
            <a:picLocks noChangeAspect="1"/>
          </p:cNvPicPr>
          <p:nvPr/>
        </p:nvPicPr>
        <p:blipFill>
          <a:blip r:embed="rId4"/>
          <a:stretch>
            <a:fillRect/>
          </a:stretch>
        </p:blipFill>
        <p:spPr>
          <a:xfrm>
            <a:off x="4476535" y="1887547"/>
            <a:ext cx="2643196" cy="3669892"/>
          </a:xfrm>
          <a:prstGeom prst="rect">
            <a:avLst/>
          </a:prstGeom>
        </p:spPr>
      </p:pic>
    </p:spTree>
    <p:extLst>
      <p:ext uri="{BB962C8B-B14F-4D97-AF65-F5344CB8AC3E}">
        <p14:creationId xmlns:p14="http://schemas.microsoft.com/office/powerpoint/2010/main" val="402748939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16" name="Group 15">
            <a:extLst>
              <a:ext uri="{FF2B5EF4-FFF2-40B4-BE49-F238E27FC236}">
                <a16:creationId xmlns:a16="http://schemas.microsoft.com/office/drawing/2014/main" id="{B1B954C6-5412-B33D-3C8A-89EB1184C147}"/>
              </a:ext>
            </a:extLst>
          </p:cNvPr>
          <p:cNvGrpSpPr/>
          <p:nvPr/>
        </p:nvGrpSpPr>
        <p:grpSpPr>
          <a:xfrm>
            <a:off x="312308" y="4960692"/>
            <a:ext cx="1595551" cy="713944"/>
            <a:chOff x="4364902" y="4916728"/>
            <a:chExt cx="6924015" cy="713944"/>
          </a:xfrm>
        </p:grpSpPr>
        <p:sp>
          <p:nvSpPr>
            <p:cNvPr id="17" name="Arrow: Right 16">
              <a:extLst>
                <a:ext uri="{FF2B5EF4-FFF2-40B4-BE49-F238E27FC236}">
                  <a16:creationId xmlns:a16="http://schemas.microsoft.com/office/drawing/2014/main" id="{7EE20978-1119-057D-49DE-C772BE0BE224}"/>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F68852DD-15DD-FCC2-7801-B5456C109743}"/>
                </a:ext>
              </a:extLst>
            </p:cNvPr>
            <p:cNvSpPr txBox="1"/>
            <p:nvPr/>
          </p:nvSpPr>
          <p:spPr>
            <a:xfrm>
              <a:off x="4364902" y="5230562"/>
              <a:ext cx="692401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Start Today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sp>
        <p:nvSpPr>
          <p:cNvPr id="42" name="Rectangle 41">
            <a:extLst>
              <a:ext uri="{FF2B5EF4-FFF2-40B4-BE49-F238E27FC236}">
                <a16:creationId xmlns:a16="http://schemas.microsoft.com/office/drawing/2014/main" id="{C35AC665-A1A3-75F0-7171-A02227A3467E}"/>
              </a:ext>
            </a:extLst>
          </p:cNvPr>
          <p:cNvSpPr/>
          <p:nvPr/>
        </p:nvSpPr>
        <p:spPr>
          <a:xfrm>
            <a:off x="10867542" y="1889613"/>
            <a:ext cx="1324458" cy="129637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pic>
        <p:nvPicPr>
          <p:cNvPr id="5" name="Picture 4" descr="Icon&#10;&#10;Description automatically generated">
            <a:extLst>
              <a:ext uri="{FF2B5EF4-FFF2-40B4-BE49-F238E27FC236}">
                <a16:creationId xmlns:a16="http://schemas.microsoft.com/office/drawing/2014/main" id="{CE86A04B-1B9E-2237-BDCD-2B4A11F891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356" y="2310807"/>
            <a:ext cx="1068271" cy="1068271"/>
          </a:xfrm>
          <a:prstGeom prst="rect">
            <a:avLst/>
          </a:prstGeom>
        </p:spPr>
      </p:pic>
    </p:spTree>
    <p:extLst>
      <p:ext uri="{BB962C8B-B14F-4D97-AF65-F5344CB8AC3E}">
        <p14:creationId xmlns:p14="http://schemas.microsoft.com/office/powerpoint/2010/main" val="86033830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3"/>
                                        </p:tgtEl>
                                        <p:attrNameLst>
                                          <p:attrName>style.visibility</p:attrName>
                                        </p:attrNameLst>
                                      </p:cBhvr>
                                      <p:to>
                                        <p:strVal val="visible"/>
                                      </p:to>
                                    </p:set>
                                    <p:animEffect transition="in" filter="fade">
                                      <p:cBhvr>
                                        <p:cTn id="12" dur="500"/>
                                        <p:tgtEl>
                                          <p:spTgt spid="73"/>
                                        </p:tgtEl>
                                      </p:cBhvr>
                                    </p:animEffect>
                                  </p:childTnLst>
                                </p:cTn>
                              </p:par>
                              <p:par>
                                <p:cTn id="13" presetID="10" presetClass="entr" presetSubtype="0" fill="hold" nodeType="with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fade">
                                      <p:cBhvr>
                                        <p:cTn id="15" dur="500"/>
                                        <p:tgtEl>
                                          <p:spTgt spid="74"/>
                                        </p:tgtEl>
                                      </p:cBhvr>
                                    </p:animEffect>
                                  </p:childTnLst>
                                </p:cTn>
                              </p:par>
                              <p:par>
                                <p:cTn id="16" presetID="10"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Effect transition="in" filter="fade">
                                      <p:cBhvr>
                                        <p:cTn id="18" dur="500"/>
                                        <p:tgtEl>
                                          <p:spTgt spid="75"/>
                                        </p:tgtEl>
                                      </p:cBhvr>
                                    </p:animEffect>
                                  </p:childTnLst>
                                </p:cTn>
                              </p:par>
                              <p:par>
                                <p:cTn id="19" presetID="0" presetClass="path" presetSubtype="0" accel="50000" decel="50000" fill="hold" nodeType="withEffect">
                                  <p:stCondLst>
                                    <p:cond delay="0"/>
                                  </p:stCondLst>
                                  <p:childTnLst>
                                    <p:animMotion origin="layout" path="M 0.00313 0.02408 L 0.00313 0.02408 C 0.00495 0.01644 0.00938 -0.00254 0.01251 -0.01203 C 0.01394 -0.01689 0.0155 -0.02152 0.01719 -0.02592 C 0.0181 -0.02893 0.01902 -0.03194 0.02032 -0.03425 C 0.02435 -0.04305 0.02761 -0.04745 0.03282 -0.0537 C 0.03698 -0.05902 0.04323 -0.06712 0.04844 -0.07037 C 0.0504 -0.07175 0.05261 -0.07222 0.05469 -0.07314 C 0.07474 -0.08425 0.06185 -0.07962 0.07813 -0.08425 C 0.09115 -0.0824 0.10443 -0.08472 0.11719 -0.0787 L 0.12969 -0.05648 " pathEditMode="relative" ptsTypes="AAAAAAAAAAA">
                                      <p:cBhvr>
                                        <p:cTn id="20"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6AF466-4FDC-BBE1-36E0-A426FF246984}"/>
              </a:ext>
            </a:extLst>
          </p:cNvPr>
          <p:cNvSpPr>
            <a:spLocks noGrp="1"/>
          </p:cNvSpPr>
          <p:nvPr>
            <p:ph type="title"/>
          </p:nvPr>
        </p:nvSpPr>
        <p:spPr/>
        <p:txBody>
          <a:bodyPr/>
          <a:lstStyle/>
          <a:p>
            <a:r>
              <a:rPr lang="en-US" dirty="0"/>
              <a:t>Upgrade timing</a:t>
            </a:r>
            <a:endParaRPr lang="en-GB" dirty="0"/>
          </a:p>
        </p:txBody>
      </p:sp>
      <p:sp>
        <p:nvSpPr>
          <p:cNvPr id="2" name="Text Placeholder 1">
            <a:extLst>
              <a:ext uri="{FF2B5EF4-FFF2-40B4-BE49-F238E27FC236}">
                <a16:creationId xmlns:a16="http://schemas.microsoft.com/office/drawing/2014/main" id="{FE0EB930-BFEC-6D21-3477-FFB4CB50BC95}"/>
              </a:ext>
            </a:extLst>
          </p:cNvPr>
          <p:cNvSpPr>
            <a:spLocks noGrp="1"/>
          </p:cNvSpPr>
          <p:nvPr>
            <p:ph type="body" sz="quarter" idx="10"/>
          </p:nvPr>
        </p:nvSpPr>
        <p:spPr/>
        <p:txBody>
          <a:bodyPr>
            <a:no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Montserrat" panose="02000505000000020004" pitchFamily="2" charset="77"/>
                <a:ea typeface="+mj-ea"/>
                <a:cs typeface="Gotham Bold" pitchFamily="2" charset="0"/>
              </a:rPr>
              <a:t>Upgrade timing</a:t>
            </a:r>
          </a:p>
        </p:txBody>
      </p:sp>
      <p:sp>
        <p:nvSpPr>
          <p:cNvPr id="3" name="Text Placeholder 2">
            <a:extLst>
              <a:ext uri="{FF2B5EF4-FFF2-40B4-BE49-F238E27FC236}">
                <a16:creationId xmlns:a16="http://schemas.microsoft.com/office/drawing/2014/main" id="{A85344E6-1059-DB18-830D-5B5AE51A0E2F}"/>
              </a:ext>
            </a:extLst>
          </p:cNvPr>
          <p:cNvSpPr>
            <a:spLocks noGrp="1"/>
          </p:cNvSpPr>
          <p:nvPr>
            <p:ph type="body" sz="quarter" idx="4294967295"/>
          </p:nvPr>
        </p:nvSpPr>
        <p:spPr>
          <a:xfrm>
            <a:off x="4419600" y="1858692"/>
            <a:ext cx="9601200" cy="6184900"/>
          </a:xfrm>
        </p:spPr>
        <p:txBody>
          <a:bodyPr>
            <a:noAutofit/>
          </a:bodyPr>
          <a:lstStyle/>
          <a:p>
            <a:pPr marL="0" indent="0">
              <a:buNone/>
            </a:pPr>
            <a:r>
              <a:rPr lang="en-US" dirty="0"/>
              <a:t>Usage of</a:t>
            </a:r>
          </a:p>
          <a:p>
            <a:pPr marL="457200" lvl="1" indent="0">
              <a:buNone/>
            </a:pPr>
            <a:r>
              <a:rPr lang="en-US" sz="2000" dirty="0"/>
              <a:t>Custom functionality</a:t>
            </a:r>
          </a:p>
          <a:p>
            <a:pPr marL="457200" lvl="1" indent="0">
              <a:buNone/>
            </a:pPr>
            <a:r>
              <a:rPr lang="en-US" sz="2000" dirty="0"/>
              <a:t>Extensions</a:t>
            </a:r>
          </a:p>
          <a:p>
            <a:pPr marL="457200" lvl="1" indent="0">
              <a:buNone/>
            </a:pPr>
            <a:r>
              <a:rPr lang="en-US" sz="2000" dirty="0"/>
              <a:t>Integrations </a:t>
            </a:r>
            <a:endParaRPr lang="en-US" sz="2800" dirty="0"/>
          </a:p>
          <a:p>
            <a:pPr marL="0" indent="0">
              <a:buNone/>
            </a:pPr>
            <a:endParaRPr lang="en-US" sz="100" dirty="0"/>
          </a:p>
          <a:p>
            <a:pPr marL="0" indent="0">
              <a:buNone/>
            </a:pPr>
            <a:r>
              <a:rPr lang="en-US" dirty="0"/>
              <a:t>Upgrade availability</a:t>
            </a:r>
          </a:p>
          <a:p>
            <a:pPr marL="0" indent="0">
              <a:buNone/>
            </a:pPr>
            <a:endParaRPr lang="en-US" sz="1800" dirty="0"/>
          </a:p>
          <a:p>
            <a:pPr marL="0" indent="0">
              <a:buNone/>
            </a:pPr>
            <a:r>
              <a:rPr lang="en-US" dirty="0" err="1"/>
              <a:t>Organisational</a:t>
            </a:r>
            <a:r>
              <a:rPr lang="en-US" dirty="0"/>
              <a:t> priorities</a:t>
            </a:r>
          </a:p>
          <a:p>
            <a:pPr marL="457200" lvl="1" indent="0">
              <a:buNone/>
            </a:pPr>
            <a:r>
              <a:rPr lang="en-US" sz="2000" dirty="0"/>
              <a:t>Projects</a:t>
            </a:r>
          </a:p>
          <a:p>
            <a:pPr marL="457200" lvl="1" indent="0">
              <a:buNone/>
            </a:pPr>
            <a:r>
              <a:rPr lang="en-US" sz="2000" dirty="0"/>
              <a:t>Upgrade windows</a:t>
            </a:r>
          </a:p>
          <a:p>
            <a:endParaRPr lang="en-US" sz="1400" dirty="0"/>
          </a:p>
        </p:txBody>
      </p:sp>
      <p:pic>
        <p:nvPicPr>
          <p:cNvPr id="5" name="Picture 4" descr="Icon&#10;&#10;Description automatically generated">
            <a:extLst>
              <a:ext uri="{FF2B5EF4-FFF2-40B4-BE49-F238E27FC236}">
                <a16:creationId xmlns:a16="http://schemas.microsoft.com/office/drawing/2014/main" id="{46ED837C-58AE-FB68-6920-0A555A46CD26}"/>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290051" y="3688036"/>
            <a:ext cx="865632" cy="865632"/>
          </a:xfrm>
          <a:prstGeom prst="rect">
            <a:avLst/>
          </a:prstGeom>
        </p:spPr>
      </p:pic>
      <p:pic>
        <p:nvPicPr>
          <p:cNvPr id="7" name="Picture 6" descr="Icon&#10;&#10;Description automatically generated">
            <a:extLst>
              <a:ext uri="{FF2B5EF4-FFF2-40B4-BE49-F238E27FC236}">
                <a16:creationId xmlns:a16="http://schemas.microsoft.com/office/drawing/2014/main" id="{8731348C-5C12-49A3-8D6A-51A4C2327EFF}"/>
              </a:ext>
            </a:extLst>
          </p:cNvPr>
          <p:cNvPicPr>
            <a:picLocks noChangeAspect="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206514" y="5189616"/>
            <a:ext cx="1032705" cy="1032705"/>
          </a:xfrm>
          <a:prstGeom prst="rect">
            <a:avLst/>
          </a:prstGeom>
        </p:spPr>
      </p:pic>
      <p:pic>
        <p:nvPicPr>
          <p:cNvPr id="9" name="Picture 8" descr="Icon&#10;&#10;Description automatically generated">
            <a:extLst>
              <a:ext uri="{FF2B5EF4-FFF2-40B4-BE49-F238E27FC236}">
                <a16:creationId xmlns:a16="http://schemas.microsoft.com/office/drawing/2014/main" id="{F4140FF0-DFE2-5B3E-62D2-30C12BE67697}"/>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206513" y="1888351"/>
            <a:ext cx="1032706" cy="1032706"/>
          </a:xfrm>
          <a:prstGeom prst="rect">
            <a:avLst/>
          </a:prstGeom>
        </p:spPr>
      </p:pic>
    </p:spTree>
    <p:extLst>
      <p:ext uri="{BB962C8B-B14F-4D97-AF65-F5344CB8AC3E}">
        <p14:creationId xmlns:p14="http://schemas.microsoft.com/office/powerpoint/2010/main" val="19886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200"/>
                                        <p:tgtEl>
                                          <p:spTgt spid="7"/>
                                        </p:tgtEl>
                                      </p:cBhvr>
                                    </p:animEffect>
                                  </p:childTnLst>
                                </p:cTn>
                              </p:par>
                            </p:childTnLst>
                          </p:cTn>
                        </p:par>
                        <p:par>
                          <p:cTn id="35" fill="hold">
                            <p:stCondLst>
                              <p:cond delay="200"/>
                            </p:stCondLst>
                            <p:childTnLst>
                              <p:par>
                                <p:cTn id="36" presetID="10" presetClass="entr" presetSubtype="0" fill="hold" nodeType="after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fade">
                                      <p:cBhvr>
                                        <p:cTn id="38" dur="500"/>
                                        <p:tgtEl>
                                          <p:spTgt spid="3">
                                            <p:txEl>
                                              <p:pRg st="7" end="7"/>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500"/>
                                        <p:tgtEl>
                                          <p:spTgt spid="3">
                                            <p:txEl>
                                              <p:pRg st="8" end="8"/>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D4B44E8-FE28-7697-E81E-A433BE3633E8}"/>
              </a:ext>
            </a:extLst>
          </p:cNvPr>
          <p:cNvSpPr txBox="1"/>
          <p:nvPr/>
        </p:nvSpPr>
        <p:spPr>
          <a:xfrm>
            <a:off x="2975929" y="6135426"/>
            <a:ext cx="6240137"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hlinkClick r:id="rId3" action="ppaction://hlinkfile"/>
              </a:rPr>
              <a:t>tessituranetwork.com/v16</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
        <p:nvSpPr>
          <p:cNvPr id="2" name="Title 1">
            <a:extLst>
              <a:ext uri="{FF2B5EF4-FFF2-40B4-BE49-F238E27FC236}">
                <a16:creationId xmlns:a16="http://schemas.microsoft.com/office/drawing/2014/main" id="{E5A2891E-35E1-9509-7C18-D962FD966293}"/>
              </a:ext>
            </a:extLst>
          </p:cNvPr>
          <p:cNvSpPr>
            <a:spLocks noGrp="1"/>
          </p:cNvSpPr>
          <p:nvPr>
            <p:ph type="title"/>
          </p:nvPr>
        </p:nvSpPr>
        <p:spPr/>
        <p:txBody>
          <a:bodyPr/>
          <a:lstStyle/>
          <a:p>
            <a:r>
              <a:rPr lang="en-US" dirty="0"/>
              <a:t>Timeline</a:t>
            </a:r>
            <a:endParaRPr lang="en-GB" dirty="0"/>
          </a:p>
        </p:txBody>
      </p:sp>
      <p:pic>
        <p:nvPicPr>
          <p:cNvPr id="7" name="Picture 6" descr="A screenshot of a computer&#10;&#10;Description automatically generated">
            <a:extLst>
              <a:ext uri="{FF2B5EF4-FFF2-40B4-BE49-F238E27FC236}">
                <a16:creationId xmlns:a16="http://schemas.microsoft.com/office/drawing/2014/main" id="{6C7ED1B7-520C-8393-D454-C3CE72A0ED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5931" y="1555782"/>
            <a:ext cx="6240138" cy="3992505"/>
          </a:xfrm>
          <a:prstGeom prst="rect">
            <a:avLst/>
          </a:prstGeom>
          <a:ln>
            <a:solidFill>
              <a:schemeClr val="tx2">
                <a:lumMod val="50000"/>
                <a:lumOff val="50000"/>
              </a:schemeClr>
            </a:solidFill>
          </a:ln>
        </p:spPr>
      </p:pic>
    </p:spTree>
    <p:extLst>
      <p:ext uri="{BB962C8B-B14F-4D97-AF65-F5344CB8AC3E}">
        <p14:creationId xmlns:p14="http://schemas.microsoft.com/office/powerpoint/2010/main" val="168158234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982A64-A100-59B4-3612-48DF404B1F74}"/>
              </a:ext>
            </a:extLst>
          </p:cNvPr>
          <p:cNvSpPr>
            <a:spLocks noGrp="1"/>
          </p:cNvSpPr>
          <p:nvPr>
            <p:ph type="title"/>
          </p:nvPr>
        </p:nvSpPr>
        <p:spPr/>
        <p:txBody>
          <a:bodyPr/>
          <a:lstStyle/>
          <a:p>
            <a:r>
              <a:rPr lang="en-US" dirty="0"/>
              <a:t>Check </a:t>
            </a:r>
            <a:r>
              <a:rPr lang="en-US" dirty="0" err="1"/>
              <a:t>Customisations</a:t>
            </a:r>
            <a:endParaRPr lang="en-GB" dirty="0"/>
          </a:p>
        </p:txBody>
      </p:sp>
      <p:pic>
        <p:nvPicPr>
          <p:cNvPr id="5" name="Picture 4">
            <a:extLst>
              <a:ext uri="{FF2B5EF4-FFF2-40B4-BE49-F238E27FC236}">
                <a16:creationId xmlns:a16="http://schemas.microsoft.com/office/drawing/2014/main" id="{3F42C145-B3D7-1E6A-D3C8-3213AB296FCD}"/>
              </a:ext>
            </a:extLst>
          </p:cNvPr>
          <p:cNvPicPr>
            <a:picLocks noChangeAspect="1"/>
          </p:cNvPicPr>
          <p:nvPr/>
        </p:nvPicPr>
        <p:blipFill>
          <a:blip r:embed="rId3"/>
          <a:stretch>
            <a:fillRect/>
          </a:stretch>
        </p:blipFill>
        <p:spPr>
          <a:xfrm>
            <a:off x="2232454" y="1477512"/>
            <a:ext cx="7637463" cy="2518281"/>
          </a:xfrm>
          <a:prstGeom prst="rect">
            <a:avLst/>
          </a:prstGeom>
        </p:spPr>
      </p:pic>
      <p:pic>
        <p:nvPicPr>
          <p:cNvPr id="11" name="Picture 10">
            <a:extLst>
              <a:ext uri="{FF2B5EF4-FFF2-40B4-BE49-F238E27FC236}">
                <a16:creationId xmlns:a16="http://schemas.microsoft.com/office/drawing/2014/main" id="{1D3B2076-70D2-3DF6-EA25-0118554FE7B8}"/>
              </a:ext>
            </a:extLst>
          </p:cNvPr>
          <p:cNvPicPr>
            <a:picLocks noChangeAspect="1"/>
          </p:cNvPicPr>
          <p:nvPr/>
        </p:nvPicPr>
        <p:blipFill>
          <a:blip r:embed="rId4"/>
          <a:stretch>
            <a:fillRect/>
          </a:stretch>
        </p:blipFill>
        <p:spPr>
          <a:xfrm>
            <a:off x="2117914" y="4376326"/>
            <a:ext cx="7866542" cy="2008324"/>
          </a:xfrm>
          <a:prstGeom prst="rect">
            <a:avLst/>
          </a:prstGeom>
          <a:ln w="3175">
            <a:solidFill>
              <a:schemeClr val="tx1"/>
            </a:solidFill>
          </a:ln>
        </p:spPr>
      </p:pic>
    </p:spTree>
    <p:extLst>
      <p:ext uri="{BB962C8B-B14F-4D97-AF65-F5344CB8AC3E}">
        <p14:creationId xmlns:p14="http://schemas.microsoft.com/office/powerpoint/2010/main" val="217721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7B164DB-BDB8-2395-5C87-17C5548088F5}"/>
              </a:ext>
            </a:extLst>
          </p:cNvPr>
          <p:cNvSpPr>
            <a:spLocks noGrp="1"/>
          </p:cNvSpPr>
          <p:nvPr>
            <p:ph type="title"/>
          </p:nvPr>
        </p:nvSpPr>
        <p:spPr/>
        <p:txBody>
          <a:bodyPr/>
          <a:lstStyle/>
          <a:p>
            <a:r>
              <a:rPr lang="en-US" dirty="0"/>
              <a:t>Memberships</a:t>
            </a:r>
            <a:endParaRPr lang="en-GB" dirty="0"/>
          </a:p>
        </p:txBody>
      </p:sp>
      <p:sp>
        <p:nvSpPr>
          <p:cNvPr id="3" name="Text Placeholder 2">
            <a:extLst>
              <a:ext uri="{FF2B5EF4-FFF2-40B4-BE49-F238E27FC236}">
                <a16:creationId xmlns:a16="http://schemas.microsoft.com/office/drawing/2014/main" id="{40373549-079E-8340-21D7-BBD981511D9D}"/>
              </a:ext>
            </a:extLst>
          </p:cNvPr>
          <p:cNvSpPr>
            <a:spLocks noGrp="1"/>
          </p:cNvSpPr>
          <p:nvPr>
            <p:ph type="body" sz="quarter" idx="4294967295"/>
          </p:nvPr>
        </p:nvSpPr>
        <p:spPr>
          <a:xfrm>
            <a:off x="4526097" y="5571511"/>
            <a:ext cx="2743200" cy="650875"/>
          </a:xfrm>
        </p:spPr>
        <p:txBody>
          <a:bodyPr>
            <a:normAutofit fontScale="85000" lnSpcReduction="10000"/>
          </a:bodyPr>
          <a:lstStyle/>
          <a:p>
            <a:pPr marL="0" indent="0">
              <a:buNone/>
            </a:pPr>
            <a:r>
              <a:rPr lang="en-US" dirty="0"/>
              <a:t>Level First mode</a:t>
            </a:r>
            <a:endParaRPr lang="en-GB" dirty="0"/>
          </a:p>
        </p:txBody>
      </p:sp>
      <p:sp>
        <p:nvSpPr>
          <p:cNvPr id="4" name="Text Placeholder 2">
            <a:extLst>
              <a:ext uri="{FF2B5EF4-FFF2-40B4-BE49-F238E27FC236}">
                <a16:creationId xmlns:a16="http://schemas.microsoft.com/office/drawing/2014/main" id="{4210A093-45F7-2BC4-35AF-899EFBB6590E}"/>
              </a:ext>
            </a:extLst>
          </p:cNvPr>
          <p:cNvSpPr txBox="1">
            <a:spLocks/>
          </p:cNvSpPr>
          <p:nvPr/>
        </p:nvSpPr>
        <p:spPr>
          <a:xfrm>
            <a:off x="1113155" y="3511911"/>
            <a:ext cx="2743199"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Benefits</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5" name="Text Placeholder 2">
            <a:extLst>
              <a:ext uri="{FF2B5EF4-FFF2-40B4-BE49-F238E27FC236}">
                <a16:creationId xmlns:a16="http://schemas.microsoft.com/office/drawing/2014/main" id="{FCFA981C-06D3-3E8A-1A45-3FE80689B4BC}"/>
              </a:ext>
            </a:extLst>
          </p:cNvPr>
          <p:cNvSpPr txBox="1">
            <a:spLocks/>
          </p:cNvSpPr>
          <p:nvPr/>
        </p:nvSpPr>
        <p:spPr>
          <a:xfrm>
            <a:off x="9153336" y="3429959"/>
            <a:ext cx="2743199"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Taxes</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6" name="Text Placeholder 2">
            <a:extLst>
              <a:ext uri="{FF2B5EF4-FFF2-40B4-BE49-F238E27FC236}">
                <a16:creationId xmlns:a16="http://schemas.microsoft.com/office/drawing/2014/main" id="{0A321463-F5A8-76D9-8A7C-A2F6CDAEA5C8}"/>
              </a:ext>
            </a:extLst>
          </p:cNvPr>
          <p:cNvSpPr txBox="1">
            <a:spLocks/>
          </p:cNvSpPr>
          <p:nvPr/>
        </p:nvSpPr>
        <p:spPr>
          <a:xfrm>
            <a:off x="381000" y="5663079"/>
            <a:ext cx="3619501" cy="65087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Reporting &amp; Analytics </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7" name="Text Placeholder 2">
            <a:extLst>
              <a:ext uri="{FF2B5EF4-FFF2-40B4-BE49-F238E27FC236}">
                <a16:creationId xmlns:a16="http://schemas.microsoft.com/office/drawing/2014/main" id="{A43C79BC-0227-DD84-940B-40A7D8DADC3D}"/>
              </a:ext>
            </a:extLst>
          </p:cNvPr>
          <p:cNvSpPr txBox="1">
            <a:spLocks/>
          </p:cNvSpPr>
          <p:nvPr/>
        </p:nvSpPr>
        <p:spPr>
          <a:xfrm>
            <a:off x="4716147" y="3518243"/>
            <a:ext cx="3619501"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Pricing rules</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8" name="Text Placeholder 2">
            <a:extLst>
              <a:ext uri="{FF2B5EF4-FFF2-40B4-BE49-F238E27FC236}">
                <a16:creationId xmlns:a16="http://schemas.microsoft.com/office/drawing/2014/main" id="{FB2BEDB1-A497-31A2-8E1B-9CDA0995CAF1}"/>
              </a:ext>
            </a:extLst>
          </p:cNvPr>
          <p:cNvSpPr txBox="1">
            <a:spLocks/>
          </p:cNvSpPr>
          <p:nvPr/>
        </p:nvSpPr>
        <p:spPr>
          <a:xfrm>
            <a:off x="8892479" y="5644730"/>
            <a:ext cx="2743199"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And more…</a:t>
            </a:r>
            <a:endParaRPr kumimoji="0" lang="en-GB"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10" name="TextBox 9">
            <a:extLst>
              <a:ext uri="{FF2B5EF4-FFF2-40B4-BE49-F238E27FC236}">
                <a16:creationId xmlns:a16="http://schemas.microsoft.com/office/drawing/2014/main" id="{BBC11755-C5EF-6A83-C2A7-0923E8F51748}"/>
              </a:ext>
            </a:extLst>
          </p:cNvPr>
          <p:cNvSpPr txBox="1"/>
          <p:nvPr/>
        </p:nvSpPr>
        <p:spPr>
          <a:xfrm>
            <a:off x="2801002" y="6233530"/>
            <a:ext cx="60960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hlinkClick r:id="rId3" action="ppaction://hlinkfile"/>
              </a:rPr>
              <a:t>tessituranetwork.com/v16</a:t>
            </a:r>
            <a:endParaRPr kumimoji="0" lang="en-GB" sz="24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pic>
        <p:nvPicPr>
          <p:cNvPr id="12" name="Picture 11" descr="Icon&#10;&#10;Description automatically generated">
            <a:extLst>
              <a:ext uri="{FF2B5EF4-FFF2-40B4-BE49-F238E27FC236}">
                <a16:creationId xmlns:a16="http://schemas.microsoft.com/office/drawing/2014/main" id="{6A6954C0-B4BD-EA66-2E41-0EE5C29223D7}"/>
              </a:ext>
            </a:extLst>
          </p:cNvPr>
          <p:cNvPicPr>
            <a:picLocks noChangeAspect="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037893" y="2100980"/>
            <a:ext cx="1308581" cy="1167500"/>
          </a:xfrm>
          <a:prstGeom prst="rect">
            <a:avLst/>
          </a:prstGeom>
        </p:spPr>
      </p:pic>
      <p:pic>
        <p:nvPicPr>
          <p:cNvPr id="14" name="Picture 13" descr="Icon&#10;&#10;Description automatically generated">
            <a:extLst>
              <a:ext uri="{FF2B5EF4-FFF2-40B4-BE49-F238E27FC236}">
                <a16:creationId xmlns:a16="http://schemas.microsoft.com/office/drawing/2014/main" id="{735002A7-3EB3-A0F5-BC1D-22FE9534E14F}"/>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5259735" y="2236196"/>
            <a:ext cx="1178535" cy="1319022"/>
          </a:xfrm>
          <a:prstGeom prst="rect">
            <a:avLst/>
          </a:prstGeom>
        </p:spPr>
      </p:pic>
      <p:pic>
        <p:nvPicPr>
          <p:cNvPr id="16" name="Picture 15" descr="Icon&#10;&#10;Description automatically generated">
            <a:extLst>
              <a:ext uri="{FF2B5EF4-FFF2-40B4-BE49-F238E27FC236}">
                <a16:creationId xmlns:a16="http://schemas.microsoft.com/office/drawing/2014/main" id="{FEE2ED0E-294C-A572-2AA6-5AD9544148E4}"/>
              </a:ext>
            </a:extLst>
          </p:cNvPr>
          <p:cNvPicPr>
            <a:picLocks noChangeAspect="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1355356" y="2263545"/>
            <a:ext cx="1167500" cy="1165455"/>
          </a:xfrm>
          <a:prstGeom prst="rect">
            <a:avLst/>
          </a:prstGeom>
        </p:spPr>
      </p:pic>
      <p:pic>
        <p:nvPicPr>
          <p:cNvPr id="18" name="Picture 17" descr="Icon&#10;&#10;Description automatically generated">
            <a:extLst>
              <a:ext uri="{FF2B5EF4-FFF2-40B4-BE49-F238E27FC236}">
                <a16:creationId xmlns:a16="http://schemas.microsoft.com/office/drawing/2014/main" id="{67DE65F8-B7A7-38A2-978A-E5DE87D69B45}"/>
              </a:ext>
            </a:extLst>
          </p:cNvPr>
          <p:cNvPicPr>
            <a:picLocks noChangeAspect="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1530939" y="4465264"/>
            <a:ext cx="996734" cy="996734"/>
          </a:xfrm>
          <a:prstGeom prst="rect">
            <a:avLst/>
          </a:prstGeom>
        </p:spPr>
      </p:pic>
      <p:pic>
        <p:nvPicPr>
          <p:cNvPr id="20" name="Picture 19" descr="Icon&#10;&#10;Description automatically generated">
            <a:extLst>
              <a:ext uri="{FF2B5EF4-FFF2-40B4-BE49-F238E27FC236}">
                <a16:creationId xmlns:a16="http://schemas.microsoft.com/office/drawing/2014/main" id="{9F5B2A50-D133-1A47-CCCF-8E9F777F19D5}"/>
              </a:ext>
            </a:extLst>
          </p:cNvPr>
          <p:cNvPicPr>
            <a:picLocks noChangeAspect="1"/>
          </p:cNvPicPr>
          <p:nvPr/>
        </p:nvPicPr>
        <p:blipFill>
          <a:blip r:embed="rId8">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rot="19501796">
            <a:off x="5408086" y="4335689"/>
            <a:ext cx="1069027" cy="1067154"/>
          </a:xfrm>
          <a:prstGeom prst="rect">
            <a:avLst/>
          </a:prstGeom>
        </p:spPr>
      </p:pic>
      <p:pic>
        <p:nvPicPr>
          <p:cNvPr id="22" name="Picture 21" descr="Icon&#10;&#10;Description automatically generated">
            <a:extLst>
              <a:ext uri="{FF2B5EF4-FFF2-40B4-BE49-F238E27FC236}">
                <a16:creationId xmlns:a16="http://schemas.microsoft.com/office/drawing/2014/main" id="{A59B6491-8D09-1191-B266-4F1866A13A64}"/>
              </a:ext>
            </a:extLst>
          </p:cNvPr>
          <p:cNvPicPr>
            <a:picLocks noChangeAspect="1"/>
          </p:cNvPicPr>
          <p:nvPr/>
        </p:nvPicPr>
        <p:blipFill>
          <a:blip r:embed="rId9">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131258" y="4387859"/>
            <a:ext cx="1180168" cy="1180168"/>
          </a:xfrm>
          <a:prstGeom prst="rect">
            <a:avLst/>
          </a:prstGeom>
        </p:spPr>
      </p:pic>
    </p:spTree>
    <p:extLst>
      <p:ext uri="{BB962C8B-B14F-4D97-AF65-F5344CB8AC3E}">
        <p14:creationId xmlns:p14="http://schemas.microsoft.com/office/powerpoint/2010/main" val="276416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1500"/>
                            </p:stCondLst>
                            <p:childTnLst>
                              <p:par>
                                <p:cTn id="12" presetID="10" presetClass="entr" presetSubtype="0" fill="hold" nodeType="afterEffect">
                                  <p:stCondLst>
                                    <p:cond delay="50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par>
                          <p:cTn id="18" fill="hold">
                            <p:stCondLst>
                              <p:cond delay="3000"/>
                            </p:stCondLst>
                            <p:childTnLst>
                              <p:par>
                                <p:cTn id="19" presetID="10" presetClass="entr" presetSubtype="0" fill="hold" nodeType="afterEffect">
                                  <p:stCondLst>
                                    <p:cond delay="5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childTnLst>
                                </p:cTn>
                              </p:par>
                            </p:childTnLst>
                          </p:cTn>
                        </p:par>
                        <p:par>
                          <p:cTn id="25" fill="hold">
                            <p:stCondLst>
                              <p:cond delay="4500"/>
                            </p:stCondLst>
                            <p:childTnLst>
                              <p:par>
                                <p:cTn id="26" presetID="10" presetClass="entr" presetSubtype="0" fill="hold" nodeType="afterEffect">
                                  <p:stCondLst>
                                    <p:cond delay="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childTnLst>
                                </p:cTn>
                              </p:par>
                            </p:childTnLst>
                          </p:cTn>
                        </p:par>
                        <p:par>
                          <p:cTn id="32" fill="hold">
                            <p:stCondLst>
                              <p:cond delay="6000"/>
                            </p:stCondLst>
                            <p:childTnLst>
                              <p:par>
                                <p:cTn id="33" presetID="10" presetClass="entr" presetSubtype="0" fill="hold" nodeType="afterEffect">
                                  <p:stCondLst>
                                    <p:cond delay="5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fade">
                                      <p:cBhvr>
                                        <p:cTn id="38" dur="1000"/>
                                        <p:tgtEl>
                                          <p:spTgt spid="3">
                                            <p:txEl>
                                              <p:pRg st="0" end="0"/>
                                            </p:txEl>
                                          </p:spTgt>
                                        </p:tgtEl>
                                      </p:cBhvr>
                                    </p:animEffect>
                                  </p:childTnLst>
                                </p:cTn>
                              </p:par>
                            </p:childTnLst>
                          </p:cTn>
                        </p:par>
                        <p:par>
                          <p:cTn id="39" fill="hold">
                            <p:stCondLst>
                              <p:cond delay="7500"/>
                            </p:stCondLst>
                            <p:childTnLst>
                              <p:par>
                                <p:cTn id="40" presetID="10" presetClass="entr" presetSubtype="0" fill="hold" nodeType="afterEffect">
                                  <p:stCondLst>
                                    <p:cond delay="50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1000"/>
                                        <p:tgtEl>
                                          <p:spTgt spid="8"/>
                                        </p:tgtEl>
                                      </p:cBhvr>
                                    </p:animEffect>
                                  </p:childTnLst>
                                </p:cTn>
                              </p:par>
                            </p:childTnLst>
                          </p:cTn>
                        </p:par>
                        <p:par>
                          <p:cTn id="46" fill="hold">
                            <p:stCondLst>
                              <p:cond delay="9000"/>
                            </p:stCondLst>
                            <p:childTnLst>
                              <p:par>
                                <p:cTn id="47" presetID="10" presetClass="entr" presetSubtype="0" fill="hold" grpId="0" nodeType="afterEffect">
                                  <p:stCondLst>
                                    <p:cond delay="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7" grpId="0"/>
      <p:bldP spid="8" grpId="0"/>
      <p:bldP spid="10"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1C568E5-90B1-7830-9A8A-5BFADC1BD3B1}"/>
              </a:ext>
            </a:extLst>
          </p:cNvPr>
          <p:cNvSpPr>
            <a:spLocks noGrp="1"/>
          </p:cNvSpPr>
          <p:nvPr>
            <p:ph type="title"/>
          </p:nvPr>
        </p:nvSpPr>
        <p:spPr/>
        <p:txBody>
          <a:bodyPr/>
          <a:lstStyle/>
          <a:p>
            <a:r>
              <a:rPr lang="en-US" dirty="0"/>
              <a:t>Device compatibility</a:t>
            </a:r>
            <a:endParaRPr lang="en-GB" dirty="0"/>
          </a:p>
        </p:txBody>
      </p:sp>
      <p:sp>
        <p:nvSpPr>
          <p:cNvPr id="15" name="Text Placeholder 2">
            <a:extLst>
              <a:ext uri="{FF2B5EF4-FFF2-40B4-BE49-F238E27FC236}">
                <a16:creationId xmlns:a16="http://schemas.microsoft.com/office/drawing/2014/main" id="{F5608484-6640-766A-58AE-DED4F646D42B}"/>
              </a:ext>
            </a:extLst>
          </p:cNvPr>
          <p:cNvSpPr>
            <a:spLocks noGrp="1"/>
          </p:cNvSpPr>
          <p:nvPr>
            <p:ph type="body" sz="quarter" idx="4294967295"/>
          </p:nvPr>
        </p:nvSpPr>
        <p:spPr>
          <a:xfrm>
            <a:off x="381000" y="3544024"/>
            <a:ext cx="11811001" cy="4997450"/>
          </a:xfrm>
        </p:spPr>
        <p:txBody>
          <a:bodyPr numCol="2">
            <a:normAutofit/>
          </a:bodyPr>
          <a:lstStyle/>
          <a:p>
            <a:pPr marL="0" indent="0">
              <a:buNone/>
            </a:pPr>
            <a:r>
              <a:rPr lang="en-US" sz="2800" b="1" dirty="0">
                <a:solidFill>
                  <a:srgbClr val="2775B1"/>
                </a:solidFill>
                <a:latin typeface="Montserrat" panose="00000500000000000000" pitchFamily="2" charset="0"/>
              </a:rPr>
              <a:t>Deprecated devices:</a:t>
            </a:r>
          </a:p>
          <a:p>
            <a:r>
              <a:rPr lang="en-US" sz="2400" dirty="0"/>
              <a:t>Motorola/Zebra TC20</a:t>
            </a:r>
          </a:p>
          <a:p>
            <a:r>
              <a:rPr lang="en-US" sz="2400" dirty="0"/>
              <a:t>Motorola/Zebra TC25</a:t>
            </a:r>
          </a:p>
          <a:p>
            <a:r>
              <a:rPr lang="en-US" sz="2400" dirty="0"/>
              <a:t>Motorola/Zebra TC70</a:t>
            </a:r>
          </a:p>
          <a:p>
            <a:r>
              <a:rPr lang="en-US" sz="2400" dirty="0"/>
              <a:t>Motorola/Zebra TC75</a:t>
            </a:r>
          </a:p>
          <a:p>
            <a:endParaRPr lang="en-US" sz="2400" dirty="0"/>
          </a:p>
          <a:p>
            <a:endParaRPr lang="en-US" sz="2400" dirty="0"/>
          </a:p>
          <a:p>
            <a:endParaRPr lang="en-US" sz="2400" dirty="0"/>
          </a:p>
          <a:p>
            <a:endParaRPr lang="en-US" sz="2400" dirty="0"/>
          </a:p>
          <a:p>
            <a:r>
              <a:rPr lang="en-US" sz="2400" dirty="0"/>
              <a:t>Motorola/Zebra MC40</a:t>
            </a:r>
          </a:p>
          <a:p>
            <a:r>
              <a:rPr lang="en-US" sz="2400" dirty="0"/>
              <a:t>Motorola/Zebra MC65</a:t>
            </a:r>
          </a:p>
          <a:p>
            <a:r>
              <a:rPr lang="en-US" sz="2400" dirty="0" err="1"/>
              <a:t>Saveo</a:t>
            </a:r>
            <a:r>
              <a:rPr lang="en-US" sz="2400" dirty="0"/>
              <a:t> Scan for Android Phones</a:t>
            </a:r>
          </a:p>
          <a:p>
            <a:r>
              <a:rPr lang="en-US" sz="2400" dirty="0" err="1"/>
              <a:t>Saveo</a:t>
            </a:r>
            <a:r>
              <a:rPr lang="en-US" sz="2400" dirty="0"/>
              <a:t> Bolt Bluetooth Trigger Handle</a:t>
            </a:r>
          </a:p>
          <a:p>
            <a:pPr marL="0" indent="0">
              <a:buNone/>
            </a:pPr>
            <a:endParaRPr lang="en-US" sz="2800" dirty="0"/>
          </a:p>
        </p:txBody>
      </p:sp>
      <p:pic>
        <p:nvPicPr>
          <p:cNvPr id="5" name="Picture 4" descr="Icon&#10;&#10;Description automatically generated">
            <a:extLst>
              <a:ext uri="{FF2B5EF4-FFF2-40B4-BE49-F238E27FC236}">
                <a16:creationId xmlns:a16="http://schemas.microsoft.com/office/drawing/2014/main" id="{60B13159-4757-D57D-1A74-D25D5AC3E453}"/>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850250" y="1859465"/>
            <a:ext cx="1191545" cy="1191545"/>
          </a:xfrm>
          <a:prstGeom prst="rect">
            <a:avLst/>
          </a:prstGeom>
        </p:spPr>
      </p:pic>
      <p:pic>
        <p:nvPicPr>
          <p:cNvPr id="8" name="Picture 7" descr="Icon&#10;&#10;Description automatically generated">
            <a:extLst>
              <a:ext uri="{FF2B5EF4-FFF2-40B4-BE49-F238E27FC236}">
                <a16:creationId xmlns:a16="http://schemas.microsoft.com/office/drawing/2014/main" id="{504EC1BC-16E0-FAC6-9BE0-8BB48D4013A5}"/>
              </a:ext>
            </a:extLst>
          </p:cNvPr>
          <p:cNvPicPr>
            <a:picLocks noChangeAspect="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8207715" y="2048797"/>
            <a:ext cx="835691" cy="835691"/>
          </a:xfrm>
          <a:prstGeom prst="rect">
            <a:avLst/>
          </a:prstGeom>
        </p:spPr>
      </p:pic>
      <p:pic>
        <p:nvPicPr>
          <p:cNvPr id="11" name="Picture 10" descr="Icon&#10;&#10;Description automatically generated">
            <a:extLst>
              <a:ext uri="{FF2B5EF4-FFF2-40B4-BE49-F238E27FC236}">
                <a16:creationId xmlns:a16="http://schemas.microsoft.com/office/drawing/2014/main" id="{8906C41D-5AB0-D2C6-1A6E-258017841557}"/>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rot="16200000">
            <a:off x="5422733" y="1859464"/>
            <a:ext cx="1191545" cy="1191545"/>
          </a:xfrm>
          <a:prstGeom prst="rect">
            <a:avLst/>
          </a:prstGeom>
        </p:spPr>
      </p:pic>
      <p:sp>
        <p:nvSpPr>
          <p:cNvPr id="12" name="Text Placeholder 2">
            <a:extLst>
              <a:ext uri="{FF2B5EF4-FFF2-40B4-BE49-F238E27FC236}">
                <a16:creationId xmlns:a16="http://schemas.microsoft.com/office/drawing/2014/main" id="{528ADEE3-9E8F-CAF0-49E5-BD2FC9BEBFAC}"/>
              </a:ext>
            </a:extLst>
          </p:cNvPr>
          <p:cNvSpPr txBox="1">
            <a:spLocks/>
          </p:cNvSpPr>
          <p:nvPr/>
        </p:nvSpPr>
        <p:spPr>
          <a:xfrm>
            <a:off x="2123842" y="3174669"/>
            <a:ext cx="3202828"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Access Control</a:t>
            </a:r>
            <a:endParaRPr kumimoji="0" lang="en-GB"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13" name="Text Placeholder 2">
            <a:extLst>
              <a:ext uri="{FF2B5EF4-FFF2-40B4-BE49-F238E27FC236}">
                <a16:creationId xmlns:a16="http://schemas.microsoft.com/office/drawing/2014/main" id="{57D49B18-28C8-908B-F18C-3AC4F04BBDA8}"/>
              </a:ext>
            </a:extLst>
          </p:cNvPr>
          <p:cNvSpPr txBox="1">
            <a:spLocks/>
          </p:cNvSpPr>
          <p:nvPr/>
        </p:nvSpPr>
        <p:spPr>
          <a:xfrm>
            <a:off x="5422733" y="3174668"/>
            <a:ext cx="3202828" cy="650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TRBO</a:t>
            </a:r>
            <a:endParaRPr kumimoji="0" lang="en-GB"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
        <p:nvSpPr>
          <p:cNvPr id="14" name="Text Placeholder 2">
            <a:extLst>
              <a:ext uri="{FF2B5EF4-FFF2-40B4-BE49-F238E27FC236}">
                <a16:creationId xmlns:a16="http://schemas.microsoft.com/office/drawing/2014/main" id="{B1075581-BCB4-5852-7FCD-5B5C155F4011}"/>
              </a:ext>
            </a:extLst>
          </p:cNvPr>
          <p:cNvSpPr txBox="1">
            <a:spLocks/>
          </p:cNvSpPr>
          <p:nvPr/>
        </p:nvSpPr>
        <p:spPr>
          <a:xfrm>
            <a:off x="7520054" y="3174667"/>
            <a:ext cx="2675878" cy="6508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Other hardware</a:t>
            </a:r>
            <a:endParaRPr kumimoji="0" lang="en-GB"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spTree>
    <p:extLst>
      <p:ext uri="{BB962C8B-B14F-4D97-AF65-F5344CB8AC3E}">
        <p14:creationId xmlns:p14="http://schemas.microsoft.com/office/powerpoint/2010/main" val="420345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5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par>
                          <p:cTn id="13" fill="hold">
                            <p:stCondLst>
                              <p:cond delay="1500"/>
                            </p:stCondLst>
                            <p:childTnLst>
                              <p:par>
                                <p:cTn id="14" presetID="10" presetClass="entr" presetSubtype="0" fill="hold" nodeType="after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childTnLst>
                                </p:cTn>
                              </p:par>
                            </p:childTnLst>
                          </p:cTn>
                        </p:par>
                        <p:par>
                          <p:cTn id="17" fill="hold">
                            <p:stCondLst>
                              <p:cond delay="3000"/>
                            </p:stCondLst>
                            <p:childTnLst>
                              <p:par>
                                <p:cTn id="18" presetID="10" presetClass="entr" presetSubtype="0" fill="hold" grpId="0" nodeType="afterEffect">
                                  <p:stCondLst>
                                    <p:cond delay="5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childTnLst>
                                </p:cTn>
                              </p:par>
                            </p:childTnLst>
                          </p:cTn>
                        </p:par>
                        <p:par>
                          <p:cTn id="21" fill="hold">
                            <p:stCondLst>
                              <p:cond delay="4500"/>
                            </p:stCondLst>
                            <p:childTnLst>
                              <p:par>
                                <p:cTn id="22" presetID="10" presetClass="entr" presetSubtype="0" fill="hold" nodeType="afterEffect">
                                  <p:stCondLst>
                                    <p:cond delay="5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childTnLst>
                                </p:cTn>
                              </p:par>
                            </p:childTnLst>
                          </p:cTn>
                        </p:par>
                        <p:par>
                          <p:cTn id="25" fill="hold">
                            <p:stCondLst>
                              <p:cond delay="6000"/>
                            </p:stCondLst>
                            <p:childTnLst>
                              <p:par>
                                <p:cTn id="26" presetID="10" presetClass="entr" presetSubtype="0" fill="hold" grpId="0" nodeType="afterEffect">
                                  <p:stCondLst>
                                    <p:cond delay="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fade">
                                      <p:cBhvr>
                                        <p:cTn id="33" dur="500"/>
                                        <p:tgtEl>
                                          <p:spTgt spid="15">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5">
                                            <p:txEl>
                                              <p:pRg st="1" end="1"/>
                                            </p:txEl>
                                          </p:spTgt>
                                        </p:tgtEl>
                                        <p:attrNameLst>
                                          <p:attrName>style.visibility</p:attrName>
                                        </p:attrNameLst>
                                      </p:cBhvr>
                                      <p:to>
                                        <p:strVal val="visible"/>
                                      </p:to>
                                    </p:set>
                                    <p:animEffect transition="in" filter="fade">
                                      <p:cBhvr>
                                        <p:cTn id="38" dur="500"/>
                                        <p:tgtEl>
                                          <p:spTgt spid="15">
                                            <p:txEl>
                                              <p:pRg st="1" end="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5">
                                            <p:txEl>
                                              <p:pRg st="2" end="2"/>
                                            </p:txEl>
                                          </p:spTgt>
                                        </p:tgtEl>
                                        <p:attrNameLst>
                                          <p:attrName>style.visibility</p:attrName>
                                        </p:attrNameLst>
                                      </p:cBhvr>
                                      <p:to>
                                        <p:strVal val="visible"/>
                                      </p:to>
                                    </p:set>
                                    <p:animEffect transition="in" filter="fade">
                                      <p:cBhvr>
                                        <p:cTn id="43" dur="500"/>
                                        <p:tgtEl>
                                          <p:spTgt spid="15">
                                            <p:txEl>
                                              <p:pRg st="2" end="2"/>
                                            </p:txEl>
                                          </p:spTgt>
                                        </p:tgtEl>
                                      </p:cBhvr>
                                    </p:animEffect>
                                  </p:childTnLst>
                                </p:cTn>
                              </p:par>
                            </p:childTnLst>
                          </p:cTn>
                        </p:par>
                        <p:par>
                          <p:cTn id="44" fill="hold">
                            <p:stCondLst>
                              <p:cond delay="500"/>
                            </p:stCondLst>
                            <p:childTnLst>
                              <p:par>
                                <p:cTn id="45" presetID="10" presetClass="entr" presetSubtype="0" fill="hold" nodeType="afterEffect">
                                  <p:stCondLst>
                                    <p:cond delay="500"/>
                                  </p:stCondLst>
                                  <p:childTnLst>
                                    <p:set>
                                      <p:cBhvr>
                                        <p:cTn id="46" dur="1" fill="hold">
                                          <p:stCondLst>
                                            <p:cond delay="0"/>
                                          </p:stCondLst>
                                        </p:cTn>
                                        <p:tgtEl>
                                          <p:spTgt spid="15">
                                            <p:txEl>
                                              <p:pRg st="3" end="3"/>
                                            </p:txEl>
                                          </p:spTgt>
                                        </p:tgtEl>
                                        <p:attrNameLst>
                                          <p:attrName>style.visibility</p:attrName>
                                        </p:attrNameLst>
                                      </p:cBhvr>
                                      <p:to>
                                        <p:strVal val="visible"/>
                                      </p:to>
                                    </p:set>
                                    <p:animEffect transition="in" filter="fade">
                                      <p:cBhvr>
                                        <p:cTn id="47" dur="1000"/>
                                        <p:tgtEl>
                                          <p:spTgt spid="15">
                                            <p:txEl>
                                              <p:pRg st="3" end="3"/>
                                            </p:txEl>
                                          </p:spTgt>
                                        </p:tgtEl>
                                      </p:cBhvr>
                                    </p:animEffect>
                                  </p:childTnLst>
                                </p:cTn>
                              </p:par>
                            </p:childTnLst>
                          </p:cTn>
                        </p:par>
                        <p:par>
                          <p:cTn id="48" fill="hold">
                            <p:stCondLst>
                              <p:cond delay="2000"/>
                            </p:stCondLst>
                            <p:childTnLst>
                              <p:par>
                                <p:cTn id="49" presetID="10" presetClass="entr" presetSubtype="0" fill="hold" nodeType="afterEffect">
                                  <p:stCondLst>
                                    <p:cond delay="500"/>
                                  </p:stCondLst>
                                  <p:childTnLst>
                                    <p:set>
                                      <p:cBhvr>
                                        <p:cTn id="50" dur="1" fill="hold">
                                          <p:stCondLst>
                                            <p:cond delay="0"/>
                                          </p:stCondLst>
                                        </p:cTn>
                                        <p:tgtEl>
                                          <p:spTgt spid="15">
                                            <p:txEl>
                                              <p:pRg st="4" end="4"/>
                                            </p:txEl>
                                          </p:spTgt>
                                        </p:tgtEl>
                                        <p:attrNameLst>
                                          <p:attrName>style.visibility</p:attrName>
                                        </p:attrNameLst>
                                      </p:cBhvr>
                                      <p:to>
                                        <p:strVal val="visible"/>
                                      </p:to>
                                    </p:set>
                                    <p:animEffect transition="in" filter="fade">
                                      <p:cBhvr>
                                        <p:cTn id="51" dur="1000"/>
                                        <p:tgtEl>
                                          <p:spTgt spid="15">
                                            <p:txEl>
                                              <p:pRg st="4" end="4"/>
                                            </p:txEl>
                                          </p:spTgt>
                                        </p:tgtEl>
                                      </p:cBhvr>
                                    </p:animEffect>
                                  </p:childTnLst>
                                </p:cTn>
                              </p:par>
                            </p:childTnLst>
                          </p:cTn>
                        </p:par>
                        <p:par>
                          <p:cTn id="52" fill="hold">
                            <p:stCondLst>
                              <p:cond delay="3500"/>
                            </p:stCondLst>
                            <p:childTnLst>
                              <p:par>
                                <p:cTn id="53" presetID="10" presetClass="entr" presetSubtype="0" fill="hold" nodeType="afterEffect">
                                  <p:stCondLst>
                                    <p:cond delay="500"/>
                                  </p:stCondLst>
                                  <p:childTnLst>
                                    <p:set>
                                      <p:cBhvr>
                                        <p:cTn id="54" dur="1" fill="hold">
                                          <p:stCondLst>
                                            <p:cond delay="0"/>
                                          </p:stCondLst>
                                        </p:cTn>
                                        <p:tgtEl>
                                          <p:spTgt spid="15">
                                            <p:txEl>
                                              <p:pRg st="9" end="9"/>
                                            </p:txEl>
                                          </p:spTgt>
                                        </p:tgtEl>
                                        <p:attrNameLst>
                                          <p:attrName>style.visibility</p:attrName>
                                        </p:attrNameLst>
                                      </p:cBhvr>
                                      <p:to>
                                        <p:strVal val="visible"/>
                                      </p:to>
                                    </p:set>
                                    <p:animEffect transition="in" filter="fade">
                                      <p:cBhvr>
                                        <p:cTn id="55" dur="1000"/>
                                        <p:tgtEl>
                                          <p:spTgt spid="15">
                                            <p:txEl>
                                              <p:pRg st="9" end="9"/>
                                            </p:txEl>
                                          </p:spTgt>
                                        </p:tgtEl>
                                      </p:cBhvr>
                                    </p:animEffect>
                                  </p:childTnLst>
                                </p:cTn>
                              </p:par>
                            </p:childTnLst>
                          </p:cTn>
                        </p:par>
                        <p:par>
                          <p:cTn id="56" fill="hold">
                            <p:stCondLst>
                              <p:cond delay="5000"/>
                            </p:stCondLst>
                            <p:childTnLst>
                              <p:par>
                                <p:cTn id="57" presetID="10" presetClass="entr" presetSubtype="0" fill="hold" nodeType="afterEffect">
                                  <p:stCondLst>
                                    <p:cond delay="500"/>
                                  </p:stCondLst>
                                  <p:childTnLst>
                                    <p:set>
                                      <p:cBhvr>
                                        <p:cTn id="58" dur="1" fill="hold">
                                          <p:stCondLst>
                                            <p:cond delay="0"/>
                                          </p:stCondLst>
                                        </p:cTn>
                                        <p:tgtEl>
                                          <p:spTgt spid="15">
                                            <p:txEl>
                                              <p:pRg st="10" end="10"/>
                                            </p:txEl>
                                          </p:spTgt>
                                        </p:tgtEl>
                                        <p:attrNameLst>
                                          <p:attrName>style.visibility</p:attrName>
                                        </p:attrNameLst>
                                      </p:cBhvr>
                                      <p:to>
                                        <p:strVal val="visible"/>
                                      </p:to>
                                    </p:set>
                                    <p:animEffect transition="in" filter="fade">
                                      <p:cBhvr>
                                        <p:cTn id="59" dur="1000"/>
                                        <p:tgtEl>
                                          <p:spTgt spid="15">
                                            <p:txEl>
                                              <p:pRg st="10" end="10"/>
                                            </p:txEl>
                                          </p:spTgt>
                                        </p:tgtEl>
                                      </p:cBhvr>
                                    </p:animEffect>
                                  </p:childTnLst>
                                </p:cTn>
                              </p:par>
                            </p:childTnLst>
                          </p:cTn>
                        </p:par>
                        <p:par>
                          <p:cTn id="60" fill="hold">
                            <p:stCondLst>
                              <p:cond delay="6500"/>
                            </p:stCondLst>
                            <p:childTnLst>
                              <p:par>
                                <p:cTn id="61" presetID="10" presetClass="entr" presetSubtype="0" fill="hold" nodeType="afterEffect">
                                  <p:stCondLst>
                                    <p:cond delay="500"/>
                                  </p:stCondLst>
                                  <p:childTnLst>
                                    <p:set>
                                      <p:cBhvr>
                                        <p:cTn id="62" dur="1" fill="hold">
                                          <p:stCondLst>
                                            <p:cond delay="0"/>
                                          </p:stCondLst>
                                        </p:cTn>
                                        <p:tgtEl>
                                          <p:spTgt spid="15">
                                            <p:txEl>
                                              <p:pRg st="11" end="11"/>
                                            </p:txEl>
                                          </p:spTgt>
                                        </p:tgtEl>
                                        <p:attrNameLst>
                                          <p:attrName>style.visibility</p:attrName>
                                        </p:attrNameLst>
                                      </p:cBhvr>
                                      <p:to>
                                        <p:strVal val="visible"/>
                                      </p:to>
                                    </p:set>
                                    <p:animEffect transition="in" filter="fade">
                                      <p:cBhvr>
                                        <p:cTn id="63" dur="1000"/>
                                        <p:tgtEl>
                                          <p:spTgt spid="15">
                                            <p:txEl>
                                              <p:pRg st="11" end="11"/>
                                            </p:txEl>
                                          </p:spTgt>
                                        </p:tgtEl>
                                      </p:cBhvr>
                                    </p:animEffect>
                                  </p:childTnLst>
                                </p:cTn>
                              </p:par>
                            </p:childTnLst>
                          </p:cTn>
                        </p:par>
                        <p:par>
                          <p:cTn id="64" fill="hold">
                            <p:stCondLst>
                              <p:cond delay="8000"/>
                            </p:stCondLst>
                            <p:childTnLst>
                              <p:par>
                                <p:cTn id="65" presetID="10" presetClass="entr" presetSubtype="0" fill="hold" nodeType="afterEffect">
                                  <p:stCondLst>
                                    <p:cond delay="500"/>
                                  </p:stCondLst>
                                  <p:childTnLst>
                                    <p:set>
                                      <p:cBhvr>
                                        <p:cTn id="66" dur="1" fill="hold">
                                          <p:stCondLst>
                                            <p:cond delay="0"/>
                                          </p:stCondLst>
                                        </p:cTn>
                                        <p:tgtEl>
                                          <p:spTgt spid="15">
                                            <p:txEl>
                                              <p:pRg st="12" end="12"/>
                                            </p:txEl>
                                          </p:spTgt>
                                        </p:tgtEl>
                                        <p:attrNameLst>
                                          <p:attrName>style.visibility</p:attrName>
                                        </p:attrNameLst>
                                      </p:cBhvr>
                                      <p:to>
                                        <p:strVal val="visible"/>
                                      </p:to>
                                    </p:set>
                                    <p:animEffect transition="in" filter="fade">
                                      <p:cBhvr>
                                        <p:cTn id="67" dur="1000"/>
                                        <p:tgtEl>
                                          <p:spTgt spid="1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9EE89-31FA-CA9F-80AE-3FFA6ADC2CF8}"/>
              </a:ext>
            </a:extLst>
          </p:cNvPr>
          <p:cNvSpPr>
            <a:spLocks noGrp="1"/>
          </p:cNvSpPr>
          <p:nvPr>
            <p:ph type="title"/>
          </p:nvPr>
        </p:nvSpPr>
        <p:spPr/>
        <p:txBody>
          <a:bodyPr/>
          <a:lstStyle/>
          <a:p>
            <a:r>
              <a:rPr lang="en-US" dirty="0" err="1"/>
              <a:t>Familiarisation</a:t>
            </a:r>
            <a:endParaRPr lang="en-GB" dirty="0"/>
          </a:p>
        </p:txBody>
      </p:sp>
      <p:sp>
        <p:nvSpPr>
          <p:cNvPr id="3" name="Text Placeholder 2">
            <a:extLst>
              <a:ext uri="{FF2B5EF4-FFF2-40B4-BE49-F238E27FC236}">
                <a16:creationId xmlns:a16="http://schemas.microsoft.com/office/drawing/2014/main" id="{13230B8C-D4F6-5BE8-16EC-BCD51DDE9109}"/>
              </a:ext>
            </a:extLst>
          </p:cNvPr>
          <p:cNvSpPr>
            <a:spLocks noGrp="1"/>
          </p:cNvSpPr>
          <p:nvPr>
            <p:ph type="body" sz="quarter" idx="10"/>
          </p:nvPr>
        </p:nvSpPr>
        <p:spPr>
          <a:xfrm>
            <a:off x="1821577" y="2295727"/>
            <a:ext cx="9601200" cy="3556780"/>
          </a:xfrm>
        </p:spPr>
        <p:txBody>
          <a:bodyPr/>
          <a:lstStyle/>
          <a:p>
            <a:pPr>
              <a:buFont typeface="Arial" panose="020B0604020202020204" pitchFamily="34" charset="0"/>
              <a:buChar char="•"/>
            </a:pPr>
            <a:r>
              <a:rPr lang="en-US" sz="2400" dirty="0"/>
              <a:t>v16 learning programs by job role</a:t>
            </a:r>
          </a:p>
          <a:p>
            <a:pPr>
              <a:buFont typeface="Arial" panose="020B0604020202020204" pitchFamily="34" charset="0"/>
              <a:buChar char="•"/>
            </a:pPr>
            <a:r>
              <a:rPr lang="en-US" sz="2400" dirty="0"/>
              <a:t>Membership processing courses</a:t>
            </a:r>
          </a:p>
          <a:p>
            <a:pPr lvl="1">
              <a:buFont typeface="Arial" panose="020B0604020202020204" pitchFamily="34" charset="0"/>
              <a:buChar char="•"/>
            </a:pPr>
            <a:r>
              <a:rPr lang="en-US" sz="2000" dirty="0"/>
              <a:t>Contribution Editor</a:t>
            </a:r>
          </a:p>
          <a:p>
            <a:pPr lvl="1">
              <a:buFont typeface="Arial" panose="020B0604020202020204" pitchFamily="34" charset="0"/>
              <a:buChar char="•"/>
            </a:pPr>
            <a:r>
              <a:rPr lang="en-US" sz="2000" dirty="0"/>
              <a:t>Ticket Orders</a:t>
            </a:r>
          </a:p>
          <a:p>
            <a:pPr>
              <a:buFont typeface="Arial" panose="020B0604020202020204" pitchFamily="34" charset="0"/>
              <a:buChar char="•"/>
            </a:pPr>
            <a:r>
              <a:rPr lang="en-US" sz="2400" dirty="0"/>
              <a:t>Translating v15 membership periods to v16 periods</a:t>
            </a:r>
          </a:p>
          <a:p>
            <a:pPr>
              <a:buFont typeface="Arial" panose="020B0604020202020204" pitchFamily="34" charset="0"/>
              <a:buChar char="•"/>
            </a:pPr>
            <a:r>
              <a:rPr lang="en-US" sz="2400" dirty="0"/>
              <a:t>Recreating Deprecated Membership Reports in Tessitura Analytics</a:t>
            </a:r>
          </a:p>
          <a:p>
            <a:pPr>
              <a:buFont typeface="Arial" panose="020B0604020202020204" pitchFamily="34" charset="0"/>
              <a:buChar char="•"/>
            </a:pPr>
            <a:r>
              <a:rPr lang="en-US" sz="2400" dirty="0"/>
              <a:t>Release notes and defect lists</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477219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8682518-F3D9-177B-8F08-21BC32C98D4A}"/>
              </a:ext>
            </a:extLst>
          </p:cNvPr>
          <p:cNvGrpSpPr/>
          <p:nvPr/>
        </p:nvGrpSpPr>
        <p:grpSpPr>
          <a:xfrm>
            <a:off x="5465286" y="3833822"/>
            <a:ext cx="4255244" cy="671275"/>
            <a:chOff x="4751338" y="4916728"/>
            <a:chExt cx="6146800" cy="671275"/>
          </a:xfrm>
        </p:grpSpPr>
        <p:sp>
          <p:nvSpPr>
            <p:cNvPr id="58" name="Arrow: Right 57">
              <a:extLst>
                <a:ext uri="{FF2B5EF4-FFF2-40B4-BE49-F238E27FC236}">
                  <a16:creationId xmlns:a16="http://schemas.microsoft.com/office/drawing/2014/main" id="{5FC830FC-22C6-1E17-EDD0-88A967048E8C}"/>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94D96D90-3A17-9E91-7EE3-EEC478867AE3}"/>
                </a:ext>
              </a:extLst>
            </p:cNvPr>
            <p:cNvSpPr txBox="1"/>
            <p:nvPr/>
          </p:nvSpPr>
          <p:spPr>
            <a:xfrm>
              <a:off x="5791200" y="5187893"/>
              <a:ext cx="38735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Approx. 2-4 months</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16" name="Group 15">
            <a:extLst>
              <a:ext uri="{FF2B5EF4-FFF2-40B4-BE49-F238E27FC236}">
                <a16:creationId xmlns:a16="http://schemas.microsoft.com/office/drawing/2014/main" id="{B1B954C6-5412-B33D-3C8A-89EB1184C147}"/>
              </a:ext>
            </a:extLst>
          </p:cNvPr>
          <p:cNvGrpSpPr/>
          <p:nvPr/>
        </p:nvGrpSpPr>
        <p:grpSpPr>
          <a:xfrm>
            <a:off x="312308" y="4960692"/>
            <a:ext cx="1595551" cy="713944"/>
            <a:chOff x="4364902" y="4916728"/>
            <a:chExt cx="6924015" cy="713944"/>
          </a:xfrm>
        </p:grpSpPr>
        <p:sp>
          <p:nvSpPr>
            <p:cNvPr id="17" name="Arrow: Right 16">
              <a:extLst>
                <a:ext uri="{FF2B5EF4-FFF2-40B4-BE49-F238E27FC236}">
                  <a16:creationId xmlns:a16="http://schemas.microsoft.com/office/drawing/2014/main" id="{7EE20978-1119-057D-49DE-C772BE0BE224}"/>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F68852DD-15DD-FCC2-7801-B5456C109743}"/>
                </a:ext>
              </a:extLst>
            </p:cNvPr>
            <p:cNvSpPr txBox="1"/>
            <p:nvPr/>
          </p:nvSpPr>
          <p:spPr>
            <a:xfrm>
              <a:off x="4364902" y="5230562"/>
              <a:ext cx="692401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Start Today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19" name="Group 18">
            <a:extLst>
              <a:ext uri="{FF2B5EF4-FFF2-40B4-BE49-F238E27FC236}">
                <a16:creationId xmlns:a16="http://schemas.microsoft.com/office/drawing/2014/main" id="{4ED7F563-89BA-B536-99DF-ADF7BE47359F}"/>
              </a:ext>
            </a:extLst>
          </p:cNvPr>
          <p:cNvGrpSpPr/>
          <p:nvPr/>
        </p:nvGrpSpPr>
        <p:grpSpPr>
          <a:xfrm>
            <a:off x="1974516" y="4480435"/>
            <a:ext cx="3698603" cy="1017650"/>
            <a:chOff x="4237162" y="4916728"/>
            <a:chExt cx="7169060" cy="1017650"/>
          </a:xfrm>
        </p:grpSpPr>
        <p:sp>
          <p:nvSpPr>
            <p:cNvPr id="20" name="Arrow: Right 19">
              <a:extLst>
                <a:ext uri="{FF2B5EF4-FFF2-40B4-BE49-F238E27FC236}">
                  <a16:creationId xmlns:a16="http://schemas.microsoft.com/office/drawing/2014/main" id="{7AEAE54C-B558-76EE-1F1F-42BAC2A0C469}"/>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000C7468-1A1A-8DEC-C9B8-9F623DC11D4C}"/>
                </a:ext>
              </a:extLst>
            </p:cNvPr>
            <p:cNvSpPr txBox="1"/>
            <p:nvPr/>
          </p:nvSpPr>
          <p:spPr>
            <a:xfrm>
              <a:off x="4237162" y="5226492"/>
              <a:ext cx="716906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Based on your and our availability</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grpSp>
        <p:nvGrpSpPr>
          <p:cNvPr id="29" name="Group 28">
            <a:extLst>
              <a:ext uri="{FF2B5EF4-FFF2-40B4-BE49-F238E27FC236}">
                <a16:creationId xmlns:a16="http://schemas.microsoft.com/office/drawing/2014/main" id="{E055D82E-FB92-BD35-67F8-ABF1107BF639}"/>
              </a:ext>
            </a:extLst>
          </p:cNvPr>
          <p:cNvGrpSpPr/>
          <p:nvPr/>
        </p:nvGrpSpPr>
        <p:grpSpPr>
          <a:xfrm>
            <a:off x="5344196" y="2352699"/>
            <a:ext cx="4856366" cy="1135780"/>
            <a:chOff x="0" y="425913"/>
            <a:chExt cx="3775309" cy="1472101"/>
          </a:xfrm>
        </p:grpSpPr>
        <p:sp>
          <p:nvSpPr>
            <p:cNvPr id="30" name="Arrow: Chevron 29">
              <a:extLst>
                <a:ext uri="{FF2B5EF4-FFF2-40B4-BE49-F238E27FC236}">
                  <a16:creationId xmlns:a16="http://schemas.microsoft.com/office/drawing/2014/main" id="{F1D35294-A939-A7CC-C866-A90CA7785364}"/>
                </a:ext>
              </a:extLst>
            </p:cNvPr>
            <p:cNvSpPr/>
            <p:nvPr/>
          </p:nvSpPr>
          <p:spPr>
            <a:xfrm>
              <a:off x="0" y="425913"/>
              <a:ext cx="3680254" cy="1472101"/>
            </a:xfrm>
            <a:prstGeom prst="chevron">
              <a:avLst/>
            </a:prstGeom>
            <a:solidFill>
              <a:srgbClr val="2775B1"/>
            </a:solidFill>
            <a:ln>
              <a:solidFill>
                <a:srgbClr val="2775B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31" name="Arrow: Chevron 4">
              <a:extLst>
                <a:ext uri="{FF2B5EF4-FFF2-40B4-BE49-F238E27FC236}">
                  <a16:creationId xmlns:a16="http://schemas.microsoft.com/office/drawing/2014/main" id="{DD3B519D-2098-A756-9574-0D0346C02F7D}"/>
                </a:ext>
              </a:extLst>
            </p:cNvPr>
            <p:cNvSpPr txBox="1"/>
            <p:nvPr/>
          </p:nvSpPr>
          <p:spPr>
            <a:xfrm>
              <a:off x="255703" y="559627"/>
              <a:ext cx="3519606" cy="12351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005" tIns="12002" rIns="12002" bIns="12002" numCol="1" spcCol="1270" anchor="ctr" anchorCtr="0">
              <a:noAutofit/>
            </a:bodyPr>
            <a:lstStyle/>
            <a:p>
              <a:pPr marL="0" marR="0" lvl="0" indent="0" algn="ctr" defTabSz="40005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Upgrade </a:t>
              </a:r>
              <a:r>
                <a:rPr kumimoji="0" lang="en-US"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 </a:t>
              </a: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process</a:t>
              </a:r>
              <a:endParaRPr kumimoji="0" lang="en-GB"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sp>
        <p:nvSpPr>
          <p:cNvPr id="35" name="Isosceles Triangle 34">
            <a:extLst>
              <a:ext uri="{FF2B5EF4-FFF2-40B4-BE49-F238E27FC236}">
                <a16:creationId xmlns:a16="http://schemas.microsoft.com/office/drawing/2014/main" id="{EA1FD993-9F01-2BFE-C75F-4D7A6F8E76E4}"/>
              </a:ext>
            </a:extLst>
          </p:cNvPr>
          <p:cNvSpPr/>
          <p:nvPr/>
        </p:nvSpPr>
        <p:spPr>
          <a:xfrm rot="18928469">
            <a:off x="5315021" y="2767023"/>
            <a:ext cx="279045" cy="279045"/>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39" name="L-Shape 38">
            <a:extLst>
              <a:ext uri="{FF2B5EF4-FFF2-40B4-BE49-F238E27FC236}">
                <a16:creationId xmlns:a16="http://schemas.microsoft.com/office/drawing/2014/main" id="{1D7919D4-6FB7-5936-AB3B-901A812377E0}"/>
              </a:ext>
            </a:extLst>
          </p:cNvPr>
          <p:cNvSpPr/>
          <p:nvPr/>
        </p:nvSpPr>
        <p:spPr>
          <a:xfrm rot="5400000">
            <a:off x="10492388" y="1637571"/>
            <a:ext cx="984486" cy="1430257"/>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40" name="Isosceles Triangle 39">
            <a:extLst>
              <a:ext uri="{FF2B5EF4-FFF2-40B4-BE49-F238E27FC236}">
                <a16:creationId xmlns:a16="http://schemas.microsoft.com/office/drawing/2014/main" id="{C95F4BB4-D005-1311-D53D-9B96ACCAF46F}"/>
              </a:ext>
            </a:extLst>
          </p:cNvPr>
          <p:cNvSpPr/>
          <p:nvPr/>
        </p:nvSpPr>
        <p:spPr>
          <a:xfrm rot="16200000">
            <a:off x="9827489" y="2459326"/>
            <a:ext cx="279045" cy="272120"/>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41" name="Group 40">
            <a:extLst>
              <a:ext uri="{FF2B5EF4-FFF2-40B4-BE49-F238E27FC236}">
                <a16:creationId xmlns:a16="http://schemas.microsoft.com/office/drawing/2014/main" id="{A76E50D4-AD06-A8D7-5D2F-2C53E1C435DE}"/>
              </a:ext>
            </a:extLst>
          </p:cNvPr>
          <p:cNvGrpSpPr/>
          <p:nvPr/>
        </p:nvGrpSpPr>
        <p:grpSpPr>
          <a:xfrm>
            <a:off x="10477269" y="1889613"/>
            <a:ext cx="1714731" cy="1552593"/>
            <a:chOff x="3348191" y="412149"/>
            <a:chExt cx="1914736" cy="1552593"/>
          </a:xfrm>
        </p:grpSpPr>
        <p:sp>
          <p:nvSpPr>
            <p:cNvPr id="42" name="Rectangle 41">
              <a:extLst>
                <a:ext uri="{FF2B5EF4-FFF2-40B4-BE49-F238E27FC236}">
                  <a16:creationId xmlns:a16="http://schemas.microsoft.com/office/drawing/2014/main" id="{C35AC665-A1A3-75F0-7171-A02227A3467E}"/>
                </a:ext>
              </a:extLst>
            </p:cNvPr>
            <p:cNvSpPr/>
            <p:nvPr/>
          </p:nvSpPr>
          <p:spPr>
            <a:xfrm>
              <a:off x="3783985" y="412149"/>
              <a:ext cx="1478942" cy="129637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43" name="TextBox 42">
              <a:extLst>
                <a:ext uri="{FF2B5EF4-FFF2-40B4-BE49-F238E27FC236}">
                  <a16:creationId xmlns:a16="http://schemas.microsoft.com/office/drawing/2014/main" id="{483FE43D-9259-EEC3-BC8E-12DC9BF3A558}"/>
                </a:ext>
              </a:extLst>
            </p:cNvPr>
            <p:cNvSpPr txBox="1"/>
            <p:nvPr/>
          </p:nvSpPr>
          <p:spPr>
            <a:xfrm>
              <a:off x="3348191" y="668363"/>
              <a:ext cx="1597081" cy="129637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Post-upgrade</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6" name="L-Shape 75">
            <a:extLst>
              <a:ext uri="{FF2B5EF4-FFF2-40B4-BE49-F238E27FC236}">
                <a16:creationId xmlns:a16="http://schemas.microsoft.com/office/drawing/2014/main" id="{52F6EC23-D8E0-E3B6-2A57-91FB1EAD11FB}"/>
              </a:ext>
            </a:extLst>
          </p:cNvPr>
          <p:cNvSpPr/>
          <p:nvPr/>
        </p:nvSpPr>
        <p:spPr>
          <a:xfrm rot="5400000">
            <a:off x="4123711" y="2520361"/>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7" name="Group 76">
            <a:extLst>
              <a:ext uri="{FF2B5EF4-FFF2-40B4-BE49-F238E27FC236}">
                <a16:creationId xmlns:a16="http://schemas.microsoft.com/office/drawing/2014/main" id="{03FEBFD7-6362-AA4E-1228-0240CED2483D}"/>
              </a:ext>
            </a:extLst>
          </p:cNvPr>
          <p:cNvGrpSpPr/>
          <p:nvPr/>
        </p:nvGrpSpPr>
        <p:grpSpPr>
          <a:xfrm>
            <a:off x="3970909" y="2975471"/>
            <a:ext cx="1375157" cy="1205405"/>
            <a:chOff x="3520150" y="483370"/>
            <a:chExt cx="1375157" cy="1205405"/>
          </a:xfrm>
        </p:grpSpPr>
        <p:sp>
          <p:nvSpPr>
            <p:cNvPr id="78" name="Rectangle 77">
              <a:extLst>
                <a:ext uri="{FF2B5EF4-FFF2-40B4-BE49-F238E27FC236}">
                  <a16:creationId xmlns:a16="http://schemas.microsoft.com/office/drawing/2014/main" id="{57B0EEF1-0C89-A9E9-770D-A931AC56F865}"/>
                </a:ext>
              </a:extLst>
            </p:cNvPr>
            <p:cNvSpPr/>
            <p:nvPr/>
          </p:nvSpPr>
          <p:spPr>
            <a:xfrm>
              <a:off x="3520150" y="483370"/>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9" name="TextBox 78">
              <a:extLst>
                <a:ext uri="{FF2B5EF4-FFF2-40B4-BE49-F238E27FC236}">
                  <a16:creationId xmlns:a16="http://schemas.microsoft.com/office/drawing/2014/main" id="{DBB017C5-32BD-6D03-C50D-B6BF645326D1}"/>
                </a:ext>
              </a:extLst>
            </p:cNvPr>
            <p:cNvSpPr txBox="1"/>
            <p:nvPr/>
          </p:nvSpPr>
          <p:spPr>
            <a:xfrm>
              <a:off x="3520150" y="483370"/>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next</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pic>
        <p:nvPicPr>
          <p:cNvPr id="3" name="Picture 2" descr="Icon&#10;&#10;Description automatically generated">
            <a:extLst>
              <a:ext uri="{FF2B5EF4-FFF2-40B4-BE49-F238E27FC236}">
                <a16:creationId xmlns:a16="http://schemas.microsoft.com/office/drawing/2014/main" id="{9380394E-71B7-6763-EBE0-D34FAB8E17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9495" y="1536813"/>
            <a:ext cx="1068271" cy="1068271"/>
          </a:xfrm>
          <a:prstGeom prst="rect">
            <a:avLst/>
          </a:prstGeom>
        </p:spPr>
      </p:pic>
    </p:spTree>
    <p:extLst>
      <p:ext uri="{BB962C8B-B14F-4D97-AF65-F5344CB8AC3E}">
        <p14:creationId xmlns:p14="http://schemas.microsoft.com/office/powerpoint/2010/main" val="344936776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4C73D59-CE24-047B-03AA-CD8B3D14B532}"/>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475841" y="2554517"/>
            <a:ext cx="742950" cy="742950"/>
          </a:xfrm>
          <a:prstGeom prst="rect">
            <a:avLst/>
          </a:prstGeom>
        </p:spPr>
      </p:pic>
      <p:sp>
        <p:nvSpPr>
          <p:cNvPr id="3" name="Title 2">
            <a:extLst>
              <a:ext uri="{FF2B5EF4-FFF2-40B4-BE49-F238E27FC236}">
                <a16:creationId xmlns:a16="http://schemas.microsoft.com/office/drawing/2014/main" id="{CAE11AB4-A340-E4DD-846F-B45BB0552386}"/>
              </a:ext>
            </a:extLst>
          </p:cNvPr>
          <p:cNvSpPr>
            <a:spLocks noGrp="1"/>
          </p:cNvSpPr>
          <p:nvPr>
            <p:ph type="title"/>
          </p:nvPr>
        </p:nvSpPr>
        <p:spPr/>
        <p:txBody>
          <a:bodyPr/>
          <a:lstStyle/>
          <a:p>
            <a:r>
              <a:rPr lang="en-US" dirty="0"/>
              <a:t>Initiating the upgrade</a:t>
            </a:r>
            <a:endParaRPr lang="en-GB" dirty="0"/>
          </a:p>
        </p:txBody>
      </p:sp>
      <p:sp>
        <p:nvSpPr>
          <p:cNvPr id="5" name="Text Placeholder 2">
            <a:extLst>
              <a:ext uri="{FF2B5EF4-FFF2-40B4-BE49-F238E27FC236}">
                <a16:creationId xmlns:a16="http://schemas.microsoft.com/office/drawing/2014/main" id="{AB18A74A-7794-5507-FC33-4B9CFD27154F}"/>
              </a:ext>
            </a:extLst>
          </p:cNvPr>
          <p:cNvSpPr txBox="1">
            <a:spLocks/>
          </p:cNvSpPr>
          <p:nvPr/>
        </p:nvSpPr>
        <p:spPr>
          <a:xfrm>
            <a:off x="821882" y="3483365"/>
            <a:ext cx="5639281" cy="31003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Include main project team contacts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Helpful to include your Ideal go live timeline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prstClr val="black"/>
                </a:solidFill>
                <a:effectLst/>
                <a:uLnTx/>
                <a:uFillTx/>
                <a:latin typeface="Montserrat Light" panose="00000400000000000000" pitchFamily="2" charset="0"/>
                <a:ea typeface="+mn-ea"/>
                <a:cs typeface="+mn-cs"/>
              </a:rPr>
              <a:t>Confir</a:t>
            </a:r>
            <a:r>
              <a:rPr kumimoji="0" lang="en-US" sz="24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m your Custom Features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4" name="Picture 3" descr="A screenshot of a computer&#10;&#10;Description automatically generated">
            <a:extLst>
              <a:ext uri="{FF2B5EF4-FFF2-40B4-BE49-F238E27FC236}">
                <a16:creationId xmlns:a16="http://schemas.microsoft.com/office/drawing/2014/main" id="{A9E05A48-CFEA-6056-BDD5-B762892DCB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33619" y="2727238"/>
            <a:ext cx="5377381" cy="2826069"/>
          </a:xfrm>
          <a:prstGeom prst="rect">
            <a:avLst/>
          </a:prstGeom>
          <a:ln>
            <a:solidFill>
              <a:schemeClr val="bg1">
                <a:lumMod val="75000"/>
              </a:schemeClr>
            </a:solidFill>
          </a:ln>
        </p:spPr>
      </p:pic>
      <p:sp>
        <p:nvSpPr>
          <p:cNvPr id="7" name="TextBox 6">
            <a:extLst>
              <a:ext uri="{FF2B5EF4-FFF2-40B4-BE49-F238E27FC236}">
                <a16:creationId xmlns:a16="http://schemas.microsoft.com/office/drawing/2014/main" id="{2038D4B2-AD14-B00D-5481-FFAE06F913F4}"/>
              </a:ext>
            </a:extLst>
          </p:cNvPr>
          <p:cNvSpPr txBox="1"/>
          <p:nvPr/>
        </p:nvSpPr>
        <p:spPr>
          <a:xfrm>
            <a:off x="1540901" y="2685927"/>
            <a:ext cx="6096000"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306CB0"/>
                </a:solidFill>
                <a:effectLst/>
                <a:uLnTx/>
                <a:uFillTx/>
                <a:latin typeface="Montserrat" panose="00000500000000000000" pitchFamily="2" charset="0"/>
                <a:ea typeface="+mn-ea"/>
                <a:cs typeface="+mn-cs"/>
              </a:rPr>
              <a:t>Open a Support Ticket</a:t>
            </a:r>
          </a:p>
        </p:txBody>
      </p:sp>
      <p:sp>
        <p:nvSpPr>
          <p:cNvPr id="9" name="TextBox 8">
            <a:extLst>
              <a:ext uri="{FF2B5EF4-FFF2-40B4-BE49-F238E27FC236}">
                <a16:creationId xmlns:a16="http://schemas.microsoft.com/office/drawing/2014/main" id="{E8F3CB4F-1001-ED5A-1D3F-F89A5E760CC0}"/>
              </a:ext>
            </a:extLst>
          </p:cNvPr>
          <p:cNvSpPr txBox="1"/>
          <p:nvPr/>
        </p:nvSpPr>
        <p:spPr>
          <a:xfrm>
            <a:off x="2652513" y="6055405"/>
            <a:ext cx="7562211"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306CB0"/>
                </a:solidFill>
                <a:effectLst/>
                <a:uLnTx/>
                <a:uFillTx/>
                <a:latin typeface="Montserrat" panose="00000500000000000000" pitchFamily="2" charset="0"/>
                <a:ea typeface="+mn-ea"/>
                <a:cs typeface="+mn-cs"/>
              </a:rPr>
              <a:t>It’s not too early to open a ticket!</a:t>
            </a:r>
          </a:p>
        </p:txBody>
      </p:sp>
    </p:spTree>
    <p:extLst>
      <p:ext uri="{BB962C8B-B14F-4D97-AF65-F5344CB8AC3E}">
        <p14:creationId xmlns:p14="http://schemas.microsoft.com/office/powerpoint/2010/main" val="310532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DF7E78E-8A2E-4741-2408-D6E45415777F}"/>
              </a:ext>
            </a:extLst>
          </p:cNvPr>
          <p:cNvSpPr>
            <a:spLocks noGrp="1"/>
          </p:cNvSpPr>
          <p:nvPr>
            <p:ph type="title"/>
          </p:nvPr>
        </p:nvSpPr>
        <p:spPr/>
        <p:txBody>
          <a:bodyPr/>
          <a:lstStyle/>
          <a:p>
            <a:r>
              <a:rPr lang="en-US" dirty="0"/>
              <a:t>Initiating the upgrade</a:t>
            </a:r>
            <a:endParaRPr lang="en-GB" dirty="0"/>
          </a:p>
        </p:txBody>
      </p:sp>
      <p:sp>
        <p:nvSpPr>
          <p:cNvPr id="5" name="Text Placeholder 2">
            <a:extLst>
              <a:ext uri="{FF2B5EF4-FFF2-40B4-BE49-F238E27FC236}">
                <a16:creationId xmlns:a16="http://schemas.microsoft.com/office/drawing/2014/main" id="{AB18A74A-7794-5507-FC33-4B9CFD27154F}"/>
              </a:ext>
            </a:extLst>
          </p:cNvPr>
          <p:cNvSpPr txBox="1">
            <a:spLocks/>
          </p:cNvSpPr>
          <p:nvPr/>
        </p:nvSpPr>
        <p:spPr>
          <a:xfrm>
            <a:off x="3565492" y="2790420"/>
            <a:ext cx="7296150" cy="408449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306CB0"/>
                </a:solidFill>
                <a:effectLst/>
                <a:uLnTx/>
                <a:uFillTx/>
                <a:latin typeface="Montserrat" panose="00000500000000000000" pitchFamily="2" charset="0"/>
                <a:ea typeface="+mn-ea"/>
                <a:cs typeface="+mn-cs"/>
              </a:rPr>
              <a:t>Schedule Kickoff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Review process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err="1">
                <a:ln>
                  <a:noFill/>
                </a:ln>
                <a:solidFill>
                  <a:prstClr val="black"/>
                </a:solidFill>
                <a:effectLst/>
                <a:uLnTx/>
                <a:uFillTx/>
                <a:latin typeface="Montserrat Light" panose="00000400000000000000" pitchFamily="2" charset="0"/>
                <a:ea typeface="+mn-ea"/>
                <a:cs typeface="+mn-cs"/>
              </a:rPr>
              <a:t>Personalised</a:t>
            </a:r>
            <a:r>
              <a:rPr kumimoji="0" lang="en-US" sz="32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 Trello Board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Determine Timeline</a:t>
            </a:r>
            <a:endPar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p:txBody>
      </p:sp>
      <p:pic>
        <p:nvPicPr>
          <p:cNvPr id="3" name="Picture 2" descr="Icon&#10;&#10;Description automatically generated">
            <a:extLst>
              <a:ext uri="{FF2B5EF4-FFF2-40B4-BE49-F238E27FC236}">
                <a16:creationId xmlns:a16="http://schemas.microsoft.com/office/drawing/2014/main" id="{7936B5D4-5376-DE8A-9B67-9A97ECFE9D83}"/>
              </a:ext>
            </a:extLst>
          </p:cNvPr>
          <p:cNvPicPr>
            <a:picLocks noChangeAspect="1"/>
          </p:cNvPicPr>
          <p:nvPr/>
        </p:nvPicPr>
        <p:blipFill>
          <a:blip r:embed="rId3">
            <a:duotone>
              <a:prstClr val="black"/>
              <a:srgbClr val="2775B1">
                <a:tint val="45000"/>
                <a:satMod val="400000"/>
              </a:srgbClr>
            </a:duotone>
            <a:extLst>
              <a:ext uri="{28A0092B-C50C-407E-A947-70E740481C1C}">
                <a14:useLocalDpi xmlns:a14="http://schemas.microsoft.com/office/drawing/2010/main" val="0"/>
              </a:ext>
            </a:extLst>
          </a:blip>
          <a:stretch>
            <a:fillRect/>
          </a:stretch>
        </p:blipFill>
        <p:spPr>
          <a:xfrm>
            <a:off x="719190" y="2790420"/>
            <a:ext cx="2180126" cy="1714673"/>
          </a:xfrm>
          <a:prstGeom prst="rect">
            <a:avLst/>
          </a:prstGeom>
        </p:spPr>
      </p:pic>
      <p:pic>
        <p:nvPicPr>
          <p:cNvPr id="13" name="Picture 12">
            <a:extLst>
              <a:ext uri="{FF2B5EF4-FFF2-40B4-BE49-F238E27FC236}">
                <a16:creationId xmlns:a16="http://schemas.microsoft.com/office/drawing/2014/main" id="{AF63EC58-36CD-7174-CCB7-DDF7FCC94BB0}"/>
              </a:ext>
            </a:extLst>
          </p:cNvPr>
          <p:cNvPicPr>
            <a:picLocks noChangeAspect="1"/>
          </p:cNvPicPr>
          <p:nvPr/>
        </p:nvPicPr>
        <p:blipFill>
          <a:blip r:embed="rId4"/>
          <a:stretch>
            <a:fillRect/>
          </a:stretch>
        </p:blipFill>
        <p:spPr>
          <a:xfrm>
            <a:off x="9325464" y="3429000"/>
            <a:ext cx="2202354" cy="1233318"/>
          </a:xfrm>
          <a:prstGeom prst="rect">
            <a:avLst/>
          </a:prstGeom>
        </p:spPr>
      </p:pic>
    </p:spTree>
    <p:extLst>
      <p:ext uri="{BB962C8B-B14F-4D97-AF65-F5344CB8AC3E}">
        <p14:creationId xmlns:p14="http://schemas.microsoft.com/office/powerpoint/2010/main" val="2580962117"/>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con&#10;&#10;Description automatically generated">
            <a:extLst>
              <a:ext uri="{FF2B5EF4-FFF2-40B4-BE49-F238E27FC236}">
                <a16:creationId xmlns:a16="http://schemas.microsoft.com/office/drawing/2014/main" id="{4E7C38DA-7B39-FE5B-A06B-E201D82DCC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4710" y="1607682"/>
            <a:ext cx="1068271" cy="1068271"/>
          </a:xfrm>
          <a:prstGeom prst="rect">
            <a:avLst/>
          </a:prstGeom>
        </p:spPr>
      </p:pic>
      <p:grpSp>
        <p:nvGrpSpPr>
          <p:cNvPr id="11" name="Group 10">
            <a:extLst>
              <a:ext uri="{FF2B5EF4-FFF2-40B4-BE49-F238E27FC236}">
                <a16:creationId xmlns:a16="http://schemas.microsoft.com/office/drawing/2014/main" id="{68682518-F3D9-177B-8F08-21BC32C98D4A}"/>
              </a:ext>
            </a:extLst>
          </p:cNvPr>
          <p:cNvGrpSpPr/>
          <p:nvPr/>
        </p:nvGrpSpPr>
        <p:grpSpPr>
          <a:xfrm>
            <a:off x="5465286" y="3833822"/>
            <a:ext cx="4255244" cy="671275"/>
            <a:chOff x="4751338" y="4916728"/>
            <a:chExt cx="6146800" cy="671275"/>
          </a:xfrm>
        </p:grpSpPr>
        <p:sp>
          <p:nvSpPr>
            <p:cNvPr id="58" name="Arrow: Right 57">
              <a:extLst>
                <a:ext uri="{FF2B5EF4-FFF2-40B4-BE49-F238E27FC236}">
                  <a16:creationId xmlns:a16="http://schemas.microsoft.com/office/drawing/2014/main" id="{5FC830FC-22C6-1E17-EDD0-88A967048E8C}"/>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TextBox 58">
              <a:extLst>
                <a:ext uri="{FF2B5EF4-FFF2-40B4-BE49-F238E27FC236}">
                  <a16:creationId xmlns:a16="http://schemas.microsoft.com/office/drawing/2014/main" id="{94D96D90-3A17-9E91-7EE3-EEC478867AE3}"/>
                </a:ext>
              </a:extLst>
            </p:cNvPr>
            <p:cNvSpPr txBox="1"/>
            <p:nvPr/>
          </p:nvSpPr>
          <p:spPr>
            <a:xfrm>
              <a:off x="5791200" y="5187893"/>
              <a:ext cx="38735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Approx. 2-4 months</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29" name="Group 28">
            <a:extLst>
              <a:ext uri="{FF2B5EF4-FFF2-40B4-BE49-F238E27FC236}">
                <a16:creationId xmlns:a16="http://schemas.microsoft.com/office/drawing/2014/main" id="{E055D82E-FB92-BD35-67F8-ABF1107BF639}"/>
              </a:ext>
            </a:extLst>
          </p:cNvPr>
          <p:cNvGrpSpPr/>
          <p:nvPr/>
        </p:nvGrpSpPr>
        <p:grpSpPr>
          <a:xfrm>
            <a:off x="5344196" y="2352699"/>
            <a:ext cx="4856366" cy="1135780"/>
            <a:chOff x="0" y="425913"/>
            <a:chExt cx="3775309" cy="1472101"/>
          </a:xfrm>
        </p:grpSpPr>
        <p:sp>
          <p:nvSpPr>
            <p:cNvPr id="30" name="Arrow: Chevron 29">
              <a:extLst>
                <a:ext uri="{FF2B5EF4-FFF2-40B4-BE49-F238E27FC236}">
                  <a16:creationId xmlns:a16="http://schemas.microsoft.com/office/drawing/2014/main" id="{F1D35294-A939-A7CC-C866-A90CA7785364}"/>
                </a:ext>
              </a:extLst>
            </p:cNvPr>
            <p:cNvSpPr/>
            <p:nvPr/>
          </p:nvSpPr>
          <p:spPr>
            <a:xfrm>
              <a:off x="0" y="425913"/>
              <a:ext cx="3680254" cy="1472101"/>
            </a:xfrm>
            <a:prstGeom prst="chevron">
              <a:avLst/>
            </a:prstGeom>
            <a:solidFill>
              <a:srgbClr val="2775B1"/>
            </a:solidFill>
            <a:ln>
              <a:solidFill>
                <a:srgbClr val="2775B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31" name="Arrow: Chevron 4">
              <a:extLst>
                <a:ext uri="{FF2B5EF4-FFF2-40B4-BE49-F238E27FC236}">
                  <a16:creationId xmlns:a16="http://schemas.microsoft.com/office/drawing/2014/main" id="{DD3B519D-2098-A756-9574-0D0346C02F7D}"/>
                </a:ext>
              </a:extLst>
            </p:cNvPr>
            <p:cNvSpPr txBox="1"/>
            <p:nvPr/>
          </p:nvSpPr>
          <p:spPr>
            <a:xfrm>
              <a:off x="255703" y="559627"/>
              <a:ext cx="3519606" cy="12351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005" tIns="12002" rIns="12002" bIns="12002" numCol="1" spcCol="1270" anchor="ctr" anchorCtr="0">
              <a:noAutofit/>
            </a:bodyPr>
            <a:lstStyle/>
            <a:p>
              <a:pPr marL="0" marR="0" lvl="0" indent="0" algn="ctr" defTabSz="40005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Upgrade </a:t>
              </a:r>
              <a:r>
                <a:rPr kumimoji="0" lang="en-US"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 </a:t>
              </a: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process</a:t>
              </a:r>
              <a:endParaRPr kumimoji="0" lang="en-GB"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sp>
        <p:nvSpPr>
          <p:cNvPr id="35" name="Isosceles Triangle 34">
            <a:extLst>
              <a:ext uri="{FF2B5EF4-FFF2-40B4-BE49-F238E27FC236}">
                <a16:creationId xmlns:a16="http://schemas.microsoft.com/office/drawing/2014/main" id="{EA1FD993-9F01-2BFE-C75F-4D7A6F8E76E4}"/>
              </a:ext>
            </a:extLst>
          </p:cNvPr>
          <p:cNvSpPr/>
          <p:nvPr/>
        </p:nvSpPr>
        <p:spPr>
          <a:xfrm rot="18928469">
            <a:off x="5315021" y="2767023"/>
            <a:ext cx="279045" cy="279045"/>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6" name="L-Shape 75">
            <a:extLst>
              <a:ext uri="{FF2B5EF4-FFF2-40B4-BE49-F238E27FC236}">
                <a16:creationId xmlns:a16="http://schemas.microsoft.com/office/drawing/2014/main" id="{52F6EC23-D8E0-E3B6-2A57-91FB1EAD11FB}"/>
              </a:ext>
            </a:extLst>
          </p:cNvPr>
          <p:cNvSpPr/>
          <p:nvPr/>
        </p:nvSpPr>
        <p:spPr>
          <a:xfrm rot="5400000">
            <a:off x="4100111" y="2520893"/>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7" name="Group 76">
            <a:extLst>
              <a:ext uri="{FF2B5EF4-FFF2-40B4-BE49-F238E27FC236}">
                <a16:creationId xmlns:a16="http://schemas.microsoft.com/office/drawing/2014/main" id="{03FEBFD7-6362-AA4E-1228-0240CED2483D}"/>
              </a:ext>
            </a:extLst>
          </p:cNvPr>
          <p:cNvGrpSpPr/>
          <p:nvPr/>
        </p:nvGrpSpPr>
        <p:grpSpPr>
          <a:xfrm>
            <a:off x="3970909" y="2975471"/>
            <a:ext cx="1375157" cy="1205405"/>
            <a:chOff x="3520150" y="483370"/>
            <a:chExt cx="1375157" cy="1205405"/>
          </a:xfrm>
        </p:grpSpPr>
        <p:sp>
          <p:nvSpPr>
            <p:cNvPr id="78" name="Rectangle 77">
              <a:extLst>
                <a:ext uri="{FF2B5EF4-FFF2-40B4-BE49-F238E27FC236}">
                  <a16:creationId xmlns:a16="http://schemas.microsoft.com/office/drawing/2014/main" id="{57B0EEF1-0C89-A9E9-770D-A931AC56F865}"/>
                </a:ext>
              </a:extLst>
            </p:cNvPr>
            <p:cNvSpPr/>
            <p:nvPr/>
          </p:nvSpPr>
          <p:spPr>
            <a:xfrm>
              <a:off x="3520150" y="483370"/>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9" name="TextBox 78">
              <a:extLst>
                <a:ext uri="{FF2B5EF4-FFF2-40B4-BE49-F238E27FC236}">
                  <a16:creationId xmlns:a16="http://schemas.microsoft.com/office/drawing/2014/main" id="{DBB017C5-32BD-6D03-C50D-B6BF645326D1}"/>
                </a:ext>
              </a:extLst>
            </p:cNvPr>
            <p:cNvSpPr txBox="1"/>
            <p:nvPr/>
          </p:nvSpPr>
          <p:spPr>
            <a:xfrm>
              <a:off x="3520150" y="483370"/>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next</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Tree>
    <p:extLst>
      <p:ext uri="{BB962C8B-B14F-4D97-AF65-F5344CB8AC3E}">
        <p14:creationId xmlns:p14="http://schemas.microsoft.com/office/powerpoint/2010/main" val="90159632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1"/>
                                        </p:tgtEl>
                                      </p:cBhvr>
                                    </p:animEffect>
                                    <p:anim calcmode="lin" valueType="num">
                                      <p:cBhvr>
                                        <p:cTn id="7" dur="1000"/>
                                        <p:tgtEl>
                                          <p:spTgt spid="11"/>
                                        </p:tgtEl>
                                        <p:attrNameLst>
                                          <p:attrName>ppt_x</p:attrName>
                                        </p:attrNameLst>
                                      </p:cBhvr>
                                      <p:tavLst>
                                        <p:tav tm="0">
                                          <p:val>
                                            <p:strVal val="ppt_x"/>
                                          </p:val>
                                        </p:tav>
                                        <p:tav tm="100000">
                                          <p:val>
                                            <p:strVal val="ppt_x"/>
                                          </p:val>
                                        </p:tav>
                                      </p:tavLst>
                                    </p:anim>
                                    <p:anim calcmode="lin" valueType="num">
                                      <p:cBhvr>
                                        <p:cTn id="8" dur="1000"/>
                                        <p:tgtEl>
                                          <p:spTgt spid="11"/>
                                        </p:tgtEl>
                                        <p:attrNameLst>
                                          <p:attrName>ppt_y</p:attrName>
                                        </p:attrNameLst>
                                      </p:cBhvr>
                                      <p:tavLst>
                                        <p:tav tm="0">
                                          <p:val>
                                            <p:strVal val="ppt_y"/>
                                          </p:val>
                                        </p:tav>
                                        <p:tav tm="100000">
                                          <p:val>
                                            <p:strVal val="ppt_y+.1"/>
                                          </p:val>
                                        </p:tav>
                                      </p:tavLst>
                                    </p:anim>
                                    <p:set>
                                      <p:cBhvr>
                                        <p:cTn id="9" dur="1" fill="hold">
                                          <p:stCondLst>
                                            <p:cond delay="999"/>
                                          </p:stCondLst>
                                        </p:cTn>
                                        <p:tgtEl>
                                          <p:spTgt spid="11"/>
                                        </p:tgtEl>
                                        <p:attrNameLst>
                                          <p:attrName>style.visibility</p:attrName>
                                        </p:attrNameLst>
                                      </p:cBhvr>
                                      <p:to>
                                        <p:strVal val="hidden"/>
                                      </p:to>
                                    </p:set>
                                  </p:childTnLst>
                                </p:cTn>
                              </p:par>
                              <p:par>
                                <p:cTn id="10" presetID="0" presetClass="path" presetSubtype="0" accel="50000" decel="50000" fill="hold" nodeType="withEffect">
                                  <p:stCondLst>
                                    <p:cond delay="0"/>
                                  </p:stCondLst>
                                  <p:childTnLst>
                                    <p:animMotion origin="layout" path="M 0.00312 0.02407 L 0.00312 0.0243 C 0.00494 0.01643 0.00937 -0.00255 0.0125 -0.01204 C 0.01393 -0.0169 0.01549 -0.02153 0.01718 -0.02593 C 0.0181 -0.02894 0.01901 -0.03195 0.02031 -0.03426 C 0.02435 -0.04306 0.0276 -0.04746 0.03281 -0.05371 C 0.03698 -0.05903 0.04323 -0.06713 0.04843 -0.07037 C 0.05039 -0.07176 0.0526 -0.07222 0.05468 -0.07315 C 0.07474 -0.08426 0.06185 -0.07963 0.07812 -0.08426 C 0.09114 -0.08241 0.10442 -0.08472 0.11718 -0.07871 L 0.12968 -0.05648 " pathEditMode="relative" rAng="0" ptsTypes="AAAAAAAAAAA">
                                      <p:cBhvr>
                                        <p:cTn id="11" dur="2000" fill="hold"/>
                                        <p:tgtEl>
                                          <p:spTgt spid="5"/>
                                        </p:tgtEl>
                                        <p:attrNameLst>
                                          <p:attrName>ppt_x</p:attrName>
                                          <p:attrName>ppt_y</p:attrName>
                                        </p:attrNameLst>
                                      </p:cBhvr>
                                      <p:rCtr x="6328" y="-54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898138" y="6456311"/>
            <a:ext cx="1662162" cy="401689"/>
          </a:xfrm>
          <a:prstGeom prst="rect">
            <a:avLst/>
          </a:prstGeom>
          <a:noFill/>
          <a:effectLst>
            <a:innerShdw dist="1270000">
              <a:prstClr val="black"/>
            </a:innerShdw>
          </a:effectLst>
        </p:spPr>
      </p:pic>
      <p:sp>
        <p:nvSpPr>
          <p:cNvPr id="3" name="Rectangle 2">
            <a:extLst>
              <a:ext uri="{FF2B5EF4-FFF2-40B4-BE49-F238E27FC236}">
                <a16:creationId xmlns:a16="http://schemas.microsoft.com/office/drawing/2014/main" id="{96ED9C37-2C9B-E524-E06F-20FF429EBE5B}"/>
              </a:ext>
            </a:extLst>
          </p:cNvPr>
          <p:cNvSpPr/>
          <p:nvPr/>
        </p:nvSpPr>
        <p:spPr>
          <a:xfrm>
            <a:off x="503188" y="719666"/>
            <a:ext cx="8128000" cy="5418667"/>
          </a:xfrm>
          <a:prstGeom prst="rect">
            <a:avLst/>
          </a:prstGeom>
          <a:ln>
            <a:noFill/>
          </a:ln>
        </p:spPr>
        <p:txBody>
          <a:bodyPr/>
          <a:lstStyle/>
          <a:p>
            <a:endParaRPr lang="en-GB"/>
          </a:p>
        </p:txBody>
      </p:sp>
      <p:sp>
        <p:nvSpPr>
          <p:cNvPr id="5" name="Freeform: Shape 4">
            <a:extLst>
              <a:ext uri="{FF2B5EF4-FFF2-40B4-BE49-F238E27FC236}">
                <a16:creationId xmlns:a16="http://schemas.microsoft.com/office/drawing/2014/main" id="{C8980273-15E6-6BBF-FF8D-945D8CB2EFB7}"/>
              </a:ext>
            </a:extLst>
          </p:cNvPr>
          <p:cNvSpPr/>
          <p:nvPr/>
        </p:nvSpPr>
        <p:spPr>
          <a:xfrm>
            <a:off x="105632" y="2455863"/>
            <a:ext cx="1565287" cy="876300"/>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41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Kick off</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sp>
        <p:nvSpPr>
          <p:cNvPr id="6" name="Freeform: Shape 5">
            <a:extLst>
              <a:ext uri="{FF2B5EF4-FFF2-40B4-BE49-F238E27FC236}">
                <a16:creationId xmlns:a16="http://schemas.microsoft.com/office/drawing/2014/main" id="{B3897803-52CC-D9A5-DD24-DB5F566CAC70}"/>
              </a:ext>
            </a:extLst>
          </p:cNvPr>
          <p:cNvSpPr/>
          <p:nvPr/>
        </p:nvSpPr>
        <p:spPr>
          <a:xfrm>
            <a:off x="1488180" y="2455863"/>
            <a:ext cx="2015895" cy="876300"/>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70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Data</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sp>
        <p:nvSpPr>
          <p:cNvPr id="7" name="Freeform: Shape 6">
            <a:extLst>
              <a:ext uri="{FF2B5EF4-FFF2-40B4-BE49-F238E27FC236}">
                <a16:creationId xmlns:a16="http://schemas.microsoft.com/office/drawing/2014/main" id="{701827ED-078E-0203-35AF-7D7F67DCAFB4}"/>
              </a:ext>
            </a:extLst>
          </p:cNvPr>
          <p:cNvSpPr/>
          <p:nvPr/>
        </p:nvSpPr>
        <p:spPr>
          <a:xfrm>
            <a:off x="3188488" y="2455863"/>
            <a:ext cx="2157929" cy="876300"/>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70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TEST upgrade</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sp>
        <p:nvSpPr>
          <p:cNvPr id="9" name="Freeform: Shape 8">
            <a:extLst>
              <a:ext uri="{FF2B5EF4-FFF2-40B4-BE49-F238E27FC236}">
                <a16:creationId xmlns:a16="http://schemas.microsoft.com/office/drawing/2014/main" id="{B43DB233-93DA-3283-CF80-01F4EC766371}"/>
              </a:ext>
            </a:extLst>
          </p:cNvPr>
          <p:cNvSpPr/>
          <p:nvPr/>
        </p:nvSpPr>
        <p:spPr>
          <a:xfrm>
            <a:off x="7642962" y="2468960"/>
            <a:ext cx="2157929" cy="876300"/>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70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PROD upgrade</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sp>
        <p:nvSpPr>
          <p:cNvPr id="2" name="Title 1">
            <a:extLst>
              <a:ext uri="{FF2B5EF4-FFF2-40B4-BE49-F238E27FC236}">
                <a16:creationId xmlns:a16="http://schemas.microsoft.com/office/drawing/2014/main" id="{E6D9DFBA-6295-640D-D4A0-4CDF9A36D9E2}"/>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U</a:t>
            </a:r>
            <a:r>
              <a:rPr kumimoji="0" lang="en-US" sz="3600" i="0" u="none" strike="noStrike" kern="1200" cap="none" spc="0" normalizeH="0" baseline="0" noProof="0" dirty="0" err="1">
                <a:ln>
                  <a:noFill/>
                </a:ln>
                <a:solidFill>
                  <a:srgbClr val="1C1C1D"/>
                </a:solidFill>
                <a:effectLst/>
                <a:uLnTx/>
                <a:uFillTx/>
                <a:latin typeface="Montserrat Light" panose="00000400000000000000" pitchFamily="2" charset="0"/>
                <a:cs typeface="Gotham Bold" pitchFamily="2" charset="0"/>
              </a:rPr>
              <a:t>pgrade</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 process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838F818E-E702-DA0B-B11B-83E1FB867E72}"/>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sp>
        <p:nvSpPr>
          <p:cNvPr id="22" name="Freeform: Shape 21">
            <a:extLst>
              <a:ext uri="{FF2B5EF4-FFF2-40B4-BE49-F238E27FC236}">
                <a16:creationId xmlns:a16="http://schemas.microsoft.com/office/drawing/2014/main" id="{5D951A00-FB99-7F7D-3AE3-34B82C207B59}"/>
              </a:ext>
            </a:extLst>
          </p:cNvPr>
          <p:cNvSpPr/>
          <p:nvPr/>
        </p:nvSpPr>
        <p:spPr>
          <a:xfrm>
            <a:off x="4909202" y="2455862"/>
            <a:ext cx="3129848" cy="889397"/>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70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Testing </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nvGrpSpPr>
          <p:cNvPr id="23" name="Group 22">
            <a:extLst>
              <a:ext uri="{FF2B5EF4-FFF2-40B4-BE49-F238E27FC236}">
                <a16:creationId xmlns:a16="http://schemas.microsoft.com/office/drawing/2014/main" id="{BA877988-D67D-2136-B664-98011FD2F980}"/>
              </a:ext>
            </a:extLst>
          </p:cNvPr>
          <p:cNvGrpSpPr/>
          <p:nvPr/>
        </p:nvGrpSpPr>
        <p:grpSpPr>
          <a:xfrm>
            <a:off x="3733800" y="4130196"/>
            <a:ext cx="8158898" cy="671275"/>
            <a:chOff x="4751338" y="4916728"/>
            <a:chExt cx="6146800" cy="671275"/>
          </a:xfrm>
        </p:grpSpPr>
        <p:sp>
          <p:nvSpPr>
            <p:cNvPr id="24" name="Arrow: Right 23">
              <a:extLst>
                <a:ext uri="{FF2B5EF4-FFF2-40B4-BE49-F238E27FC236}">
                  <a16:creationId xmlns:a16="http://schemas.microsoft.com/office/drawing/2014/main" id="{7A934773-D945-B198-9235-A7865BC8F477}"/>
                </a:ext>
              </a:extLst>
            </p:cNvPr>
            <p:cNvSpPr/>
            <p:nvPr/>
          </p:nvSpPr>
          <p:spPr>
            <a:xfrm>
              <a:off x="4751338" y="4916728"/>
              <a:ext cx="6146800" cy="271165"/>
            </a:xfrm>
            <a:prstGeom prst="rightArrow">
              <a:avLst/>
            </a:prstGeom>
            <a:solidFill>
              <a:srgbClr val="2775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BD3BC098-352D-C8AF-8002-8F557DE33134}"/>
                </a:ext>
              </a:extLst>
            </p:cNvPr>
            <p:cNvSpPr txBox="1"/>
            <p:nvPr/>
          </p:nvSpPr>
          <p:spPr>
            <a:xfrm>
              <a:off x="5791200" y="5187893"/>
              <a:ext cx="38735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Training</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sp>
        <p:nvSpPr>
          <p:cNvPr id="26" name="Freeform: Shape 25">
            <a:extLst>
              <a:ext uri="{FF2B5EF4-FFF2-40B4-BE49-F238E27FC236}">
                <a16:creationId xmlns:a16="http://schemas.microsoft.com/office/drawing/2014/main" id="{9FEAAB3D-7CF4-FE61-E478-036ECE9AFD39}"/>
              </a:ext>
            </a:extLst>
          </p:cNvPr>
          <p:cNvSpPr/>
          <p:nvPr/>
        </p:nvSpPr>
        <p:spPr>
          <a:xfrm>
            <a:off x="9370896" y="2462410"/>
            <a:ext cx="2715472" cy="876300"/>
          </a:xfrm>
          <a:custGeom>
            <a:avLst/>
            <a:gdLst>
              <a:gd name="connsiteX0" fmla="*/ 0 w 2190750"/>
              <a:gd name="connsiteY0" fmla="*/ 0 h 876300"/>
              <a:gd name="connsiteX1" fmla="*/ 1752600 w 2190750"/>
              <a:gd name="connsiteY1" fmla="*/ 0 h 876300"/>
              <a:gd name="connsiteX2" fmla="*/ 2190750 w 2190750"/>
              <a:gd name="connsiteY2" fmla="*/ 438150 h 876300"/>
              <a:gd name="connsiteX3" fmla="*/ 1752600 w 2190750"/>
              <a:gd name="connsiteY3" fmla="*/ 876300 h 876300"/>
              <a:gd name="connsiteX4" fmla="*/ 0 w 2190750"/>
              <a:gd name="connsiteY4" fmla="*/ 876300 h 876300"/>
              <a:gd name="connsiteX5" fmla="*/ 438150 w 2190750"/>
              <a:gd name="connsiteY5" fmla="*/ 438150 h 876300"/>
              <a:gd name="connsiteX6" fmla="*/ 0 w 2190750"/>
              <a:gd name="connsiteY6"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0750" h="876300">
                <a:moveTo>
                  <a:pt x="0" y="0"/>
                </a:moveTo>
                <a:lnTo>
                  <a:pt x="1752600" y="0"/>
                </a:lnTo>
                <a:lnTo>
                  <a:pt x="2190750" y="438150"/>
                </a:lnTo>
                <a:lnTo>
                  <a:pt x="1752600" y="876300"/>
                </a:lnTo>
                <a:lnTo>
                  <a:pt x="0" y="876300"/>
                </a:lnTo>
                <a:lnTo>
                  <a:pt x="438150" y="438150"/>
                </a:lnTo>
                <a:lnTo>
                  <a:pt x="0" y="0"/>
                </a:lnTo>
                <a:close/>
              </a:path>
            </a:pathLst>
          </a:custGeom>
          <a:gradFill>
            <a:gsLst>
              <a:gs pos="100000">
                <a:srgbClr val="1F6CDF"/>
              </a:gs>
              <a:gs pos="0">
                <a:srgbClr val="00A0B7"/>
              </a:gs>
              <a:gs pos="70000">
                <a:srgbClr val="306CB0"/>
              </a:gs>
            </a:gsLst>
            <a:lin ang="3600000" scaled="0"/>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14160" tIns="25337" rIns="463487" bIns="25337" numCol="1" spcCol="1270" anchor="ctr" anchorCtr="0">
            <a:noAutofit/>
          </a:bodyPr>
          <a:lstStyle/>
          <a:p>
            <a:pPr marL="0" marR="0" lvl="0" indent="0" algn="ctr" defTabSz="844550" rtl="0" eaLnBrk="1" fontAlgn="auto" latinLnBrk="0" hangingPunct="1">
              <a:lnSpc>
                <a:spcPct val="90000"/>
              </a:lnSpc>
              <a:spcBef>
                <a:spcPct val="0"/>
              </a:spcBef>
              <a:spcAft>
                <a:spcPct val="35000"/>
              </a:spcAft>
              <a:buClrTx/>
              <a:buSzTx/>
              <a:buFontTx/>
              <a:buNone/>
              <a:tabLst/>
              <a:defRPr/>
            </a:pPr>
            <a:r>
              <a:rPr kumimoji="0" lang="en-US"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Testing </a:t>
            </a:r>
            <a:endParaRPr kumimoji="0" lang="en-GB" sz="19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sp>
        <p:nvSpPr>
          <p:cNvPr id="27" name="Arrow: Bent-Up 26">
            <a:extLst>
              <a:ext uri="{FF2B5EF4-FFF2-40B4-BE49-F238E27FC236}">
                <a16:creationId xmlns:a16="http://schemas.microsoft.com/office/drawing/2014/main" id="{7E0A0394-405D-BB9A-0012-8BBBFF3CA224}"/>
              </a:ext>
            </a:extLst>
          </p:cNvPr>
          <p:cNvSpPr/>
          <p:nvPr/>
        </p:nvSpPr>
        <p:spPr>
          <a:xfrm rot="5400000">
            <a:off x="3559451" y="3309586"/>
            <a:ext cx="578946" cy="592137"/>
          </a:xfrm>
          <a:prstGeom prst="bentUpArrow">
            <a:avLst/>
          </a:prstGeom>
          <a:solidFill>
            <a:srgbClr val="2775B1"/>
          </a:solidFill>
          <a:ln>
            <a:solidFill>
              <a:srgbClr val="27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7E0B275D-05C7-86E0-EE64-7DA6387FCC22}"/>
              </a:ext>
            </a:extLst>
          </p:cNvPr>
          <p:cNvSpPr txBox="1"/>
          <p:nvPr/>
        </p:nvSpPr>
        <p:spPr>
          <a:xfrm>
            <a:off x="4144993" y="3551703"/>
            <a:ext cx="2157929" cy="400110"/>
          </a:xfrm>
          <a:prstGeom prst="rect">
            <a:avLst/>
          </a:prstGeom>
          <a:noFill/>
          <a:ln>
            <a:solidFill>
              <a:srgbClr val="2775B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Configuration</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
        <p:nvSpPr>
          <p:cNvPr id="29" name="Arrow: Bent-Up 28">
            <a:extLst>
              <a:ext uri="{FF2B5EF4-FFF2-40B4-BE49-F238E27FC236}">
                <a16:creationId xmlns:a16="http://schemas.microsoft.com/office/drawing/2014/main" id="{01229A0E-0C18-7F23-7AFB-C2ABEE435EC7}"/>
              </a:ext>
            </a:extLst>
          </p:cNvPr>
          <p:cNvSpPr/>
          <p:nvPr/>
        </p:nvSpPr>
        <p:spPr>
          <a:xfrm rot="5400000">
            <a:off x="8094426" y="3272395"/>
            <a:ext cx="578946" cy="592137"/>
          </a:xfrm>
          <a:prstGeom prst="bentUpArrow">
            <a:avLst/>
          </a:prstGeom>
          <a:solidFill>
            <a:srgbClr val="2775B1"/>
          </a:solidFill>
          <a:ln>
            <a:solidFill>
              <a:srgbClr val="2775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0B523950-1325-3247-0CF6-B75F256665CF}"/>
              </a:ext>
            </a:extLst>
          </p:cNvPr>
          <p:cNvSpPr txBox="1"/>
          <p:nvPr/>
        </p:nvSpPr>
        <p:spPr>
          <a:xfrm>
            <a:off x="8679968" y="3514512"/>
            <a:ext cx="2157929" cy="400110"/>
          </a:xfrm>
          <a:prstGeom prst="rect">
            <a:avLst/>
          </a:prstGeom>
          <a:noFill/>
          <a:ln>
            <a:solidFill>
              <a:srgbClr val="2775B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rPr>
              <a:t>Configuration</a:t>
            </a:r>
            <a:endParaRPr kumimoji="0" lang="en-GB" sz="20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Tree>
    <p:extLst>
      <p:ext uri="{BB962C8B-B14F-4D97-AF65-F5344CB8AC3E}">
        <p14:creationId xmlns:p14="http://schemas.microsoft.com/office/powerpoint/2010/main" val="360655783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22" grpId="0" animBg="1"/>
      <p:bldP spid="26" grpId="0" animBg="1"/>
      <p:bldP spid="27" grpId="0" animBg="1"/>
      <p:bldP spid="28" grpId="0" animBg="1"/>
      <p:bldP spid="29" grpId="0" animBg="1"/>
      <p:bldP spid="30"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essitura logo of the company name in lower-case letters with an arch on top">
            <a:extLst>
              <a:ext uri="{FF2B5EF4-FFF2-40B4-BE49-F238E27FC236}">
                <a16:creationId xmlns:a16="http://schemas.microsoft.com/office/drawing/2014/main" id="{8E453CE9-0529-8D6D-FC7C-110E2F3BF75C}"/>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40911" y="6271168"/>
            <a:ext cx="1662162" cy="401689"/>
          </a:xfrm>
          <a:prstGeom prst="rect">
            <a:avLst/>
          </a:prstGeom>
          <a:noFill/>
          <a:effectLst>
            <a:innerShdw dist="1270000">
              <a:prstClr val="black"/>
            </a:innerShdw>
          </a:effectLst>
        </p:spPr>
      </p:pic>
      <p:sp>
        <p:nvSpPr>
          <p:cNvPr id="2" name="Title 1">
            <a:extLst>
              <a:ext uri="{FF2B5EF4-FFF2-40B4-BE49-F238E27FC236}">
                <a16:creationId xmlns:a16="http://schemas.microsoft.com/office/drawing/2014/main" id="{872F1A4D-ABE0-3EB6-AA4A-86400ECA3AF1}"/>
              </a:ext>
            </a:extLst>
          </p:cNvPr>
          <p:cNvSpPr>
            <a:spLocks noGrp="1"/>
          </p:cNvSpPr>
          <p:nvPr>
            <p:ph type="title"/>
          </p:nvPr>
        </p:nvSpPr>
        <p:spPr>
          <a:xfrm>
            <a:off x="838200" y="447407"/>
            <a:ext cx="10515600" cy="708662"/>
          </a:xfrm>
        </p:spPr>
        <p:txBody>
          <a:bodyPr>
            <a:normAutofit/>
          </a:bodyPr>
          <a:lstStyle/>
          <a:p>
            <a:pPr algn="ctr"/>
            <a:r>
              <a:rPr lang="en-US" sz="3600" dirty="0">
                <a:solidFill>
                  <a:srgbClr val="1C1C1D"/>
                </a:solidFill>
                <a:latin typeface="Montserrat Light" panose="00000400000000000000" pitchFamily="2" charset="0"/>
                <a:cs typeface="Gotham Bold" pitchFamily="2" charset="0"/>
              </a:rPr>
              <a:t>v</a:t>
            </a:r>
            <a:r>
              <a:rPr kumimoji="0" lang="en-US" sz="3600" i="0" u="none" strike="noStrike" kern="1200" cap="none" spc="0" normalizeH="0" baseline="0" noProof="0" dirty="0">
                <a:ln>
                  <a:noFill/>
                </a:ln>
                <a:solidFill>
                  <a:srgbClr val="1C1C1D"/>
                </a:solidFill>
                <a:effectLst/>
                <a:uLnTx/>
                <a:uFillTx/>
                <a:latin typeface="Montserrat Light" panose="00000400000000000000" pitchFamily="2" charset="0"/>
                <a:cs typeface="Gotham Bold" pitchFamily="2" charset="0"/>
              </a:rPr>
              <a:t>16 upgrade steps</a:t>
            </a:r>
            <a:endParaRPr lang="en-GB" sz="3600" cap="none" dirty="0">
              <a:solidFill>
                <a:srgbClr val="1C1C1D"/>
              </a:solidFill>
              <a:latin typeface="Montserrat Light" panose="00000400000000000000" pitchFamily="2" charset="0"/>
            </a:endParaRPr>
          </a:p>
        </p:txBody>
      </p:sp>
      <p:cxnSp>
        <p:nvCxnSpPr>
          <p:cNvPr id="12" name="Straight Connector 11">
            <a:extLst>
              <a:ext uri="{FF2B5EF4-FFF2-40B4-BE49-F238E27FC236}">
                <a16:creationId xmlns:a16="http://schemas.microsoft.com/office/drawing/2014/main" id="{BA4F8FE2-DDAA-530F-D926-BFE503A70095}"/>
              </a:ext>
            </a:extLst>
          </p:cNvPr>
          <p:cNvCxnSpPr>
            <a:cxnSpLocks/>
          </p:cNvCxnSpPr>
          <p:nvPr/>
        </p:nvCxnSpPr>
        <p:spPr>
          <a:xfrm>
            <a:off x="3733800" y="1156069"/>
            <a:ext cx="4724400" cy="0"/>
          </a:xfrm>
          <a:prstGeom prst="line">
            <a:avLst/>
          </a:prstGeom>
          <a:ln w="25400">
            <a:solidFill>
              <a:srgbClr val="2775B1">
                <a:alpha val="75000"/>
              </a:srgbClr>
            </a:solidFill>
          </a:ln>
        </p:spPr>
        <p:style>
          <a:lnRef idx="1">
            <a:schemeClr val="accent3"/>
          </a:lnRef>
          <a:fillRef idx="0">
            <a:schemeClr val="accent3"/>
          </a:fillRef>
          <a:effectRef idx="0">
            <a:schemeClr val="accent3"/>
          </a:effectRef>
          <a:fontRef idx="minor">
            <a:schemeClr val="tx1"/>
          </a:fontRef>
        </p:style>
      </p:cxnSp>
      <p:grpSp>
        <p:nvGrpSpPr>
          <p:cNvPr id="29" name="Group 28">
            <a:extLst>
              <a:ext uri="{FF2B5EF4-FFF2-40B4-BE49-F238E27FC236}">
                <a16:creationId xmlns:a16="http://schemas.microsoft.com/office/drawing/2014/main" id="{E055D82E-FB92-BD35-67F8-ABF1107BF639}"/>
              </a:ext>
            </a:extLst>
          </p:cNvPr>
          <p:cNvGrpSpPr/>
          <p:nvPr/>
        </p:nvGrpSpPr>
        <p:grpSpPr>
          <a:xfrm>
            <a:off x="5344196" y="2352699"/>
            <a:ext cx="4856366" cy="1135780"/>
            <a:chOff x="0" y="425913"/>
            <a:chExt cx="3775309" cy="1472101"/>
          </a:xfrm>
        </p:grpSpPr>
        <p:sp>
          <p:nvSpPr>
            <p:cNvPr id="30" name="Arrow: Chevron 29">
              <a:extLst>
                <a:ext uri="{FF2B5EF4-FFF2-40B4-BE49-F238E27FC236}">
                  <a16:creationId xmlns:a16="http://schemas.microsoft.com/office/drawing/2014/main" id="{F1D35294-A939-A7CC-C866-A90CA7785364}"/>
                </a:ext>
              </a:extLst>
            </p:cNvPr>
            <p:cNvSpPr/>
            <p:nvPr/>
          </p:nvSpPr>
          <p:spPr>
            <a:xfrm>
              <a:off x="0" y="425913"/>
              <a:ext cx="3680254" cy="1472101"/>
            </a:xfrm>
            <a:prstGeom prst="chevron">
              <a:avLst/>
            </a:prstGeom>
            <a:solidFill>
              <a:srgbClr val="2775B1"/>
            </a:solidFill>
            <a:ln>
              <a:solidFill>
                <a:srgbClr val="2775B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31" name="Arrow: Chevron 4">
              <a:extLst>
                <a:ext uri="{FF2B5EF4-FFF2-40B4-BE49-F238E27FC236}">
                  <a16:creationId xmlns:a16="http://schemas.microsoft.com/office/drawing/2014/main" id="{DD3B519D-2098-A756-9574-0D0346C02F7D}"/>
                </a:ext>
              </a:extLst>
            </p:cNvPr>
            <p:cNvSpPr txBox="1"/>
            <p:nvPr/>
          </p:nvSpPr>
          <p:spPr>
            <a:xfrm>
              <a:off x="255703" y="559627"/>
              <a:ext cx="3519606" cy="12351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6005" tIns="12002" rIns="12002" bIns="12002" numCol="1" spcCol="1270" anchor="ctr" anchorCtr="0">
              <a:noAutofit/>
            </a:bodyPr>
            <a:lstStyle/>
            <a:p>
              <a:pPr marL="0" marR="0" lvl="0" indent="0" algn="ctr" defTabSz="40005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Upgrade </a:t>
              </a:r>
              <a:r>
                <a:rPr kumimoji="0" lang="en-US"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 </a:t>
              </a:r>
              <a:r>
                <a:rPr kumimoji="0" lang="en-US" sz="2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rPr>
                <a:t>process</a:t>
              </a:r>
              <a:endParaRPr kumimoji="0" lang="en-GB" sz="800" b="0" i="0" u="none" strike="noStrike" kern="1200" cap="none" spc="0" normalizeH="0" baseline="0" noProof="0" dirty="0">
                <a:ln>
                  <a:noFill/>
                </a:ln>
                <a:solidFill>
                  <a:prstClr val="white"/>
                </a:solidFill>
                <a:effectLst/>
                <a:uLnTx/>
                <a:uFillTx/>
                <a:latin typeface="Montserrat" panose="00000500000000000000" pitchFamily="2" charset="0"/>
                <a:ea typeface="+mn-ea"/>
                <a:cs typeface="+mn-cs"/>
              </a:endParaRPr>
            </a:p>
          </p:txBody>
        </p:sp>
      </p:grpSp>
      <p:sp>
        <p:nvSpPr>
          <p:cNvPr id="35" name="Isosceles Triangle 34">
            <a:extLst>
              <a:ext uri="{FF2B5EF4-FFF2-40B4-BE49-F238E27FC236}">
                <a16:creationId xmlns:a16="http://schemas.microsoft.com/office/drawing/2014/main" id="{EA1FD993-9F01-2BFE-C75F-4D7A6F8E76E4}"/>
              </a:ext>
            </a:extLst>
          </p:cNvPr>
          <p:cNvSpPr/>
          <p:nvPr/>
        </p:nvSpPr>
        <p:spPr>
          <a:xfrm rot="18928469">
            <a:off x="5315021" y="2767023"/>
            <a:ext cx="279045" cy="279045"/>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39" name="L-Shape 38">
            <a:extLst>
              <a:ext uri="{FF2B5EF4-FFF2-40B4-BE49-F238E27FC236}">
                <a16:creationId xmlns:a16="http://schemas.microsoft.com/office/drawing/2014/main" id="{1D7919D4-6FB7-5936-AB3B-901A812377E0}"/>
              </a:ext>
            </a:extLst>
          </p:cNvPr>
          <p:cNvSpPr/>
          <p:nvPr/>
        </p:nvSpPr>
        <p:spPr>
          <a:xfrm rot="5400000">
            <a:off x="10492388" y="1637571"/>
            <a:ext cx="984486" cy="1430257"/>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40" name="Isosceles Triangle 39">
            <a:extLst>
              <a:ext uri="{FF2B5EF4-FFF2-40B4-BE49-F238E27FC236}">
                <a16:creationId xmlns:a16="http://schemas.microsoft.com/office/drawing/2014/main" id="{C95F4BB4-D005-1311-D53D-9B96ACCAF46F}"/>
              </a:ext>
            </a:extLst>
          </p:cNvPr>
          <p:cNvSpPr/>
          <p:nvPr/>
        </p:nvSpPr>
        <p:spPr>
          <a:xfrm rot="16200000">
            <a:off x="9827489" y="2459326"/>
            <a:ext cx="279045" cy="272120"/>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41" name="Group 40">
            <a:extLst>
              <a:ext uri="{FF2B5EF4-FFF2-40B4-BE49-F238E27FC236}">
                <a16:creationId xmlns:a16="http://schemas.microsoft.com/office/drawing/2014/main" id="{A76E50D4-AD06-A8D7-5D2F-2C53E1C435DE}"/>
              </a:ext>
            </a:extLst>
          </p:cNvPr>
          <p:cNvGrpSpPr/>
          <p:nvPr/>
        </p:nvGrpSpPr>
        <p:grpSpPr>
          <a:xfrm>
            <a:off x="10477269" y="1889613"/>
            <a:ext cx="1714731" cy="1552593"/>
            <a:chOff x="3348191" y="412149"/>
            <a:chExt cx="1914736" cy="1552593"/>
          </a:xfrm>
        </p:grpSpPr>
        <p:sp>
          <p:nvSpPr>
            <p:cNvPr id="42" name="Rectangle 41">
              <a:extLst>
                <a:ext uri="{FF2B5EF4-FFF2-40B4-BE49-F238E27FC236}">
                  <a16:creationId xmlns:a16="http://schemas.microsoft.com/office/drawing/2014/main" id="{C35AC665-A1A3-75F0-7171-A02227A3467E}"/>
                </a:ext>
              </a:extLst>
            </p:cNvPr>
            <p:cNvSpPr/>
            <p:nvPr/>
          </p:nvSpPr>
          <p:spPr>
            <a:xfrm>
              <a:off x="3783985" y="412149"/>
              <a:ext cx="1478942" cy="129637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43" name="TextBox 42">
              <a:extLst>
                <a:ext uri="{FF2B5EF4-FFF2-40B4-BE49-F238E27FC236}">
                  <a16:creationId xmlns:a16="http://schemas.microsoft.com/office/drawing/2014/main" id="{483FE43D-9259-EEC3-BC8E-12DC9BF3A558}"/>
                </a:ext>
              </a:extLst>
            </p:cNvPr>
            <p:cNvSpPr txBox="1"/>
            <p:nvPr/>
          </p:nvSpPr>
          <p:spPr>
            <a:xfrm>
              <a:off x="3348191" y="668363"/>
              <a:ext cx="1597081" cy="1296379"/>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Post-upgrade</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0" name="L-Shape 69">
            <a:extLst>
              <a:ext uri="{FF2B5EF4-FFF2-40B4-BE49-F238E27FC236}">
                <a16:creationId xmlns:a16="http://schemas.microsoft.com/office/drawing/2014/main" id="{2614126D-04AF-A51F-3B90-B6D80E996AAA}"/>
              </a:ext>
            </a:extLst>
          </p:cNvPr>
          <p:cNvSpPr/>
          <p:nvPr/>
        </p:nvSpPr>
        <p:spPr>
          <a:xfrm rot="5400000">
            <a:off x="756790" y="3353509"/>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1" name="Group 70">
            <a:extLst>
              <a:ext uri="{FF2B5EF4-FFF2-40B4-BE49-F238E27FC236}">
                <a16:creationId xmlns:a16="http://schemas.microsoft.com/office/drawing/2014/main" id="{9E83E716-4175-71C3-014E-DC35BB614191}"/>
              </a:ext>
            </a:extLst>
          </p:cNvPr>
          <p:cNvGrpSpPr/>
          <p:nvPr/>
        </p:nvGrpSpPr>
        <p:grpSpPr>
          <a:xfrm>
            <a:off x="603987" y="3808619"/>
            <a:ext cx="1375157" cy="1205405"/>
            <a:chOff x="153228" y="1316518"/>
            <a:chExt cx="1375157" cy="1205405"/>
          </a:xfrm>
        </p:grpSpPr>
        <p:sp>
          <p:nvSpPr>
            <p:cNvPr id="82" name="Rectangle 81">
              <a:extLst>
                <a:ext uri="{FF2B5EF4-FFF2-40B4-BE49-F238E27FC236}">
                  <a16:creationId xmlns:a16="http://schemas.microsoft.com/office/drawing/2014/main" id="{8AA0EDBF-0852-DB24-5FA6-B0DAC1877D29}"/>
                </a:ext>
              </a:extLst>
            </p:cNvPr>
            <p:cNvSpPr/>
            <p:nvPr/>
          </p:nvSpPr>
          <p:spPr>
            <a:xfrm>
              <a:off x="153228" y="1316518"/>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3" name="TextBox 82">
              <a:extLst>
                <a:ext uri="{FF2B5EF4-FFF2-40B4-BE49-F238E27FC236}">
                  <a16:creationId xmlns:a16="http://schemas.microsoft.com/office/drawing/2014/main" id="{4D46605E-369F-D9E1-AD5C-468C40C63EB4}"/>
                </a:ext>
              </a:extLst>
            </p:cNvPr>
            <p:cNvSpPr txBox="1"/>
            <p:nvPr/>
          </p:nvSpPr>
          <p:spPr>
            <a:xfrm>
              <a:off x="153228" y="1316518"/>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now</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2" name="Isosceles Triangle 71">
            <a:extLst>
              <a:ext uri="{FF2B5EF4-FFF2-40B4-BE49-F238E27FC236}">
                <a16:creationId xmlns:a16="http://schemas.microsoft.com/office/drawing/2014/main" id="{E8DD773A-F1BF-B04D-60F5-09F6C77B789C}"/>
              </a:ext>
            </a:extLst>
          </p:cNvPr>
          <p:cNvSpPr/>
          <p:nvPr/>
        </p:nvSpPr>
        <p:spPr>
          <a:xfrm>
            <a:off x="1719680" y="3241369"/>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3" name="L-Shape 72">
            <a:extLst>
              <a:ext uri="{FF2B5EF4-FFF2-40B4-BE49-F238E27FC236}">
                <a16:creationId xmlns:a16="http://schemas.microsoft.com/office/drawing/2014/main" id="{85F4F464-B413-F26B-8AB4-7948A97F8503}"/>
              </a:ext>
            </a:extLst>
          </p:cNvPr>
          <p:cNvSpPr/>
          <p:nvPr/>
        </p:nvSpPr>
        <p:spPr>
          <a:xfrm rot="5400000">
            <a:off x="2440251" y="2936935"/>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4" name="Group 73">
            <a:extLst>
              <a:ext uri="{FF2B5EF4-FFF2-40B4-BE49-F238E27FC236}">
                <a16:creationId xmlns:a16="http://schemas.microsoft.com/office/drawing/2014/main" id="{20036321-27F6-2B77-B4CA-E31F856E5EAD}"/>
              </a:ext>
            </a:extLst>
          </p:cNvPr>
          <p:cNvGrpSpPr/>
          <p:nvPr/>
        </p:nvGrpSpPr>
        <p:grpSpPr>
          <a:xfrm>
            <a:off x="2287448" y="3392045"/>
            <a:ext cx="1375157" cy="1205405"/>
            <a:chOff x="1836689" y="899944"/>
            <a:chExt cx="1375157" cy="1205405"/>
          </a:xfrm>
        </p:grpSpPr>
        <p:sp>
          <p:nvSpPr>
            <p:cNvPr id="80" name="Rectangle 79">
              <a:extLst>
                <a:ext uri="{FF2B5EF4-FFF2-40B4-BE49-F238E27FC236}">
                  <a16:creationId xmlns:a16="http://schemas.microsoft.com/office/drawing/2014/main" id="{56B27CB3-AD32-D59D-B146-979283931CDD}"/>
                </a:ext>
              </a:extLst>
            </p:cNvPr>
            <p:cNvSpPr/>
            <p:nvPr/>
          </p:nvSpPr>
          <p:spPr>
            <a:xfrm>
              <a:off x="1836689" y="899944"/>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1" name="TextBox 80">
              <a:extLst>
                <a:ext uri="{FF2B5EF4-FFF2-40B4-BE49-F238E27FC236}">
                  <a16:creationId xmlns:a16="http://schemas.microsoft.com/office/drawing/2014/main" id="{832F3D9F-6C58-AD97-33D2-B07D88FA308D}"/>
                </a:ext>
              </a:extLst>
            </p:cNvPr>
            <p:cNvSpPr txBox="1"/>
            <p:nvPr/>
          </p:nvSpPr>
          <p:spPr>
            <a:xfrm>
              <a:off x="1836689" y="899944"/>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plan for</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sp>
        <p:nvSpPr>
          <p:cNvPr id="75" name="Isosceles Triangle 74">
            <a:extLst>
              <a:ext uri="{FF2B5EF4-FFF2-40B4-BE49-F238E27FC236}">
                <a16:creationId xmlns:a16="http://schemas.microsoft.com/office/drawing/2014/main" id="{116B0D2A-630D-8224-5543-D878E97DBE87}"/>
              </a:ext>
            </a:extLst>
          </p:cNvPr>
          <p:cNvSpPr/>
          <p:nvPr/>
        </p:nvSpPr>
        <p:spPr>
          <a:xfrm>
            <a:off x="3403141" y="2824795"/>
            <a:ext cx="259463" cy="259463"/>
          </a:xfrm>
          <a:prstGeom prst="triangle">
            <a:avLst>
              <a:gd name="adj" fmla="val 100000"/>
            </a:avLst>
          </a:prstGeom>
          <a:solidFill>
            <a:srgbClr val="2775B1"/>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6" name="L-Shape 75">
            <a:extLst>
              <a:ext uri="{FF2B5EF4-FFF2-40B4-BE49-F238E27FC236}">
                <a16:creationId xmlns:a16="http://schemas.microsoft.com/office/drawing/2014/main" id="{52F6EC23-D8E0-E3B6-2A57-91FB1EAD11FB}"/>
              </a:ext>
            </a:extLst>
          </p:cNvPr>
          <p:cNvSpPr/>
          <p:nvPr/>
        </p:nvSpPr>
        <p:spPr>
          <a:xfrm rot="5400000">
            <a:off x="4100111" y="2520893"/>
            <a:ext cx="915399" cy="1523203"/>
          </a:xfrm>
          <a:prstGeom prst="corner">
            <a:avLst>
              <a:gd name="adj1" fmla="val 16120"/>
              <a:gd name="adj2" fmla="val 16110"/>
            </a:avLst>
          </a:prstGeom>
          <a:solidFill>
            <a:srgbClr val="2775B1"/>
          </a:solidFill>
          <a:ln>
            <a:solidFill>
              <a:srgbClr val="2775B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grpSp>
        <p:nvGrpSpPr>
          <p:cNvPr id="77" name="Group 76">
            <a:extLst>
              <a:ext uri="{FF2B5EF4-FFF2-40B4-BE49-F238E27FC236}">
                <a16:creationId xmlns:a16="http://schemas.microsoft.com/office/drawing/2014/main" id="{03FEBFD7-6362-AA4E-1228-0240CED2483D}"/>
              </a:ext>
            </a:extLst>
          </p:cNvPr>
          <p:cNvGrpSpPr/>
          <p:nvPr/>
        </p:nvGrpSpPr>
        <p:grpSpPr>
          <a:xfrm>
            <a:off x="3970909" y="2975471"/>
            <a:ext cx="1375157" cy="1205405"/>
            <a:chOff x="3520150" y="483370"/>
            <a:chExt cx="1375157" cy="1205405"/>
          </a:xfrm>
        </p:grpSpPr>
        <p:sp>
          <p:nvSpPr>
            <p:cNvPr id="78" name="Rectangle 77">
              <a:extLst>
                <a:ext uri="{FF2B5EF4-FFF2-40B4-BE49-F238E27FC236}">
                  <a16:creationId xmlns:a16="http://schemas.microsoft.com/office/drawing/2014/main" id="{57B0EEF1-0C89-A9E9-770D-A931AC56F865}"/>
                </a:ext>
              </a:extLst>
            </p:cNvPr>
            <p:cNvSpPr/>
            <p:nvPr/>
          </p:nvSpPr>
          <p:spPr>
            <a:xfrm>
              <a:off x="3520150" y="483370"/>
              <a:ext cx="1375157" cy="12054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9" name="TextBox 78">
              <a:extLst>
                <a:ext uri="{FF2B5EF4-FFF2-40B4-BE49-F238E27FC236}">
                  <a16:creationId xmlns:a16="http://schemas.microsoft.com/office/drawing/2014/main" id="{DBB017C5-32BD-6D03-C50D-B6BF645326D1}"/>
                </a:ext>
              </a:extLst>
            </p:cNvPr>
            <p:cNvSpPr txBox="1"/>
            <p:nvPr/>
          </p:nvSpPr>
          <p:spPr>
            <a:xfrm>
              <a:off x="3520150" y="483370"/>
              <a:ext cx="1375157" cy="12054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3820" tIns="83820" rIns="83820" bIns="83820" numCol="1" spcCol="1270" anchor="t" anchorCtr="0">
              <a:noAutofit/>
            </a:bodyPr>
            <a:lstStyle/>
            <a:p>
              <a:pPr marL="0" marR="0" lvl="0" indent="0" algn="l" defTabSz="977900" rtl="0" eaLnBrk="1" fontAlgn="auto" latinLnBrk="0" hangingPunct="1">
                <a:lnSpc>
                  <a:spcPct val="90000"/>
                </a:lnSpc>
                <a:spcBef>
                  <a:spcPct val="0"/>
                </a:spcBef>
                <a:spcAft>
                  <a:spcPct val="35000"/>
                </a:spcAft>
                <a:buClrTx/>
                <a:buSzTx/>
                <a:buFontTx/>
                <a:buNone/>
                <a:tabLst/>
                <a:defRPr/>
              </a:pPr>
              <a:r>
                <a:rPr kumimoji="0" lang="en-US"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rPr>
                <a:t>What to do next</a:t>
              </a:r>
              <a:endParaRPr kumimoji="0" lang="en-GB" sz="2200" b="0" i="0" u="none" strike="noStrike" kern="1200" cap="none" spc="0" normalizeH="0" baseline="0" noProof="0" dirty="0">
                <a:ln>
                  <a:noFill/>
                </a:ln>
                <a:solidFill>
                  <a:prstClr val="black">
                    <a:hueOff val="0"/>
                    <a:satOff val="0"/>
                    <a:lumOff val="0"/>
                    <a:alphaOff val="0"/>
                  </a:prstClr>
                </a:solidFill>
                <a:effectLst/>
                <a:uLnTx/>
                <a:uFillTx/>
                <a:latin typeface="Montserrat" panose="00000500000000000000" pitchFamily="2" charset="0"/>
                <a:ea typeface="+mn-ea"/>
                <a:cs typeface="+mn-cs"/>
              </a:endParaRPr>
            </a:p>
          </p:txBody>
        </p:sp>
      </p:grpSp>
      <p:pic>
        <p:nvPicPr>
          <p:cNvPr id="3" name="Picture 2" descr="Icon&#10;&#10;Description automatically generated">
            <a:extLst>
              <a:ext uri="{FF2B5EF4-FFF2-40B4-BE49-F238E27FC236}">
                <a16:creationId xmlns:a16="http://schemas.microsoft.com/office/drawing/2014/main" id="{81AB53B8-D246-4AC0-8981-C6B20138C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3881" y="1077556"/>
            <a:ext cx="1068271" cy="1068271"/>
          </a:xfrm>
          <a:prstGeom prst="rect">
            <a:avLst/>
          </a:prstGeom>
        </p:spPr>
      </p:pic>
    </p:spTree>
    <p:extLst>
      <p:ext uri="{BB962C8B-B14F-4D97-AF65-F5344CB8AC3E}">
        <p14:creationId xmlns:p14="http://schemas.microsoft.com/office/powerpoint/2010/main" val="307163235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0.00312 0.02408 L 0.00312 0.02431 C 0.00494 0.01644 0.00937 -0.00254 0.0125 -0.01203 C 0.01393 -0.01689 0.01549 -0.02152 0.01718 -0.02592 C 0.0181 -0.02893 0.01901 -0.03194 0.02031 -0.03426 C 0.02435 -0.04305 0.0276 -0.04745 0.03281 -0.0537 C 0.03698 -0.05902 0.04323 -0.06713 0.04843 -0.07037 C 0.05039 -0.07176 0.0526 -0.07222 0.05468 -0.07314 C 0.07474 -0.08426 0.06185 -0.07963 0.07812 -0.08426 C 0.09114 -0.0824 0.10442 -0.08472 0.11718 -0.0787 L 0.12968 -0.05648 " pathEditMode="relative" rAng="0" ptsTypes="AAAAAAAAAAA">
                                      <p:cBhvr>
                                        <p:cTn id="16" dur="2000" fill="hold"/>
                                        <p:tgtEl>
                                          <p:spTgt spid="3"/>
                                        </p:tgtEl>
                                        <p:attrNameLst>
                                          <p:attrName>ppt_x</p:attrName>
                                          <p:attrName>ppt_y</p:attrName>
                                        </p:attrNameLst>
                                      </p:cBhvr>
                                      <p:rCtr x="6328" y="-54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62FCC-121D-3404-F65F-23CA08797100}"/>
              </a:ext>
            </a:extLst>
          </p:cNvPr>
          <p:cNvSpPr>
            <a:spLocks noGrp="1"/>
          </p:cNvSpPr>
          <p:nvPr>
            <p:ph type="title"/>
          </p:nvPr>
        </p:nvSpPr>
        <p:spPr/>
        <p:txBody>
          <a:bodyPr/>
          <a:lstStyle/>
          <a:p>
            <a:r>
              <a:rPr lang="en-US" dirty="0"/>
              <a:t>Post-upgrade</a:t>
            </a:r>
            <a:endParaRPr lang="en-GB" dirty="0"/>
          </a:p>
        </p:txBody>
      </p:sp>
      <p:sp>
        <p:nvSpPr>
          <p:cNvPr id="4" name="Text Placeholder 2">
            <a:extLst>
              <a:ext uri="{FF2B5EF4-FFF2-40B4-BE49-F238E27FC236}">
                <a16:creationId xmlns:a16="http://schemas.microsoft.com/office/drawing/2014/main" id="{3E223006-2BE0-4DD4-CCDC-F6278D5C42BB}"/>
              </a:ext>
            </a:extLst>
          </p:cNvPr>
          <p:cNvSpPr txBox="1">
            <a:spLocks/>
          </p:cNvSpPr>
          <p:nvPr/>
        </p:nvSpPr>
        <p:spPr>
          <a:xfrm>
            <a:off x="3379286" y="3232438"/>
            <a:ext cx="7296150" cy="36255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600" kern="1200">
                <a:solidFill>
                  <a:schemeClr val="tx1"/>
                </a:solidFill>
                <a:latin typeface="Montserrat Light" panose="000004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Expect a little extra hand holding at the beginning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Support is here to help</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Montserrat Light" panose="00000400000000000000" pitchFamily="2" charset="0"/>
                <a:ea typeface="+mn-ea"/>
                <a:cs typeface="+mn-cs"/>
              </a:rPr>
              <a:t>Know what resources and documentation are available</a:t>
            </a:r>
          </a:p>
        </p:txBody>
      </p:sp>
      <p:pic>
        <p:nvPicPr>
          <p:cNvPr id="5" name="Picture 4" descr="Icon&#10;&#10;Description automatically generated with medium confidence">
            <a:extLst>
              <a:ext uri="{FF2B5EF4-FFF2-40B4-BE49-F238E27FC236}">
                <a16:creationId xmlns:a16="http://schemas.microsoft.com/office/drawing/2014/main" id="{332C0168-A6E4-6257-3DF5-6826607083F6}"/>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410828" y="3109501"/>
            <a:ext cx="968459" cy="968459"/>
          </a:xfrm>
          <a:prstGeom prst="rect">
            <a:avLst/>
          </a:prstGeom>
        </p:spPr>
      </p:pic>
      <p:pic>
        <p:nvPicPr>
          <p:cNvPr id="6" name="Picture 5" descr="Icon&#10;&#10;Description automatically generated">
            <a:extLst>
              <a:ext uri="{FF2B5EF4-FFF2-40B4-BE49-F238E27FC236}">
                <a16:creationId xmlns:a16="http://schemas.microsoft.com/office/drawing/2014/main" id="{E25EA228-1165-4F5D-5E9C-66F3E1C773C3}"/>
              </a:ext>
            </a:extLst>
          </p:cNvPr>
          <p:cNvPicPr>
            <a:picLocks noChangeAspect="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410827" y="5453432"/>
            <a:ext cx="968459" cy="970158"/>
          </a:xfrm>
          <a:prstGeom prst="rect">
            <a:avLst/>
          </a:prstGeom>
        </p:spPr>
      </p:pic>
      <p:pic>
        <p:nvPicPr>
          <p:cNvPr id="7" name="Picture 6" descr="Icon&#10;&#10;Description automatically generated">
            <a:extLst>
              <a:ext uri="{FF2B5EF4-FFF2-40B4-BE49-F238E27FC236}">
                <a16:creationId xmlns:a16="http://schemas.microsoft.com/office/drawing/2014/main" id="{0A9F53D5-A830-CA3C-7EE0-0F3E2600F73C}"/>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410827" y="1878518"/>
            <a:ext cx="968459" cy="968459"/>
          </a:xfrm>
          <a:prstGeom prst="rect">
            <a:avLst/>
          </a:prstGeom>
        </p:spPr>
      </p:pic>
      <p:sp>
        <p:nvSpPr>
          <p:cNvPr id="8" name="TextBox 7">
            <a:extLst>
              <a:ext uri="{FF2B5EF4-FFF2-40B4-BE49-F238E27FC236}">
                <a16:creationId xmlns:a16="http://schemas.microsoft.com/office/drawing/2014/main" id="{78471A41-E913-91D8-7A91-11147080460E}"/>
              </a:ext>
            </a:extLst>
          </p:cNvPr>
          <p:cNvSpPr txBox="1"/>
          <p:nvPr/>
        </p:nvSpPr>
        <p:spPr>
          <a:xfrm>
            <a:off x="3630309" y="2122683"/>
            <a:ext cx="6096000"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dirty="0">
                <a:ln>
                  <a:noFill/>
                </a:ln>
                <a:solidFill>
                  <a:srgbClr val="306CB0"/>
                </a:solidFill>
                <a:effectLst/>
                <a:uLnTx/>
                <a:uFillTx/>
                <a:latin typeface="Montserrat" panose="00000500000000000000" pitchFamily="2" charset="0"/>
                <a:ea typeface="+mn-ea"/>
                <a:cs typeface="+mn-cs"/>
              </a:rPr>
              <a:t>Plan for Post-upgrade Support</a:t>
            </a:r>
          </a:p>
        </p:txBody>
      </p:sp>
      <p:pic>
        <p:nvPicPr>
          <p:cNvPr id="9" name="Picture 8" descr="Icon&#10;&#10;Description automatically generated">
            <a:extLst>
              <a:ext uri="{FF2B5EF4-FFF2-40B4-BE49-F238E27FC236}">
                <a16:creationId xmlns:a16="http://schemas.microsoft.com/office/drawing/2014/main" id="{65A844FC-E902-4840-B868-2C082071A130}"/>
              </a:ext>
            </a:extLst>
          </p:cNvPr>
          <p:cNvPicPr>
            <a:picLocks noChangeAspect="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2453959" y="4368749"/>
            <a:ext cx="882193" cy="771243"/>
          </a:xfrm>
          <a:prstGeom prst="rect">
            <a:avLst/>
          </a:prstGeom>
        </p:spPr>
      </p:pic>
    </p:spTree>
    <p:extLst>
      <p:ext uri="{BB962C8B-B14F-4D97-AF65-F5344CB8AC3E}">
        <p14:creationId xmlns:p14="http://schemas.microsoft.com/office/powerpoint/2010/main" val="90134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500"/>
                                        <p:tgtEl>
                                          <p:spTgt spid="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E8706-77D7-1FE9-9124-03387BE8B72D}"/>
              </a:ext>
            </a:extLst>
          </p:cNvPr>
          <p:cNvSpPr>
            <a:spLocks noGrp="1"/>
          </p:cNvSpPr>
          <p:nvPr>
            <p:ph type="title"/>
          </p:nvPr>
        </p:nvSpPr>
        <p:spPr/>
        <p:txBody>
          <a:bodyPr/>
          <a:lstStyle/>
          <a:p>
            <a:r>
              <a:rPr lang="en-US" dirty="0"/>
              <a:t>V16 features! </a:t>
            </a:r>
            <a:endParaRPr lang="en-GB" dirty="0"/>
          </a:p>
        </p:txBody>
      </p:sp>
    </p:spTree>
    <p:extLst>
      <p:ext uri="{BB962C8B-B14F-4D97-AF65-F5344CB8AC3E}">
        <p14:creationId xmlns:p14="http://schemas.microsoft.com/office/powerpoint/2010/main" val="153186214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760576-CFD3-4206-9455-D56590A8991A}"/>
              </a:ext>
            </a:extLst>
          </p:cNvPr>
          <p:cNvSpPr>
            <a:spLocks noGrp="1"/>
          </p:cNvSpPr>
          <p:nvPr>
            <p:ph type="title"/>
          </p:nvPr>
        </p:nvSpPr>
        <p:spPr/>
        <p:txBody>
          <a:bodyPr>
            <a:normAutofit/>
          </a:bodyPr>
          <a:lstStyle/>
          <a:p>
            <a:r>
              <a:rPr lang="en-US" dirty="0"/>
              <a:t>Benefits of v16</a:t>
            </a:r>
          </a:p>
        </p:txBody>
      </p:sp>
      <p:grpSp>
        <p:nvGrpSpPr>
          <p:cNvPr id="25" name="Group 24">
            <a:extLst>
              <a:ext uri="{FF2B5EF4-FFF2-40B4-BE49-F238E27FC236}">
                <a16:creationId xmlns:a16="http://schemas.microsoft.com/office/drawing/2014/main" id="{74A55529-E17E-4244-A61D-03E40313D24B}"/>
              </a:ext>
            </a:extLst>
          </p:cNvPr>
          <p:cNvGrpSpPr/>
          <p:nvPr/>
        </p:nvGrpSpPr>
        <p:grpSpPr>
          <a:xfrm>
            <a:off x="2857032" y="1876214"/>
            <a:ext cx="6891272" cy="622300"/>
            <a:chOff x="4896070" y="5042721"/>
            <a:chExt cx="6891272" cy="622300"/>
          </a:xfrm>
        </p:grpSpPr>
        <p:sp>
          <p:nvSpPr>
            <p:cNvPr id="21" name="Text Placeholder 11">
              <a:extLst>
                <a:ext uri="{FF2B5EF4-FFF2-40B4-BE49-F238E27FC236}">
                  <a16:creationId xmlns:a16="http://schemas.microsoft.com/office/drawing/2014/main" id="{367F6BDB-5C68-47BF-9C91-874F1361885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Easier to learn and use</a:t>
              </a:r>
            </a:p>
          </p:txBody>
        </p:sp>
        <p:pic>
          <p:nvPicPr>
            <p:cNvPr id="24" name="Picture Placeholder 22" descr="Icon&#10;&#10;Description automatically generated">
              <a:extLst>
                <a:ext uri="{FF2B5EF4-FFF2-40B4-BE49-F238E27FC236}">
                  <a16:creationId xmlns:a16="http://schemas.microsoft.com/office/drawing/2014/main" id="{C7CBA58D-050A-479D-BF8A-D33F9AA628B0}"/>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0" name="Group 29">
            <a:extLst>
              <a:ext uri="{FF2B5EF4-FFF2-40B4-BE49-F238E27FC236}">
                <a16:creationId xmlns:a16="http://schemas.microsoft.com/office/drawing/2014/main" id="{98D6CC8D-ADEC-47A7-8AF7-BDBA575EAD1E}"/>
              </a:ext>
            </a:extLst>
          </p:cNvPr>
          <p:cNvGrpSpPr/>
          <p:nvPr/>
        </p:nvGrpSpPr>
        <p:grpSpPr>
          <a:xfrm>
            <a:off x="2857032" y="2885470"/>
            <a:ext cx="6891272" cy="622300"/>
            <a:chOff x="4896070" y="5042721"/>
            <a:chExt cx="6891272" cy="622300"/>
          </a:xfrm>
        </p:grpSpPr>
        <p:sp>
          <p:nvSpPr>
            <p:cNvPr id="31" name="Text Placeholder 11">
              <a:extLst>
                <a:ext uri="{FF2B5EF4-FFF2-40B4-BE49-F238E27FC236}">
                  <a16:creationId xmlns:a16="http://schemas.microsoft.com/office/drawing/2014/main" id="{9AAADEF0-DD39-4B31-9941-856B0040008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Streamlined strategies for membership acquisition and retention</a:t>
              </a:r>
            </a:p>
          </p:txBody>
        </p:sp>
        <p:pic>
          <p:nvPicPr>
            <p:cNvPr id="32" name="Picture Placeholder 22" descr="Icon&#10;&#10;Description automatically generated">
              <a:extLst>
                <a:ext uri="{FF2B5EF4-FFF2-40B4-BE49-F238E27FC236}">
                  <a16:creationId xmlns:a16="http://schemas.microsoft.com/office/drawing/2014/main" id="{EF9BD700-BE8E-432E-AF90-E02D448C367B}"/>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3" name="Group 32">
            <a:extLst>
              <a:ext uri="{FF2B5EF4-FFF2-40B4-BE49-F238E27FC236}">
                <a16:creationId xmlns:a16="http://schemas.microsoft.com/office/drawing/2014/main" id="{B3BE65AC-7815-4738-8D09-12AF6F954BBA}"/>
              </a:ext>
            </a:extLst>
          </p:cNvPr>
          <p:cNvGrpSpPr/>
          <p:nvPr/>
        </p:nvGrpSpPr>
        <p:grpSpPr>
          <a:xfrm>
            <a:off x="2857032" y="3894725"/>
            <a:ext cx="6891272" cy="622300"/>
            <a:chOff x="4896070" y="5042721"/>
            <a:chExt cx="6891272" cy="622300"/>
          </a:xfrm>
        </p:grpSpPr>
        <p:sp>
          <p:nvSpPr>
            <p:cNvPr id="34" name="Text Placeholder 11">
              <a:extLst>
                <a:ext uri="{FF2B5EF4-FFF2-40B4-BE49-F238E27FC236}">
                  <a16:creationId xmlns:a16="http://schemas.microsoft.com/office/drawing/2014/main" id="{59A4A27E-5142-46C0-A9F3-9D0D342E2FE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Reduced uncertainty as you plan for the future</a:t>
              </a:r>
            </a:p>
          </p:txBody>
        </p:sp>
        <p:pic>
          <p:nvPicPr>
            <p:cNvPr id="35" name="Picture Placeholder 22" descr="Icon&#10;&#10;Description automatically generated">
              <a:extLst>
                <a:ext uri="{FF2B5EF4-FFF2-40B4-BE49-F238E27FC236}">
                  <a16:creationId xmlns:a16="http://schemas.microsoft.com/office/drawing/2014/main" id="{F9E8EB50-60EC-4954-AAD3-78AF087A01D8}"/>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6" name="Group 35">
            <a:extLst>
              <a:ext uri="{FF2B5EF4-FFF2-40B4-BE49-F238E27FC236}">
                <a16:creationId xmlns:a16="http://schemas.microsoft.com/office/drawing/2014/main" id="{26902D12-E1BD-4939-B107-DCBC4A441F11}"/>
              </a:ext>
            </a:extLst>
          </p:cNvPr>
          <p:cNvGrpSpPr/>
          <p:nvPr/>
        </p:nvGrpSpPr>
        <p:grpSpPr>
          <a:xfrm>
            <a:off x="2857032" y="4903980"/>
            <a:ext cx="7304690" cy="622300"/>
            <a:chOff x="4896070" y="5042721"/>
            <a:chExt cx="6891272" cy="622300"/>
          </a:xfrm>
        </p:grpSpPr>
        <p:sp>
          <p:nvSpPr>
            <p:cNvPr id="37" name="Text Placeholder 11">
              <a:extLst>
                <a:ext uri="{FF2B5EF4-FFF2-40B4-BE49-F238E27FC236}">
                  <a16:creationId xmlns:a16="http://schemas.microsoft.com/office/drawing/2014/main" id="{252C8D0C-87A4-45CD-9CD8-28FA2E95EAD9}"/>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Flexibility to give customers the right info</a:t>
              </a:r>
            </a:p>
          </p:txBody>
        </p:sp>
        <p:pic>
          <p:nvPicPr>
            <p:cNvPr id="38" name="Picture Placeholder 22" descr="Icon&#10;&#10;Description automatically generated">
              <a:extLst>
                <a:ext uri="{FF2B5EF4-FFF2-40B4-BE49-F238E27FC236}">
                  <a16:creationId xmlns:a16="http://schemas.microsoft.com/office/drawing/2014/main" id="{B1740610-352D-4680-B8F7-25F872E09894}"/>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9" name="Group 38">
            <a:extLst>
              <a:ext uri="{FF2B5EF4-FFF2-40B4-BE49-F238E27FC236}">
                <a16:creationId xmlns:a16="http://schemas.microsoft.com/office/drawing/2014/main" id="{62DA656B-C64E-4421-93DF-2ED0A65DF42A}"/>
              </a:ext>
            </a:extLst>
          </p:cNvPr>
          <p:cNvGrpSpPr/>
          <p:nvPr/>
        </p:nvGrpSpPr>
        <p:grpSpPr>
          <a:xfrm>
            <a:off x="2857032" y="5913236"/>
            <a:ext cx="6891272" cy="622300"/>
            <a:chOff x="4896070" y="5042721"/>
            <a:chExt cx="6891272" cy="622300"/>
          </a:xfrm>
        </p:grpSpPr>
        <p:sp>
          <p:nvSpPr>
            <p:cNvPr id="40" name="Text Placeholder 11">
              <a:extLst>
                <a:ext uri="{FF2B5EF4-FFF2-40B4-BE49-F238E27FC236}">
                  <a16:creationId xmlns:a16="http://schemas.microsoft.com/office/drawing/2014/main" id="{8025AE26-4CCB-4903-B668-A389BF31438F}"/>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Supports you to welcome the widest possible audience</a:t>
              </a:r>
            </a:p>
          </p:txBody>
        </p:sp>
        <p:pic>
          <p:nvPicPr>
            <p:cNvPr id="41" name="Picture Placeholder 22" descr="Icon&#10;&#10;Description automatically generated">
              <a:extLst>
                <a:ext uri="{FF2B5EF4-FFF2-40B4-BE49-F238E27FC236}">
                  <a16:creationId xmlns:a16="http://schemas.microsoft.com/office/drawing/2014/main" id="{21B91180-859B-45E7-8221-3B7E8F81CBA5}"/>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spTree>
    <p:extLst>
      <p:ext uri="{BB962C8B-B14F-4D97-AF65-F5344CB8AC3E}">
        <p14:creationId xmlns:p14="http://schemas.microsoft.com/office/powerpoint/2010/main" val="311484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760576-CFD3-4206-9455-D56590A8991A}"/>
              </a:ext>
            </a:extLst>
          </p:cNvPr>
          <p:cNvSpPr>
            <a:spLocks noGrp="1"/>
          </p:cNvSpPr>
          <p:nvPr>
            <p:ph type="title"/>
          </p:nvPr>
        </p:nvSpPr>
        <p:spPr/>
        <p:txBody>
          <a:bodyPr>
            <a:normAutofit/>
          </a:bodyPr>
          <a:lstStyle/>
          <a:p>
            <a:r>
              <a:rPr lang="en-US" dirty="0"/>
              <a:t>V16 features</a:t>
            </a:r>
          </a:p>
        </p:txBody>
      </p:sp>
      <p:grpSp>
        <p:nvGrpSpPr>
          <p:cNvPr id="25" name="Group 24">
            <a:extLst>
              <a:ext uri="{FF2B5EF4-FFF2-40B4-BE49-F238E27FC236}">
                <a16:creationId xmlns:a16="http://schemas.microsoft.com/office/drawing/2014/main" id="{74A55529-E17E-4244-A61D-03E40313D24B}"/>
              </a:ext>
            </a:extLst>
          </p:cNvPr>
          <p:cNvGrpSpPr/>
          <p:nvPr/>
        </p:nvGrpSpPr>
        <p:grpSpPr>
          <a:xfrm>
            <a:off x="2795039" y="1876214"/>
            <a:ext cx="6891272" cy="622300"/>
            <a:chOff x="4896070" y="5042721"/>
            <a:chExt cx="6891272" cy="622300"/>
          </a:xfrm>
        </p:grpSpPr>
        <p:sp>
          <p:nvSpPr>
            <p:cNvPr id="21" name="Text Placeholder 11">
              <a:extLst>
                <a:ext uri="{FF2B5EF4-FFF2-40B4-BE49-F238E27FC236}">
                  <a16:creationId xmlns:a16="http://schemas.microsoft.com/office/drawing/2014/main" id="{367F6BDB-5C68-47BF-9C91-874F1361885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Easier to learn and use</a:t>
              </a:r>
            </a:p>
          </p:txBody>
        </p:sp>
        <p:pic>
          <p:nvPicPr>
            <p:cNvPr id="24" name="Picture Placeholder 22" descr="Icon&#10;&#10;Description automatically generated">
              <a:extLst>
                <a:ext uri="{FF2B5EF4-FFF2-40B4-BE49-F238E27FC236}">
                  <a16:creationId xmlns:a16="http://schemas.microsoft.com/office/drawing/2014/main" id="{C7CBA58D-050A-479D-BF8A-D33F9AA628B0}"/>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0" name="Group 29">
            <a:extLst>
              <a:ext uri="{FF2B5EF4-FFF2-40B4-BE49-F238E27FC236}">
                <a16:creationId xmlns:a16="http://schemas.microsoft.com/office/drawing/2014/main" id="{98D6CC8D-ADEC-47A7-8AF7-BDBA575EAD1E}"/>
              </a:ext>
            </a:extLst>
          </p:cNvPr>
          <p:cNvGrpSpPr/>
          <p:nvPr/>
        </p:nvGrpSpPr>
        <p:grpSpPr>
          <a:xfrm>
            <a:off x="2795039" y="2885470"/>
            <a:ext cx="6891272" cy="622300"/>
            <a:chOff x="4896070" y="5042721"/>
            <a:chExt cx="6891272" cy="622300"/>
          </a:xfrm>
        </p:grpSpPr>
        <p:sp>
          <p:nvSpPr>
            <p:cNvPr id="31" name="Text Placeholder 11">
              <a:extLst>
                <a:ext uri="{FF2B5EF4-FFF2-40B4-BE49-F238E27FC236}">
                  <a16:creationId xmlns:a16="http://schemas.microsoft.com/office/drawing/2014/main" id="{9AAADEF0-DD39-4B31-9941-856B0040008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Streamlined strategies for membership acquisition and retention</a:t>
              </a:r>
            </a:p>
          </p:txBody>
        </p:sp>
        <p:pic>
          <p:nvPicPr>
            <p:cNvPr id="32" name="Picture Placeholder 22" descr="Icon&#10;&#10;Description automatically generated">
              <a:extLst>
                <a:ext uri="{FF2B5EF4-FFF2-40B4-BE49-F238E27FC236}">
                  <a16:creationId xmlns:a16="http://schemas.microsoft.com/office/drawing/2014/main" id="{EF9BD700-BE8E-432E-AF90-E02D448C367B}"/>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3" name="Group 32">
            <a:extLst>
              <a:ext uri="{FF2B5EF4-FFF2-40B4-BE49-F238E27FC236}">
                <a16:creationId xmlns:a16="http://schemas.microsoft.com/office/drawing/2014/main" id="{B3BE65AC-7815-4738-8D09-12AF6F954BBA}"/>
              </a:ext>
            </a:extLst>
          </p:cNvPr>
          <p:cNvGrpSpPr/>
          <p:nvPr/>
        </p:nvGrpSpPr>
        <p:grpSpPr>
          <a:xfrm>
            <a:off x="2795039" y="3894725"/>
            <a:ext cx="6891272" cy="622300"/>
            <a:chOff x="4896070" y="5042721"/>
            <a:chExt cx="6891272" cy="622300"/>
          </a:xfrm>
        </p:grpSpPr>
        <p:sp>
          <p:nvSpPr>
            <p:cNvPr id="34" name="Text Placeholder 11">
              <a:extLst>
                <a:ext uri="{FF2B5EF4-FFF2-40B4-BE49-F238E27FC236}">
                  <a16:creationId xmlns:a16="http://schemas.microsoft.com/office/drawing/2014/main" id="{59A4A27E-5142-46C0-A9F3-9D0D342E2FE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Reduced uncertainty as you plan for the future</a:t>
              </a:r>
            </a:p>
          </p:txBody>
        </p:sp>
        <p:pic>
          <p:nvPicPr>
            <p:cNvPr id="35" name="Picture Placeholder 22" descr="Icon&#10;&#10;Description automatically generated">
              <a:extLst>
                <a:ext uri="{FF2B5EF4-FFF2-40B4-BE49-F238E27FC236}">
                  <a16:creationId xmlns:a16="http://schemas.microsoft.com/office/drawing/2014/main" id="{F9E8EB50-60EC-4954-AAD3-78AF087A01D8}"/>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6" name="Group 35">
            <a:extLst>
              <a:ext uri="{FF2B5EF4-FFF2-40B4-BE49-F238E27FC236}">
                <a16:creationId xmlns:a16="http://schemas.microsoft.com/office/drawing/2014/main" id="{26902D12-E1BD-4939-B107-DCBC4A441F11}"/>
              </a:ext>
            </a:extLst>
          </p:cNvPr>
          <p:cNvGrpSpPr/>
          <p:nvPr/>
        </p:nvGrpSpPr>
        <p:grpSpPr>
          <a:xfrm>
            <a:off x="2795039" y="4903980"/>
            <a:ext cx="7304690" cy="622300"/>
            <a:chOff x="4896070" y="5042721"/>
            <a:chExt cx="6891272" cy="622300"/>
          </a:xfrm>
        </p:grpSpPr>
        <p:sp>
          <p:nvSpPr>
            <p:cNvPr id="37" name="Text Placeholder 11">
              <a:extLst>
                <a:ext uri="{FF2B5EF4-FFF2-40B4-BE49-F238E27FC236}">
                  <a16:creationId xmlns:a16="http://schemas.microsoft.com/office/drawing/2014/main" id="{252C8D0C-87A4-45CD-9CD8-28FA2E95EAD9}"/>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Flexibility to give customers the right info</a:t>
              </a:r>
            </a:p>
          </p:txBody>
        </p:sp>
        <p:pic>
          <p:nvPicPr>
            <p:cNvPr id="38" name="Picture Placeholder 22" descr="Icon&#10;&#10;Description automatically generated">
              <a:extLst>
                <a:ext uri="{FF2B5EF4-FFF2-40B4-BE49-F238E27FC236}">
                  <a16:creationId xmlns:a16="http://schemas.microsoft.com/office/drawing/2014/main" id="{B1740610-352D-4680-B8F7-25F872E09894}"/>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39" name="Group 38">
            <a:extLst>
              <a:ext uri="{FF2B5EF4-FFF2-40B4-BE49-F238E27FC236}">
                <a16:creationId xmlns:a16="http://schemas.microsoft.com/office/drawing/2014/main" id="{62DA656B-C64E-4421-93DF-2ED0A65DF42A}"/>
              </a:ext>
            </a:extLst>
          </p:cNvPr>
          <p:cNvGrpSpPr/>
          <p:nvPr/>
        </p:nvGrpSpPr>
        <p:grpSpPr>
          <a:xfrm>
            <a:off x="2795039" y="5913236"/>
            <a:ext cx="6891272" cy="622300"/>
            <a:chOff x="4896070" y="5042721"/>
            <a:chExt cx="6891272" cy="622300"/>
          </a:xfrm>
        </p:grpSpPr>
        <p:sp>
          <p:nvSpPr>
            <p:cNvPr id="40" name="Text Placeholder 11">
              <a:extLst>
                <a:ext uri="{FF2B5EF4-FFF2-40B4-BE49-F238E27FC236}">
                  <a16:creationId xmlns:a16="http://schemas.microsoft.com/office/drawing/2014/main" id="{8025AE26-4CCB-4903-B668-A389BF31438F}"/>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Supports you to welcome the widest possible audience</a:t>
              </a:r>
            </a:p>
          </p:txBody>
        </p:sp>
        <p:pic>
          <p:nvPicPr>
            <p:cNvPr id="41" name="Picture Placeholder 22" descr="Icon&#10;&#10;Description automatically generated">
              <a:extLst>
                <a:ext uri="{FF2B5EF4-FFF2-40B4-BE49-F238E27FC236}">
                  <a16:creationId xmlns:a16="http://schemas.microsoft.com/office/drawing/2014/main" id="{21B91180-859B-45E7-8221-3B7E8F81CBA5}"/>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22" name="Group 21">
            <a:extLst>
              <a:ext uri="{FF2B5EF4-FFF2-40B4-BE49-F238E27FC236}">
                <a16:creationId xmlns:a16="http://schemas.microsoft.com/office/drawing/2014/main" id="{74A55529-E17E-4244-A61D-03E40313D24B}"/>
              </a:ext>
            </a:extLst>
          </p:cNvPr>
          <p:cNvGrpSpPr/>
          <p:nvPr/>
        </p:nvGrpSpPr>
        <p:grpSpPr>
          <a:xfrm>
            <a:off x="2795039" y="1872177"/>
            <a:ext cx="6891272" cy="622300"/>
            <a:chOff x="4896070" y="5042721"/>
            <a:chExt cx="6891272" cy="622300"/>
          </a:xfrm>
        </p:grpSpPr>
        <p:sp>
          <p:nvSpPr>
            <p:cNvPr id="23" name="Text Placeholder 11">
              <a:extLst>
                <a:ext uri="{FF2B5EF4-FFF2-40B4-BE49-F238E27FC236}">
                  <a16:creationId xmlns:a16="http://schemas.microsoft.com/office/drawing/2014/main" id="{367F6BDB-5C68-47BF-9C91-874F1361885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Friendlier, browser-based interface </a:t>
              </a:r>
            </a:p>
          </p:txBody>
        </p:sp>
        <p:pic>
          <p:nvPicPr>
            <p:cNvPr id="26" name="Picture Placeholder 22" descr="Icon&#10;&#10;Description automatically generated">
              <a:extLst>
                <a:ext uri="{FF2B5EF4-FFF2-40B4-BE49-F238E27FC236}">
                  <a16:creationId xmlns:a16="http://schemas.microsoft.com/office/drawing/2014/main" id="{C7CBA58D-050A-479D-BF8A-D33F9AA628B0}"/>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27" name="Group 26">
            <a:extLst>
              <a:ext uri="{FF2B5EF4-FFF2-40B4-BE49-F238E27FC236}">
                <a16:creationId xmlns:a16="http://schemas.microsoft.com/office/drawing/2014/main" id="{98D6CC8D-ADEC-47A7-8AF7-BDBA575EAD1E}"/>
              </a:ext>
            </a:extLst>
          </p:cNvPr>
          <p:cNvGrpSpPr/>
          <p:nvPr/>
        </p:nvGrpSpPr>
        <p:grpSpPr>
          <a:xfrm>
            <a:off x="2795039" y="2871588"/>
            <a:ext cx="6891272" cy="622300"/>
            <a:chOff x="4896070" y="5042721"/>
            <a:chExt cx="6891272" cy="622300"/>
          </a:xfrm>
        </p:grpSpPr>
        <p:sp>
          <p:nvSpPr>
            <p:cNvPr id="28" name="Text Placeholder 11">
              <a:extLst>
                <a:ext uri="{FF2B5EF4-FFF2-40B4-BE49-F238E27FC236}">
                  <a16:creationId xmlns:a16="http://schemas.microsoft.com/office/drawing/2014/main" id="{9AAADEF0-DD39-4B31-9941-856B0040008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Membership discounts &amp; benefits</a:t>
              </a:r>
            </a:p>
          </p:txBody>
        </p:sp>
        <p:pic>
          <p:nvPicPr>
            <p:cNvPr id="29" name="Picture Placeholder 22" descr="Icon&#10;&#10;Description automatically generated">
              <a:extLst>
                <a:ext uri="{FF2B5EF4-FFF2-40B4-BE49-F238E27FC236}">
                  <a16:creationId xmlns:a16="http://schemas.microsoft.com/office/drawing/2014/main" id="{EF9BD700-BE8E-432E-AF90-E02D448C367B}"/>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42" name="Group 41">
            <a:extLst>
              <a:ext uri="{FF2B5EF4-FFF2-40B4-BE49-F238E27FC236}">
                <a16:creationId xmlns:a16="http://schemas.microsoft.com/office/drawing/2014/main" id="{B3BE65AC-7815-4738-8D09-12AF6F954BBA}"/>
              </a:ext>
            </a:extLst>
          </p:cNvPr>
          <p:cNvGrpSpPr/>
          <p:nvPr/>
        </p:nvGrpSpPr>
        <p:grpSpPr>
          <a:xfrm>
            <a:off x="2795039" y="3904569"/>
            <a:ext cx="6891272" cy="622300"/>
            <a:chOff x="4896070" y="5042721"/>
            <a:chExt cx="6891272" cy="622300"/>
          </a:xfrm>
        </p:grpSpPr>
        <p:sp>
          <p:nvSpPr>
            <p:cNvPr id="44" name="Text Placeholder 11">
              <a:extLst>
                <a:ext uri="{FF2B5EF4-FFF2-40B4-BE49-F238E27FC236}">
                  <a16:creationId xmlns:a16="http://schemas.microsoft.com/office/drawing/2014/main" id="{59A4A27E-5142-46C0-A9F3-9D0D342E2FE4}"/>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Predictive forecasting in Analytics</a:t>
              </a:r>
            </a:p>
          </p:txBody>
        </p:sp>
        <p:pic>
          <p:nvPicPr>
            <p:cNvPr id="45" name="Picture Placeholder 22" descr="Icon&#10;&#10;Description automatically generated">
              <a:extLst>
                <a:ext uri="{FF2B5EF4-FFF2-40B4-BE49-F238E27FC236}">
                  <a16:creationId xmlns:a16="http://schemas.microsoft.com/office/drawing/2014/main" id="{F9E8EB50-60EC-4954-AAD3-78AF087A01D8}"/>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46" name="Group 45">
            <a:extLst>
              <a:ext uri="{FF2B5EF4-FFF2-40B4-BE49-F238E27FC236}">
                <a16:creationId xmlns:a16="http://schemas.microsoft.com/office/drawing/2014/main" id="{26902D12-E1BD-4939-B107-DCBC4A441F11}"/>
              </a:ext>
            </a:extLst>
          </p:cNvPr>
          <p:cNvGrpSpPr/>
          <p:nvPr/>
        </p:nvGrpSpPr>
        <p:grpSpPr>
          <a:xfrm>
            <a:off x="2795039" y="4905008"/>
            <a:ext cx="6891272" cy="622300"/>
            <a:chOff x="4896070" y="5042721"/>
            <a:chExt cx="6891272" cy="622300"/>
          </a:xfrm>
        </p:grpSpPr>
        <p:sp>
          <p:nvSpPr>
            <p:cNvPr id="47" name="Text Placeholder 11">
              <a:extLst>
                <a:ext uri="{FF2B5EF4-FFF2-40B4-BE49-F238E27FC236}">
                  <a16:creationId xmlns:a16="http://schemas.microsoft.com/office/drawing/2014/main" id="{252C8D0C-87A4-45CD-9CD8-28FA2E95EAD9}"/>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HTML templates for TNEW</a:t>
              </a:r>
            </a:p>
          </p:txBody>
        </p:sp>
        <p:pic>
          <p:nvPicPr>
            <p:cNvPr id="48" name="Picture Placeholder 22" descr="Icon&#10;&#10;Description automatically generated">
              <a:extLst>
                <a:ext uri="{FF2B5EF4-FFF2-40B4-BE49-F238E27FC236}">
                  <a16:creationId xmlns:a16="http://schemas.microsoft.com/office/drawing/2014/main" id="{B1740610-352D-4680-B8F7-25F872E09894}"/>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grpSp>
        <p:nvGrpSpPr>
          <p:cNvPr id="49" name="Group 48">
            <a:extLst>
              <a:ext uri="{FF2B5EF4-FFF2-40B4-BE49-F238E27FC236}">
                <a16:creationId xmlns:a16="http://schemas.microsoft.com/office/drawing/2014/main" id="{62DA656B-C64E-4421-93DF-2ED0A65DF42A}"/>
              </a:ext>
            </a:extLst>
          </p:cNvPr>
          <p:cNvGrpSpPr/>
          <p:nvPr/>
        </p:nvGrpSpPr>
        <p:grpSpPr>
          <a:xfrm>
            <a:off x="2795039" y="5899354"/>
            <a:ext cx="6891272" cy="622300"/>
            <a:chOff x="4896070" y="5042721"/>
            <a:chExt cx="6891272" cy="622300"/>
          </a:xfrm>
        </p:grpSpPr>
        <p:sp>
          <p:nvSpPr>
            <p:cNvPr id="50" name="Text Placeholder 11">
              <a:extLst>
                <a:ext uri="{FF2B5EF4-FFF2-40B4-BE49-F238E27FC236}">
                  <a16:creationId xmlns:a16="http://schemas.microsoft.com/office/drawing/2014/main" id="{8025AE26-4CCB-4903-B668-A389BF31438F}"/>
                </a:ext>
              </a:extLst>
            </p:cNvPr>
            <p:cNvSpPr txBox="1">
              <a:spLocks/>
            </p:cNvSpPr>
            <p:nvPr/>
          </p:nvSpPr>
          <p:spPr>
            <a:xfrm>
              <a:off x="5672949" y="5092261"/>
              <a:ext cx="6114393" cy="523220"/>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757575"/>
                  </a:solidFill>
                  <a:effectLst/>
                  <a:uLnTx/>
                  <a:uFillTx/>
                  <a:latin typeface="Montserrat Light"/>
                  <a:ea typeface="Verdana" panose="020B0604030504040204" pitchFamily="34" charset="0"/>
                </a:rPr>
                <a:t>TNEW accessibility updates</a:t>
              </a:r>
            </a:p>
          </p:txBody>
        </p:sp>
        <p:pic>
          <p:nvPicPr>
            <p:cNvPr id="51" name="Picture Placeholder 22" descr="Icon&#10;&#10;Description automatically generated">
              <a:extLst>
                <a:ext uri="{FF2B5EF4-FFF2-40B4-BE49-F238E27FC236}">
                  <a16:creationId xmlns:a16="http://schemas.microsoft.com/office/drawing/2014/main" id="{21B91180-859B-45E7-8221-3B7E8F81CBA5}"/>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t="1244" b="1244"/>
            <a:stretch>
              <a:fillRect/>
            </a:stretch>
          </p:blipFill>
          <p:spPr>
            <a:xfrm>
              <a:off x="4896070" y="5042721"/>
              <a:ext cx="638175" cy="622300"/>
            </a:xfrm>
            <a:prstGeom prst="rect">
              <a:avLst/>
            </a:prstGeom>
            <a:blipFill>
              <a:blip r:embed="rId4">
                <a:duotone>
                  <a:schemeClr val="accent1">
                    <a:shade val="45000"/>
                    <a:satMod val="135000"/>
                  </a:schemeClr>
                  <a:prstClr val="white"/>
                </a:duotone>
              </a:blip>
              <a:stretch>
                <a:fillRect/>
              </a:stretch>
            </a:blipFill>
          </p:spPr>
        </p:pic>
      </p:grpSp>
    </p:spTree>
    <p:extLst>
      <p:ext uri="{BB962C8B-B14F-4D97-AF65-F5344CB8AC3E}">
        <p14:creationId xmlns:p14="http://schemas.microsoft.com/office/powerpoint/2010/main" val="406053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30"/>
                                        </p:tgtEl>
                                      </p:cBhvr>
                                    </p:animEffect>
                                    <p:set>
                                      <p:cBhvr>
                                        <p:cTn id="15" dur="1" fill="hold">
                                          <p:stCondLst>
                                            <p:cond delay="499"/>
                                          </p:stCondLst>
                                        </p:cTn>
                                        <p:tgtEl>
                                          <p:spTgt spid="30"/>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33"/>
                                        </p:tgtEl>
                                      </p:cBhvr>
                                    </p:animEffect>
                                    <p:set>
                                      <p:cBhvr>
                                        <p:cTn id="23" dur="1" fill="hold">
                                          <p:stCondLst>
                                            <p:cond delay="499"/>
                                          </p:stCondLst>
                                        </p:cTn>
                                        <p:tgtEl>
                                          <p:spTgt spid="33"/>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36"/>
                                        </p:tgtEl>
                                      </p:cBhvr>
                                    </p:animEffect>
                                    <p:set>
                                      <p:cBhvr>
                                        <p:cTn id="31" dur="1" fill="hold">
                                          <p:stCondLst>
                                            <p:cond delay="499"/>
                                          </p:stCondLst>
                                        </p:cTn>
                                        <p:tgtEl>
                                          <p:spTgt spid="36"/>
                                        </p:tgtEl>
                                        <p:attrNameLst>
                                          <p:attrName>style.visibility</p:attrName>
                                        </p:attrNameLst>
                                      </p:cBhvr>
                                      <p:to>
                                        <p:strVal val="hidden"/>
                                      </p:to>
                                    </p:set>
                                  </p:childTnLst>
                                </p:cTn>
                              </p:par>
                              <p:par>
                                <p:cTn id="32" presetID="10" presetClass="entr" presetSubtype="0"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nodeType="clickEffect">
                                  <p:stCondLst>
                                    <p:cond delay="0"/>
                                  </p:stCondLst>
                                  <p:childTnLst>
                                    <p:animEffect transition="out" filter="fade">
                                      <p:cBhvr>
                                        <p:cTn id="38" dur="500"/>
                                        <p:tgtEl>
                                          <p:spTgt spid="39"/>
                                        </p:tgtEl>
                                      </p:cBhvr>
                                    </p:animEffect>
                                    <p:set>
                                      <p:cBhvr>
                                        <p:cTn id="39" dur="1" fill="hold">
                                          <p:stCondLst>
                                            <p:cond delay="499"/>
                                          </p:stCondLst>
                                        </p:cTn>
                                        <p:tgtEl>
                                          <p:spTgt spid="39"/>
                                        </p:tgtEl>
                                        <p:attrNameLst>
                                          <p:attrName>style.visibility</p:attrName>
                                        </p:attrNameLst>
                                      </p:cBhvr>
                                      <p:to>
                                        <p:strVal val="hidden"/>
                                      </p:to>
                                    </p:set>
                                  </p:childTnLst>
                                </p:cTn>
                              </p:par>
                              <p:par>
                                <p:cTn id="40" presetID="10" presetClass="entr" presetSubtype="0" fill="hold" nodeType="with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fade">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1A193-F1E8-5920-2592-BA6E80DEBF0D}"/>
              </a:ext>
            </a:extLst>
          </p:cNvPr>
          <p:cNvSpPr>
            <a:spLocks noGrp="1"/>
          </p:cNvSpPr>
          <p:nvPr>
            <p:ph type="title"/>
          </p:nvPr>
        </p:nvSpPr>
        <p:spPr/>
        <p:txBody>
          <a:bodyPr/>
          <a:lstStyle/>
          <a:p>
            <a:r>
              <a:rPr lang="en-US" dirty="0"/>
              <a:t>Since general release</a:t>
            </a:r>
            <a:endParaRPr lang="en-GB" dirty="0"/>
          </a:p>
        </p:txBody>
      </p:sp>
      <p:sp>
        <p:nvSpPr>
          <p:cNvPr id="3" name="Text Placeholder 2">
            <a:extLst>
              <a:ext uri="{FF2B5EF4-FFF2-40B4-BE49-F238E27FC236}">
                <a16:creationId xmlns:a16="http://schemas.microsoft.com/office/drawing/2014/main" id="{19CFB7B2-099A-7327-64D9-250518A910F9}"/>
              </a:ext>
            </a:extLst>
          </p:cNvPr>
          <p:cNvSpPr>
            <a:spLocks noGrp="1"/>
          </p:cNvSpPr>
          <p:nvPr>
            <p:ph type="body" sz="quarter" idx="10"/>
          </p:nvPr>
        </p:nvSpPr>
        <p:spPr/>
        <p:txBody>
          <a:bodyPr/>
          <a:lstStyle/>
          <a:p>
            <a:r>
              <a:rPr lang="en-US" dirty="0"/>
              <a:t>Additional web screens</a:t>
            </a:r>
          </a:p>
          <a:p>
            <a:r>
              <a:rPr lang="en-US" dirty="0"/>
              <a:t>Mobile tickets in the application</a:t>
            </a:r>
          </a:p>
          <a:p>
            <a:r>
              <a:rPr lang="en-US" dirty="0"/>
              <a:t>Mobile Wallets</a:t>
            </a:r>
          </a:p>
          <a:p>
            <a:r>
              <a:rPr lang="en-US" dirty="0"/>
              <a:t>Access control improvements</a:t>
            </a:r>
          </a:p>
          <a:p>
            <a:r>
              <a:rPr lang="en-US" dirty="0"/>
              <a:t>More reports in the web browser</a:t>
            </a:r>
          </a:p>
          <a:p>
            <a:pPr marL="0" indent="0">
              <a:buNone/>
            </a:pPr>
            <a:endParaRPr lang="en-GB" dirty="0"/>
          </a:p>
        </p:txBody>
      </p:sp>
    </p:spTree>
    <p:extLst>
      <p:ext uri="{BB962C8B-B14F-4D97-AF65-F5344CB8AC3E}">
        <p14:creationId xmlns:p14="http://schemas.microsoft.com/office/powerpoint/2010/main" val="375617740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1944AA7-0775-2809-B256-4BFB0F211C27}"/>
              </a:ext>
            </a:extLst>
          </p:cNvPr>
          <p:cNvSpPr>
            <a:spLocks noGrp="1"/>
          </p:cNvSpPr>
          <p:nvPr>
            <p:ph type="title"/>
          </p:nvPr>
        </p:nvSpPr>
        <p:spPr/>
        <p:txBody>
          <a:bodyPr/>
          <a:lstStyle/>
          <a:p>
            <a:r>
              <a:rPr lang="en-US" dirty="0"/>
              <a:t>Order processing pilot</a:t>
            </a:r>
            <a:endParaRPr lang="en-GB" dirty="0"/>
          </a:p>
        </p:txBody>
      </p:sp>
      <p:sp>
        <p:nvSpPr>
          <p:cNvPr id="3" name="Text Placeholder 2">
            <a:extLst>
              <a:ext uri="{FF2B5EF4-FFF2-40B4-BE49-F238E27FC236}">
                <a16:creationId xmlns:a16="http://schemas.microsoft.com/office/drawing/2014/main" id="{19CFB7B2-099A-7327-64D9-250518A910F9}"/>
              </a:ext>
            </a:extLst>
          </p:cNvPr>
          <p:cNvSpPr>
            <a:spLocks noGrp="1"/>
          </p:cNvSpPr>
          <p:nvPr>
            <p:ph type="body" sz="quarter" idx="10"/>
          </p:nvPr>
        </p:nvSpPr>
        <p:spPr/>
        <p:txBody>
          <a:bodyPr/>
          <a:lstStyle/>
          <a:p>
            <a:pPr marL="0" indent="0" algn="ctr">
              <a:buNone/>
            </a:pPr>
            <a:r>
              <a:rPr lang="en-US" dirty="0">
                <a:latin typeface="Montserrat" panose="00000500000000000000" pitchFamily="2" charset="0"/>
              </a:rPr>
              <a:t>16.0.6 + Order processing Pilot</a:t>
            </a:r>
          </a:p>
          <a:p>
            <a:pPr marL="0" indent="0" algn="ctr">
              <a:buNone/>
            </a:pPr>
            <a:endParaRPr lang="en-GB" dirty="0"/>
          </a:p>
        </p:txBody>
      </p:sp>
      <p:pic>
        <p:nvPicPr>
          <p:cNvPr id="5" name="Picture 4" descr="A screenshot of a computer&#10;&#10;Description automatically generated">
            <a:extLst>
              <a:ext uri="{FF2B5EF4-FFF2-40B4-BE49-F238E27FC236}">
                <a16:creationId xmlns:a16="http://schemas.microsoft.com/office/drawing/2014/main" id="{A7E829D4-DB75-D112-9A35-B1EE34007A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6915" y="1298470"/>
            <a:ext cx="9118170" cy="5248116"/>
          </a:xfrm>
          <a:prstGeom prst="rect">
            <a:avLst/>
          </a:prstGeom>
        </p:spPr>
      </p:pic>
    </p:spTree>
    <p:extLst>
      <p:ext uri="{BB962C8B-B14F-4D97-AF65-F5344CB8AC3E}">
        <p14:creationId xmlns:p14="http://schemas.microsoft.com/office/powerpoint/2010/main" val="2523548533"/>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E69219-00E1-9C90-2D26-C6CD6AF518D1}"/>
              </a:ext>
            </a:extLst>
          </p:cNvPr>
          <p:cNvSpPr txBox="1"/>
          <p:nvPr/>
        </p:nvSpPr>
        <p:spPr>
          <a:xfrm>
            <a:off x="504749" y="331570"/>
            <a:ext cx="11609222" cy="6740307"/>
          </a:xfrm>
          <a:prstGeom prst="rect">
            <a:avLst/>
          </a:prstGeom>
          <a:noFill/>
        </p:spPr>
        <p:txBody>
          <a:bodyPr wrap="square" numCol="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New User Interface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Favourite Pages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Favourite Reports and Utilities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Favourite Reference Tables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Report Parameter Sets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Constituent Steps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Friendly names for Tables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QR Code for scanner login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Interactions Cube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Predictive Forecasting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New HTML Templates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Membership Discounts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Membership Benefits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Web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Segmentations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FFFFFF"/>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Montserrat"/>
                <a:ea typeface="+mn-ea"/>
                <a:cs typeface="+mn-cs"/>
              </a:rPr>
              <a:t>Mobile wallets</a:t>
            </a:r>
          </a:p>
        </p:txBody>
      </p:sp>
    </p:spTree>
    <p:extLst>
      <p:ext uri="{BB962C8B-B14F-4D97-AF65-F5344CB8AC3E}">
        <p14:creationId xmlns:p14="http://schemas.microsoft.com/office/powerpoint/2010/main" val="1128164552"/>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8A7FE-0E9B-1EF3-A08B-401DB22CBFDD}"/>
              </a:ext>
            </a:extLst>
          </p:cNvPr>
          <p:cNvSpPr>
            <a:spLocks noGrp="1"/>
          </p:cNvSpPr>
          <p:nvPr>
            <p:ph type="title"/>
          </p:nvPr>
        </p:nvSpPr>
        <p:spPr/>
        <p:txBody>
          <a:bodyPr/>
          <a:lstStyle/>
          <a:p>
            <a:r>
              <a:rPr lang="en-US" dirty="0"/>
              <a:t>Resources</a:t>
            </a:r>
            <a:endParaRPr lang="en-GB" dirty="0"/>
          </a:p>
        </p:txBody>
      </p:sp>
    </p:spTree>
    <p:extLst>
      <p:ext uri="{BB962C8B-B14F-4D97-AF65-F5344CB8AC3E}">
        <p14:creationId xmlns:p14="http://schemas.microsoft.com/office/powerpoint/2010/main" val="65938747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9EE89-31FA-CA9F-80AE-3FFA6ADC2CF8}"/>
              </a:ext>
            </a:extLst>
          </p:cNvPr>
          <p:cNvSpPr>
            <a:spLocks noGrp="1"/>
          </p:cNvSpPr>
          <p:nvPr>
            <p:ph type="title"/>
          </p:nvPr>
        </p:nvSpPr>
        <p:spPr/>
        <p:txBody>
          <a:bodyPr/>
          <a:lstStyle/>
          <a:p>
            <a:r>
              <a:rPr lang="en-US" dirty="0" err="1"/>
              <a:t>Familiarisation</a:t>
            </a:r>
            <a:endParaRPr lang="en-GB" dirty="0"/>
          </a:p>
        </p:txBody>
      </p:sp>
      <p:sp>
        <p:nvSpPr>
          <p:cNvPr id="3" name="Text Placeholder 2">
            <a:extLst>
              <a:ext uri="{FF2B5EF4-FFF2-40B4-BE49-F238E27FC236}">
                <a16:creationId xmlns:a16="http://schemas.microsoft.com/office/drawing/2014/main" id="{13230B8C-D4F6-5BE8-16EC-BCD51DDE9109}"/>
              </a:ext>
            </a:extLst>
          </p:cNvPr>
          <p:cNvSpPr>
            <a:spLocks noGrp="1"/>
          </p:cNvSpPr>
          <p:nvPr>
            <p:ph type="body" sz="quarter" idx="10"/>
          </p:nvPr>
        </p:nvSpPr>
        <p:spPr>
          <a:xfrm>
            <a:off x="1821577" y="2295727"/>
            <a:ext cx="9601200" cy="3556780"/>
          </a:xfrm>
        </p:spPr>
        <p:txBody>
          <a:bodyPr/>
          <a:lstStyle/>
          <a:p>
            <a:pPr>
              <a:buFont typeface="Arial" panose="020B0604020202020204" pitchFamily="34" charset="0"/>
              <a:buChar char="•"/>
            </a:pPr>
            <a:r>
              <a:rPr lang="en-US" sz="2400" dirty="0"/>
              <a:t>v16 learning programs by job role</a:t>
            </a:r>
          </a:p>
          <a:p>
            <a:pPr>
              <a:buFont typeface="Arial" panose="020B0604020202020204" pitchFamily="34" charset="0"/>
              <a:buChar char="•"/>
            </a:pPr>
            <a:r>
              <a:rPr lang="en-US" sz="2400" dirty="0"/>
              <a:t>Membership processing courses</a:t>
            </a:r>
          </a:p>
          <a:p>
            <a:pPr lvl="1">
              <a:buFont typeface="Arial" panose="020B0604020202020204" pitchFamily="34" charset="0"/>
              <a:buChar char="•"/>
            </a:pPr>
            <a:r>
              <a:rPr lang="en-US" sz="2000" dirty="0"/>
              <a:t>Contribution Editor</a:t>
            </a:r>
          </a:p>
          <a:p>
            <a:pPr lvl="1">
              <a:buFont typeface="Arial" panose="020B0604020202020204" pitchFamily="34" charset="0"/>
              <a:buChar char="•"/>
            </a:pPr>
            <a:r>
              <a:rPr lang="en-US" sz="2000" dirty="0"/>
              <a:t>Ticket Orders</a:t>
            </a:r>
          </a:p>
          <a:p>
            <a:pPr>
              <a:buFont typeface="Arial" panose="020B0604020202020204" pitchFamily="34" charset="0"/>
              <a:buChar char="•"/>
            </a:pPr>
            <a:r>
              <a:rPr lang="en-US" sz="2400" dirty="0"/>
              <a:t>Translating v15 membership periods to v16 periods</a:t>
            </a:r>
          </a:p>
          <a:p>
            <a:pPr>
              <a:buFont typeface="Arial" panose="020B0604020202020204" pitchFamily="34" charset="0"/>
              <a:buChar char="•"/>
            </a:pPr>
            <a:r>
              <a:rPr lang="en-US" sz="2400" dirty="0"/>
              <a:t>Recreating Deprecated Membership Reports in Tessitura Analytics</a:t>
            </a:r>
          </a:p>
          <a:p>
            <a:pPr>
              <a:buFont typeface="Arial" panose="020B0604020202020204" pitchFamily="34" charset="0"/>
              <a:buChar char="•"/>
            </a:pPr>
            <a:r>
              <a:rPr lang="en-US" sz="2400" dirty="0"/>
              <a:t>Release notes and defect lists</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241439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7E659-2920-584C-79D6-1DC7083F6C06}"/>
              </a:ext>
            </a:extLst>
          </p:cNvPr>
          <p:cNvSpPr>
            <a:spLocks noGrp="1"/>
          </p:cNvSpPr>
          <p:nvPr>
            <p:ph type="title"/>
          </p:nvPr>
        </p:nvSpPr>
        <p:spPr/>
        <p:txBody>
          <a:bodyPr/>
          <a:lstStyle/>
          <a:p>
            <a:r>
              <a:rPr lang="en-US" dirty="0"/>
              <a:t>v16 Resources: Explore, learn, prepare</a:t>
            </a:r>
            <a:br>
              <a:rPr lang="en-US" dirty="0"/>
            </a:br>
            <a:endParaRPr lang="en-GB" dirty="0"/>
          </a:p>
        </p:txBody>
      </p:sp>
      <p:sp>
        <p:nvSpPr>
          <p:cNvPr id="3" name="Text Placeholder 2">
            <a:extLst>
              <a:ext uri="{FF2B5EF4-FFF2-40B4-BE49-F238E27FC236}">
                <a16:creationId xmlns:a16="http://schemas.microsoft.com/office/drawing/2014/main" id="{B7EDE941-A8EC-E729-241D-A400544A15F5}"/>
              </a:ext>
            </a:extLst>
          </p:cNvPr>
          <p:cNvSpPr>
            <a:spLocks noGrp="1"/>
          </p:cNvSpPr>
          <p:nvPr>
            <p:ph type="body" sz="quarter" idx="10"/>
          </p:nvPr>
        </p:nvSpPr>
        <p:spPr>
          <a:xfrm>
            <a:off x="3330521" y="2018490"/>
            <a:ext cx="9601200" cy="3556780"/>
          </a:xfrm>
        </p:spPr>
        <p:txBody>
          <a:bodyPr/>
          <a:lstStyle/>
          <a:p>
            <a:pPr marL="0" indent="0">
              <a:buClr>
                <a:srgbClr val="E3463B"/>
              </a:buClr>
              <a:buNone/>
              <a:defRPr/>
            </a:pPr>
            <a:r>
              <a:rPr kumimoji="0" lang="en-US" sz="3600" b="1" i="0" u="none" strike="noStrike" kern="1200" cap="none" spc="0" normalizeH="0" baseline="0" noProof="0" dirty="0">
                <a:ln>
                  <a:noFill/>
                </a:ln>
                <a:solidFill>
                  <a:schemeClr val="accent1"/>
                </a:solidFill>
                <a:effectLst/>
                <a:uLnTx/>
                <a:uFillTx/>
                <a:latin typeface="Montserrat" panose="00000500000000000000" pitchFamily="2" charset="0"/>
                <a:ea typeface="Verdana" panose="020B0604030504040204" pitchFamily="34" charset="0"/>
              </a:rPr>
              <a:t>tessituranetwork.com/v16</a:t>
            </a: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a:t>
            </a: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hlinkClick r:id="rId3">
                  <a:extLst>
                    <a:ext uri="{A12FA001-AC4F-418D-AE19-62706E023703}">
                      <ahyp:hlinkClr xmlns:ahyp="http://schemas.microsoft.com/office/drawing/2018/hyperlinkcolor" val="tx"/>
                    </a:ext>
                  </a:extLst>
                </a:hlinkClick>
              </a:rPr>
              <a:t>Documentation</a:t>
            </a:r>
            <a:endPar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Upgrade Guides</a:t>
            </a: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a:t>
            </a: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hlinkClick r:id="rId4">
                  <a:extLst>
                    <a:ext uri="{A12FA001-AC4F-418D-AE19-62706E023703}">
                      <ahyp:hlinkClr xmlns:ahyp="http://schemas.microsoft.com/office/drawing/2018/hyperlinkcolor" val="tx"/>
                    </a:ext>
                  </a:extLst>
                </a:hlinkClick>
              </a:rPr>
              <a:t>Hosted</a:t>
            </a:r>
            <a:endPar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a:t>
            </a: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hlinkClick r:id="rId5">
                  <a:extLst>
                    <a:ext uri="{A12FA001-AC4F-418D-AE19-62706E023703}">
                      <ahyp:hlinkClr xmlns:ahyp="http://schemas.microsoft.com/office/drawing/2018/hyperlinkcolor" val="tx"/>
                    </a:ext>
                  </a:extLst>
                </a:hlinkClick>
              </a:rPr>
              <a:t>Self-hosted</a:t>
            </a:r>
            <a:endPar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a:t>
            </a: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hlinkClick r:id="rId6">
                  <a:extLst>
                    <a:ext uri="{A12FA001-AC4F-418D-AE19-62706E023703}">
                      <ahyp:hlinkClr xmlns:ahyp="http://schemas.microsoft.com/office/drawing/2018/hyperlinkcolor" val="tx"/>
                    </a:ext>
                  </a:extLst>
                </a:hlinkClick>
              </a:rPr>
              <a:t>v16 Timeline</a:t>
            </a:r>
            <a:endPar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rPr>
              <a:t>	</a:t>
            </a:r>
            <a:r>
              <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hlinkClick r:id="rId7">
                  <a:extLst>
                    <a:ext uri="{A12FA001-AC4F-418D-AE19-62706E023703}">
                      <ahyp:hlinkClr xmlns:ahyp="http://schemas.microsoft.com/office/drawing/2018/hyperlinkcolor" val="tx"/>
                    </a:ext>
                  </a:extLst>
                </a:hlinkClick>
              </a:rPr>
              <a:t>Learning Resources</a:t>
            </a:r>
            <a:endParaRPr kumimoji="0" lang="en-US" sz="2800" b="0" i="0" u="none" strike="noStrike" kern="1200" cap="none" spc="0" normalizeH="0" baseline="0" noProof="0" dirty="0">
              <a:ln>
                <a:noFill/>
              </a:ln>
              <a:solidFill>
                <a:schemeClr val="accent1"/>
              </a:solidFill>
              <a:effectLst/>
              <a:uLnTx/>
              <a:uFillTx/>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endParaRPr lang="en-US" dirty="0">
              <a:solidFill>
                <a:srgbClr val="000000"/>
              </a:solidFill>
              <a:latin typeface="Montserrat Light"/>
              <a:ea typeface="Verdana" panose="020B0604030504040204" pitchFamily="34" charset="0"/>
            </a:endParaRPr>
          </a:p>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endParaRPr kumimoji="0" lang="en-US" sz="2800" b="0" i="0" u="none" strike="noStrike" kern="1200" cap="none" spc="0" normalizeH="0" baseline="0" noProof="0" dirty="0">
              <a:ln>
                <a:noFill/>
              </a:ln>
              <a:solidFill>
                <a:srgbClr val="000000"/>
              </a:solidFill>
              <a:effectLst/>
              <a:uLnTx/>
              <a:uFillTx/>
              <a:latin typeface="Montserrat Light"/>
              <a:ea typeface="Verdana" panose="020B0604030504040204" pitchFamily="34" charset="0"/>
            </a:endParaRPr>
          </a:p>
          <a:p>
            <a:endParaRPr lang="en-GB" dirty="0"/>
          </a:p>
        </p:txBody>
      </p:sp>
      <p:pic>
        <p:nvPicPr>
          <p:cNvPr id="4" name="Picture 3">
            <a:extLst>
              <a:ext uri="{FF2B5EF4-FFF2-40B4-BE49-F238E27FC236}">
                <a16:creationId xmlns:a16="http://schemas.microsoft.com/office/drawing/2014/main" id="{05FC5D2A-F2DB-B09F-7E5A-13E36D7E9C68}"/>
              </a:ext>
            </a:extLst>
          </p:cNvPr>
          <p:cNvPicPr>
            <a:picLocks noChangeAspect="1"/>
          </p:cNvPicPr>
          <p:nvPr/>
        </p:nvPicPr>
        <p:blipFill>
          <a:blip r:embed="rId8">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11200"/>
                    </a14:imgEffect>
                  </a14:imgLayer>
                </a14:imgProps>
              </a:ext>
              <a:ext uri="{28A0092B-C50C-407E-A947-70E740481C1C}">
                <a14:useLocalDpi xmlns:a14="http://schemas.microsoft.com/office/drawing/2010/main" val="0"/>
              </a:ext>
            </a:extLst>
          </a:blip>
          <a:srcRect/>
          <a:stretch/>
        </p:blipFill>
        <p:spPr>
          <a:xfrm>
            <a:off x="2665295" y="2018490"/>
            <a:ext cx="567462" cy="568458"/>
          </a:xfrm>
          <a:prstGeom prst="rect">
            <a:avLst/>
          </a:prstGeom>
        </p:spPr>
      </p:pic>
      <p:pic>
        <p:nvPicPr>
          <p:cNvPr id="5" name="Picture 4">
            <a:extLst>
              <a:ext uri="{FF2B5EF4-FFF2-40B4-BE49-F238E27FC236}">
                <a16:creationId xmlns:a16="http://schemas.microsoft.com/office/drawing/2014/main" id="{9FDAEFC0-4017-4AE0-974E-D6A6F4128EBC}"/>
              </a:ext>
            </a:extLst>
          </p:cNvPr>
          <p:cNvPicPr>
            <a:picLocks noChangeAspect="1"/>
          </p:cNvPicPr>
          <p:nvPr/>
        </p:nvPicPr>
        <p:blipFill>
          <a:blip r:embed="rId8">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11200"/>
                    </a14:imgEffect>
                  </a14:imgLayer>
                </a14:imgProps>
              </a:ext>
              <a:ext uri="{28A0092B-C50C-407E-A947-70E740481C1C}">
                <a14:useLocalDpi xmlns:a14="http://schemas.microsoft.com/office/drawing/2010/main" val="0"/>
              </a:ext>
            </a:extLst>
          </a:blip>
          <a:srcRect/>
          <a:stretch/>
        </p:blipFill>
        <p:spPr>
          <a:xfrm>
            <a:off x="3825414" y="2841564"/>
            <a:ext cx="424997" cy="425743"/>
          </a:xfrm>
          <a:prstGeom prst="rect">
            <a:avLst/>
          </a:prstGeom>
        </p:spPr>
      </p:pic>
      <p:pic>
        <p:nvPicPr>
          <p:cNvPr id="6" name="Picture 5">
            <a:extLst>
              <a:ext uri="{FF2B5EF4-FFF2-40B4-BE49-F238E27FC236}">
                <a16:creationId xmlns:a16="http://schemas.microsoft.com/office/drawing/2014/main" id="{A6B73DD6-3255-E9D3-7E63-4908596FAC27}"/>
              </a:ext>
            </a:extLst>
          </p:cNvPr>
          <p:cNvPicPr>
            <a:picLocks noChangeAspect="1"/>
          </p:cNvPicPr>
          <p:nvPr/>
        </p:nvPicPr>
        <p:blipFill>
          <a:blip r:embed="rId8">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11200"/>
                    </a14:imgEffect>
                  </a14:imgLayer>
                </a14:imgProps>
              </a:ext>
              <a:ext uri="{28A0092B-C50C-407E-A947-70E740481C1C}">
                <a14:useLocalDpi xmlns:a14="http://schemas.microsoft.com/office/drawing/2010/main" val="0"/>
              </a:ext>
            </a:extLst>
          </a:blip>
          <a:srcRect/>
          <a:stretch/>
        </p:blipFill>
        <p:spPr>
          <a:xfrm>
            <a:off x="3825413" y="3443510"/>
            <a:ext cx="424997" cy="425743"/>
          </a:xfrm>
          <a:prstGeom prst="rect">
            <a:avLst/>
          </a:prstGeom>
        </p:spPr>
      </p:pic>
      <p:pic>
        <p:nvPicPr>
          <p:cNvPr id="7" name="Picture 6">
            <a:extLst>
              <a:ext uri="{FF2B5EF4-FFF2-40B4-BE49-F238E27FC236}">
                <a16:creationId xmlns:a16="http://schemas.microsoft.com/office/drawing/2014/main" id="{A73A63CB-13D1-EF9A-C74C-83586AE78D89}"/>
              </a:ext>
            </a:extLst>
          </p:cNvPr>
          <p:cNvPicPr>
            <a:picLocks noChangeAspect="1"/>
          </p:cNvPicPr>
          <p:nvPr/>
        </p:nvPicPr>
        <p:blipFill>
          <a:blip r:embed="rId8">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11200"/>
                    </a14:imgEffect>
                  </a14:imgLayer>
                </a14:imgProps>
              </a:ext>
              <a:ext uri="{28A0092B-C50C-407E-A947-70E740481C1C}">
                <a14:useLocalDpi xmlns:a14="http://schemas.microsoft.com/office/drawing/2010/main" val="0"/>
              </a:ext>
            </a:extLst>
          </a:blip>
          <a:srcRect/>
          <a:stretch/>
        </p:blipFill>
        <p:spPr>
          <a:xfrm>
            <a:off x="3825412" y="5388251"/>
            <a:ext cx="424997" cy="374037"/>
          </a:xfrm>
          <a:prstGeom prst="rect">
            <a:avLst/>
          </a:prstGeom>
        </p:spPr>
      </p:pic>
      <p:pic>
        <p:nvPicPr>
          <p:cNvPr id="8" name="Picture 7">
            <a:extLst>
              <a:ext uri="{FF2B5EF4-FFF2-40B4-BE49-F238E27FC236}">
                <a16:creationId xmlns:a16="http://schemas.microsoft.com/office/drawing/2014/main" id="{FBEAC5F1-803C-93B3-5224-4C7521EF5F84}"/>
              </a:ext>
            </a:extLst>
          </p:cNvPr>
          <p:cNvPicPr>
            <a:picLocks noChangeAspect="1"/>
          </p:cNvPicPr>
          <p:nvPr/>
        </p:nvPicPr>
        <p:blipFill>
          <a:blip r:embed="rId8">
            <a:duotone>
              <a:prstClr val="black"/>
              <a:schemeClr val="accent5">
                <a:tint val="45000"/>
                <a:satMod val="400000"/>
              </a:schemeClr>
            </a:duotone>
            <a:extLst>
              <a:ext uri="{BEBA8EAE-BF5A-486C-A8C5-ECC9F3942E4B}">
                <a14:imgProps xmlns:a14="http://schemas.microsoft.com/office/drawing/2010/main">
                  <a14:imgLayer r:embed="rId9">
                    <a14:imgEffect>
                      <a14:colorTemperature colorTemp="11200"/>
                    </a14:imgEffect>
                  </a14:imgLayer>
                </a14:imgProps>
              </a:ext>
              <a:ext uri="{28A0092B-C50C-407E-A947-70E740481C1C}">
                <a14:useLocalDpi xmlns:a14="http://schemas.microsoft.com/office/drawing/2010/main" val="0"/>
              </a:ext>
            </a:extLst>
          </a:blip>
          <a:srcRect/>
          <a:stretch/>
        </p:blipFill>
        <p:spPr>
          <a:xfrm>
            <a:off x="3825413" y="6000777"/>
            <a:ext cx="424997" cy="374037"/>
          </a:xfrm>
          <a:prstGeom prst="rect">
            <a:avLst/>
          </a:prstGeom>
        </p:spPr>
      </p:pic>
    </p:spTree>
    <p:extLst>
      <p:ext uri="{BB962C8B-B14F-4D97-AF65-F5344CB8AC3E}">
        <p14:creationId xmlns:p14="http://schemas.microsoft.com/office/powerpoint/2010/main" val="3691654725"/>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A502B-2B2D-FD94-A5A5-11811A3F70FE}"/>
              </a:ext>
            </a:extLst>
          </p:cNvPr>
          <p:cNvSpPr>
            <a:spLocks noGrp="1"/>
          </p:cNvSpPr>
          <p:nvPr>
            <p:ph type="title"/>
          </p:nvPr>
        </p:nvSpPr>
        <p:spPr/>
        <p:txBody>
          <a:bodyPr/>
          <a:lstStyle/>
          <a:p>
            <a:r>
              <a:rPr kumimoji="0" lang="en-US" sz="4000" b="1" i="0" u="none" strike="noStrike" kern="1200" cap="none" spc="0" normalizeH="0" baseline="0" noProof="0" dirty="0">
                <a:ln>
                  <a:noFill/>
                </a:ln>
                <a:solidFill>
                  <a:prstClr val="white"/>
                </a:solidFill>
                <a:effectLst/>
                <a:uLnTx/>
                <a:uFillTx/>
                <a:latin typeface="Montserrat" panose="02000505000000020004" pitchFamily="2" charset="77"/>
                <a:ea typeface="+mj-ea"/>
                <a:cs typeface="Gotham Bold" pitchFamily="2" charset="0"/>
              </a:rPr>
              <a:t>v16 Resources: Explore, learn, prepare</a:t>
            </a:r>
            <a:br>
              <a:rPr kumimoji="0" lang="en-US" sz="4000" b="1" i="0" u="none" strike="noStrike" kern="1200" cap="none" spc="0" normalizeH="0" baseline="0" noProof="0" dirty="0">
                <a:ln>
                  <a:noFill/>
                </a:ln>
                <a:solidFill>
                  <a:prstClr val="white"/>
                </a:solidFill>
                <a:effectLst/>
                <a:uLnTx/>
                <a:uFillTx/>
                <a:latin typeface="Montserrat" panose="02000505000000020004" pitchFamily="2" charset="77"/>
                <a:ea typeface="+mj-ea"/>
                <a:cs typeface="Gotham Bold" pitchFamily="2" charset="0"/>
              </a:rPr>
            </a:br>
            <a:endParaRPr lang="en-GB" dirty="0"/>
          </a:p>
        </p:txBody>
      </p:sp>
      <p:sp>
        <p:nvSpPr>
          <p:cNvPr id="4" name="Text Placeholder 11">
            <a:extLst>
              <a:ext uri="{FF2B5EF4-FFF2-40B4-BE49-F238E27FC236}">
                <a16:creationId xmlns:a16="http://schemas.microsoft.com/office/drawing/2014/main" id="{B34456B8-0699-238E-C092-6103BCE47BDD}"/>
              </a:ext>
            </a:extLst>
          </p:cNvPr>
          <p:cNvSpPr txBox="1">
            <a:spLocks/>
          </p:cNvSpPr>
          <p:nvPr/>
        </p:nvSpPr>
        <p:spPr>
          <a:xfrm>
            <a:off x="4027788" y="1575202"/>
            <a:ext cx="6114393" cy="2668165"/>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10000"/>
              </a:lnSpc>
              <a:spcBef>
                <a:spcPts val="1000"/>
              </a:spcBef>
              <a:spcAft>
                <a:spcPts val="300"/>
              </a:spcAft>
              <a:buClr>
                <a:srgbClr val="E3463B"/>
              </a:buClr>
              <a:buSzPct val="100000"/>
              <a:buFontTx/>
              <a:buChar char="-"/>
              <a:tabLst/>
              <a:defRPr/>
            </a:pPr>
            <a:endPar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endParaRPr>
          </a:p>
        </p:txBody>
      </p:sp>
      <p:sp>
        <p:nvSpPr>
          <p:cNvPr id="5" name="Text Placeholder 11">
            <a:extLst>
              <a:ext uri="{FF2B5EF4-FFF2-40B4-BE49-F238E27FC236}">
                <a16:creationId xmlns:a16="http://schemas.microsoft.com/office/drawing/2014/main" id="{72F3BB41-F23F-6B18-00BC-D17F41D5F3B2}"/>
              </a:ext>
            </a:extLst>
          </p:cNvPr>
          <p:cNvSpPr txBox="1">
            <a:spLocks/>
          </p:cNvSpPr>
          <p:nvPr/>
        </p:nvSpPr>
        <p:spPr>
          <a:xfrm>
            <a:off x="3837288" y="2912768"/>
            <a:ext cx="6114393" cy="1073425"/>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Product Feedback</a:t>
            </a:r>
            <a:b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b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3"/>
              </a:rPr>
              <a:t>product@tessituranetwork.com</a:t>
            </a:r>
            <a:endPar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endParaRPr>
          </a:p>
        </p:txBody>
      </p:sp>
      <p:sp>
        <p:nvSpPr>
          <p:cNvPr id="6" name="Text Placeholder 11">
            <a:extLst>
              <a:ext uri="{FF2B5EF4-FFF2-40B4-BE49-F238E27FC236}">
                <a16:creationId xmlns:a16="http://schemas.microsoft.com/office/drawing/2014/main" id="{9C01EED6-54F9-BAB8-9AAA-8644A4C59486}"/>
              </a:ext>
            </a:extLst>
          </p:cNvPr>
          <p:cNvSpPr txBox="1">
            <a:spLocks/>
          </p:cNvSpPr>
          <p:nvPr/>
        </p:nvSpPr>
        <p:spPr>
          <a:xfrm>
            <a:off x="3819568" y="1894219"/>
            <a:ext cx="6114392" cy="819719"/>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Questions about upgrading: </a:t>
            </a: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4"/>
              </a:rPr>
              <a:t>hello@tessituranetwork.com</a:t>
            </a: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 </a:t>
            </a:r>
          </a:p>
        </p:txBody>
      </p:sp>
      <p:pic>
        <p:nvPicPr>
          <p:cNvPr id="7" name="Picture 6">
            <a:extLst>
              <a:ext uri="{FF2B5EF4-FFF2-40B4-BE49-F238E27FC236}">
                <a16:creationId xmlns:a16="http://schemas.microsoft.com/office/drawing/2014/main" id="{B07F4941-948C-D3C6-C8DD-A5FB115F4C89}"/>
              </a:ext>
            </a:extLst>
          </p:cNvPr>
          <p:cNvPicPr>
            <a:picLocks noChangeAspect="1"/>
          </p:cNvPicPr>
          <p:nvPr/>
        </p:nvPicPr>
        <p:blipFill>
          <a:blip r:embed="rId5">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3108457" y="2913266"/>
            <a:ext cx="568458" cy="567462"/>
          </a:xfrm>
          <a:prstGeom prst="rect">
            <a:avLst/>
          </a:prstGeom>
        </p:spPr>
      </p:pic>
      <p:pic>
        <p:nvPicPr>
          <p:cNvPr id="8" name="Picture 7">
            <a:extLst>
              <a:ext uri="{FF2B5EF4-FFF2-40B4-BE49-F238E27FC236}">
                <a16:creationId xmlns:a16="http://schemas.microsoft.com/office/drawing/2014/main" id="{9D1D567D-0627-F6BF-EE88-C96EB8B56B26}"/>
              </a:ext>
            </a:extLst>
          </p:cNvPr>
          <p:cNvPicPr>
            <a:picLocks noChangeAspect="1"/>
          </p:cNvPicPr>
          <p:nvPr/>
        </p:nvPicPr>
        <p:blipFill>
          <a:blip r:embed="rId6">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3108457" y="1894717"/>
            <a:ext cx="568458" cy="567462"/>
          </a:xfrm>
          <a:prstGeom prst="rect">
            <a:avLst/>
          </a:prstGeom>
        </p:spPr>
      </p:pic>
      <p:sp>
        <p:nvSpPr>
          <p:cNvPr id="9" name="Text Placeholder 11">
            <a:extLst>
              <a:ext uri="{FF2B5EF4-FFF2-40B4-BE49-F238E27FC236}">
                <a16:creationId xmlns:a16="http://schemas.microsoft.com/office/drawing/2014/main" id="{E261AEC3-7983-50C0-74B1-A676B158D05E}"/>
              </a:ext>
            </a:extLst>
          </p:cNvPr>
          <p:cNvSpPr txBox="1">
            <a:spLocks/>
          </p:cNvSpPr>
          <p:nvPr/>
        </p:nvSpPr>
        <p:spPr>
          <a:xfrm>
            <a:off x="3837288" y="4156745"/>
            <a:ext cx="6625642" cy="1073425"/>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Product webinars</a:t>
            </a:r>
            <a:b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b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7"/>
              </a:rPr>
              <a:t>tessituranetwork.com/Webinars  </a:t>
            </a:r>
            <a:endPar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endParaRPr>
          </a:p>
        </p:txBody>
      </p:sp>
      <p:pic>
        <p:nvPicPr>
          <p:cNvPr id="10" name="Picture 9">
            <a:extLst>
              <a:ext uri="{FF2B5EF4-FFF2-40B4-BE49-F238E27FC236}">
                <a16:creationId xmlns:a16="http://schemas.microsoft.com/office/drawing/2014/main" id="{6201B264-174A-BE47-70A4-251AED014B09}"/>
              </a:ext>
            </a:extLst>
          </p:cNvPr>
          <p:cNvPicPr>
            <a:picLocks noChangeAspect="1"/>
          </p:cNvPicPr>
          <p:nvPr/>
        </p:nvPicPr>
        <p:blipFill>
          <a:blip r:embed="rId8">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3108457" y="4157243"/>
            <a:ext cx="568458" cy="567462"/>
          </a:xfrm>
          <a:prstGeom prst="rect">
            <a:avLst/>
          </a:prstGeom>
        </p:spPr>
      </p:pic>
      <p:sp>
        <p:nvSpPr>
          <p:cNvPr id="11" name="Text Placeholder 11">
            <a:extLst>
              <a:ext uri="{FF2B5EF4-FFF2-40B4-BE49-F238E27FC236}">
                <a16:creationId xmlns:a16="http://schemas.microsoft.com/office/drawing/2014/main" id="{F26DDFAF-DDBF-0657-2747-8A2EDF9C93E2}"/>
              </a:ext>
            </a:extLst>
          </p:cNvPr>
          <p:cNvSpPr txBox="1">
            <a:spLocks/>
          </p:cNvSpPr>
          <p:nvPr/>
        </p:nvSpPr>
        <p:spPr>
          <a:xfrm>
            <a:off x="3837288" y="5322908"/>
            <a:ext cx="6625642" cy="1073425"/>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Product roadmap</a:t>
            </a:r>
            <a:b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b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9"/>
              </a:rPr>
              <a:t>tessituranetwork.com/Support/</a:t>
            </a: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10"/>
              </a:rPr>
              <a:t>R</a:t>
            </a:r>
            <a:r>
              <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9"/>
              </a:rPr>
              <a:t>oadmap  </a:t>
            </a:r>
            <a:endParaRPr kumimoji="0" lang="en-US" sz="2400" b="0" i="0" u="none" strike="noStrike" kern="1200" cap="none" spc="0" normalizeH="0" baseline="0" noProof="0" dirty="0">
              <a:ln>
                <a:noFill/>
              </a:ln>
              <a:solidFill>
                <a:srgbClr val="000000"/>
              </a:solidFill>
              <a:effectLst/>
              <a:uLnTx/>
              <a:uFillTx/>
              <a:latin typeface="Montserrat Light"/>
              <a:ea typeface="Verdana" panose="020B0604030504040204" pitchFamily="34" charset="0"/>
            </a:endParaRPr>
          </a:p>
        </p:txBody>
      </p:sp>
      <p:pic>
        <p:nvPicPr>
          <p:cNvPr id="12" name="Picture 11">
            <a:extLst>
              <a:ext uri="{FF2B5EF4-FFF2-40B4-BE49-F238E27FC236}">
                <a16:creationId xmlns:a16="http://schemas.microsoft.com/office/drawing/2014/main" id="{6C16B18A-BCF7-C50D-648C-0B65A9863F98}"/>
              </a:ext>
            </a:extLst>
          </p:cNvPr>
          <p:cNvPicPr>
            <a:picLocks noChangeAspect="1"/>
          </p:cNvPicPr>
          <p:nvPr/>
        </p:nvPicPr>
        <p:blipFill>
          <a:blip r:embed="rId11">
            <a:duotone>
              <a:prstClr val="black"/>
              <a:schemeClr val="accent5">
                <a:tint val="45000"/>
                <a:satMod val="400000"/>
              </a:schemeClr>
            </a:duotone>
            <a:extLst>
              <a:ext uri="{28A0092B-C50C-407E-A947-70E740481C1C}">
                <a14:useLocalDpi xmlns:a14="http://schemas.microsoft.com/office/drawing/2010/main" val="0"/>
              </a:ext>
            </a:extLst>
          </a:blip>
          <a:srcRect/>
          <a:stretch/>
        </p:blipFill>
        <p:spPr>
          <a:xfrm>
            <a:off x="3108458" y="5393816"/>
            <a:ext cx="568457" cy="567462"/>
          </a:xfrm>
          <a:prstGeom prst="rect">
            <a:avLst/>
          </a:prstGeom>
          <a:noFill/>
          <a:ln>
            <a:noFill/>
          </a:ln>
        </p:spPr>
      </p:pic>
    </p:spTree>
    <p:extLst>
      <p:ext uri="{BB962C8B-B14F-4D97-AF65-F5344CB8AC3E}">
        <p14:creationId xmlns:p14="http://schemas.microsoft.com/office/powerpoint/2010/main" val="384819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1"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5320BE5-57C3-EB1B-2A49-BD495125D4D8}"/>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4488C47-13DE-2FF6-A776-854D20B51CBD}"/>
              </a:ext>
            </a:extLst>
          </p:cNvPr>
          <p:cNvPicPr>
            <a:picLocks noChangeAspect="1"/>
          </p:cNvPicPr>
          <p:nvPr/>
        </p:nvPicPr>
        <p:blipFill rotWithShape="1">
          <a:blip r:embed="rId3"/>
          <a:srcRect b="11072"/>
          <a:stretch/>
        </p:blipFill>
        <p:spPr>
          <a:xfrm>
            <a:off x="3129495" y="2072923"/>
            <a:ext cx="5933010" cy="3597627"/>
          </a:xfrm>
          <a:prstGeom prst="rect">
            <a:avLst/>
          </a:prstGeom>
          <a:ln>
            <a:solidFill>
              <a:schemeClr val="bg2">
                <a:lumMod val="90000"/>
              </a:schemeClr>
            </a:solidFill>
          </a:ln>
        </p:spPr>
      </p:pic>
      <p:sp>
        <p:nvSpPr>
          <p:cNvPr id="5" name="Text Placeholder 11">
            <a:extLst>
              <a:ext uri="{FF2B5EF4-FFF2-40B4-BE49-F238E27FC236}">
                <a16:creationId xmlns:a16="http://schemas.microsoft.com/office/drawing/2014/main" id="{F326CD6B-0613-21F7-724E-F16A7C6A7CA3}"/>
              </a:ext>
            </a:extLst>
          </p:cNvPr>
          <p:cNvSpPr txBox="1">
            <a:spLocks/>
          </p:cNvSpPr>
          <p:nvPr/>
        </p:nvSpPr>
        <p:spPr>
          <a:xfrm>
            <a:off x="336550" y="5473425"/>
            <a:ext cx="13938250" cy="1073425"/>
          </a:xfrm>
          <a:prstGeom prst="rect">
            <a:avLst/>
          </a:prstGeom>
        </p:spPr>
        <p:txBody>
          <a:bodyPr vert="horz" lIns="91440" tIns="45720" rIns="91440" bIns="45720" rtlCol="0" anchor="ctr">
            <a:noAutofit/>
          </a:bodyPr>
          <a:lstStyle>
            <a:lvl1pPr marL="0" indent="0" algn="l" defTabSz="914400" rtl="0" eaLnBrk="1" latinLnBrk="0" hangingPunct="1">
              <a:lnSpc>
                <a:spcPct val="110000"/>
              </a:lnSpc>
              <a:spcBef>
                <a:spcPts val="1000"/>
              </a:spcBef>
              <a:spcAft>
                <a:spcPts val="300"/>
              </a:spcAft>
              <a:buClr>
                <a:schemeClr val="accent1"/>
              </a:buClr>
              <a:buSzPct val="100000"/>
              <a:buFontTx/>
              <a:buNone/>
              <a:defRPr sz="2400" i="0" kern="1200">
                <a:solidFill>
                  <a:srgbClr val="757575"/>
                </a:solidFill>
                <a:latin typeface="+mn-lt"/>
                <a:ea typeface="Verdana" panose="020B0604030504040204" pitchFamily="34" charset="0"/>
                <a:cs typeface="Montserrat" panose="00000500000000000000" pitchFamily="2" charset="0"/>
              </a:defRPr>
            </a:lvl1pPr>
            <a:lvl2pPr marL="344488" indent="0" algn="ctr" defTabSz="914400" rtl="0" eaLnBrk="1" latinLnBrk="0" hangingPunct="1">
              <a:lnSpc>
                <a:spcPct val="110000"/>
              </a:lnSpc>
              <a:spcBef>
                <a:spcPts val="500"/>
              </a:spcBef>
              <a:spcAft>
                <a:spcPts val="300"/>
              </a:spcAft>
              <a:buClr>
                <a:schemeClr val="accent1"/>
              </a:buClr>
              <a:buSzPct val="80000"/>
              <a:buFontTx/>
              <a:buNone/>
              <a:defRPr sz="2400" kern="1200">
                <a:solidFill>
                  <a:schemeClr val="accent1"/>
                </a:solidFill>
                <a:latin typeface="+mn-lt"/>
                <a:ea typeface="Verdana" panose="020B0604030504040204" pitchFamily="34" charset="0"/>
                <a:cs typeface="Montserrat" panose="00000500000000000000" pitchFamily="2" charset="0"/>
              </a:defRPr>
            </a:lvl2pPr>
            <a:lvl3pPr marL="687387" indent="0" algn="ctr" defTabSz="914400" rtl="0" eaLnBrk="1" latinLnBrk="0" hangingPunct="1">
              <a:lnSpc>
                <a:spcPct val="110000"/>
              </a:lnSpc>
              <a:spcBef>
                <a:spcPts val="500"/>
              </a:spcBef>
              <a:spcAft>
                <a:spcPts val="300"/>
              </a:spcAft>
              <a:buClr>
                <a:schemeClr val="tx1">
                  <a:lumMod val="50000"/>
                  <a:lumOff val="50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3pPr>
            <a:lvl4pPr marL="1031875" indent="0" algn="ctr" defTabSz="914400" rtl="0" eaLnBrk="1" latinLnBrk="0" hangingPunct="1">
              <a:lnSpc>
                <a:spcPct val="110000"/>
              </a:lnSpc>
              <a:spcBef>
                <a:spcPts val="500"/>
              </a:spcBef>
              <a:spcAft>
                <a:spcPts val="300"/>
              </a:spcAft>
              <a:buClr>
                <a:schemeClr val="tx1">
                  <a:lumMod val="65000"/>
                  <a:lumOff val="35000"/>
                </a:schemeClr>
              </a:buClr>
              <a:buSzPct val="100000"/>
              <a:buFontTx/>
              <a:buNone/>
              <a:defRPr sz="2400" kern="1200">
                <a:solidFill>
                  <a:schemeClr val="accent1"/>
                </a:solidFill>
                <a:latin typeface="+mn-lt"/>
                <a:ea typeface="Verdana" panose="020B0604030504040204" pitchFamily="34" charset="0"/>
                <a:cs typeface="Montserrat" panose="00000500000000000000" pitchFamily="2" charset="0"/>
              </a:defRPr>
            </a:lvl4pPr>
            <a:lvl5pPr marL="1376362" indent="0" algn="ctr" defTabSz="914400" rtl="0" eaLnBrk="1" latinLnBrk="0" hangingPunct="1">
              <a:lnSpc>
                <a:spcPct val="110000"/>
              </a:lnSpc>
              <a:spcBef>
                <a:spcPts val="500"/>
              </a:spcBef>
              <a:spcAft>
                <a:spcPts val="300"/>
              </a:spcAft>
              <a:buClr>
                <a:schemeClr val="accent1">
                  <a:lumMod val="60000"/>
                  <a:lumOff val="40000"/>
                </a:schemeClr>
              </a:buClr>
              <a:buSzPct val="100000"/>
              <a:buFontTx/>
              <a:buNone/>
              <a:defRPr sz="2400" b="0" kern="1200" spc="-30" baseline="0">
                <a:solidFill>
                  <a:schemeClr val="accent1"/>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1000"/>
              </a:spcBef>
              <a:spcAft>
                <a:spcPts val="300"/>
              </a:spcAft>
              <a:buClr>
                <a:srgbClr val="E3463B"/>
              </a:buClr>
              <a:buSzPct val="100000"/>
              <a:buFontTx/>
              <a:buNone/>
              <a:tabLst/>
              <a:defRPr/>
            </a:pPr>
            <a:r>
              <a:rPr kumimoji="0" lang="en-US" sz="2000" b="0" i="0" u="none" strike="noStrike" kern="1200" cap="none" spc="0" normalizeH="0" baseline="0" noProof="0" dirty="0">
                <a:ln>
                  <a:noFill/>
                </a:ln>
                <a:solidFill>
                  <a:srgbClr val="000000"/>
                </a:solidFill>
                <a:effectLst/>
                <a:uLnTx/>
                <a:uFillTx/>
                <a:latin typeface="Montserrat Light"/>
                <a:ea typeface="Verdana" panose="020B0604030504040204" pitchFamily="34" charset="0"/>
                <a:hlinkClick r:id="rId4"/>
              </a:rPr>
              <a:t>https://www.tessituranetwork.com/Items/Videos/Webinars/2023/v16-Upgrade-Overview</a:t>
            </a:r>
            <a:r>
              <a:rPr kumimoji="0" lang="en-US" sz="2000" b="0" i="0" u="none" strike="noStrike" kern="1200" cap="none" spc="0" normalizeH="0" baseline="0" noProof="0" dirty="0">
                <a:ln>
                  <a:noFill/>
                </a:ln>
                <a:solidFill>
                  <a:srgbClr val="000000"/>
                </a:solidFill>
                <a:effectLst/>
                <a:uLnTx/>
                <a:uFillTx/>
                <a:latin typeface="Montserrat Light"/>
                <a:ea typeface="Verdana" panose="020B0604030504040204" pitchFamily="34" charset="0"/>
              </a:rPr>
              <a:t> </a:t>
            </a:r>
          </a:p>
        </p:txBody>
      </p:sp>
    </p:spTree>
    <p:extLst>
      <p:ext uri="{BB962C8B-B14F-4D97-AF65-F5344CB8AC3E}">
        <p14:creationId xmlns:p14="http://schemas.microsoft.com/office/powerpoint/2010/main" val="2452456200"/>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BB3236C-AE49-9971-DAEA-928101B4BCE9}"/>
              </a:ext>
            </a:extLst>
          </p:cNvPr>
          <p:cNvSpPr>
            <a:spLocks noGrp="1"/>
          </p:cNvSpPr>
          <p:nvPr>
            <p:ph type="body" sz="quarter" idx="4294967295"/>
          </p:nvPr>
        </p:nvSpPr>
        <p:spPr>
          <a:xfrm>
            <a:off x="1262304" y="2670173"/>
            <a:ext cx="3535363" cy="758825"/>
          </a:xfrm>
        </p:spPr>
        <p:txBody>
          <a:bodyPr/>
          <a:lstStyle/>
          <a:p>
            <a:r>
              <a:rPr lang="en-US" sz="6000" dirty="0"/>
              <a:t>Q&amp;A</a:t>
            </a:r>
          </a:p>
        </p:txBody>
      </p:sp>
      <p:sp>
        <p:nvSpPr>
          <p:cNvPr id="3" name="Text Placeholder 2">
            <a:extLst>
              <a:ext uri="{FF2B5EF4-FFF2-40B4-BE49-F238E27FC236}">
                <a16:creationId xmlns:a16="http://schemas.microsoft.com/office/drawing/2014/main" id="{46202CCD-B2C5-B5CA-8AC8-50F2D26C4C98}"/>
              </a:ext>
            </a:extLst>
          </p:cNvPr>
          <p:cNvSpPr>
            <a:spLocks noGrp="1"/>
          </p:cNvSpPr>
          <p:nvPr>
            <p:ph type="body" sz="quarter" idx="4294967295"/>
          </p:nvPr>
        </p:nvSpPr>
        <p:spPr>
          <a:xfrm>
            <a:off x="4797667" y="2032361"/>
            <a:ext cx="6748570" cy="2793275"/>
          </a:xfrm>
        </p:spPr>
        <p:txBody>
          <a:bodyPr>
            <a:normAutofit/>
          </a:bodyPr>
          <a:lstStyle/>
          <a:p>
            <a:r>
              <a:rPr lang="en-US" b="1" dirty="0">
                <a:latin typeface="Montserrat" panose="00000500000000000000" pitchFamily="2" charset="0"/>
              </a:rPr>
              <a:t>Prepare: </a:t>
            </a:r>
            <a:r>
              <a:rPr lang="en-US" dirty="0"/>
              <a:t>tessituranetwork.com/v16</a:t>
            </a:r>
          </a:p>
          <a:p>
            <a:r>
              <a:rPr lang="en-US" b="1" dirty="0">
                <a:latin typeface="Montserrat" panose="00000500000000000000" pitchFamily="2" charset="0"/>
              </a:rPr>
              <a:t>Support: </a:t>
            </a:r>
            <a:r>
              <a:rPr lang="en-US" dirty="0"/>
              <a:t>hello@tessituranetwork.com</a:t>
            </a:r>
          </a:p>
        </p:txBody>
      </p:sp>
    </p:spTree>
    <p:extLst>
      <p:ext uri="{BB962C8B-B14F-4D97-AF65-F5344CB8AC3E}">
        <p14:creationId xmlns:p14="http://schemas.microsoft.com/office/powerpoint/2010/main" val="359289990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077362" y="4336909"/>
            <a:ext cx="10037275" cy="126449"/>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On your feet! </a:t>
            </a: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b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542825"/>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0FF5-5D98-1825-2027-46E669B3190C}"/>
              </a:ext>
            </a:extLst>
          </p:cNvPr>
          <p:cNvSpPr>
            <a:spLocks noGrp="1"/>
          </p:cNvSpPr>
          <p:nvPr>
            <p:ph type="ctrTitle"/>
          </p:nvPr>
        </p:nvSpPr>
        <p:spPr>
          <a:xfrm>
            <a:off x="1077362" y="4735262"/>
            <a:ext cx="10037275" cy="126449"/>
          </a:xfrm>
          <a:ln>
            <a:noFill/>
          </a:ln>
        </p:spPr>
        <p:style>
          <a:lnRef idx="2">
            <a:schemeClr val="accent2"/>
          </a:lnRef>
          <a:fillRef idx="1">
            <a:schemeClr val="lt1"/>
          </a:fillRef>
          <a:effectRef idx="0">
            <a:schemeClr val="accent2"/>
          </a:effectRef>
          <a:fontRef idx="minor">
            <a:schemeClr val="dk1"/>
          </a:fontRef>
        </p:style>
        <p:txBody>
          <a:bodyPr>
            <a:normAutofit fontScale="90000"/>
          </a:bodyPr>
          <a:lstStyle/>
          <a:p>
            <a:r>
              <a:rPr lang="en-US" dirty="0" err="1">
                <a:solidFill>
                  <a:srgbClr val="FF3300"/>
                </a:solidFill>
                <a:latin typeface="Aptos Black" panose="020F0502020204030204" pitchFamily="34" charset="0"/>
                <a:ea typeface="ADLaM Display" panose="020F0502020204030204" pitchFamily="2" charset="0"/>
                <a:cs typeface="ADLaM Display" panose="020F0502020204030204" pitchFamily="2" charset="0"/>
              </a:rPr>
              <a:t>Diolch</a:t>
            </a:r>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 </a:t>
            </a:r>
            <a:r>
              <a:rPr lang="en-US" dirty="0" err="1">
                <a:solidFill>
                  <a:srgbClr val="FF3300"/>
                </a:solidFill>
                <a:latin typeface="Aptos Black" panose="020F0502020204030204" pitchFamily="34" charset="0"/>
                <a:ea typeface="ADLaM Display" panose="020F0502020204030204" pitchFamily="2" charset="0"/>
                <a:cs typeface="ADLaM Display" panose="020F0502020204030204" pitchFamily="2" charset="0"/>
              </a:rPr>
              <a:t>yn</a:t>
            </a:r>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 </a:t>
            </a:r>
            <a:r>
              <a:rPr lang="en-US" dirty="0" err="1">
                <a:solidFill>
                  <a:srgbClr val="FF3300"/>
                </a:solidFill>
                <a:latin typeface="Aptos Black" panose="020F0502020204030204" pitchFamily="34" charset="0"/>
                <a:ea typeface="ADLaM Display" panose="020F0502020204030204" pitchFamily="2" charset="0"/>
                <a:cs typeface="ADLaM Display" panose="020F0502020204030204" pitchFamily="2" charset="0"/>
              </a:rPr>
              <a:t>fawr</a:t>
            </a:r>
            <a: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t> / Thank you all!</a:t>
            </a: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br>
              <a:rPr lang="en-US" dirty="0">
                <a:solidFill>
                  <a:srgbClr val="FF3300"/>
                </a:solidFill>
                <a:latin typeface="Aptos Black" panose="020F0502020204030204" pitchFamily="34" charset="0"/>
                <a:ea typeface="ADLaM Display" panose="020F0502020204030204" pitchFamily="2" charset="0"/>
                <a:cs typeface="ADLaM Display" panose="020F0502020204030204" pitchFamily="2" charset="0"/>
              </a:rPr>
            </a:br>
            <a: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t>Pub?</a:t>
            </a:r>
            <a:br>
              <a:rPr lang="en-US" sz="53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rPr>
            </a:br>
            <a:endParaRPr lang="en-GB" sz="1100" dirty="0">
              <a:solidFill>
                <a:schemeClr val="tx1">
                  <a:lumMod val="75000"/>
                  <a:lumOff val="25000"/>
                </a:schemeClr>
              </a:solidFill>
              <a:latin typeface="Aptos Black" panose="020F0502020204030204" pitchFamily="34" charset="0"/>
              <a:ea typeface="ADLaM Display" panose="020F0502020204030204" pitchFamily="2" charset="0"/>
              <a:cs typeface="ADLaM Display" panose="020F0502020204030204" pitchFamily="2" charset="0"/>
            </a:endParaRPr>
          </a:p>
        </p:txBody>
      </p:sp>
      <p:pic>
        <p:nvPicPr>
          <p:cNvPr id="1026" name="Picture 2" descr="Home | Tessitura Network">
            <a:extLst>
              <a:ext uri="{FF2B5EF4-FFF2-40B4-BE49-F238E27FC236}">
                <a16:creationId xmlns:a16="http://schemas.microsoft.com/office/drawing/2014/main" id="{63BBA8A7-0983-EA89-2704-9506A5EAF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1641" y="157400"/>
            <a:ext cx="1267483" cy="51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0393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9">
      <a:dk1>
        <a:srgbClr val="3F3F3F"/>
      </a:dk1>
      <a:lt1>
        <a:srgbClr val="FFFFFF"/>
      </a:lt1>
      <a:dk2>
        <a:srgbClr val="3F3F3F"/>
      </a:dk2>
      <a:lt2>
        <a:srgbClr val="E7E6E6"/>
      </a:lt2>
      <a:accent1>
        <a:srgbClr val="3F3F3F"/>
      </a:accent1>
      <a:accent2>
        <a:srgbClr val="2DAF96"/>
      </a:accent2>
      <a:accent3>
        <a:srgbClr val="FFA90D"/>
      </a:accent3>
      <a:accent4>
        <a:srgbClr val="A40052"/>
      </a:accent4>
      <a:accent5>
        <a:srgbClr val="004B5A"/>
      </a:accent5>
      <a:accent6>
        <a:srgbClr val="5DFFE0"/>
      </a:accent6>
      <a:hlink>
        <a:srgbClr val="0096B4"/>
      </a:hlink>
      <a:folHlink>
        <a:srgbClr val="A40052"/>
      </a:folHlink>
    </a:clrScheme>
    <a:fontScheme name="WMC">
      <a:majorFont>
        <a:latin typeface="Central Avenue WMC"/>
        <a:ea typeface=""/>
        <a:cs typeface=""/>
      </a:majorFont>
      <a:minorFont>
        <a:latin typeface="Objektiv Mk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aff Survey Report V2" id="{EEB9A112-757C-409C-9EEA-B11967479DEA}" vid="{BE85393D-9860-45B9-AB72-00794E81E626}"/>
    </a:ext>
  </a:extLst>
</a:theme>
</file>

<file path=ppt/theme/theme4.xml><?xml version="1.0" encoding="utf-8"?>
<a:theme xmlns:a="http://schemas.openxmlformats.org/drawingml/2006/main" name="White Background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5.xml><?xml version="1.0" encoding="utf-8"?>
<a:theme xmlns:a="http://schemas.openxmlformats.org/drawingml/2006/main" name="4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olid Color Section Divider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7.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essitura Color Header Content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1E7EBEE3-3C8A-4FCF-937B-17776BBD870B}"/>
    </a:ext>
  </a:extLst>
</a:theme>
</file>

<file path=ppt/theme/theme9.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Brand_Powerpoint_Bilingual" id="{E26277DA-6234-4A44-85D7-C51519D62DCD}" vid="{DD3A93FF-1196-864F-AF8E-9DAF92453D80}"/>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14477</Words>
  <Application>Microsoft Office PowerPoint</Application>
  <PresentationFormat>Widescreen</PresentationFormat>
  <Paragraphs>1035</Paragraphs>
  <Slides>156</Slides>
  <Notes>142</Notes>
  <HiddenSlides>3</HiddenSlides>
  <MMClips>1</MMClips>
  <ScaleCrop>false</ScaleCrop>
  <HeadingPairs>
    <vt:vector size="6" baseType="variant">
      <vt:variant>
        <vt:lpstr>Fonts Used</vt:lpstr>
      </vt:variant>
      <vt:variant>
        <vt:i4>26</vt:i4>
      </vt:variant>
      <vt:variant>
        <vt:lpstr>Theme</vt:lpstr>
      </vt:variant>
      <vt:variant>
        <vt:i4>10</vt:i4>
      </vt:variant>
      <vt:variant>
        <vt:lpstr>Slide Titles</vt:lpstr>
      </vt:variant>
      <vt:variant>
        <vt:i4>156</vt:i4>
      </vt:variant>
    </vt:vector>
  </HeadingPairs>
  <TitlesOfParts>
    <vt:vector size="192" baseType="lpstr">
      <vt:lpstr>Amgueddfa Body</vt:lpstr>
      <vt:lpstr>Amgueddfa Body Light</vt:lpstr>
      <vt:lpstr>-apple-system</vt:lpstr>
      <vt:lpstr>Aptos Black</vt:lpstr>
      <vt:lpstr>Arial</vt:lpstr>
      <vt:lpstr>Arial Black</vt:lpstr>
      <vt:lpstr>Arial Rounded MT Bold</vt:lpstr>
      <vt:lpstr>Calibri</vt:lpstr>
      <vt:lpstr>Calibri Light</vt:lpstr>
      <vt:lpstr>Cambria Math</vt:lpstr>
      <vt:lpstr>Central Avenue WMC</vt:lpstr>
      <vt:lpstr>Courier New</vt:lpstr>
      <vt:lpstr>Domine</vt:lpstr>
      <vt:lpstr>GothamSSm-Light</vt:lpstr>
      <vt:lpstr>Montserrat</vt:lpstr>
      <vt:lpstr>Montserrat Bold</vt:lpstr>
      <vt:lpstr>Montserrat Light</vt:lpstr>
      <vt:lpstr>Montserrat Medium</vt:lpstr>
      <vt:lpstr>Montserrat Regular</vt:lpstr>
      <vt:lpstr>Montserrat SemiBold</vt:lpstr>
      <vt:lpstr>Objektiv Mk1</vt:lpstr>
      <vt:lpstr>Segoe UI</vt:lpstr>
      <vt:lpstr>Slack-Lato</vt:lpstr>
      <vt:lpstr>Symbol</vt:lpstr>
      <vt:lpstr>Times New Roman</vt:lpstr>
      <vt:lpstr>Wingdings</vt:lpstr>
      <vt:lpstr>Office Theme</vt:lpstr>
      <vt:lpstr>1_Office Theme</vt:lpstr>
      <vt:lpstr>2_Office Theme</vt:lpstr>
      <vt:lpstr>White Background Slides</vt:lpstr>
      <vt:lpstr>4_Office Theme</vt:lpstr>
      <vt:lpstr>Solid Color Section Dividers</vt:lpstr>
      <vt:lpstr>3_Office Theme</vt:lpstr>
      <vt:lpstr>Tessitura Color Header Content Slides</vt:lpstr>
      <vt:lpstr>5_Office Theme</vt:lpstr>
      <vt:lpstr>6_Office Theme</vt:lpstr>
      <vt:lpstr>Croeso / Welcome  The 1st South West England &amp; Wales Tessitura Community meet up  (Everybody say Wahoo!)</vt:lpstr>
      <vt:lpstr>Introductions Co-Chairs</vt:lpstr>
      <vt:lpstr>Introductions </vt:lpstr>
      <vt:lpstr>Up next:   Food glorious food, what more could TNEW ask for?  Ffion Williams-Cormany Amgueddfa Cymru</vt:lpstr>
      <vt:lpstr>Process</vt:lpstr>
      <vt:lpstr>Food Festival</vt:lpstr>
      <vt:lpstr>Ticketing the Food Festival Pitches</vt:lpstr>
      <vt:lpstr>TNEW</vt:lpstr>
      <vt:lpstr>TNEW – Product Type Editor</vt:lpstr>
      <vt:lpstr>PowerPoint Presentation</vt:lpstr>
      <vt:lpstr>PowerPoint Presentation</vt:lpstr>
      <vt:lpstr>PowerPoint Presentation</vt:lpstr>
      <vt:lpstr>PowerPoint Presentation</vt:lpstr>
      <vt:lpstr>Learning &amp; Future Use</vt:lpstr>
      <vt:lpstr>Diolch!</vt:lpstr>
      <vt:lpstr>Discussion:   How can we use  digital portals for other use cases? Do online events still have a place?</vt:lpstr>
      <vt:lpstr>Up next:   Maintaining momentum: Trends in philanthropy &amp; memberships  Ellie Griffiths Tessitura Network</vt:lpstr>
      <vt:lpstr>Maintaining momentum trends in philanthropy and memberships</vt:lpstr>
      <vt:lpstr>the benchmarking team</vt:lpstr>
      <vt:lpstr>PowerPoint Presentation</vt:lpstr>
      <vt:lpstr>PowerPoint Presentation</vt:lpstr>
      <vt:lpstr>PowerPoint Presentation</vt:lpstr>
      <vt:lpstr>PowerPoint Presentation</vt:lpstr>
      <vt:lpstr>PowerPoint Presentation</vt:lpstr>
      <vt:lpstr>Participants and methodology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Measures of support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More donors, giving less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Acquisition and retention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Future planning and projection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Five stories the data tells</vt:lpstr>
      <vt:lpstr>PowerPoint Presentation</vt:lpstr>
      <vt:lpstr>PowerPoint Presentation</vt:lpstr>
      <vt:lpstr>PowerPoint Presentation</vt:lpstr>
      <vt:lpstr>PowerPoint Presentation</vt:lpstr>
      <vt:lpstr>PowerPoint Presentation</vt:lpstr>
      <vt:lpstr>PowerPoint Presentation</vt:lpstr>
      <vt:lpstr>Thoughts and questions?</vt:lpstr>
      <vt:lpstr>Up next:   TEA O’CLOCK</vt:lpstr>
      <vt:lpstr>Up next:   History has its eyes on us: How WMC did not throw away its shot through Hamilton on-sale period  Sophie Anthony &amp; Lawrence Dixon Wales Millennium Centre</vt:lpstr>
      <vt:lpstr>‘History has its eyes on us’...</vt:lpstr>
      <vt:lpstr>… one of the biggest on-sales in our history</vt:lpstr>
      <vt:lpstr>Call volumes on recent on-sales</vt:lpstr>
      <vt:lpstr>‘It’s quiet uptown…’ Call volumes on recent on-sales</vt:lpstr>
      <vt:lpstr>‘The World turned upside down…’ Trend towards online booking</vt:lpstr>
      <vt:lpstr>‘the world turned upside down…’ expanded online functionality</vt:lpstr>
      <vt:lpstr>‘The World turned upside down…’ A new contact channel – web chat</vt:lpstr>
      <vt:lpstr>PowerPoint Presentation</vt:lpstr>
      <vt:lpstr>PowerPoint Presentation</vt:lpstr>
      <vt:lpstr>PowerPoint Presentation</vt:lpstr>
      <vt:lpstr>Discussion:   How have ticket booker habits changed during the last few years? Are you seeing a surge in late bookings or are people still booking in advance?</vt:lpstr>
      <vt:lpstr>Up next:   Add-ons and all that jazz on TNEW   Sam Bourne Mayflower Theatre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Discussion:   How do we encourage secondary spend or add extra benefits to the visitor experience? Which products or events work best as add-ons?</vt:lpstr>
      <vt:lpstr>Back by popular demand:   v16 Overview  Ellie Griffiths Tessitura Network</vt:lpstr>
      <vt:lpstr>PowerPoint Presentation</vt:lpstr>
      <vt:lpstr>PowerPoint Presentation</vt:lpstr>
      <vt:lpstr>Version 16</vt:lpstr>
      <vt:lpstr>Change management</vt:lpstr>
      <vt:lpstr>PowerPoint Presentation</vt:lpstr>
      <vt:lpstr>PowerPoint Presentation</vt:lpstr>
      <vt:lpstr>What does ready look like?</vt:lpstr>
      <vt:lpstr>v16 upgrade steps</vt:lpstr>
      <vt:lpstr>v16 upgrade steps</vt:lpstr>
      <vt:lpstr>Upgrade to the latest v15.2</vt:lpstr>
      <vt:lpstr>v16 upgrade steps</vt:lpstr>
      <vt:lpstr>Upgrade timing</vt:lpstr>
      <vt:lpstr>Timeline</vt:lpstr>
      <vt:lpstr>Check Customisations</vt:lpstr>
      <vt:lpstr>Memberships</vt:lpstr>
      <vt:lpstr>Device compatibility</vt:lpstr>
      <vt:lpstr>Familiarisation</vt:lpstr>
      <vt:lpstr>v16 upgrade steps</vt:lpstr>
      <vt:lpstr>Initiating the upgrade</vt:lpstr>
      <vt:lpstr>Initiating the upgrade</vt:lpstr>
      <vt:lpstr>v16 upgrade steps</vt:lpstr>
      <vt:lpstr>Upgrade process</vt:lpstr>
      <vt:lpstr>v16 upgrade steps</vt:lpstr>
      <vt:lpstr>Post-upgrade</vt:lpstr>
      <vt:lpstr>V16 features! </vt:lpstr>
      <vt:lpstr>Benefits of v16</vt:lpstr>
      <vt:lpstr>V16 features</vt:lpstr>
      <vt:lpstr>Since general release</vt:lpstr>
      <vt:lpstr>Order processing pilot</vt:lpstr>
      <vt:lpstr>PowerPoint Presentation</vt:lpstr>
      <vt:lpstr>Resources</vt:lpstr>
      <vt:lpstr>Familiarisation</vt:lpstr>
      <vt:lpstr>v16 Resources: Explore, learn, prepare </vt:lpstr>
      <vt:lpstr>v16 Resources: Explore, learn, prepare </vt:lpstr>
      <vt:lpstr>PowerPoint Presentation</vt:lpstr>
      <vt:lpstr>PowerPoint Presentation</vt:lpstr>
      <vt:lpstr>On your feet!   </vt:lpstr>
      <vt:lpstr>Diolch yn fawr / Thank you all!  Pub?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 Welcome  South West England &amp; Wales Tessitura Community meet up</dc:title>
  <dc:creator>Kirsty Alexander</dc:creator>
  <cp:lastModifiedBy>Gill Tasker</cp:lastModifiedBy>
  <cp:revision>2</cp:revision>
  <dcterms:created xsi:type="dcterms:W3CDTF">2023-10-03T09:24:37Z</dcterms:created>
  <dcterms:modified xsi:type="dcterms:W3CDTF">2023-11-03T14:54:19Z</dcterms:modified>
</cp:coreProperties>
</file>