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78" r:id="rId2"/>
    <p:sldId id="280" r:id="rId3"/>
    <p:sldId id="283" r:id="rId4"/>
    <p:sldId id="281" r:id="rId5"/>
    <p:sldId id="284" r:id="rId6"/>
    <p:sldId id="285" r:id="rId7"/>
    <p:sldId id="287" r:id="rId8"/>
    <p:sldId id="286" r:id="rId9"/>
    <p:sldId id="288" r:id="rId10"/>
    <p:sldId id="289" r:id="rId11"/>
    <p:sldId id="293" r:id="rId12"/>
    <p:sldId id="290" r:id="rId13"/>
    <p:sldId id="292" r:id="rId14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7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8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bsperfs01\company\Marketing\2018\Single%20Tickets\Single%20Ticket%20Sales%20Channel%20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AU" sz="1200" dirty="0">
                <a:latin typeface="Arial" panose="020B0604020202020204" pitchFamily="34" charset="0"/>
                <a:cs typeface="Arial" panose="020B0604020202020204" pitchFamily="34" charset="0"/>
              </a:rPr>
              <a:t>Sales</a:t>
            </a:r>
            <a:r>
              <a:rPr lang="en-AU" sz="1200" baseline="0" dirty="0">
                <a:latin typeface="Arial" panose="020B0604020202020204" pitchFamily="34" charset="0"/>
                <a:cs typeface="Arial" panose="020B0604020202020204" pitchFamily="34" charset="0"/>
              </a:rPr>
              <a:t> by Day of Week</a:t>
            </a:r>
            <a:br>
              <a:rPr lang="en-AU" sz="1200" baseline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1200" baseline="0" dirty="0">
                <a:latin typeface="Arial" panose="020B0604020202020204" pitchFamily="34" charset="0"/>
                <a:cs typeface="Arial" panose="020B0604020202020204" pitchFamily="34" charset="0"/>
              </a:rPr>
              <a:t>Single v Ticket Package</a:t>
            </a:r>
            <a:br>
              <a:rPr lang="en-AU" sz="1200" baseline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1200" baseline="0" dirty="0">
                <a:latin typeface="Arial" panose="020B0604020202020204" pitchFamily="34" charset="0"/>
                <a:cs typeface="Arial" panose="020B0604020202020204" pitchFamily="34" charset="0"/>
              </a:rPr>
              <a:t>January 2019</a:t>
            </a:r>
            <a:endParaRPr lang="en-AU" sz="120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'Sub and Single Comparison'!$A$21</c:f>
              <c:strCache>
                <c:ptCount val="1"/>
                <c:pt idx="0">
                  <c:v>Single Tickets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'Sub and Single Comparison'!$B$20:$H$20</c:f>
              <c:strCache>
                <c:ptCount val="7"/>
                <c:pt idx="0">
                  <c:v>Monday</c:v>
                </c:pt>
                <c:pt idx="1">
                  <c:v>Tuesday</c:v>
                </c:pt>
                <c:pt idx="2">
                  <c:v>Wednesday</c:v>
                </c:pt>
                <c:pt idx="3">
                  <c:v>Thursday</c:v>
                </c:pt>
                <c:pt idx="4">
                  <c:v>Friday</c:v>
                </c:pt>
                <c:pt idx="5">
                  <c:v>Saturday</c:v>
                </c:pt>
                <c:pt idx="6">
                  <c:v>Sunday</c:v>
                </c:pt>
              </c:strCache>
            </c:strRef>
          </c:cat>
          <c:val>
            <c:numRef>
              <c:f>'Sub and Single Comparison'!$B$21:$H$21</c:f>
              <c:numCache>
                <c:formatCode>General</c:formatCode>
                <c:ptCount val="7"/>
                <c:pt idx="0">
                  <c:v>582</c:v>
                </c:pt>
                <c:pt idx="1">
                  <c:v>570</c:v>
                </c:pt>
                <c:pt idx="2">
                  <c:v>510</c:v>
                </c:pt>
                <c:pt idx="3">
                  <c:v>602</c:v>
                </c:pt>
                <c:pt idx="4">
                  <c:v>581</c:v>
                </c:pt>
                <c:pt idx="5">
                  <c:v>247</c:v>
                </c:pt>
                <c:pt idx="6">
                  <c:v>218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430-4FC6-B886-45DBE965A775}"/>
            </c:ext>
          </c:extLst>
        </c:ser>
        <c:ser>
          <c:idx val="1"/>
          <c:order val="1"/>
          <c:tx>
            <c:strRef>
              <c:f>'Sub and Single Comparison'!$A$22</c:f>
              <c:strCache>
                <c:ptCount val="1"/>
                <c:pt idx="0">
                  <c:v>Ticket Packages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'Sub and Single Comparison'!$B$20:$H$20</c:f>
              <c:strCache>
                <c:ptCount val="7"/>
                <c:pt idx="0">
                  <c:v>Monday</c:v>
                </c:pt>
                <c:pt idx="1">
                  <c:v>Tuesday</c:v>
                </c:pt>
                <c:pt idx="2">
                  <c:v>Wednesday</c:v>
                </c:pt>
                <c:pt idx="3">
                  <c:v>Thursday</c:v>
                </c:pt>
                <c:pt idx="4">
                  <c:v>Friday</c:v>
                </c:pt>
                <c:pt idx="5">
                  <c:v>Saturday</c:v>
                </c:pt>
                <c:pt idx="6">
                  <c:v>Sunday</c:v>
                </c:pt>
              </c:strCache>
            </c:strRef>
          </c:cat>
          <c:val>
            <c:numRef>
              <c:f>'Sub and Single Comparison'!$B$22:$H$22</c:f>
              <c:numCache>
                <c:formatCode>General</c:formatCode>
                <c:ptCount val="7"/>
                <c:pt idx="0">
                  <c:v>273</c:v>
                </c:pt>
                <c:pt idx="1">
                  <c:v>123</c:v>
                </c:pt>
                <c:pt idx="2">
                  <c:v>273</c:v>
                </c:pt>
                <c:pt idx="3">
                  <c:v>234</c:v>
                </c:pt>
                <c:pt idx="4">
                  <c:v>108</c:v>
                </c:pt>
                <c:pt idx="5">
                  <c:v>47</c:v>
                </c:pt>
                <c:pt idx="6">
                  <c:v>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430-4FC6-B886-45DBE965A7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02020424"/>
        <c:axId val="302019112"/>
      </c:lineChart>
      <c:catAx>
        <c:axId val="302020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2019112"/>
        <c:crosses val="autoZero"/>
        <c:auto val="1"/>
        <c:lblAlgn val="ctr"/>
        <c:lblOffset val="100"/>
        <c:noMultiLvlLbl val="0"/>
      </c:catAx>
      <c:valAx>
        <c:axId val="302019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2020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8B95C-995A-43A2-B016-AA3B9F2D8EE0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B5067C-29B5-400C-BD97-771C763F0E8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6378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696807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For those of you who don’t know me, my name is Amy and I am the ticketing coordinator at Black Swan State Theatre Company. 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I feel that it’s important to preface this presentation with the fact that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I hate maths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, am not that good with numbers and stopped studying maths after Year Ten as I felt I had learnt all I need to know about triangles.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38369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In addition to simply selling tickets, I am responsible for scheduling daily, weekly and monthly ticketing sales reports in Tessitura, database maintenance, and assisting with pre- and post- show reporting and board reports. 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Black Swan is also trialling dynamic pricing, so I am looking at reporting strategies to assist with pricing decisions during live sales.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8110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With the implementation of Tessitura, we went from managing one ticketing revenue stream internally to two point five. So, I also use data to track the volume of ticket sales received via our office so we can plan workflow and staffing for my team of ticketing officers. 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To do this, I was previously the main, if only, T-Stats superuser at Black Swan. Not bad for someone who hates maths.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5227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Earlier this year, I was very lucky to travel to ANZTRUC 2019 where I attended Amalia’s presentation on championing Analytics adoption. I also undertook two hands on training sessions – Analytics for Ticketing and Analytics for Philanthropy. 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I realised very quickly that Analytics would be a gamechanger – not only for myself personally, but our organisation and our ability to access data, use it to drive decision making and meet KPIs.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62240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Based on Amalia’s presentation, my adoption of Analytics at Black Swan is based on the following concepts –</a:t>
            </a: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What data do I need to make help my managers make decisions?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What data to I want that I currently don’t have access to?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How can I </a:t>
            </a:r>
            <a:r>
              <a:rPr lang="en-AU" sz="1800">
                <a:latin typeface="Arial" panose="020B0604020202020204" pitchFamily="34" charset="0"/>
                <a:cs typeface="Arial" panose="020B0604020202020204" pitchFamily="34" charset="0"/>
              </a:rPr>
              <a:t>assist staff in 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adopting Analytics for their teams so I am no longer the only superuser?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7339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So, I started with the data I am already using – pulling apart my T-Stats dashboards, emails and Excel spreadsheets to map what I currently need to help make decisions and fulfil reporting requirements.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29047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4738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Then I started with pulling apart the ‘out of the box’ Analytics dashboards – seeing what data they contained and what I needed to add to make them fit my requirements. </a:t>
            </a:r>
            <a:b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8272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0720" y="4783307"/>
            <a:ext cx="5445760" cy="4396788"/>
          </a:xfrm>
        </p:spPr>
        <p:txBody>
          <a:bodyPr/>
          <a:lstStyle/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Based on Amalia’s advice, I created a ‘wireframe’ version of a dashboard. In this case – a ‘Production’ dashboard for each show. This is probably the most key data for myself and the marketing team, so I felt it the most critical to create and trial prior to going live in Analytics. 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Key to this is prioritising also the widget layout – which data should be placed where. As noted by Amalia at ANZTRUC, your dashboard should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read from left to right then up to down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, with the most key information displayed in the top left corner. </a:t>
            </a:r>
          </a:p>
          <a:p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Once I was relatively happy with the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wireframe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, I then started playing in Analytics.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2780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Overall I have created four main dashboard templates to meet my reporting demands;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Production Overview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Season Overview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 or Education Sales and </a:t>
            </a:r>
            <a:r>
              <a:rPr lang="en-AU" sz="1800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Ticketing Traffic. 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I consider them all to be works in progress as I am given feedback from management and my own interactions with them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Some of them are missing key data e.g. sales targets.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50648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Found it best to clear most pre-existing filters from an ‘out of the box’ dashboard and start from scratch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Be clear with your naming conventions across the organisation – I used similar to our list manager conventions, with our organisation added. 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Experiment and Play until you find what works for you and your reporting</a:t>
            </a:r>
          </a:p>
          <a:p>
            <a:pPr lvl="0"/>
            <a:endParaRPr lang="en-A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800" dirty="0">
                <a:latin typeface="Arial" panose="020B0604020202020204" pitchFamily="34" charset="0"/>
                <a:cs typeface="Arial" panose="020B0604020202020204" pitchFamily="34" charset="0"/>
              </a:rPr>
              <a:t>Pulses only work with one data source in the widget. Hence the duplication of a widget at the bottom to enable pulses for Dynamic Pricing.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908191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0720" y="4783306"/>
            <a:ext cx="5445760" cy="4420851"/>
          </a:xfrm>
        </p:spPr>
        <p:txBody>
          <a:bodyPr/>
          <a:lstStyle/>
          <a:p>
            <a:pPr lvl="0"/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Bear in mind that we currently only have 18 months’ worth of sales and production data in Tessitura </a:t>
            </a:r>
          </a:p>
          <a:p>
            <a:pPr lvl="0"/>
            <a:endParaRPr lang="en-A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If its not in Tessitura, it’s not in Analytics. Therefore, we may not be able to absolutely optimise Analytics and transition away from using more manual data analysis forms for another 1 – 3 years. </a:t>
            </a:r>
          </a:p>
          <a:p>
            <a:pPr lvl="0"/>
            <a:endParaRPr lang="en-A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This is only my process based on my reporting needs – your own organisation will be different</a:t>
            </a:r>
          </a:p>
          <a:p>
            <a:pPr lvl="0"/>
            <a:endParaRPr lang="en-A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My process is only beginning – I’m still exploring with targets, widgets, jump boards, pulses, unknown data and our implementation plan. </a:t>
            </a:r>
          </a:p>
          <a:p>
            <a:pPr lvl="0"/>
            <a:endParaRPr lang="en-A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AU" sz="1600" dirty="0">
                <a:latin typeface="Arial" panose="020B0604020202020204" pitchFamily="34" charset="0"/>
                <a:cs typeface="Arial" panose="020B0604020202020204" pitchFamily="34" charset="0"/>
              </a:rPr>
              <a:t>If you use different reporting parameters or dashboards, let me know. I’d love to hear what you’re using. 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B5067C-29B5-400C-BD97-771C763F0E81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2781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6412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6803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1268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57175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4787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2697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2246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3741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56528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0988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1726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C816F-4B71-4234-B3BE-DE5EE466D43A}" type="datetimeFigureOut">
              <a:rPr lang="en-AU" smtClean="0"/>
              <a:t>10/06/2019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84348B-478E-46DF-8546-173258681C4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9731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amy@bsstc.com.au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619875"/>
            <a:ext cx="12192000" cy="2381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DD50212-6057-48FD-98DB-AC7A913250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597" y="1401995"/>
            <a:ext cx="3887738" cy="337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825353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AMY’S ADVENTURES IN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589" y="1767435"/>
            <a:ext cx="10503567" cy="396661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br>
              <a:rPr lang="en-AU" sz="3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3000" b="1" dirty="0">
                <a:latin typeface="Arial" panose="020B0604020202020204" pitchFamily="34" charset="0"/>
                <a:cs typeface="Arial" panose="020B0604020202020204" pitchFamily="34" charset="0"/>
              </a:rPr>
              <a:t>Amy Welsh, Ticketing Coordinator</a:t>
            </a:r>
            <a:br>
              <a:rPr lang="en-AU" sz="3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30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amy@bsstc.com.au</a:t>
            </a:r>
            <a:endParaRPr lang="en-A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A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Been at Black Swan since February 2016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Previously used Ticketmaster (UK) and Ticketek (AU)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Used Tessitura since August 2017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Hates Maths</a:t>
            </a: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82764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THE REPORTS!!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589" y="1767435"/>
            <a:ext cx="10503567" cy="3966611"/>
          </a:xfrm>
        </p:spPr>
        <p:txBody>
          <a:bodyPr>
            <a:normAutofit lnSpcReduction="10000"/>
          </a:bodyPr>
          <a:lstStyle/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4 Daily Reports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4 Weekly Reports or Utilities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 1 Weekly Report for Co-Producing Partner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Capacity Reports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Post-Production Reporting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Bi-Monthly Board Report Support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Yearly Membership Churn</a:t>
            </a:r>
          </a:p>
          <a:p>
            <a:pPr algn="ctr">
              <a:buFontTx/>
              <a:buChar char="-"/>
            </a:pPr>
            <a:r>
              <a:rPr lang="en-AU" sz="3000" dirty="0">
                <a:latin typeface="Arial" panose="020B0604020202020204" pitchFamily="34" charset="0"/>
                <a:cs typeface="Arial" panose="020B0604020202020204" pitchFamily="34" charset="0"/>
              </a:rPr>
              <a:t>Any Other Data as Required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978949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9251" y="296837"/>
            <a:ext cx="5897571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TEAM</a:t>
            </a:r>
            <a:endParaRPr lang="en-A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1B5DAC-2155-4C1F-B907-2245578C0DBD}"/>
              </a:ext>
            </a:extLst>
          </p:cNvPr>
          <p:cNvCxnSpPr>
            <a:cxnSpLocks/>
          </p:cNvCxnSpPr>
          <p:nvPr/>
        </p:nvCxnSpPr>
        <p:spPr>
          <a:xfrm>
            <a:off x="595437" y="1285339"/>
            <a:ext cx="651842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A group of people performing on stage in front of a crowd&#10;&#10;Description generated with high confidence">
            <a:extLst>
              <a:ext uri="{FF2B5EF4-FFF2-40B4-BE49-F238E27FC236}">
                <a16:creationId xmlns:a16="http://schemas.microsoft.com/office/drawing/2014/main" id="{E01BE0F4-A9B9-4452-921E-6CDEEC328E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39" b="-1"/>
          <a:stretch/>
        </p:blipFill>
        <p:spPr>
          <a:xfrm>
            <a:off x="7004948" y="11"/>
            <a:ext cx="5187050" cy="4806452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0B85905-765C-49CD-A184-F9BC7D6E253A}"/>
              </a:ext>
            </a:extLst>
          </p:cNvPr>
          <p:cNvSpPr/>
          <p:nvPr/>
        </p:nvSpPr>
        <p:spPr>
          <a:xfrm>
            <a:off x="1233000" y="1558670"/>
            <a:ext cx="58138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Marketing Manager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↓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Ticketing Coordinator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↓</a:t>
            </a:r>
          </a:p>
          <a:p>
            <a:pPr algn="ctr"/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Ticketing Officer/s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CD568D9E-7470-4024-A83F-900E364BCF8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297645"/>
              </p:ext>
            </p:extLst>
          </p:nvPr>
        </p:nvGraphicFramePr>
        <p:xfrm>
          <a:off x="977171" y="3067457"/>
          <a:ext cx="6325480" cy="32048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2351973091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ANZTRUC 2019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589" y="1767435"/>
            <a:ext cx="10503567" cy="39666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sz="2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 descr="&#10;&#10;">
            <a:extLst>
              <a:ext uri="{FF2B5EF4-FFF2-40B4-BE49-F238E27FC236}">
                <a16:creationId xmlns:a16="http://schemas.microsoft.com/office/drawing/2014/main" id="{87B3C1A0-E099-4A25-A673-03DCD50CD8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019" y="1755590"/>
            <a:ext cx="3967392" cy="36828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155B980-F517-4C64-8153-D078ADA8FCAC}"/>
              </a:ext>
            </a:extLst>
          </p:cNvPr>
          <p:cNvSpPr txBox="1"/>
          <p:nvPr/>
        </p:nvSpPr>
        <p:spPr>
          <a:xfrm>
            <a:off x="7275019" y="5438446"/>
            <a:ext cx="193496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800" i="1" dirty="0">
                <a:latin typeface="Arial" panose="020B0604020202020204" pitchFamily="34" charset="0"/>
                <a:cs typeface="Arial" panose="020B0604020202020204" pitchFamily="34" charset="0"/>
              </a:rPr>
              <a:t>Tessitura Network</a:t>
            </a:r>
          </a:p>
        </p:txBody>
      </p:sp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93EAB630-298C-4820-A4F4-D6D4D4D995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501" y="1740273"/>
            <a:ext cx="5734991" cy="368285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2857D98-0706-435F-B9C1-E05D2B47BCE3}"/>
              </a:ext>
            </a:extLst>
          </p:cNvPr>
          <p:cNvSpPr txBox="1"/>
          <p:nvPr/>
        </p:nvSpPr>
        <p:spPr>
          <a:xfrm>
            <a:off x="1029501" y="5429049"/>
            <a:ext cx="193496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800" i="1" dirty="0">
                <a:latin typeface="Arial" panose="020B0604020202020204" pitchFamily="34" charset="0"/>
                <a:cs typeface="Arial" panose="020B0604020202020204" pitchFamily="34" charset="0"/>
              </a:rPr>
              <a:t>Instagram</a:t>
            </a:r>
          </a:p>
        </p:txBody>
      </p:sp>
    </p:spTree>
    <p:extLst>
      <p:ext uri="{BB962C8B-B14F-4D97-AF65-F5344CB8AC3E}">
        <p14:creationId xmlns:p14="http://schemas.microsoft.com/office/powerpoint/2010/main" val="1853941730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CONCEPTS TO ANALYTICS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589" y="1767435"/>
            <a:ext cx="10503567" cy="3966611"/>
          </a:xfrm>
        </p:spPr>
        <p:txBody>
          <a:bodyPr anchor="ctr">
            <a:normAutofit/>
          </a:bodyPr>
          <a:lstStyle/>
          <a:p>
            <a:pPr marL="0" lvl="0" indent="0" algn="ctr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What data do I </a:t>
            </a:r>
            <a:r>
              <a:rPr lang="en-AU" u="sng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to make help my managers make decisions?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What data to I </a:t>
            </a:r>
            <a:r>
              <a:rPr lang="en-AU" u="sng" dirty="0">
                <a:latin typeface="Arial" panose="020B0604020202020204" pitchFamily="34" charset="0"/>
                <a:cs typeface="Arial" panose="020B0604020202020204" pitchFamily="34" charset="0"/>
              </a:rPr>
              <a:t>want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that I currently don’t have access to?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ctr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How can I assist staff in adopting Analytics for their teams so 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u="sng" dirty="0">
                <a:latin typeface="Arial" panose="020B0604020202020204" pitchFamily="34" charset="0"/>
                <a:cs typeface="Arial" panose="020B0604020202020204" pitchFamily="34" charset="0"/>
              </a:rPr>
              <a:t>I am no longer the only superuser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83065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5864" y="296837"/>
            <a:ext cx="5897571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T-STATS REPORTS</a:t>
            </a:r>
            <a:endParaRPr lang="en-A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1B5DAC-2155-4C1F-B907-2245578C0DBD}"/>
              </a:ext>
            </a:extLst>
          </p:cNvPr>
          <p:cNvCxnSpPr>
            <a:cxnSpLocks/>
          </p:cNvCxnSpPr>
          <p:nvPr/>
        </p:nvCxnSpPr>
        <p:spPr>
          <a:xfrm>
            <a:off x="595437" y="1285339"/>
            <a:ext cx="651842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E01BE0F4-A9B9-4452-921E-6CDEEC328E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21064" y="0"/>
            <a:ext cx="5170936" cy="3900881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84F30C-F142-41EF-89D4-905674C21BCE}"/>
              </a:ext>
            </a:extLst>
          </p:cNvPr>
          <p:cNvSpPr txBox="1"/>
          <p:nvPr/>
        </p:nvSpPr>
        <p:spPr>
          <a:xfrm>
            <a:off x="595437" y="1484851"/>
            <a:ext cx="651842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Show by Source Code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Show by MOS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Show by Postcode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Show by Price Type + Price Type Category (PTYPER)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Zone by Capacity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Zone by Price Type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Single Tickets by Channel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Ticket Packages by Channel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Ticket Packages by Price Type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Average Ticket Package Price</a:t>
            </a:r>
          </a:p>
          <a:p>
            <a:pPr algn="ctr"/>
            <a:r>
              <a:rPr lang="en-AU" sz="2600" dirty="0">
                <a:latin typeface="Arial" panose="020B0604020202020204" pitchFamily="34" charset="0"/>
                <a:cs typeface="Arial" panose="020B0604020202020204" pitchFamily="34" charset="0"/>
              </a:rPr>
              <a:t>Education/Student Sales</a:t>
            </a:r>
          </a:p>
        </p:txBody>
      </p:sp>
    </p:spTree>
    <p:extLst>
      <p:ext uri="{BB962C8B-B14F-4D97-AF65-F5344CB8AC3E}">
        <p14:creationId xmlns:p14="http://schemas.microsoft.com/office/powerpoint/2010/main" val="347107268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REQUIRED REPORTING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589" y="1634313"/>
            <a:ext cx="10503567" cy="4481261"/>
          </a:xfrm>
        </p:spPr>
        <p:txBody>
          <a:bodyPr numCol="2" anchor="ctr">
            <a:normAutofit/>
          </a:bodyPr>
          <a:lstStyle/>
          <a:p>
            <a:pPr marL="0" indent="0" algn="ctr">
              <a:buNone/>
            </a:pP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PRESHOW – PRODUCTION</a:t>
            </a:r>
            <a:b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Net Sales To Date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Sales Target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Total Patrons (Target + To Date)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Capacity (Target + To Date)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Average Ticket Price 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(Target + To Date)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Gap to Sales Target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Gap to Patron Target</a:t>
            </a:r>
          </a:p>
          <a:p>
            <a:pPr marL="0" indent="0" algn="ctr">
              <a:buNone/>
            </a:pPr>
            <a:r>
              <a:rPr lang="en-A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Performance Capacity </a:t>
            </a:r>
            <a:br>
              <a:rPr lang="en-A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(Dynamic Pricing)</a:t>
            </a:r>
          </a:p>
          <a:p>
            <a:pPr marL="0" indent="0" algn="ctr">
              <a:buNone/>
            </a:pPr>
            <a: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  <a:t>POST-SHOW – PRODUCTION</a:t>
            </a:r>
            <a:br>
              <a:rPr lang="en-A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Show by Source Code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Show by MOS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Season by MOS Comparison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Show by Price Type Category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Season by PT Category Comparison</a:t>
            </a:r>
            <a:b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400" dirty="0">
                <a:latin typeface="Arial" panose="020B0604020202020204" pitchFamily="34" charset="0"/>
                <a:cs typeface="Arial" panose="020B0604020202020204" pitchFamily="34" charset="0"/>
              </a:rPr>
              <a:t>Education Sales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1957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5438" y="288448"/>
            <a:ext cx="5910532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 OF THE BOX</a:t>
            </a:r>
            <a:endParaRPr lang="en-A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1B5DAC-2155-4C1F-B907-2245578C0DBD}"/>
              </a:ext>
            </a:extLst>
          </p:cNvPr>
          <p:cNvCxnSpPr>
            <a:cxnSpLocks/>
          </p:cNvCxnSpPr>
          <p:nvPr/>
        </p:nvCxnSpPr>
        <p:spPr>
          <a:xfrm>
            <a:off x="595437" y="1285339"/>
            <a:ext cx="651842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E01BE0F4-A9B9-4452-921E-6CDEEC328E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81467" y="0"/>
            <a:ext cx="5910533" cy="3079330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C15377F-B176-4164-9DE2-A85185017DEC}"/>
              </a:ext>
            </a:extLst>
          </p:cNvPr>
          <p:cNvSpPr txBox="1"/>
          <p:nvPr/>
        </p:nvSpPr>
        <p:spPr>
          <a:xfrm>
            <a:off x="595437" y="1539665"/>
            <a:ext cx="591053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DASHBOARD – SEASON SALES</a:t>
            </a:r>
          </a:p>
          <a:p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Net Sales To Date 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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Sales Target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 </a:t>
            </a:r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INSERT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Total Patrons (Target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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+ To Date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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Capacity (Target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+ To Date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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Average Ticket Price (Target + To Date)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</a:t>
            </a:r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INSERT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Gap to Sales Target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Gap to Patron Target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Performance Capacity (Dynamic Pricing) 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</a:t>
            </a:r>
            <a:endParaRPr lang="en-A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Show by Source Code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 </a:t>
            </a:r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INSERT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Show by MOS 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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Season by MOS Comparison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 </a:t>
            </a:r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OWN BOARD?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Show by Price Type Category </a:t>
            </a:r>
            <a:r>
              <a:rPr lang="en-A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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Season by PT Category Comparison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Education Sales </a:t>
            </a:r>
            <a:r>
              <a:rPr lang="en-A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 </a:t>
            </a:r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OWN BOARD?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3267259342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WIREFRAME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B9E9C5-AB2D-430D-80C3-BAE2929EFC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4314"/>
            <a:ext cx="3742189" cy="454265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AU" b="1" dirty="0">
                <a:latin typeface="Arial" panose="020B0604020202020204" pitchFamily="34" charset="0"/>
                <a:cs typeface="Arial" panose="020B0604020202020204" pitchFamily="34" charset="0"/>
              </a:rPr>
              <a:t>Production Information Board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Total Ticket Sales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Total Ticket Package Sales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Total Single Ticket Sales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Total Sales - Gaps to Target 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Total Tickets – Gaps to Target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Average Ticket Price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Price Type Category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MOS or Channel Breakdown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Sales by Postcode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Sales by Source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Sales by Zone</a:t>
            </a:r>
          </a:p>
          <a:p>
            <a:pPr marL="0" indent="0">
              <a:buNone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Sales by Weeks Since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Onsale</a:t>
            </a:r>
            <a:endParaRPr lang="en-A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CA7A51-4474-4DCB-93D2-94AAAFD44A49}"/>
              </a:ext>
            </a:extLst>
          </p:cNvPr>
          <p:cNvSpPr txBox="1"/>
          <p:nvPr/>
        </p:nvSpPr>
        <p:spPr>
          <a:xfrm>
            <a:off x="4585981" y="1634312"/>
            <a:ext cx="68727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MOST IMPORTANT </a:t>
            </a: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→</a:t>
            </a: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LESS </a:t>
            </a: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→</a:t>
            </a: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LEAST</a:t>
            </a:r>
            <a:b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</a:t>
            </a:r>
            <a:b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sz="2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LEAST</a:t>
            </a:r>
          </a:p>
        </p:txBody>
      </p:sp>
      <p:pic>
        <p:nvPicPr>
          <p:cNvPr id="13" name="Picture 1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B30F2FE-FEE7-4D60-AB8D-315EC8F6B3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44356" y="1633157"/>
            <a:ext cx="3592764" cy="467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905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 DASHBOARDS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CEB6AD-9679-4CA2-BDA4-D7DF8ED68D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56537847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TIPS AND TRICKS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207B5-C2F8-4E6C-B769-564D671B7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Clear most pre-existing filters from an ‘out of the box’ dashboard and start from scratch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Be clear with your naming conventions 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e.g. BSSTC TKT [YR] [Show]</a:t>
            </a:r>
            <a:b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e.g. BSSTC MKT [YR] [Show]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Experiment and Play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Pulses only work with </a:t>
            </a:r>
            <a:r>
              <a:rPr lang="en-AU" u="sng" dirty="0">
                <a:latin typeface="Arial" panose="020B0604020202020204" pitchFamily="34" charset="0"/>
                <a:cs typeface="Arial" panose="020B0604020202020204" pitchFamily="34" charset="0"/>
              </a:rPr>
              <a:t>one data source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298488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346" y="610936"/>
            <a:ext cx="10953307" cy="907610"/>
          </a:xfrm>
        </p:spPr>
        <p:txBody>
          <a:bodyPr>
            <a:normAutofit/>
          </a:bodyPr>
          <a:lstStyle/>
          <a:p>
            <a:pPr algn="ctr"/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CAVEATS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0" y="5849817"/>
            <a:ext cx="12192000" cy="1008183"/>
            <a:chOff x="0" y="5849817"/>
            <a:chExt cx="12192000" cy="1008183"/>
          </a:xfrm>
        </p:grpSpPr>
        <p:sp>
          <p:nvSpPr>
            <p:cNvPr id="7" name="Rectangle 6"/>
            <p:cNvSpPr/>
            <p:nvPr/>
          </p:nvSpPr>
          <p:spPr>
            <a:xfrm>
              <a:off x="0" y="6619875"/>
              <a:ext cx="12192000" cy="23812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77529" y="5849817"/>
              <a:ext cx="2016344" cy="654291"/>
            </a:xfrm>
            <a:prstGeom prst="rect">
              <a:avLst/>
            </a:prstGeom>
          </p:spPr>
        </p:pic>
      </p:grp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7E3AF91-547C-4A09-8A5E-5E46069707EF}"/>
              </a:ext>
            </a:extLst>
          </p:cNvPr>
          <p:cNvCxnSpPr>
            <a:cxnSpLocks/>
          </p:cNvCxnSpPr>
          <p:nvPr/>
        </p:nvCxnSpPr>
        <p:spPr>
          <a:xfrm>
            <a:off x="949590" y="1518546"/>
            <a:ext cx="10503568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207B5-C2F8-4E6C-B769-564D671B70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We only have 18 months’ worth of data in Tessitura 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If its not in Tessitura, it’s not in Analytics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We may not be able to optimise Analytics for another 1 – 3 </a:t>
            </a:r>
            <a:r>
              <a:rPr lang="en-AU" dirty="0" err="1">
                <a:latin typeface="Arial" panose="020B0604020202020204" pitchFamily="34" charset="0"/>
                <a:cs typeface="Arial" panose="020B0604020202020204" pitchFamily="34" charset="0"/>
              </a:rPr>
              <a:t>yrs</a:t>
            </a:r>
            <a:endParaRPr lang="en-A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This is only </a:t>
            </a:r>
            <a:r>
              <a:rPr lang="en-AU" u="sng" dirty="0">
                <a:latin typeface="Arial" panose="020B0604020202020204" pitchFamily="34" charset="0"/>
                <a:cs typeface="Arial" panose="020B0604020202020204" pitchFamily="34" charset="0"/>
              </a:rPr>
              <a:t>my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 process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My process is only beginning</a:t>
            </a:r>
          </a:p>
          <a:p>
            <a:pPr lvl="0" algn="ctr">
              <a:buFontTx/>
              <a:buChar char="-"/>
            </a:pP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</a:rPr>
              <a:t>Sharing is caring </a:t>
            </a:r>
            <a:r>
              <a:rPr lang="en-AU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 </a:t>
            </a:r>
          </a:p>
          <a:p>
            <a:pPr lvl="0" algn="ctr">
              <a:buFontTx/>
              <a:buChar char="-"/>
            </a:pPr>
            <a:endParaRPr lang="en-AU" dirty="0">
              <a:latin typeface="Arial" panose="020B0604020202020204" pitchFamily="34" charset="0"/>
              <a:cs typeface="Arial" panose="020B0604020202020204" pitchFamily="34" charset="0"/>
              <a:sym typeface="Wingdings" panose="05000000000000000000" pitchFamily="2" charset="2"/>
            </a:endParaRPr>
          </a:p>
          <a:p>
            <a:pPr marL="0" lvl="0" indent="0" algn="ctr">
              <a:buNone/>
            </a:pPr>
            <a:r>
              <a:rPr lang="en-A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THANK YOU!</a:t>
            </a:r>
            <a:endParaRPr lang="en-A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57283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1358</TotalTime>
  <Words>1064</Words>
  <Application>Microsoft Office PowerPoint</Application>
  <PresentationFormat>Widescreen</PresentationFormat>
  <Paragraphs>151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AMY’S ADVENTURES IN ANALYTICS</vt:lpstr>
      <vt:lpstr>ALL THE REPORTS!!</vt:lpstr>
      <vt:lpstr>MY TEAM</vt:lpstr>
      <vt:lpstr>ANZTRUC 2019</vt:lpstr>
      <vt:lpstr>KEY CONCEPTS TO ANALYTICS</vt:lpstr>
      <vt:lpstr>T-STATS REPORTS</vt:lpstr>
      <vt:lpstr>REQUIRED REPORTING</vt:lpstr>
      <vt:lpstr>OUT OF THE BOX</vt:lpstr>
      <vt:lpstr>WIREFRAME</vt:lpstr>
      <vt:lpstr>MY DASHBOARDS</vt:lpstr>
      <vt:lpstr>TIPS AND TRICKS</vt:lpstr>
      <vt:lpstr>CAVEATS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Jordan Nix</dc:creator>
  <cp:lastModifiedBy>Amy Welsh</cp:lastModifiedBy>
  <cp:revision>173</cp:revision>
  <cp:lastPrinted>2019-06-07T05:06:15Z</cp:lastPrinted>
  <dcterms:created xsi:type="dcterms:W3CDTF">2017-02-17T08:13:12Z</dcterms:created>
  <dcterms:modified xsi:type="dcterms:W3CDTF">2019-06-10T08:27:53Z</dcterms:modified>
</cp:coreProperties>
</file>