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5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D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8"/>
    <p:restoredTop sz="94648"/>
  </p:normalViewPr>
  <p:slideViewPr>
    <p:cSldViewPr snapToGrid="0" snapToObjects="1">
      <p:cViewPr>
        <p:scale>
          <a:sx n="72" d="100"/>
          <a:sy n="72" d="100"/>
        </p:scale>
        <p:origin x="2152" y="1160"/>
      </p:cViewPr>
      <p:guideLst>
        <p:guide orient="horz" pos="2160"/>
        <p:guide pos="3840"/>
      </p:guideLst>
    </p:cSldViewPr>
  </p:slideViewPr>
  <p:outlineViewPr>
    <p:cViewPr>
      <p:scale>
        <a:sx n="33" d="100"/>
        <a:sy n="33" d="100"/>
      </p:scale>
      <p:origin x="0" y="-23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9C542B-F2AD-DD4C-8F24-108BF643F922}" type="datetimeFigureOut">
              <a:rPr lang="en-US" smtClean="0"/>
              <a:t>5/14/23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517F7-2526-1F49-BD51-D6045F9B7086}" type="slidenum">
              <a:rPr lang="en-US" smtClean="0"/>
              <a:t>‹#›</a:t>
            </a:fld>
            <a:endParaRPr lang="en-US"/>
          </a:p>
        </p:txBody>
      </p:sp>
    </p:spTree>
    <p:extLst>
      <p:ext uri="{BB962C8B-B14F-4D97-AF65-F5344CB8AC3E}">
        <p14:creationId xmlns:p14="http://schemas.microsoft.com/office/powerpoint/2010/main" val="1904405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517F7-2526-1F49-BD51-D6045F9B7086}" type="slidenum">
              <a:rPr lang="en-US" smtClean="0"/>
              <a:t>2</a:t>
            </a:fld>
            <a:endParaRPr lang="en-US"/>
          </a:p>
        </p:txBody>
      </p:sp>
    </p:spTree>
    <p:extLst>
      <p:ext uri="{BB962C8B-B14F-4D97-AF65-F5344CB8AC3E}">
        <p14:creationId xmlns:p14="http://schemas.microsoft.com/office/powerpoint/2010/main" val="1808153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Shape 175"/>
          <p:cNvSpPr>
            <a:spLocks noGrp="1" noRot="1" noChangeAspect="1"/>
          </p:cNvSpPr>
          <p:nvPr>
            <p:ph type="sldImg"/>
          </p:nvPr>
        </p:nvSpPr>
        <p:spPr>
          <a:prstGeom prst="rect">
            <a:avLst/>
          </a:prstGeom>
        </p:spPr>
        <p:txBody>
          <a:bodyPr/>
          <a:lstStyle/>
          <a:p>
            <a:endParaRPr/>
          </a:p>
        </p:txBody>
      </p:sp>
      <p:sp>
        <p:nvSpPr>
          <p:cNvPr id="176" name="Shape 17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7517F7-2526-1F49-BD51-D6045F9B7086}" type="slidenum">
              <a:rPr lang="en-US" smtClean="0"/>
              <a:t>4</a:t>
            </a:fld>
            <a:endParaRPr lang="en-US"/>
          </a:p>
        </p:txBody>
      </p:sp>
    </p:spTree>
    <p:extLst>
      <p:ext uri="{BB962C8B-B14F-4D97-AF65-F5344CB8AC3E}">
        <p14:creationId xmlns:p14="http://schemas.microsoft.com/office/powerpoint/2010/main" val="3316637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Shape 191"/>
          <p:cNvSpPr>
            <a:spLocks noGrp="1" noRot="1" noChangeAspect="1"/>
          </p:cNvSpPr>
          <p:nvPr>
            <p:ph type="sldImg"/>
          </p:nvPr>
        </p:nvSpPr>
        <p:spPr>
          <a:prstGeom prst="rect">
            <a:avLst/>
          </a:prstGeom>
        </p:spPr>
        <p:txBody>
          <a:bodyPr/>
          <a:lstStyle/>
          <a:p>
            <a:endParaRPr/>
          </a:p>
        </p:txBody>
      </p:sp>
      <p:sp>
        <p:nvSpPr>
          <p:cNvPr id="192" name="Shape 192"/>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Shape 201"/>
          <p:cNvSpPr>
            <a:spLocks noGrp="1" noRot="1" noChangeAspect="1"/>
          </p:cNvSpPr>
          <p:nvPr>
            <p:ph type="sldImg"/>
          </p:nvPr>
        </p:nvSpPr>
        <p:spPr>
          <a:prstGeom prst="rect">
            <a:avLst/>
          </a:prstGeom>
        </p:spPr>
        <p:txBody>
          <a:bodyPr/>
          <a:lstStyle/>
          <a:p>
            <a:endParaRPr/>
          </a:p>
        </p:txBody>
      </p:sp>
      <p:sp>
        <p:nvSpPr>
          <p:cNvPr id="202" name="Shape 202"/>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Shape 208"/>
          <p:cNvSpPr>
            <a:spLocks noGrp="1" noRot="1" noChangeAspect="1"/>
          </p:cNvSpPr>
          <p:nvPr>
            <p:ph type="sldImg"/>
          </p:nvPr>
        </p:nvSpPr>
        <p:spPr>
          <a:prstGeom prst="rect">
            <a:avLst/>
          </a:prstGeom>
        </p:spPr>
        <p:txBody>
          <a:bodyPr/>
          <a:lstStyle/>
          <a:p>
            <a:endParaRPr/>
          </a:p>
        </p:txBody>
      </p:sp>
      <p:sp>
        <p:nvSpPr>
          <p:cNvPr id="209" name="Shape 209"/>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Shape 215"/>
          <p:cNvSpPr>
            <a:spLocks noGrp="1" noRot="1" noChangeAspect="1"/>
          </p:cNvSpPr>
          <p:nvPr>
            <p:ph type="sldImg"/>
          </p:nvPr>
        </p:nvSpPr>
        <p:spPr>
          <a:prstGeom prst="rect">
            <a:avLst/>
          </a:prstGeom>
        </p:spPr>
        <p:txBody>
          <a:bodyPr/>
          <a:lstStyle/>
          <a:p>
            <a:endParaRPr/>
          </a:p>
        </p:txBody>
      </p:sp>
      <p:sp>
        <p:nvSpPr>
          <p:cNvPr id="216" name="Shape 21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Shape 225"/>
          <p:cNvSpPr>
            <a:spLocks noGrp="1" noRot="1" noChangeAspect="1"/>
          </p:cNvSpPr>
          <p:nvPr>
            <p:ph type="sldImg"/>
          </p:nvPr>
        </p:nvSpPr>
        <p:spPr>
          <a:prstGeom prst="rect">
            <a:avLst/>
          </a:prstGeom>
        </p:spPr>
        <p:txBody>
          <a:bodyPr/>
          <a:lstStyle/>
          <a:p>
            <a:endParaRPr/>
          </a:p>
        </p:txBody>
      </p:sp>
      <p:sp>
        <p:nvSpPr>
          <p:cNvPr id="226" name="Shape 22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Shape 232"/>
          <p:cNvSpPr>
            <a:spLocks noGrp="1" noRot="1" noChangeAspect="1"/>
          </p:cNvSpPr>
          <p:nvPr>
            <p:ph type="sldImg"/>
          </p:nvPr>
        </p:nvSpPr>
        <p:spPr>
          <a:prstGeom prst="rect">
            <a:avLst/>
          </a:prstGeom>
        </p:spPr>
        <p:txBody>
          <a:bodyPr/>
          <a:lstStyle/>
          <a:p>
            <a:endParaRPr/>
          </a:p>
        </p:txBody>
      </p:sp>
      <p:sp>
        <p:nvSpPr>
          <p:cNvPr id="233" name="Shape 233"/>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Shape 241"/>
          <p:cNvSpPr>
            <a:spLocks noGrp="1" noRot="1" noChangeAspect="1"/>
          </p:cNvSpPr>
          <p:nvPr>
            <p:ph type="sldImg"/>
          </p:nvPr>
        </p:nvSpPr>
        <p:spPr>
          <a:prstGeom prst="rect">
            <a:avLst/>
          </a:prstGeom>
        </p:spPr>
        <p:txBody>
          <a:bodyPr/>
          <a:lstStyle/>
          <a:p>
            <a:endParaRPr/>
          </a:p>
        </p:txBody>
      </p:sp>
      <p:sp>
        <p:nvSpPr>
          <p:cNvPr id="242" name="Shape 242"/>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Shape 248"/>
          <p:cNvSpPr>
            <a:spLocks noGrp="1" noRot="1" noChangeAspect="1"/>
          </p:cNvSpPr>
          <p:nvPr>
            <p:ph type="sldImg"/>
          </p:nvPr>
        </p:nvSpPr>
        <p:spPr>
          <a:prstGeom prst="rect">
            <a:avLst/>
          </a:prstGeom>
        </p:spPr>
        <p:txBody>
          <a:bodyPr/>
          <a:lstStyle/>
          <a:p>
            <a:endParaRPr/>
          </a:p>
        </p:txBody>
      </p:sp>
      <p:sp>
        <p:nvSpPr>
          <p:cNvPr id="249" name="Shape 249"/>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Shape 258"/>
          <p:cNvSpPr>
            <a:spLocks noGrp="1" noRot="1" noChangeAspect="1"/>
          </p:cNvSpPr>
          <p:nvPr>
            <p:ph type="sldImg"/>
          </p:nvPr>
        </p:nvSpPr>
        <p:spPr>
          <a:prstGeom prst="rect">
            <a:avLst/>
          </a:prstGeom>
        </p:spPr>
        <p:txBody>
          <a:bodyPr/>
          <a:lstStyle/>
          <a:p>
            <a:endParaRPr/>
          </a:p>
        </p:txBody>
      </p:sp>
      <p:sp>
        <p:nvSpPr>
          <p:cNvPr id="259" name="Shape 259"/>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Shape 275"/>
          <p:cNvSpPr>
            <a:spLocks noGrp="1" noRot="1" noChangeAspect="1"/>
          </p:cNvSpPr>
          <p:nvPr>
            <p:ph type="sldImg"/>
          </p:nvPr>
        </p:nvSpPr>
        <p:spPr>
          <a:prstGeom prst="rect">
            <a:avLst/>
          </a:prstGeom>
        </p:spPr>
        <p:txBody>
          <a:bodyPr/>
          <a:lstStyle/>
          <a:p>
            <a:endParaRPr/>
          </a:p>
        </p:txBody>
      </p:sp>
      <p:sp>
        <p:nvSpPr>
          <p:cNvPr id="276" name="Shape 27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Shape 285"/>
          <p:cNvSpPr>
            <a:spLocks noGrp="1" noRot="1" noChangeAspect="1"/>
          </p:cNvSpPr>
          <p:nvPr>
            <p:ph type="sldImg"/>
          </p:nvPr>
        </p:nvSpPr>
        <p:spPr>
          <a:prstGeom prst="rect">
            <a:avLst/>
          </a:prstGeom>
        </p:spPr>
        <p:txBody>
          <a:bodyPr/>
          <a:lstStyle/>
          <a:p>
            <a:endParaRPr/>
          </a:p>
        </p:txBody>
      </p:sp>
      <p:sp>
        <p:nvSpPr>
          <p:cNvPr id="286" name="Shape 28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Shape 296"/>
          <p:cNvSpPr>
            <a:spLocks noGrp="1" noRot="1" noChangeAspect="1"/>
          </p:cNvSpPr>
          <p:nvPr>
            <p:ph type="sldImg"/>
          </p:nvPr>
        </p:nvSpPr>
        <p:spPr>
          <a:prstGeom prst="rect">
            <a:avLst/>
          </a:prstGeom>
        </p:spPr>
        <p:txBody>
          <a:bodyPr/>
          <a:lstStyle/>
          <a:p>
            <a:endParaRPr/>
          </a:p>
        </p:txBody>
      </p:sp>
      <p:sp>
        <p:nvSpPr>
          <p:cNvPr id="297" name="Shape 297"/>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Shape 303"/>
          <p:cNvSpPr>
            <a:spLocks noGrp="1" noRot="1" noChangeAspect="1"/>
          </p:cNvSpPr>
          <p:nvPr>
            <p:ph type="sldImg"/>
          </p:nvPr>
        </p:nvSpPr>
        <p:spPr>
          <a:prstGeom prst="rect">
            <a:avLst/>
          </a:prstGeom>
        </p:spPr>
        <p:txBody>
          <a:bodyPr/>
          <a:lstStyle/>
          <a:p>
            <a:endParaRPr/>
          </a:p>
        </p:txBody>
      </p:sp>
      <p:sp>
        <p:nvSpPr>
          <p:cNvPr id="304" name="Shape 304"/>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Shape 320"/>
          <p:cNvSpPr>
            <a:spLocks noGrp="1" noRot="1" noChangeAspect="1"/>
          </p:cNvSpPr>
          <p:nvPr>
            <p:ph type="sldImg"/>
          </p:nvPr>
        </p:nvSpPr>
        <p:spPr>
          <a:prstGeom prst="rect">
            <a:avLst/>
          </a:prstGeom>
        </p:spPr>
        <p:txBody>
          <a:bodyPr/>
          <a:lstStyle/>
          <a:p>
            <a:endParaRPr/>
          </a:p>
        </p:txBody>
      </p:sp>
      <p:sp>
        <p:nvSpPr>
          <p:cNvPr id="321" name="Shape 321"/>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 name="Shape 344"/>
          <p:cNvSpPr>
            <a:spLocks noGrp="1" noRot="1" noChangeAspect="1"/>
          </p:cNvSpPr>
          <p:nvPr>
            <p:ph type="sldImg"/>
          </p:nvPr>
        </p:nvSpPr>
        <p:spPr>
          <a:prstGeom prst="rect">
            <a:avLst/>
          </a:prstGeom>
        </p:spPr>
        <p:txBody>
          <a:bodyPr/>
          <a:lstStyle/>
          <a:p>
            <a:endParaRPr/>
          </a:p>
        </p:txBody>
      </p:sp>
      <p:sp>
        <p:nvSpPr>
          <p:cNvPr id="345" name="Shape 345"/>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 name="Shape 379"/>
          <p:cNvSpPr>
            <a:spLocks noGrp="1" noRot="1" noChangeAspect="1"/>
          </p:cNvSpPr>
          <p:nvPr>
            <p:ph type="sldImg"/>
          </p:nvPr>
        </p:nvSpPr>
        <p:spPr>
          <a:prstGeom prst="rect">
            <a:avLst/>
          </a:prstGeom>
        </p:spPr>
        <p:txBody>
          <a:bodyPr/>
          <a:lstStyle/>
          <a:p>
            <a:endParaRPr/>
          </a:p>
        </p:txBody>
      </p:sp>
      <p:sp>
        <p:nvSpPr>
          <p:cNvPr id="380" name="Shape 380"/>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 name="Shape 389"/>
          <p:cNvSpPr>
            <a:spLocks noGrp="1" noRot="1" noChangeAspect="1"/>
          </p:cNvSpPr>
          <p:nvPr>
            <p:ph type="sldImg"/>
          </p:nvPr>
        </p:nvSpPr>
        <p:spPr>
          <a:prstGeom prst="rect">
            <a:avLst/>
          </a:prstGeom>
        </p:spPr>
        <p:txBody>
          <a:bodyPr/>
          <a:lstStyle/>
          <a:p>
            <a:endParaRPr/>
          </a:p>
        </p:txBody>
      </p:sp>
      <p:sp>
        <p:nvSpPr>
          <p:cNvPr id="390" name="Shape 390"/>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 name="Shape 401"/>
          <p:cNvSpPr>
            <a:spLocks noGrp="1" noRot="1" noChangeAspect="1"/>
          </p:cNvSpPr>
          <p:nvPr>
            <p:ph type="sldImg"/>
          </p:nvPr>
        </p:nvSpPr>
        <p:spPr>
          <a:prstGeom prst="rect">
            <a:avLst/>
          </a:prstGeom>
        </p:spPr>
        <p:txBody>
          <a:bodyPr/>
          <a:lstStyle/>
          <a:p>
            <a:endParaRPr/>
          </a:p>
        </p:txBody>
      </p:sp>
      <p:sp>
        <p:nvSpPr>
          <p:cNvPr id="402" name="Shape 402"/>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 name="Shape 412"/>
          <p:cNvSpPr>
            <a:spLocks noGrp="1" noRot="1" noChangeAspect="1"/>
          </p:cNvSpPr>
          <p:nvPr>
            <p:ph type="sldImg"/>
          </p:nvPr>
        </p:nvSpPr>
        <p:spPr>
          <a:prstGeom prst="rect">
            <a:avLst/>
          </a:prstGeom>
        </p:spPr>
        <p:txBody>
          <a:bodyPr/>
          <a:lstStyle/>
          <a:p>
            <a:endParaRPr/>
          </a:p>
        </p:txBody>
      </p:sp>
      <p:sp>
        <p:nvSpPr>
          <p:cNvPr id="413" name="Shape 413"/>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 name="Shape 423"/>
          <p:cNvSpPr>
            <a:spLocks noGrp="1" noRot="1" noChangeAspect="1"/>
          </p:cNvSpPr>
          <p:nvPr>
            <p:ph type="sldImg"/>
          </p:nvPr>
        </p:nvSpPr>
        <p:spPr>
          <a:prstGeom prst="rect">
            <a:avLst/>
          </a:prstGeom>
        </p:spPr>
        <p:txBody>
          <a:bodyPr/>
          <a:lstStyle/>
          <a:p>
            <a:endParaRPr/>
          </a:p>
        </p:txBody>
      </p:sp>
      <p:sp>
        <p:nvSpPr>
          <p:cNvPr id="424" name="Shape 424"/>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 name="Shape 433"/>
          <p:cNvSpPr>
            <a:spLocks noGrp="1" noRot="1" noChangeAspect="1"/>
          </p:cNvSpPr>
          <p:nvPr>
            <p:ph type="sldImg"/>
          </p:nvPr>
        </p:nvSpPr>
        <p:spPr>
          <a:prstGeom prst="rect">
            <a:avLst/>
          </a:prstGeom>
        </p:spPr>
        <p:txBody>
          <a:bodyPr/>
          <a:lstStyle/>
          <a:p>
            <a:endParaRPr/>
          </a:p>
        </p:txBody>
      </p:sp>
      <p:sp>
        <p:nvSpPr>
          <p:cNvPr id="434" name="Shape 434"/>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 name="Shape 443"/>
          <p:cNvSpPr>
            <a:spLocks noGrp="1" noRot="1" noChangeAspect="1"/>
          </p:cNvSpPr>
          <p:nvPr>
            <p:ph type="sldImg"/>
          </p:nvPr>
        </p:nvSpPr>
        <p:spPr>
          <a:prstGeom prst="rect">
            <a:avLst/>
          </a:prstGeom>
        </p:spPr>
        <p:txBody>
          <a:bodyPr/>
          <a:lstStyle/>
          <a:p>
            <a:endParaRPr/>
          </a:p>
        </p:txBody>
      </p:sp>
      <p:sp>
        <p:nvSpPr>
          <p:cNvPr id="444" name="Shape 444"/>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 name="Shape 455"/>
          <p:cNvSpPr>
            <a:spLocks noGrp="1" noRot="1" noChangeAspect="1"/>
          </p:cNvSpPr>
          <p:nvPr>
            <p:ph type="sldImg"/>
          </p:nvPr>
        </p:nvSpPr>
        <p:spPr>
          <a:prstGeom prst="rect">
            <a:avLst/>
          </a:prstGeom>
        </p:spPr>
        <p:txBody>
          <a:bodyPr/>
          <a:lstStyle/>
          <a:p>
            <a:endParaRPr/>
          </a:p>
        </p:txBody>
      </p:sp>
      <p:sp>
        <p:nvSpPr>
          <p:cNvPr id="456" name="Shape 456"/>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Shape 463"/>
          <p:cNvSpPr>
            <a:spLocks noGrp="1" noRot="1" noChangeAspect="1"/>
          </p:cNvSpPr>
          <p:nvPr>
            <p:ph type="sldImg"/>
          </p:nvPr>
        </p:nvSpPr>
        <p:spPr>
          <a:prstGeom prst="rect">
            <a:avLst/>
          </a:prstGeom>
        </p:spPr>
        <p:txBody>
          <a:bodyPr/>
          <a:lstStyle/>
          <a:p>
            <a:endParaRPr/>
          </a:p>
        </p:txBody>
      </p:sp>
      <p:sp>
        <p:nvSpPr>
          <p:cNvPr id="464" name="Shape 464"/>
          <p:cNvSpPr>
            <a:spLocks noGrp="1"/>
          </p:cNvSpPr>
          <p:nvPr>
            <p:ph type="body" sz="quarter" idx="1"/>
          </p:nvPr>
        </p:nvSpPr>
        <p:spPr>
          <a:prstGeom prst="rect">
            <a:avLst/>
          </a:prstGeom>
        </p:spPr>
        <p:txBody>
          <a:bodyPr/>
          <a:lstStyle/>
          <a:p>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F9D52-6081-E24F-A917-31B10605C0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BC6E45A-BF21-9C45-99A5-D3A69AC8AF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6603EB-3429-A140-9E77-9FAB1CDF5CD9}"/>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51C40DC9-F04E-D54F-8D01-04ABB6C378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67179B-B603-EF41-AE08-912E7034EF44}"/>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1614523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AC6C6-E761-4E41-8258-2BD069AF1E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212964A-CDC3-9C43-8BAC-236EAC7B41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A45B95-84B1-9844-92CE-3CC342C99BE0}"/>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CA71DAEB-B45D-7348-AE8B-259A6413F8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EB4C38-C2B5-8D4E-BFEA-3D0363EFF4D0}"/>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3868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8D6CA-D994-B944-AF3B-1D134F2901E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665129D-9192-224D-9BEE-354498A275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B155B3-760B-8A4A-A4E4-D69ABB497B5E}"/>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807E81E7-0490-B949-A5A7-E80DD0746E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F65C16-9410-B54A-829F-C7DC3537F7B1}"/>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1956156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A4C1C-DA08-BF46-AFEA-D2B86CBD21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917373-3CEB-4147-AE81-256B765858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38DE7EC-30BF-F840-8387-7BFE00E562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00C5BC6-D7A8-AB49-B7FF-404F60497D3C}"/>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6" name="Footer Placeholder 5">
            <a:extLst>
              <a:ext uri="{FF2B5EF4-FFF2-40B4-BE49-F238E27FC236}">
                <a16:creationId xmlns:a16="http://schemas.microsoft.com/office/drawing/2014/main" id="{7CB688E1-7603-1346-AA3A-B4170DF496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1EE094-E1E7-F746-BA8F-6AEF378A69A1}"/>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210320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D0574-1744-AD49-B569-09E797DF9F2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276B0-E471-5649-B532-AFE3F944AB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F92325-4FE8-754F-8E29-5B7BA20C98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A9EE045-F441-044D-93EC-896163CD01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72D8BA-9CF8-1345-AD6F-7B9544911F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10EDD-F903-AE4C-8655-433EAAD43874}"/>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8" name="Footer Placeholder 7">
            <a:extLst>
              <a:ext uri="{FF2B5EF4-FFF2-40B4-BE49-F238E27FC236}">
                <a16:creationId xmlns:a16="http://schemas.microsoft.com/office/drawing/2014/main" id="{2CE6B10B-2B0B-EC4B-8A3A-F54D958BDE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C305AF-9926-094B-B0F3-0C4CE6964695}"/>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2811813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11C0F-0254-C648-9238-39FF108741F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E7139D-E875-4A41-BA47-821BC90849AC}"/>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4" name="Footer Placeholder 3">
            <a:extLst>
              <a:ext uri="{FF2B5EF4-FFF2-40B4-BE49-F238E27FC236}">
                <a16:creationId xmlns:a16="http://schemas.microsoft.com/office/drawing/2014/main" id="{ABE7A487-39F1-F84A-BD4D-2B791CF9399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FA81932-0EED-2448-B502-1BD6EC507454}"/>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995628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3C754C-ACE1-D34A-A561-2DA6DCCE48D6}"/>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3" name="Footer Placeholder 2">
            <a:extLst>
              <a:ext uri="{FF2B5EF4-FFF2-40B4-BE49-F238E27FC236}">
                <a16:creationId xmlns:a16="http://schemas.microsoft.com/office/drawing/2014/main" id="{3F789D36-4627-F149-ABBA-351E5A56C2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AE4420E-1A5F-874D-8B0F-272616D4CD1F}"/>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420457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07A8B-FE66-F548-8328-5B0EFC672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3923870-9985-CD48-BD35-5A4FABFA2B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50BD7EC-3576-6E47-B28D-8AB0B26038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DDE578-799C-D049-8EE9-EF4F7DF6A292}"/>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6" name="Footer Placeholder 5">
            <a:extLst>
              <a:ext uri="{FF2B5EF4-FFF2-40B4-BE49-F238E27FC236}">
                <a16:creationId xmlns:a16="http://schemas.microsoft.com/office/drawing/2014/main" id="{E1FD360A-7C52-2141-9C07-FCAC60F8EF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FD5D9-7E1D-6D41-9FA0-21478961684E}"/>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2010795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95577-7D1D-6547-98C1-9B7340D76A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45280FE-554E-4248-9A0C-0A69102537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1796301-F6E3-C64F-8F2B-1140C37976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3A94CC-3A19-CE4B-8577-396E84CB4A8B}"/>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6" name="Footer Placeholder 5">
            <a:extLst>
              <a:ext uri="{FF2B5EF4-FFF2-40B4-BE49-F238E27FC236}">
                <a16:creationId xmlns:a16="http://schemas.microsoft.com/office/drawing/2014/main" id="{8B577E69-FE07-9B4C-BAFF-33EB136CBB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34CC5A-1F2B-DD43-AB67-21B91A8E6D99}"/>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981271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60081-CA21-E644-89F6-809ABC07E39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376A5B8-1B29-1F4A-883C-670A17C1EF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83A0-51CA-FC44-BECD-67B802EA74A7}"/>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86D16EB5-A284-C940-B615-6B0F2980D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6B7F8-97FD-0149-8CFE-EA6FAB4E9F0B}"/>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1215878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C633D3-ABDF-3C4E-B71B-BEA206D7CC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155D8F4-92D1-154D-B7C6-9487C2A6EBC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F409FF-B3E9-C349-A0A0-6E065438F62C}"/>
              </a:ext>
            </a:extLst>
          </p:cNvPr>
          <p:cNvSpPr>
            <a:spLocks noGrp="1"/>
          </p:cNvSpPr>
          <p:nvPr>
            <p:ph type="dt" sz="half" idx="10"/>
          </p:nvPr>
        </p:nvSpPr>
        <p:spPr/>
        <p:txBody>
          <a:body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0323BFAA-A2FF-0F4B-9E79-2DA423926F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A4ADD3-A2DC-4742-BBB0-3967CE1F793E}"/>
              </a:ext>
            </a:extLst>
          </p:cNvPr>
          <p:cNvSpPr>
            <a:spLocks noGrp="1"/>
          </p:cNvSpPr>
          <p:nvPr>
            <p:ph type="sldNum" sz="quarter" idx="12"/>
          </p:nvPr>
        </p:nvSpPr>
        <p:spPr/>
        <p:txBody>
          <a:bodyPr/>
          <a:lstStyle/>
          <a:p>
            <a:fld id="{50DAF869-995E-854B-BF5A-9DBB21C9606F}" type="slidenum">
              <a:rPr lang="en-US" smtClean="0"/>
              <a:t>‹#›</a:t>
            </a:fld>
            <a:endParaRPr lang="en-US"/>
          </a:p>
        </p:txBody>
      </p:sp>
    </p:spTree>
    <p:extLst>
      <p:ext uri="{BB962C8B-B14F-4D97-AF65-F5344CB8AC3E}">
        <p14:creationId xmlns:p14="http://schemas.microsoft.com/office/powerpoint/2010/main" val="3942519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603250" y="1186481"/>
            <a:ext cx="10985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977526477"/>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C18B23-0362-2B4C-95C6-5686070735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64A1129-3265-D94C-BC1F-59EC259741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659DF3-5686-9241-9C70-B7282D7E73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507C70-BC5F-3040-8313-84E9A1B39D0B}" type="datetimeFigureOut">
              <a:rPr lang="en-US" smtClean="0"/>
              <a:t>5/14/23</a:t>
            </a:fld>
            <a:endParaRPr lang="en-US"/>
          </a:p>
        </p:txBody>
      </p:sp>
      <p:sp>
        <p:nvSpPr>
          <p:cNvPr id="5" name="Footer Placeholder 4">
            <a:extLst>
              <a:ext uri="{FF2B5EF4-FFF2-40B4-BE49-F238E27FC236}">
                <a16:creationId xmlns:a16="http://schemas.microsoft.com/office/drawing/2014/main" id="{0DD17D6A-29A6-A345-B2AB-00162E9F6C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C61BA38-EDEC-9C43-892E-CA70C21EB4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DAF869-995E-854B-BF5A-9DBB21C9606F}" type="slidenum">
              <a:rPr lang="en-US" smtClean="0"/>
              <a:t>‹#›</a:t>
            </a:fld>
            <a:endParaRPr lang="en-US"/>
          </a:p>
        </p:txBody>
      </p:sp>
    </p:spTree>
    <p:extLst>
      <p:ext uri="{BB962C8B-B14F-4D97-AF65-F5344CB8AC3E}">
        <p14:creationId xmlns:p14="http://schemas.microsoft.com/office/powerpoint/2010/main" val="1522348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ti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5.ti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10.tif"/><Relationship Id="rId3" Type="http://schemas.openxmlformats.org/officeDocument/2006/relationships/image" Target="../media/image2.png"/><Relationship Id="rId7" Type="http://schemas.openxmlformats.org/officeDocument/2006/relationships/image" Target="../media/image9.tif"/><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8.tif"/><Relationship Id="rId11" Type="http://schemas.openxmlformats.org/officeDocument/2006/relationships/image" Target="../media/image13.tif"/><Relationship Id="rId5" Type="http://schemas.openxmlformats.org/officeDocument/2006/relationships/image" Target="../media/image7.tif"/><Relationship Id="rId10" Type="http://schemas.openxmlformats.org/officeDocument/2006/relationships/image" Target="../media/image12.tif"/><Relationship Id="rId4" Type="http://schemas.openxmlformats.org/officeDocument/2006/relationships/image" Target="../media/image6.tif"/><Relationship Id="rId9" Type="http://schemas.openxmlformats.org/officeDocument/2006/relationships/image" Target="../media/image11.ti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4.ti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6.tif"/></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7.ti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tif"/><Relationship Id="rId4" Type="http://schemas.openxmlformats.org/officeDocument/2006/relationships/image" Target="../media/image19.ti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mailto:caspian@accessiblebydesign.co.uk" TargetMode="External"/><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hyperlink" Target="http://www.accessiblebydesign.co.uk/"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C82DD02-48DE-C24E-9094-7131D0DBAF1E}"/>
              </a:ext>
            </a:extLst>
          </p:cNvPr>
          <p:cNvSpPr>
            <a:spLocks noGrp="1"/>
          </p:cNvSpPr>
          <p:nvPr>
            <p:ph type="subTitle" idx="1"/>
          </p:nvPr>
        </p:nvSpPr>
        <p:spPr>
          <a:xfrm>
            <a:off x="99320" y="5589139"/>
            <a:ext cx="5760378" cy="654973"/>
          </a:xfrm>
        </p:spPr>
        <p:txBody>
          <a:bodyPr>
            <a:normAutofit/>
          </a:bodyPr>
          <a:lstStyle/>
          <a:p>
            <a:pPr algn="l"/>
            <a:r>
              <a:rPr lang="en-US" sz="1800" b="1" dirty="0"/>
              <a:t>Virtual Presentation by </a:t>
            </a:r>
            <a:br>
              <a:rPr lang="en-US" sz="1800" b="1" dirty="0"/>
            </a:br>
            <a:r>
              <a:rPr lang="en-US" sz="1800" b="1" dirty="0"/>
              <a:t>Caspian Turner, Accessible by Design</a:t>
            </a:r>
          </a:p>
        </p:txBody>
      </p:sp>
      <p:pic>
        <p:nvPicPr>
          <p:cNvPr id="5" name="Picture 4" descr="NYC Tessitura Community">
            <a:extLst>
              <a:ext uri="{FF2B5EF4-FFF2-40B4-BE49-F238E27FC236}">
                <a16:creationId xmlns:a16="http://schemas.microsoft.com/office/drawing/2014/main" id="{CA4BD86E-9800-FB4A-9579-C6714A19AAA7}"/>
              </a:ext>
            </a:extLst>
          </p:cNvPr>
          <p:cNvPicPr>
            <a:picLocks noChangeAspect="1"/>
          </p:cNvPicPr>
          <p:nvPr/>
        </p:nvPicPr>
        <p:blipFill rotWithShape="1">
          <a:blip r:embed="rId2"/>
          <a:srcRect t="13240" b="13426"/>
          <a:stretch/>
        </p:blipFill>
        <p:spPr>
          <a:xfrm>
            <a:off x="3482886" y="-415406"/>
            <a:ext cx="5226228" cy="3832566"/>
          </a:xfrm>
          <a:prstGeom prst="rect">
            <a:avLst/>
          </a:prstGeom>
        </p:spPr>
      </p:pic>
      <p:sp>
        <p:nvSpPr>
          <p:cNvPr id="2" name="Title 1">
            <a:extLst>
              <a:ext uri="{FF2B5EF4-FFF2-40B4-BE49-F238E27FC236}">
                <a16:creationId xmlns:a16="http://schemas.microsoft.com/office/drawing/2014/main" id="{EC626528-CAC6-C14D-A2A9-82046CD33AF2}"/>
              </a:ext>
            </a:extLst>
          </p:cNvPr>
          <p:cNvSpPr>
            <a:spLocks noGrp="1"/>
          </p:cNvSpPr>
          <p:nvPr>
            <p:ph type="ctrTitle"/>
          </p:nvPr>
        </p:nvSpPr>
        <p:spPr>
          <a:xfrm>
            <a:off x="657546" y="2882903"/>
            <a:ext cx="11198832" cy="1832935"/>
          </a:xfrm>
        </p:spPr>
        <p:txBody>
          <a:bodyPr>
            <a:normAutofit/>
          </a:bodyPr>
          <a:lstStyle/>
          <a:p>
            <a:r>
              <a:rPr lang="en-US" sz="4000" b="1" dirty="0">
                <a:latin typeface="Calibri" panose="020F0502020204030204" pitchFamily="34" charset="0"/>
                <a:cs typeface="Calibri" panose="020F0502020204030204" pitchFamily="34" charset="0"/>
              </a:rPr>
              <a:t>Digital Accessibility and Inclusion </a:t>
            </a:r>
            <a:br>
              <a:rPr lang="en-US" sz="4000" b="1" dirty="0">
                <a:latin typeface="Calibri" panose="020F0502020204030204" pitchFamily="34" charset="0"/>
                <a:cs typeface="Calibri" panose="020F0502020204030204" pitchFamily="34" charset="0"/>
              </a:rPr>
            </a:br>
            <a:r>
              <a:rPr lang="en-US" sz="4000" b="1" dirty="0">
                <a:latin typeface="Calibri" panose="020F0502020204030204" pitchFamily="34" charset="0"/>
                <a:cs typeface="Calibri" panose="020F0502020204030204" pitchFamily="34" charset="0"/>
              </a:rPr>
              <a:t>for Arts &amp; Culture Organizations</a:t>
            </a:r>
            <a:br>
              <a:rPr lang="en-US" sz="4000" dirty="0"/>
            </a:br>
            <a:r>
              <a:rPr lang="en-US" sz="2800" b="1" dirty="0"/>
              <a:t>April 18, 2023 ~ 12pm ET</a:t>
            </a:r>
          </a:p>
        </p:txBody>
      </p:sp>
      <p:sp>
        <p:nvSpPr>
          <p:cNvPr id="4" name="Subtitle 2">
            <a:extLst>
              <a:ext uri="{FF2B5EF4-FFF2-40B4-BE49-F238E27FC236}">
                <a16:creationId xmlns:a16="http://schemas.microsoft.com/office/drawing/2014/main" id="{1BACA204-260C-3593-F402-BB307406D300}"/>
              </a:ext>
            </a:extLst>
          </p:cNvPr>
          <p:cNvSpPr txBox="1">
            <a:spLocks/>
          </p:cNvSpPr>
          <p:nvPr/>
        </p:nvSpPr>
        <p:spPr>
          <a:xfrm>
            <a:off x="6096000" y="5589139"/>
            <a:ext cx="6080606" cy="13519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US" sz="1800" b="1" i="1" dirty="0"/>
              <a:t>Land Acknowledgement</a:t>
            </a:r>
          </a:p>
          <a:p>
            <a:pPr algn="r"/>
            <a:r>
              <a:rPr lang="en-US" sz="1800" i="1" dirty="0"/>
              <a:t>Our tri-state organizations are on the traditional territories of the Canarsie, </a:t>
            </a:r>
            <a:r>
              <a:rPr lang="en-US" sz="1800" i="1" dirty="0" err="1"/>
              <a:t>Lekawe</a:t>
            </a:r>
            <a:r>
              <a:rPr lang="en-US" sz="1800" i="1" dirty="0"/>
              <a:t>, </a:t>
            </a:r>
            <a:r>
              <a:rPr lang="en-US" sz="1800" i="1" dirty="0" err="1"/>
              <a:t>Lenapehoking</a:t>
            </a:r>
            <a:r>
              <a:rPr lang="en-US" sz="1800" i="1" dirty="0"/>
              <a:t>, </a:t>
            </a:r>
            <a:r>
              <a:rPr lang="en-US" sz="1800" i="1" dirty="0" err="1"/>
              <a:t>Matinecock</a:t>
            </a:r>
            <a:r>
              <a:rPr lang="en-US" sz="1800" i="1" dirty="0"/>
              <a:t>, Merrick, Munsee Lenape, Schaghticoke, and </a:t>
            </a:r>
            <a:r>
              <a:rPr lang="en-US" sz="1800" i="1" dirty="0" err="1"/>
              <a:t>Wapping</a:t>
            </a:r>
            <a:r>
              <a:rPr lang="en-US" sz="1800" i="1" dirty="0"/>
              <a:t> peoples. </a:t>
            </a:r>
          </a:p>
          <a:p>
            <a:pPr algn="r"/>
            <a:endParaRPr lang="en-US" sz="1800" dirty="0"/>
          </a:p>
        </p:txBody>
      </p:sp>
    </p:spTree>
    <p:extLst>
      <p:ext uri="{BB962C8B-B14F-4D97-AF65-F5344CB8AC3E}">
        <p14:creationId xmlns:p14="http://schemas.microsoft.com/office/powerpoint/2010/main" val="1151782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C82DD02-48DE-C24E-9094-7131D0DBAF1E}"/>
              </a:ext>
            </a:extLst>
          </p:cNvPr>
          <p:cNvSpPr>
            <a:spLocks noGrp="1"/>
          </p:cNvSpPr>
          <p:nvPr>
            <p:ph type="subTitle" idx="1"/>
          </p:nvPr>
        </p:nvSpPr>
        <p:spPr>
          <a:xfrm>
            <a:off x="695221" y="2443397"/>
            <a:ext cx="4924743" cy="4039596"/>
          </a:xfrm>
        </p:spPr>
        <p:txBody>
          <a:bodyPr>
            <a:normAutofit/>
          </a:bodyPr>
          <a:lstStyle/>
          <a:p>
            <a:pPr marL="285750" indent="-285750" algn="l">
              <a:buFont typeface="Arial" panose="020B0604020202020204" pitchFamily="34" charset="0"/>
              <a:buChar char="•"/>
            </a:pPr>
            <a:r>
              <a:rPr lang="en-US" dirty="0"/>
              <a:t>Presentation ~ 30 Minutes </a:t>
            </a:r>
          </a:p>
          <a:p>
            <a:pPr marL="285750" indent="-285750" algn="l">
              <a:buFont typeface="Arial" panose="020B0604020202020204" pitchFamily="34" charset="0"/>
              <a:buChar char="•"/>
            </a:pPr>
            <a:r>
              <a:rPr lang="en-US" dirty="0"/>
              <a:t>Q &amp; A ~ 15+ Minutes</a:t>
            </a:r>
          </a:p>
          <a:p>
            <a:pPr marL="285750" indent="-285750" algn="l">
              <a:buFont typeface="Arial" panose="020B0604020202020204" pitchFamily="34" charset="0"/>
              <a:buChar char="•"/>
            </a:pPr>
            <a:endParaRPr lang="en-US" dirty="0"/>
          </a:p>
          <a:p>
            <a:pPr marL="285750" indent="-285750" algn="l">
              <a:buFont typeface="Arial" panose="020B0604020202020204" pitchFamily="34" charset="0"/>
              <a:buChar char="•"/>
            </a:pPr>
            <a:endParaRPr lang="en-US" dirty="0"/>
          </a:p>
          <a:p>
            <a:pPr algn="l"/>
            <a:r>
              <a:rPr lang="en-US" sz="1800" dirty="0"/>
              <a:t>To help field any TNEW-specific questions, Paul Kappel, Tessitura Network Product Analyst, is joining us for the Q&amp;A portion.</a:t>
            </a:r>
          </a:p>
        </p:txBody>
      </p:sp>
      <p:pic>
        <p:nvPicPr>
          <p:cNvPr id="5" name="Picture 4" descr="NYC Tessitura Community">
            <a:extLst>
              <a:ext uri="{FF2B5EF4-FFF2-40B4-BE49-F238E27FC236}">
                <a16:creationId xmlns:a16="http://schemas.microsoft.com/office/drawing/2014/main" id="{CA4BD86E-9800-FB4A-9579-C6714A19AAA7}"/>
              </a:ext>
            </a:extLst>
          </p:cNvPr>
          <p:cNvPicPr>
            <a:picLocks noChangeAspect="1"/>
          </p:cNvPicPr>
          <p:nvPr/>
        </p:nvPicPr>
        <p:blipFill rotWithShape="1">
          <a:blip r:embed="rId3"/>
          <a:srcRect t="13240" b="13426"/>
          <a:stretch/>
        </p:blipFill>
        <p:spPr>
          <a:xfrm>
            <a:off x="27402" y="-281843"/>
            <a:ext cx="2551411" cy="1871034"/>
          </a:xfrm>
          <a:prstGeom prst="rect">
            <a:avLst/>
          </a:prstGeom>
        </p:spPr>
      </p:pic>
      <p:sp>
        <p:nvSpPr>
          <p:cNvPr id="8" name="Subtitle 2">
            <a:extLst>
              <a:ext uri="{FF2B5EF4-FFF2-40B4-BE49-F238E27FC236}">
                <a16:creationId xmlns:a16="http://schemas.microsoft.com/office/drawing/2014/main" id="{5947F69B-EA70-6BCC-9EBC-A7B76B0E03CA}"/>
              </a:ext>
            </a:extLst>
          </p:cNvPr>
          <p:cNvSpPr txBox="1">
            <a:spLocks/>
          </p:cNvSpPr>
          <p:nvPr/>
        </p:nvSpPr>
        <p:spPr>
          <a:xfrm>
            <a:off x="6467599" y="2441687"/>
            <a:ext cx="5296311" cy="403959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a:t>Access Accommodations and Supports:</a:t>
            </a:r>
          </a:p>
          <a:p>
            <a:pPr marL="285750" indent="-285750" algn="l">
              <a:buFont typeface="Arial" panose="020B0604020202020204" pitchFamily="34" charset="0"/>
              <a:buChar char="•"/>
            </a:pPr>
            <a:r>
              <a:rPr lang="en-US" dirty="0"/>
              <a:t>Captioning via Zoom’s Live Transcript</a:t>
            </a:r>
          </a:p>
          <a:p>
            <a:pPr marL="285750" indent="-285750" algn="l">
              <a:buFont typeface="Arial" panose="020B0604020202020204" pitchFamily="34" charset="0"/>
              <a:buChar char="•"/>
            </a:pPr>
            <a:endParaRPr lang="en-US" dirty="0"/>
          </a:p>
          <a:p>
            <a:pPr marL="285750" indent="-285750" algn="l">
              <a:buFont typeface="Arial" panose="020B0604020202020204" pitchFamily="34" charset="0"/>
              <a:buChar char="•"/>
            </a:pPr>
            <a:r>
              <a:rPr lang="en-US" dirty="0"/>
              <a:t>If you speak during the Q&amp;A portion, please state your name anytime you talk so that you are also identified to anyone not viewing it on their screen.</a:t>
            </a:r>
          </a:p>
          <a:p>
            <a:pPr marL="285750" indent="-285750" algn="l">
              <a:buFont typeface="Arial" panose="020B0604020202020204" pitchFamily="34" charset="0"/>
              <a:buChar char="•"/>
            </a:pPr>
            <a:r>
              <a:rPr lang="en-US" dirty="0"/>
              <a:t>Edit your Display Name to include your organization and your pronouns.</a:t>
            </a:r>
          </a:p>
          <a:p>
            <a:pPr algn="l"/>
            <a:endParaRPr lang="en-US" sz="1800" dirty="0"/>
          </a:p>
        </p:txBody>
      </p:sp>
      <p:sp>
        <p:nvSpPr>
          <p:cNvPr id="2" name="Title 1">
            <a:extLst>
              <a:ext uri="{FF2B5EF4-FFF2-40B4-BE49-F238E27FC236}">
                <a16:creationId xmlns:a16="http://schemas.microsoft.com/office/drawing/2014/main" id="{ED899392-D2C4-3F2C-EA3F-1DB09694C584}"/>
              </a:ext>
            </a:extLst>
          </p:cNvPr>
          <p:cNvSpPr>
            <a:spLocks noGrp="1"/>
          </p:cNvSpPr>
          <p:nvPr>
            <p:ph type="ctrTitle"/>
          </p:nvPr>
        </p:nvSpPr>
        <p:spPr>
          <a:xfrm>
            <a:off x="743199" y="1589191"/>
            <a:ext cx="4079814" cy="797194"/>
          </a:xfrm>
        </p:spPr>
        <p:txBody>
          <a:bodyPr>
            <a:normAutofit fontScale="90000"/>
          </a:bodyPr>
          <a:lstStyle/>
          <a:p>
            <a:pPr algn="l"/>
            <a:r>
              <a:rPr lang="en-US" dirty="0">
                <a:latin typeface="Montserrat" panose="02000505000000020004" pitchFamily="2" charset="77"/>
              </a:rPr>
              <a:t>Agenda</a:t>
            </a:r>
          </a:p>
        </p:txBody>
      </p:sp>
    </p:spTree>
    <p:extLst>
      <p:ext uri="{BB962C8B-B14F-4D97-AF65-F5344CB8AC3E}">
        <p14:creationId xmlns:p14="http://schemas.microsoft.com/office/powerpoint/2010/main" val="43151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166" name="Who am I?"/>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Who am I?</a:t>
            </a:r>
          </a:p>
        </p:txBody>
      </p:sp>
      <p:sp>
        <p:nvSpPr>
          <p:cNvPr id="167"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168"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169" name="Line">
            <a:extLst>
              <a:ext uri="{C183D7F6-B498-43B3-948B-1728B52AA6E4}">
                <adec:decorative xmlns:adec="http://schemas.microsoft.com/office/drawing/2017/decorative" val="1"/>
              </a:ext>
            </a:extLst>
          </p:cNvPr>
          <p:cNvSpPr/>
          <p:nvPr/>
        </p:nvSpPr>
        <p:spPr>
          <a:xfrm>
            <a:off x="551586" y="1281649"/>
            <a:ext cx="3150080" cy="0"/>
          </a:xfrm>
          <a:prstGeom prst="line">
            <a:avLst/>
          </a:prstGeom>
          <a:ln w="50800">
            <a:solidFill>
              <a:srgbClr val="000000"/>
            </a:solidFill>
            <a:miter lim="400000"/>
          </a:ln>
        </p:spPr>
        <p:txBody>
          <a:bodyPr lIns="25400" tIns="25400" rIns="25400" bIns="25400" anchor="ctr"/>
          <a:lstStyle/>
          <a:p>
            <a:endParaRPr sz="900"/>
          </a:p>
        </p:txBody>
      </p:sp>
      <p:sp>
        <p:nvSpPr>
          <p:cNvPr id="170" name="Line">
            <a:extLst>
              <a:ext uri="{C183D7F6-B498-43B3-948B-1728B52AA6E4}">
                <adec:decorative xmlns:adec="http://schemas.microsoft.com/office/drawing/2017/decorative" val="1"/>
              </a:ext>
            </a:extLst>
          </p:cNvPr>
          <p:cNvSpPr/>
          <p:nvPr/>
        </p:nvSpPr>
        <p:spPr>
          <a:xfrm>
            <a:off x="551585" y="512293"/>
            <a:ext cx="3150081" cy="26370"/>
          </a:xfrm>
          <a:prstGeom prst="line">
            <a:avLst/>
          </a:prstGeom>
          <a:ln w="50800">
            <a:solidFill>
              <a:srgbClr val="000000"/>
            </a:solidFill>
            <a:miter lim="400000"/>
          </a:ln>
        </p:spPr>
        <p:txBody>
          <a:bodyPr lIns="25400" tIns="25400" rIns="25400" bIns="25400" anchor="ctr"/>
          <a:lstStyle/>
          <a:p>
            <a:endParaRPr sz="900"/>
          </a:p>
        </p:txBody>
      </p:sp>
      <p:sp>
        <p:nvSpPr>
          <p:cNvPr id="171" name="Accessible by Design is a…"/>
          <p:cNvSpPr txBox="1"/>
          <p:nvPr/>
        </p:nvSpPr>
        <p:spPr>
          <a:xfrm>
            <a:off x="550652" y="2281210"/>
            <a:ext cx="6581930" cy="10361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defRPr sz="6400">
                <a:solidFill>
                  <a:srgbClr val="000000"/>
                </a:solidFill>
                <a:latin typeface="Montserrat-Regular"/>
                <a:ea typeface="Montserrat-Regular"/>
                <a:cs typeface="Montserrat-Regular"/>
                <a:sym typeface="Montserrat-Regular"/>
              </a:defRPr>
            </a:pPr>
            <a:r>
              <a:rPr sz="3200"/>
              <a:t>Accessible by Design is a </a:t>
            </a:r>
          </a:p>
          <a:p>
            <a:pPr algn="l">
              <a:defRPr sz="6400">
                <a:solidFill>
                  <a:srgbClr val="000000"/>
                </a:solidFill>
                <a:latin typeface="Montserrat-Regular"/>
                <a:ea typeface="Montserrat-Regular"/>
                <a:cs typeface="Montserrat-Regular"/>
                <a:sym typeface="Montserrat-Regular"/>
              </a:defRPr>
            </a:pPr>
            <a:r>
              <a:rPr sz="3200"/>
              <a:t>digital accessibility consultancy</a:t>
            </a:r>
          </a:p>
        </p:txBody>
      </p:sp>
      <p:sp>
        <p:nvSpPr>
          <p:cNvPr id="172" name="We work with arts and cultural organisations…"/>
          <p:cNvSpPr txBox="1"/>
          <p:nvPr/>
        </p:nvSpPr>
        <p:spPr>
          <a:xfrm>
            <a:off x="573049" y="3742347"/>
            <a:ext cx="5834931" cy="7609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4000">
                <a:solidFill>
                  <a:srgbClr val="000000"/>
                </a:solidFill>
                <a:latin typeface="Montserrat-Regular"/>
                <a:ea typeface="Montserrat-Regular"/>
                <a:cs typeface="Montserrat-Regular"/>
                <a:sym typeface="Montserrat-Regular"/>
              </a:defRPr>
            </a:pPr>
            <a:r>
              <a:rPr sz="2000"/>
              <a:t>We work with arts and cultural organisations</a:t>
            </a:r>
          </a:p>
          <a:p>
            <a:pPr algn="l">
              <a:lnSpc>
                <a:spcPct val="120000"/>
              </a:lnSpc>
              <a:defRPr sz="4000">
                <a:solidFill>
                  <a:srgbClr val="000000"/>
                </a:solidFill>
                <a:latin typeface="Montserrat-Regular"/>
                <a:ea typeface="Montserrat-Regular"/>
                <a:cs typeface="Montserrat-Regular"/>
                <a:sym typeface="Montserrat-Regular"/>
              </a:defRPr>
            </a:pPr>
            <a:r>
              <a:rPr sz="2000"/>
              <a:t>in Europe and North America</a:t>
            </a:r>
          </a:p>
        </p:txBody>
      </p:sp>
      <p:pic>
        <p:nvPicPr>
          <p:cNvPr id="173" name="Image" descr="Image"/>
          <p:cNvPicPr>
            <a:picLocks noChangeAspect="1"/>
          </p:cNvPicPr>
          <p:nvPr/>
        </p:nvPicPr>
        <p:blipFill>
          <a:blip r:embed="rId4"/>
          <a:stretch>
            <a:fillRect/>
          </a:stretch>
        </p:blipFill>
        <p:spPr>
          <a:xfrm>
            <a:off x="281836" y="4618618"/>
            <a:ext cx="5848729" cy="1169746"/>
          </a:xfrm>
          <a:prstGeom prst="rect">
            <a:avLst/>
          </a:prstGeom>
          <a:ln w="12700">
            <a:miter lim="400000"/>
          </a:ln>
        </p:spPr>
      </p:pic>
      <p:sp>
        <p:nvSpPr>
          <p:cNvPr id="174" name="Circle" descr="Caspian Turner, a white man with a bald head, smiling through a beard wearing a blue suit with a white shirt. "/>
          <p:cNvSpPr/>
          <p:nvPr/>
        </p:nvSpPr>
        <p:spPr>
          <a:xfrm>
            <a:off x="8113213" y="2288657"/>
            <a:ext cx="3014142" cy="3014142"/>
          </a:xfrm>
          <a:prstGeom prst="ellipse">
            <a:avLst/>
          </a:prstGeom>
          <a:blipFill>
            <a:blip r:embed="rId5">
              <a:alphaModFix amt="84107"/>
            </a:blip>
            <a:stretch>
              <a:fillRect/>
            </a:stretch>
          </a:blipFill>
          <a:ln w="12700">
            <a:miter lim="400000"/>
          </a:ln>
          <a:effectLst>
            <a:outerShdw blurRad="50800" dist="25400" dir="5400000" rotWithShape="0">
              <a:srgbClr val="000000">
                <a:alpha val="59125"/>
              </a:srgbClr>
            </a:outerShdw>
          </a:effectLst>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179" name="What we will cover"/>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What we will cover</a:t>
            </a:r>
          </a:p>
        </p:txBody>
      </p:sp>
      <p:sp>
        <p:nvSpPr>
          <p:cNvPr id="18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18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182" name="Line">
            <a:extLst>
              <a:ext uri="{C183D7F6-B498-43B3-948B-1728B52AA6E4}">
                <adec:decorative xmlns:adec="http://schemas.microsoft.com/office/drawing/2017/decorative" val="1"/>
              </a:ext>
            </a:extLst>
          </p:cNvPr>
          <p:cNvSpPr/>
          <p:nvPr/>
        </p:nvSpPr>
        <p:spPr>
          <a:xfrm flipV="1">
            <a:off x="551585" y="1281647"/>
            <a:ext cx="5544413" cy="1"/>
          </a:xfrm>
          <a:prstGeom prst="line">
            <a:avLst/>
          </a:prstGeom>
          <a:ln w="50800">
            <a:solidFill>
              <a:srgbClr val="000000"/>
            </a:solidFill>
            <a:miter lim="400000"/>
          </a:ln>
        </p:spPr>
        <p:txBody>
          <a:bodyPr lIns="25400" tIns="25400" rIns="25400" bIns="25400" anchor="ctr"/>
          <a:lstStyle/>
          <a:p>
            <a:endParaRPr sz="900"/>
          </a:p>
        </p:txBody>
      </p:sp>
      <p:sp>
        <p:nvSpPr>
          <p:cNvPr id="183" name="Line">
            <a:extLst>
              <a:ext uri="{C183D7F6-B498-43B3-948B-1728B52AA6E4}">
                <adec:decorative xmlns:adec="http://schemas.microsoft.com/office/drawing/2017/decorative" val="1"/>
              </a:ext>
            </a:extLst>
          </p:cNvPr>
          <p:cNvSpPr/>
          <p:nvPr/>
        </p:nvSpPr>
        <p:spPr>
          <a:xfrm>
            <a:off x="551586" y="512294"/>
            <a:ext cx="5544414" cy="0"/>
          </a:xfrm>
          <a:prstGeom prst="line">
            <a:avLst/>
          </a:prstGeom>
          <a:ln w="50800">
            <a:solidFill>
              <a:srgbClr val="000000"/>
            </a:solidFill>
            <a:miter lim="400000"/>
          </a:ln>
        </p:spPr>
        <p:txBody>
          <a:bodyPr lIns="25400" tIns="25400" rIns="25400" bIns="25400" anchor="ctr"/>
          <a:lstStyle/>
          <a:p>
            <a:endParaRPr sz="900"/>
          </a:p>
        </p:txBody>
      </p:sp>
      <p:sp>
        <p:nvSpPr>
          <p:cNvPr id="184" name="What is digital accessibility?…"/>
          <p:cNvSpPr txBox="1"/>
          <p:nvPr/>
        </p:nvSpPr>
        <p:spPr>
          <a:xfrm>
            <a:off x="808211" y="2642393"/>
            <a:ext cx="7013138" cy="25506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marL="457200" indent="-457200" algn="l">
              <a:lnSpc>
                <a:spcPct val="120000"/>
              </a:lnSpc>
              <a:buFont typeface="Arial" panose="020B0604020202020204" pitchFamily="34" charset="0"/>
              <a:buChar char="•"/>
              <a:defRPr sz="5500">
                <a:solidFill>
                  <a:srgbClr val="000000"/>
                </a:solidFill>
                <a:latin typeface="Montserrat-Regular"/>
                <a:ea typeface="Montserrat-Regular"/>
                <a:cs typeface="Montserrat-Regular"/>
                <a:sym typeface="Montserrat-Regular"/>
              </a:defRPr>
            </a:pPr>
            <a:r>
              <a:rPr sz="2750" dirty="0"/>
              <a:t>What is digital accessibility?</a:t>
            </a:r>
          </a:p>
          <a:p>
            <a:pPr marL="457200" indent="-457200" algn="l">
              <a:lnSpc>
                <a:spcPct val="120000"/>
              </a:lnSpc>
              <a:buFont typeface="Arial" panose="020B0604020202020204" pitchFamily="34" charset="0"/>
              <a:buChar char="•"/>
              <a:defRPr sz="5500">
                <a:solidFill>
                  <a:srgbClr val="000000"/>
                </a:solidFill>
                <a:latin typeface="Montserrat-Regular"/>
                <a:ea typeface="Montserrat-Regular"/>
                <a:cs typeface="Montserrat-Regular"/>
                <a:sym typeface="Montserrat-Regular"/>
              </a:defRPr>
            </a:pPr>
            <a:r>
              <a:rPr sz="2750" dirty="0"/>
              <a:t>Accessibility legislation</a:t>
            </a:r>
          </a:p>
          <a:p>
            <a:pPr marL="457200" indent="-457200" algn="l">
              <a:lnSpc>
                <a:spcPct val="120000"/>
              </a:lnSpc>
              <a:buFont typeface="Arial" panose="020B0604020202020204" pitchFamily="34" charset="0"/>
              <a:buChar char="•"/>
              <a:defRPr sz="5500">
                <a:solidFill>
                  <a:srgbClr val="000000"/>
                </a:solidFill>
                <a:latin typeface="Montserrat-Regular"/>
                <a:ea typeface="Montserrat-Regular"/>
                <a:cs typeface="Montserrat-Regular"/>
                <a:sym typeface="Montserrat-Regular"/>
              </a:defRPr>
            </a:pPr>
            <a:r>
              <a:rPr sz="2750" dirty="0"/>
              <a:t>Assistive technologies</a:t>
            </a:r>
          </a:p>
          <a:p>
            <a:pPr marL="457200" indent="-457200" algn="l">
              <a:lnSpc>
                <a:spcPct val="120000"/>
              </a:lnSpc>
              <a:buFont typeface="Arial" panose="020B0604020202020204" pitchFamily="34" charset="0"/>
              <a:buChar char="•"/>
              <a:defRPr sz="5500">
                <a:solidFill>
                  <a:srgbClr val="000000"/>
                </a:solidFill>
                <a:latin typeface="Montserrat-Regular"/>
                <a:ea typeface="Montserrat-Regular"/>
                <a:cs typeface="Montserrat-Regular"/>
                <a:sym typeface="Montserrat-Regular"/>
              </a:defRPr>
            </a:pPr>
            <a:r>
              <a:rPr sz="2750" dirty="0"/>
              <a:t>Web content accessibility guidelines</a:t>
            </a:r>
          </a:p>
          <a:p>
            <a:pPr marL="457200" indent="-457200" algn="l">
              <a:lnSpc>
                <a:spcPct val="120000"/>
              </a:lnSpc>
              <a:buFont typeface="Arial" panose="020B0604020202020204" pitchFamily="34" charset="0"/>
              <a:buChar char="•"/>
              <a:defRPr sz="5500">
                <a:solidFill>
                  <a:srgbClr val="000000"/>
                </a:solidFill>
                <a:latin typeface="Montserrat-Regular"/>
                <a:ea typeface="Montserrat-Regular"/>
                <a:cs typeface="Montserrat-Regular"/>
                <a:sym typeface="Montserrat-Regular"/>
              </a:defRPr>
            </a:pPr>
            <a:r>
              <a:rPr sz="2750" dirty="0"/>
              <a:t>Creating accessible user experiences</a:t>
            </a:r>
          </a:p>
        </p:txBody>
      </p:sp>
      <p:sp>
        <p:nvSpPr>
          <p:cNvPr id="185" name="Meeting people’s needs."/>
          <p:cNvSpPr txBox="1">
            <a:spLocks noGrp="1"/>
          </p:cNvSpPr>
          <p:nvPr>
            <p:ph type="body" sz="quarter" idx="1"/>
          </p:nvPr>
        </p:nvSpPr>
        <p:spPr>
          <a:xfrm>
            <a:off x="603250" y="1875267"/>
            <a:ext cx="8045966" cy="1534252"/>
          </a:xfrm>
          <a:prstGeom prst="rect">
            <a:avLst/>
          </a:prstGeom>
        </p:spPr>
        <p:txBody>
          <a:bodyPr>
            <a:normAutofit/>
          </a:bodyPr>
          <a:lstStyle>
            <a:lvl1pPr marL="0" indent="0" defTabSz="2048204">
              <a:lnSpc>
                <a:spcPct val="100000"/>
              </a:lnSpc>
              <a:spcBef>
                <a:spcPts val="0"/>
              </a:spcBef>
              <a:buSzTx/>
              <a:buNone/>
              <a:defRPr sz="10500" spc="-209">
                <a:latin typeface="Montserrat-Bold"/>
                <a:ea typeface="Montserrat-Bold"/>
                <a:cs typeface="Montserrat-Bold"/>
                <a:sym typeface="Montserrat-Bold"/>
              </a:defRPr>
            </a:lvl1pPr>
          </a:lstStyle>
          <a:p>
            <a:r>
              <a:rPr sz="4000" dirty="0"/>
              <a:t>Meeting people’s needs.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188" name="What is digital accessibility?"/>
          <p:cNvSpPr txBox="1">
            <a:spLocks noGrp="1"/>
          </p:cNvSpPr>
          <p:nvPr>
            <p:ph type="title"/>
          </p:nvPr>
        </p:nvSpPr>
        <p:spPr>
          <a:xfrm>
            <a:off x="1142621" y="2367856"/>
            <a:ext cx="9906759" cy="2044501"/>
          </a:xfrm>
          <a:prstGeom prst="rect">
            <a:avLst/>
          </a:prstGeom>
        </p:spPr>
        <p:txBody>
          <a:bodyPr>
            <a:noAutofit/>
          </a:bodyPr>
          <a:lstStyle>
            <a:lvl1pPr algn="ctr">
              <a:lnSpc>
                <a:spcPct val="110000"/>
              </a:lnSpc>
              <a:defRPr sz="10800" b="0" spc="-215">
                <a:latin typeface="Montserrat-Bold"/>
                <a:ea typeface="Montserrat-Bold"/>
                <a:cs typeface="Montserrat-Bold"/>
                <a:sym typeface="Montserrat-Bold"/>
              </a:defRPr>
            </a:lvl1pPr>
          </a:lstStyle>
          <a:p>
            <a:r>
              <a:rPr sz="9000" dirty="0"/>
              <a:t>What is digital accessibility?</a:t>
            </a:r>
          </a:p>
        </p:txBody>
      </p:sp>
      <p:sp>
        <p:nvSpPr>
          <p:cNvPr id="189"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190"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195" name="Is this digital accessibility?"/>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Is this digital accessibility?</a:t>
            </a:r>
          </a:p>
        </p:txBody>
      </p:sp>
      <p:sp>
        <p:nvSpPr>
          <p:cNvPr id="196"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197"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198" name="Line">
            <a:extLst>
              <a:ext uri="{C183D7F6-B498-43B3-948B-1728B52AA6E4}">
                <adec:decorative xmlns:adec="http://schemas.microsoft.com/office/drawing/2017/decorative" val="1"/>
              </a:ext>
            </a:extLst>
          </p:cNvPr>
          <p:cNvSpPr/>
          <p:nvPr/>
        </p:nvSpPr>
        <p:spPr>
          <a:xfrm>
            <a:off x="551586" y="1281648"/>
            <a:ext cx="7777166" cy="26368"/>
          </a:xfrm>
          <a:prstGeom prst="line">
            <a:avLst/>
          </a:prstGeom>
          <a:ln w="50800">
            <a:solidFill>
              <a:srgbClr val="000000"/>
            </a:solidFill>
            <a:miter lim="400000"/>
          </a:ln>
        </p:spPr>
        <p:txBody>
          <a:bodyPr lIns="25400" tIns="25400" rIns="25400" bIns="25400" anchor="ctr"/>
          <a:lstStyle/>
          <a:p>
            <a:endParaRPr sz="900"/>
          </a:p>
        </p:txBody>
      </p:sp>
      <p:sp>
        <p:nvSpPr>
          <p:cNvPr id="199" name="Line">
            <a:extLst>
              <a:ext uri="{C183D7F6-B498-43B3-948B-1728B52AA6E4}">
                <adec:decorative xmlns:adec="http://schemas.microsoft.com/office/drawing/2017/decorative" val="1"/>
              </a:ext>
            </a:extLst>
          </p:cNvPr>
          <p:cNvSpPr/>
          <p:nvPr/>
        </p:nvSpPr>
        <p:spPr>
          <a:xfrm>
            <a:off x="551586" y="512293"/>
            <a:ext cx="7777166" cy="26368"/>
          </a:xfrm>
          <a:prstGeom prst="line">
            <a:avLst/>
          </a:prstGeom>
          <a:ln w="50800">
            <a:solidFill>
              <a:srgbClr val="000000"/>
            </a:solidFill>
            <a:miter lim="400000"/>
          </a:ln>
        </p:spPr>
        <p:txBody>
          <a:bodyPr lIns="25400" tIns="25400" rIns="25400" bIns="25400" anchor="ctr"/>
          <a:lstStyle/>
          <a:p>
            <a:endParaRPr sz="900"/>
          </a:p>
        </p:txBody>
      </p:sp>
      <p:sp>
        <p:nvSpPr>
          <p:cNvPr id="200" name="Web Content Accessibility Guidelines (WCAG)…"/>
          <p:cNvSpPr txBox="1"/>
          <p:nvPr/>
        </p:nvSpPr>
        <p:spPr>
          <a:xfrm>
            <a:off x="628004" y="1862148"/>
            <a:ext cx="11490325" cy="392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Web Content Accessibility Guidelines (WCAG)</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Equality Act 2010</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Convention on the Rights of Persons with Disabilities - United Nations</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The Public Sector Bodies (Websites and Mobile Applications) (No. 2) </a:t>
            </a:r>
            <a:br>
              <a:rPr lang="en-GB" sz="2450" dirty="0"/>
            </a:br>
            <a:r>
              <a:rPr sz="2450" dirty="0"/>
              <a:t>Accessibility Regulations 2018</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EN 301 549 Accessibility requirements for ICT products and services</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Americans with Disabilities Act - United States</a:t>
            </a:r>
          </a:p>
          <a:p>
            <a:pPr marL="311150" indent="-311150">
              <a:lnSpc>
                <a:spcPct val="130000"/>
              </a:lnSpc>
              <a:buSzPct val="123000"/>
              <a:buChar char="•"/>
              <a:defRPr sz="4900">
                <a:solidFill>
                  <a:srgbClr val="000000"/>
                </a:solidFill>
                <a:latin typeface="Montserrat-Regular"/>
                <a:ea typeface="Montserrat-Regular"/>
                <a:cs typeface="Montserrat-Regular"/>
                <a:sym typeface="Montserrat-Regular"/>
              </a:defRPr>
            </a:pPr>
            <a:r>
              <a:rPr sz="2450" dirty="0"/>
              <a:t>Section 508 of the Rehabilitation Act - United States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05"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06"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07" name="Do people care about legislation?"/>
          <p:cNvSpPr txBox="1">
            <a:spLocks noGrp="1"/>
          </p:cNvSpPr>
          <p:nvPr>
            <p:ph type="title"/>
          </p:nvPr>
        </p:nvSpPr>
        <p:spPr>
          <a:xfrm>
            <a:off x="1142621" y="2367856"/>
            <a:ext cx="10857603" cy="2044501"/>
          </a:xfrm>
          <a:prstGeom prst="rect">
            <a:avLst/>
          </a:prstGeom>
        </p:spPr>
        <p:txBody>
          <a:bodyPr>
            <a:noAutofit/>
          </a:bodyPr>
          <a:lstStyle>
            <a:lvl1pPr defTabSz="1731220">
              <a:lnSpc>
                <a:spcPct val="90000"/>
              </a:lnSpc>
              <a:spcBef>
                <a:spcPts val="3100"/>
              </a:spcBef>
              <a:defRPr sz="13419" b="0" spc="0">
                <a:latin typeface="Montserrat-Bold"/>
                <a:ea typeface="Montserrat-Bold"/>
                <a:cs typeface="Montserrat-Bold"/>
                <a:sym typeface="Montserrat-Bold"/>
              </a:defRPr>
            </a:lvl1pPr>
          </a:lstStyle>
          <a:p>
            <a:r>
              <a:rPr sz="9000" dirty="0"/>
              <a:t>Do people care about legislation?</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12"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13"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14" name="Compliant ≠ usable"/>
          <p:cNvSpPr txBox="1">
            <a:spLocks noGrp="1"/>
          </p:cNvSpPr>
          <p:nvPr>
            <p:ph type="title"/>
          </p:nvPr>
        </p:nvSpPr>
        <p:spPr>
          <a:xfrm>
            <a:off x="1142621" y="2367856"/>
            <a:ext cx="10249299" cy="2044501"/>
          </a:xfrm>
          <a:prstGeom prst="rect">
            <a:avLst/>
          </a:prstGeom>
        </p:spPr>
        <p:txBody>
          <a:bodyPr>
            <a:noAutofit/>
          </a:bodyPr>
          <a:lstStyle>
            <a:lvl1pPr defTabSz="2121354">
              <a:lnSpc>
                <a:spcPct val="90000"/>
              </a:lnSpc>
              <a:spcBef>
                <a:spcPts val="3900"/>
              </a:spcBef>
              <a:defRPr sz="16443" b="0" spc="0">
                <a:latin typeface="Montserrat-Bold"/>
                <a:ea typeface="Montserrat-Bold"/>
                <a:cs typeface="Montserrat-Bold"/>
                <a:sym typeface="Montserrat-Bold"/>
              </a:defRPr>
            </a:lvl1pPr>
          </a:lstStyle>
          <a:p>
            <a:r>
              <a:rPr sz="9000" dirty="0"/>
              <a:t>Compliant ≠ usable</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19" name="What is digital accessibility?"/>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What is digital accessibility?</a:t>
            </a:r>
          </a:p>
        </p:txBody>
      </p:sp>
      <p:sp>
        <p:nvSpPr>
          <p:cNvPr id="22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2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22" name="Line">
            <a:extLst>
              <a:ext uri="{C183D7F6-B498-43B3-948B-1728B52AA6E4}">
                <adec:decorative xmlns:adec="http://schemas.microsoft.com/office/drawing/2017/decorative" val="1"/>
              </a:ext>
            </a:extLst>
          </p:cNvPr>
          <p:cNvSpPr/>
          <p:nvPr/>
        </p:nvSpPr>
        <p:spPr>
          <a:xfrm flipV="1">
            <a:off x="551586" y="1281647"/>
            <a:ext cx="8217660" cy="1"/>
          </a:xfrm>
          <a:prstGeom prst="line">
            <a:avLst/>
          </a:prstGeom>
          <a:ln w="50800">
            <a:solidFill>
              <a:srgbClr val="000000"/>
            </a:solidFill>
            <a:miter lim="400000"/>
          </a:ln>
        </p:spPr>
        <p:txBody>
          <a:bodyPr lIns="25400" tIns="25400" rIns="25400" bIns="25400" anchor="ctr"/>
          <a:lstStyle/>
          <a:p>
            <a:endParaRPr sz="900"/>
          </a:p>
        </p:txBody>
      </p:sp>
      <p:sp>
        <p:nvSpPr>
          <p:cNvPr id="223" name="Line">
            <a:extLst>
              <a:ext uri="{C183D7F6-B498-43B3-948B-1728B52AA6E4}">
                <adec:decorative xmlns:adec="http://schemas.microsoft.com/office/drawing/2017/decorative" val="1"/>
              </a:ext>
            </a:extLst>
          </p:cNvPr>
          <p:cNvSpPr/>
          <p:nvPr/>
        </p:nvSpPr>
        <p:spPr>
          <a:xfrm>
            <a:off x="551586" y="512294"/>
            <a:ext cx="8217660" cy="0"/>
          </a:xfrm>
          <a:prstGeom prst="line">
            <a:avLst/>
          </a:prstGeom>
          <a:ln w="50800">
            <a:solidFill>
              <a:srgbClr val="000000"/>
            </a:solidFill>
            <a:miter lim="400000"/>
          </a:ln>
        </p:spPr>
        <p:txBody>
          <a:bodyPr lIns="25400" tIns="25400" rIns="25400" bIns="25400" anchor="ctr"/>
          <a:lstStyle/>
          <a:p>
            <a:endParaRPr sz="900"/>
          </a:p>
        </p:txBody>
      </p:sp>
      <p:sp>
        <p:nvSpPr>
          <p:cNvPr id="224" name="“It is about giving your audience what they need,…"/>
          <p:cNvSpPr txBox="1"/>
          <p:nvPr/>
        </p:nvSpPr>
        <p:spPr>
          <a:xfrm>
            <a:off x="628004" y="2396938"/>
            <a:ext cx="11132856" cy="32134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4500">
                <a:solidFill>
                  <a:srgbClr val="000000"/>
                </a:solidFill>
                <a:latin typeface="Montserrat-Regular"/>
                <a:ea typeface="Montserrat-Regular"/>
                <a:cs typeface="Montserrat-Regular"/>
                <a:sym typeface="Montserrat-Regular"/>
              </a:defRPr>
            </a:pPr>
            <a:r>
              <a:rPr sz="2250"/>
              <a:t>“It is about giving your audience what they need, </a:t>
            </a:r>
          </a:p>
          <a:p>
            <a:pPr algn="l">
              <a:lnSpc>
                <a:spcPct val="120000"/>
              </a:lnSpc>
              <a:defRPr sz="4500">
                <a:solidFill>
                  <a:srgbClr val="000000"/>
                </a:solidFill>
                <a:latin typeface="Montserrat-Regular"/>
                <a:ea typeface="Montserrat-Regular"/>
                <a:cs typeface="Montserrat-Regular"/>
                <a:sym typeface="Montserrat-Regular"/>
              </a:defRPr>
            </a:pPr>
            <a:r>
              <a:rPr sz="2250"/>
              <a:t>in the way they need it, on a channel they are on, </a:t>
            </a:r>
          </a:p>
          <a:p>
            <a:pPr algn="l">
              <a:lnSpc>
                <a:spcPct val="120000"/>
              </a:lnSpc>
              <a:defRPr sz="4500">
                <a:solidFill>
                  <a:srgbClr val="000000"/>
                </a:solidFill>
                <a:latin typeface="Montserrat-Regular"/>
                <a:ea typeface="Montserrat-Regular"/>
                <a:cs typeface="Montserrat-Regular"/>
                <a:sym typeface="Montserrat-Regular"/>
              </a:defRPr>
            </a:pPr>
            <a:r>
              <a:rPr sz="2250"/>
              <a:t>in a format that works for them. </a:t>
            </a:r>
          </a:p>
          <a:p>
            <a:pPr algn="l">
              <a:lnSpc>
                <a:spcPct val="120000"/>
              </a:lnSpc>
              <a:defRPr sz="3100">
                <a:solidFill>
                  <a:srgbClr val="000000"/>
                </a:solidFill>
                <a:latin typeface="Montserrat-Regular"/>
                <a:ea typeface="Montserrat-Regular"/>
                <a:cs typeface="Montserrat-Regular"/>
                <a:sym typeface="Montserrat-Regular"/>
              </a:defRPr>
            </a:pPr>
            <a:endParaRPr sz="1550"/>
          </a:p>
          <a:p>
            <a:pPr algn="l">
              <a:lnSpc>
                <a:spcPct val="120000"/>
              </a:lnSpc>
              <a:defRPr sz="4500">
                <a:solidFill>
                  <a:srgbClr val="000000"/>
                </a:solidFill>
                <a:latin typeface="Montserrat-Regular"/>
                <a:ea typeface="Montserrat-Regular"/>
                <a:cs typeface="Montserrat-Regular"/>
                <a:sym typeface="Montserrat-Regular"/>
              </a:defRPr>
            </a:pPr>
            <a:r>
              <a:rPr sz="2250"/>
              <a:t>We need to understand our audiences – all of them – </a:t>
            </a:r>
          </a:p>
          <a:p>
            <a:pPr algn="l">
              <a:lnSpc>
                <a:spcPct val="120000"/>
              </a:lnSpc>
              <a:defRPr sz="4500">
                <a:solidFill>
                  <a:srgbClr val="000000"/>
                </a:solidFill>
                <a:latin typeface="Montserrat-Regular"/>
                <a:ea typeface="Montserrat-Regular"/>
                <a:cs typeface="Montserrat-Regular"/>
                <a:sym typeface="Montserrat-Regular"/>
              </a:defRPr>
            </a:pPr>
            <a:r>
              <a:rPr sz="2250"/>
              <a:t>if we are going to build an inclusive web.</a:t>
            </a:r>
          </a:p>
          <a:p>
            <a:pPr algn="l">
              <a:lnSpc>
                <a:spcPct val="120000"/>
              </a:lnSpc>
              <a:defRPr sz="4500">
                <a:solidFill>
                  <a:srgbClr val="000000"/>
                </a:solidFill>
                <a:latin typeface="Montserrat-Regular"/>
                <a:ea typeface="Montserrat-Regular"/>
                <a:cs typeface="Montserrat-Regular"/>
                <a:sym typeface="Montserrat-Regular"/>
              </a:defRPr>
            </a:pPr>
            <a:endParaRPr sz="2250"/>
          </a:p>
          <a:p>
            <a:pPr algn="l">
              <a:lnSpc>
                <a:spcPct val="120000"/>
              </a:lnSpc>
              <a:defRPr sz="4500">
                <a:solidFill>
                  <a:srgbClr val="000000"/>
                </a:solidFill>
                <a:latin typeface="Montserrat-Regular"/>
                <a:ea typeface="Montserrat-Regular"/>
                <a:cs typeface="Montserrat-Regular"/>
                <a:sym typeface="Montserrat-Regular"/>
              </a:defRPr>
            </a:pPr>
            <a:r>
              <a:rPr sz="2250"/>
              <a:t>That, and only that, is accessibility.” - Sarah Winters, Content Design London</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29" name="Accessibility means…"/>
          <p:cNvSpPr txBox="1">
            <a:spLocks noGrp="1"/>
          </p:cNvSpPr>
          <p:nvPr>
            <p:ph type="title"/>
          </p:nvPr>
        </p:nvSpPr>
        <p:spPr>
          <a:xfrm>
            <a:off x="1142621" y="2367856"/>
            <a:ext cx="9906759" cy="2044501"/>
          </a:xfrm>
          <a:prstGeom prst="rect">
            <a:avLst/>
          </a:prstGeom>
        </p:spPr>
        <p:txBody>
          <a:bodyPr>
            <a:noAutofit/>
          </a:bodyPr>
          <a:lstStyle/>
          <a:p>
            <a:pPr algn="ctr">
              <a:lnSpc>
                <a:spcPct val="110000"/>
              </a:lnSpc>
              <a:defRPr sz="10800" b="0" spc="-215">
                <a:latin typeface="Montserrat-Bold"/>
                <a:ea typeface="Montserrat-Bold"/>
                <a:cs typeface="Montserrat-Bold"/>
                <a:sym typeface="Montserrat-Bold"/>
              </a:defRPr>
            </a:pPr>
            <a:r>
              <a:rPr sz="8000" dirty="0"/>
              <a:t>Accessibility means </a:t>
            </a:r>
          </a:p>
          <a:p>
            <a:pPr algn="ctr">
              <a:lnSpc>
                <a:spcPct val="110000"/>
              </a:lnSpc>
              <a:defRPr sz="10800" b="0" spc="-215">
                <a:latin typeface="Montserrat-Bold"/>
                <a:ea typeface="Montserrat-Bold"/>
                <a:cs typeface="Montserrat-Bold"/>
                <a:sym typeface="Montserrat-Bold"/>
              </a:defRPr>
            </a:pPr>
            <a:r>
              <a:rPr sz="8000" dirty="0"/>
              <a:t>no one is excluded.</a:t>
            </a:r>
          </a:p>
        </p:txBody>
      </p:sp>
      <p:sp>
        <p:nvSpPr>
          <p:cNvPr id="23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3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Rectangle">
            <a:extLst>
              <a:ext uri="{C183D7F6-B498-43B3-948B-1728B52AA6E4}">
                <adec:decorative xmlns:adec="http://schemas.microsoft.com/office/drawing/2017/decorative" val="1"/>
              </a:ext>
            </a:extLst>
          </p:cNvPr>
          <p:cNvSpPr/>
          <p:nvPr/>
        </p:nvSpPr>
        <p:spPr>
          <a:xfrm>
            <a:off x="-14498" y="-837"/>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36"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37"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pic>
        <p:nvPicPr>
          <p:cNvPr id="238" name="Image" descr="Microsoft inclusive design infographic detailing permanent, temporary and situational impairments to touch and sight. Including:&#10;&#10;Someone with one arm, an arm injury and a new parent.&#10;&#10;A blind person, someone with cataracts and a distracted driver "/>
          <p:cNvPicPr>
            <a:picLocks noChangeAspect="1"/>
          </p:cNvPicPr>
          <p:nvPr/>
        </p:nvPicPr>
        <p:blipFill>
          <a:blip r:embed="rId4"/>
          <a:srcRect b="47486"/>
          <a:stretch>
            <a:fillRect/>
          </a:stretch>
        </p:blipFill>
        <p:spPr>
          <a:xfrm>
            <a:off x="708342" y="1388539"/>
            <a:ext cx="4989470" cy="4674360"/>
          </a:xfrm>
          <a:prstGeom prst="rect">
            <a:avLst/>
          </a:prstGeom>
          <a:ln w="12700">
            <a:miter lim="400000"/>
          </a:ln>
        </p:spPr>
      </p:pic>
      <p:pic>
        <p:nvPicPr>
          <p:cNvPr id="239" name="Image" descr="Microsoft inclusive design infographic detailing permanent, temporary and situational impairments to hearing and speech. Including:&#10;&#10;A deaf person, someone with an ear infection and a bartender&#10;&#10;Someone who is non-verbal, someone who has laryngitis and someone with a heavy accent. "/>
          <p:cNvPicPr>
            <a:picLocks noChangeAspect="1"/>
          </p:cNvPicPr>
          <p:nvPr/>
        </p:nvPicPr>
        <p:blipFill>
          <a:blip r:embed="rId4"/>
          <a:srcRect t="51861" b="1771"/>
          <a:stretch>
            <a:fillRect/>
          </a:stretch>
        </p:blipFill>
        <p:spPr>
          <a:xfrm>
            <a:off x="6356481" y="1954582"/>
            <a:ext cx="4989466" cy="4127242"/>
          </a:xfrm>
          <a:prstGeom prst="rect">
            <a:avLst/>
          </a:prstGeom>
          <a:ln w="12700">
            <a:miter lim="400000"/>
          </a:ln>
        </p:spPr>
      </p:pic>
      <p:pic>
        <p:nvPicPr>
          <p:cNvPr id="240" name="Image" descr="Image"/>
          <p:cNvPicPr>
            <a:picLocks noChangeAspect="1"/>
          </p:cNvPicPr>
          <p:nvPr/>
        </p:nvPicPr>
        <p:blipFill>
          <a:blip r:embed="rId4"/>
          <a:srcRect b="93632"/>
          <a:stretch>
            <a:fillRect/>
          </a:stretch>
        </p:blipFill>
        <p:spPr>
          <a:xfrm>
            <a:off x="6348742" y="1386060"/>
            <a:ext cx="5005058" cy="568538"/>
          </a:xfrm>
          <a:prstGeom prst="rect">
            <a:avLst/>
          </a:prstGeom>
          <a:ln w="12700">
            <a:miter lim="400000"/>
          </a:ln>
        </p:spPr>
      </p:pic>
      <p:sp>
        <p:nvSpPr>
          <p:cNvPr id="2" name="Title 1">
            <a:extLst>
              <a:ext uri="{FF2B5EF4-FFF2-40B4-BE49-F238E27FC236}">
                <a16:creationId xmlns:a16="http://schemas.microsoft.com/office/drawing/2014/main" id="{6E0414C8-CE20-663F-1CC1-47BE53ECD79F}"/>
              </a:ext>
            </a:extLst>
          </p:cNvPr>
          <p:cNvSpPr>
            <a:spLocks noGrp="1"/>
          </p:cNvSpPr>
          <p:nvPr>
            <p:ph type="title"/>
          </p:nvPr>
        </p:nvSpPr>
        <p:spPr>
          <a:xfrm>
            <a:off x="708342" y="572817"/>
            <a:ext cx="10515600" cy="556190"/>
          </a:xfrm>
        </p:spPr>
        <p:txBody>
          <a:bodyPr>
            <a:normAutofit fontScale="90000"/>
          </a:bodyPr>
          <a:lstStyle/>
          <a:p>
            <a:r>
              <a:rPr lang="en-US" dirty="0">
                <a:latin typeface="Montserrat" panose="02000505000000020004" pitchFamily="2" charset="77"/>
              </a:rPr>
              <a:t>Microsoft inclusive design</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45" name="An overview of assistive technologies"/>
          <p:cNvSpPr txBox="1">
            <a:spLocks noGrp="1"/>
          </p:cNvSpPr>
          <p:nvPr>
            <p:ph type="title"/>
          </p:nvPr>
        </p:nvSpPr>
        <p:spPr>
          <a:xfrm>
            <a:off x="1142621" y="2367856"/>
            <a:ext cx="9906759" cy="2044501"/>
          </a:xfrm>
          <a:prstGeom prst="rect">
            <a:avLst/>
          </a:prstGeom>
        </p:spPr>
        <p:txBody>
          <a:bodyPr>
            <a:noAutofit/>
          </a:bodyPr>
          <a:lstStyle>
            <a:lvl1pPr algn="ctr">
              <a:lnSpc>
                <a:spcPct val="110000"/>
              </a:lnSpc>
              <a:defRPr sz="10800" b="0" spc="-215">
                <a:latin typeface="Montserrat-Bold"/>
                <a:ea typeface="Montserrat-Bold"/>
                <a:cs typeface="Montserrat-Bold"/>
                <a:sym typeface="Montserrat-Bold"/>
              </a:defRPr>
            </a:lvl1pPr>
          </a:lstStyle>
          <a:p>
            <a:r>
              <a:rPr sz="8000" dirty="0"/>
              <a:t>An overview of assistive technologies</a:t>
            </a:r>
          </a:p>
        </p:txBody>
      </p:sp>
      <p:sp>
        <p:nvSpPr>
          <p:cNvPr id="246"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47"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52" name="Assistive technologie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Assistive technologies</a:t>
            </a:r>
          </a:p>
        </p:txBody>
      </p:sp>
      <p:sp>
        <p:nvSpPr>
          <p:cNvPr id="253"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54"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55" name="Line">
            <a:extLst>
              <a:ext uri="{C183D7F6-B498-43B3-948B-1728B52AA6E4}">
                <adec:decorative xmlns:adec="http://schemas.microsoft.com/office/drawing/2017/decorative" val="1"/>
              </a:ext>
            </a:extLst>
          </p:cNvPr>
          <p:cNvSpPr/>
          <p:nvPr/>
        </p:nvSpPr>
        <p:spPr>
          <a:xfrm flipV="1">
            <a:off x="551586" y="1255263"/>
            <a:ext cx="6508781" cy="26386"/>
          </a:xfrm>
          <a:prstGeom prst="line">
            <a:avLst/>
          </a:prstGeom>
          <a:ln w="50800">
            <a:solidFill>
              <a:srgbClr val="000000"/>
            </a:solidFill>
            <a:miter lim="400000"/>
          </a:ln>
        </p:spPr>
        <p:txBody>
          <a:bodyPr lIns="25400" tIns="25400" rIns="25400" bIns="25400" anchor="ctr"/>
          <a:lstStyle/>
          <a:p>
            <a:endParaRPr sz="900"/>
          </a:p>
        </p:txBody>
      </p:sp>
      <p:sp>
        <p:nvSpPr>
          <p:cNvPr id="256" name="Line">
            <a:extLst>
              <a:ext uri="{C183D7F6-B498-43B3-948B-1728B52AA6E4}">
                <adec:decorative xmlns:adec="http://schemas.microsoft.com/office/drawing/2017/decorative" val="1"/>
              </a:ext>
            </a:extLst>
          </p:cNvPr>
          <p:cNvSpPr/>
          <p:nvPr/>
        </p:nvSpPr>
        <p:spPr>
          <a:xfrm>
            <a:off x="551586" y="512293"/>
            <a:ext cx="6523771" cy="26387"/>
          </a:xfrm>
          <a:prstGeom prst="line">
            <a:avLst/>
          </a:prstGeom>
          <a:ln w="50800">
            <a:solidFill>
              <a:srgbClr val="000000"/>
            </a:solidFill>
            <a:miter lim="400000"/>
          </a:ln>
        </p:spPr>
        <p:txBody>
          <a:bodyPr lIns="25400" tIns="25400" rIns="25400" bIns="25400" anchor="ctr"/>
          <a:lstStyle/>
          <a:p>
            <a:endParaRPr sz="900"/>
          </a:p>
        </p:txBody>
      </p:sp>
      <p:sp>
        <p:nvSpPr>
          <p:cNvPr id="257" name="Refreshable braille keyboards…"/>
          <p:cNvSpPr txBox="1"/>
          <p:nvPr/>
        </p:nvSpPr>
        <p:spPr>
          <a:xfrm>
            <a:off x="551663" y="2244574"/>
            <a:ext cx="11092780" cy="23688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marL="323850" indent="-323850">
              <a:lnSpc>
                <a:spcPct val="120000"/>
              </a:lnSpc>
              <a:buSzPct val="123000"/>
              <a:buChar char="•"/>
              <a:defRPr sz="5100">
                <a:solidFill>
                  <a:srgbClr val="000000"/>
                </a:solidFill>
                <a:latin typeface="Montserrat-Bold"/>
                <a:ea typeface="Montserrat-Bold"/>
                <a:cs typeface="Montserrat-Bold"/>
                <a:sym typeface="Montserrat-Bold"/>
              </a:defRPr>
            </a:pPr>
            <a:r>
              <a:rPr sz="2550"/>
              <a:t>Refreshable braille keyboards</a:t>
            </a:r>
          </a:p>
          <a:p>
            <a:pPr marL="323850" indent="-323850">
              <a:lnSpc>
                <a:spcPct val="120000"/>
              </a:lnSpc>
              <a:buSzPct val="123000"/>
              <a:buChar char="•"/>
              <a:defRPr sz="5100">
                <a:solidFill>
                  <a:srgbClr val="000000"/>
                </a:solidFill>
                <a:latin typeface="Montserrat-Bold"/>
                <a:ea typeface="Montserrat-Bold"/>
                <a:cs typeface="Montserrat-Bold"/>
                <a:sym typeface="Montserrat-Bold"/>
              </a:defRPr>
            </a:pPr>
            <a:r>
              <a:rPr sz="2550"/>
              <a:t>Screen magnification software</a:t>
            </a:r>
          </a:p>
          <a:p>
            <a:pPr marL="323850" indent="-323850">
              <a:lnSpc>
                <a:spcPct val="120000"/>
              </a:lnSpc>
              <a:buSzPct val="123000"/>
              <a:buChar char="•"/>
              <a:defRPr sz="5100">
                <a:solidFill>
                  <a:srgbClr val="000000"/>
                </a:solidFill>
                <a:latin typeface="Montserrat-Regular"/>
                <a:ea typeface="Montserrat-Regular"/>
                <a:cs typeface="Montserrat-Regular"/>
                <a:sym typeface="Montserrat-Regular"/>
              </a:defRPr>
            </a:pPr>
            <a:r>
              <a:rPr sz="2550">
                <a:latin typeface="Montserrat-Bold"/>
                <a:ea typeface="Montserrat-Bold"/>
                <a:cs typeface="Montserrat-Bold"/>
                <a:sym typeface="Montserrat-Bold"/>
              </a:rPr>
              <a:t>Screen readers</a:t>
            </a:r>
            <a:r>
              <a:rPr sz="2550"/>
              <a:t>: JAWS for Windows, NVDA, or Voiceover for Mac.</a:t>
            </a:r>
          </a:p>
          <a:p>
            <a:pPr marL="323850" indent="-323850">
              <a:lnSpc>
                <a:spcPct val="120000"/>
              </a:lnSpc>
              <a:buSzPct val="123000"/>
              <a:buChar char="•"/>
              <a:defRPr sz="5100">
                <a:solidFill>
                  <a:srgbClr val="000000"/>
                </a:solidFill>
                <a:latin typeface="Montserrat-Regular"/>
                <a:ea typeface="Montserrat-Regular"/>
                <a:cs typeface="Montserrat-Regular"/>
                <a:sym typeface="Montserrat-Regular"/>
              </a:defRPr>
            </a:pPr>
            <a:r>
              <a:rPr sz="2550">
                <a:latin typeface="Montserrat-Bold"/>
                <a:ea typeface="Montserrat-Bold"/>
                <a:cs typeface="Montserrat-Bold"/>
                <a:sym typeface="Montserrat-Bold"/>
              </a:rPr>
              <a:t>Speech to text software</a:t>
            </a:r>
            <a:r>
              <a:rPr sz="2550"/>
              <a:t>: Dragon Naturally Speaking</a:t>
            </a:r>
          </a:p>
          <a:p>
            <a:pPr marL="323850" indent="-323850">
              <a:lnSpc>
                <a:spcPct val="120000"/>
              </a:lnSpc>
              <a:buSzPct val="123000"/>
              <a:buChar char="•"/>
              <a:defRPr sz="5100">
                <a:solidFill>
                  <a:srgbClr val="000000"/>
                </a:solidFill>
                <a:latin typeface="Montserrat-Regular"/>
                <a:ea typeface="Montserrat-Regular"/>
                <a:cs typeface="Montserrat-Regular"/>
                <a:sym typeface="Montserrat-Regular"/>
              </a:defRPr>
            </a:pPr>
            <a:r>
              <a:rPr sz="2550">
                <a:latin typeface="Montserrat-Bold"/>
                <a:ea typeface="Montserrat-Bold"/>
                <a:cs typeface="Montserrat-Bold"/>
                <a:sym typeface="Montserrat-Bold"/>
              </a:rPr>
              <a:t>Alternative input devices</a:t>
            </a:r>
            <a:r>
              <a:rPr sz="2550"/>
              <a:t>: head pointers, eye tracking, d-pads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62" name="Assistive tech and device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Assistive tech and devices</a:t>
            </a:r>
          </a:p>
        </p:txBody>
      </p:sp>
      <p:sp>
        <p:nvSpPr>
          <p:cNvPr id="263"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64"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65" name="Line">
            <a:extLst>
              <a:ext uri="{C183D7F6-B498-43B3-948B-1728B52AA6E4}">
                <adec:decorative xmlns:adec="http://schemas.microsoft.com/office/drawing/2017/decorative" val="1"/>
              </a:ext>
            </a:extLst>
          </p:cNvPr>
          <p:cNvSpPr/>
          <p:nvPr/>
        </p:nvSpPr>
        <p:spPr>
          <a:xfrm>
            <a:off x="551586" y="1281649"/>
            <a:ext cx="7693004" cy="0"/>
          </a:xfrm>
          <a:prstGeom prst="line">
            <a:avLst/>
          </a:prstGeom>
          <a:ln w="50800">
            <a:solidFill>
              <a:srgbClr val="000000"/>
            </a:solidFill>
            <a:miter lim="400000"/>
          </a:ln>
        </p:spPr>
        <p:txBody>
          <a:bodyPr lIns="25400" tIns="25400" rIns="25400" bIns="25400" anchor="ctr"/>
          <a:lstStyle/>
          <a:p>
            <a:endParaRPr sz="900"/>
          </a:p>
        </p:txBody>
      </p:sp>
      <p:sp>
        <p:nvSpPr>
          <p:cNvPr id="266" name="Line">
            <a:extLst>
              <a:ext uri="{C183D7F6-B498-43B3-948B-1728B52AA6E4}">
                <adec:decorative xmlns:adec="http://schemas.microsoft.com/office/drawing/2017/decorative" val="1"/>
              </a:ext>
            </a:extLst>
          </p:cNvPr>
          <p:cNvSpPr/>
          <p:nvPr/>
        </p:nvSpPr>
        <p:spPr>
          <a:xfrm>
            <a:off x="551586" y="512294"/>
            <a:ext cx="7693004" cy="0"/>
          </a:xfrm>
          <a:prstGeom prst="line">
            <a:avLst/>
          </a:prstGeom>
          <a:ln w="50800">
            <a:solidFill>
              <a:srgbClr val="000000"/>
            </a:solidFill>
            <a:miter lim="400000"/>
          </a:ln>
        </p:spPr>
        <p:txBody>
          <a:bodyPr lIns="25400" tIns="25400" rIns="25400" bIns="25400" anchor="ctr"/>
          <a:lstStyle/>
          <a:p>
            <a:endParaRPr sz="900"/>
          </a:p>
        </p:txBody>
      </p:sp>
      <p:pic>
        <p:nvPicPr>
          <p:cNvPr id="267" name="Image" descr="JAWS"/>
          <p:cNvPicPr>
            <a:picLocks noChangeAspect="1"/>
          </p:cNvPicPr>
          <p:nvPr/>
        </p:nvPicPr>
        <p:blipFill>
          <a:blip r:embed="rId4"/>
          <a:stretch>
            <a:fillRect/>
          </a:stretch>
        </p:blipFill>
        <p:spPr>
          <a:xfrm>
            <a:off x="-216872" y="3842463"/>
            <a:ext cx="2629087" cy="1711744"/>
          </a:xfrm>
          <a:prstGeom prst="rect">
            <a:avLst/>
          </a:prstGeom>
          <a:ln w="12700">
            <a:miter lim="400000"/>
          </a:ln>
        </p:spPr>
      </p:pic>
      <p:pic>
        <p:nvPicPr>
          <p:cNvPr id="268" name="Image" descr="NVDA"/>
          <p:cNvPicPr>
            <a:picLocks noChangeAspect="1"/>
          </p:cNvPicPr>
          <p:nvPr/>
        </p:nvPicPr>
        <p:blipFill>
          <a:blip r:embed="rId5"/>
          <a:stretch>
            <a:fillRect/>
          </a:stretch>
        </p:blipFill>
        <p:spPr>
          <a:xfrm>
            <a:off x="533617" y="2037249"/>
            <a:ext cx="1084155" cy="1442940"/>
          </a:xfrm>
          <a:prstGeom prst="rect">
            <a:avLst/>
          </a:prstGeom>
          <a:ln w="12700">
            <a:miter lim="400000"/>
          </a:ln>
        </p:spPr>
      </p:pic>
      <p:pic>
        <p:nvPicPr>
          <p:cNvPr id="269" name="Image" descr="Voiceover"/>
          <p:cNvPicPr>
            <a:picLocks noChangeAspect="1"/>
          </p:cNvPicPr>
          <p:nvPr/>
        </p:nvPicPr>
        <p:blipFill>
          <a:blip r:embed="rId6"/>
          <a:stretch>
            <a:fillRect/>
          </a:stretch>
        </p:blipFill>
        <p:spPr>
          <a:xfrm>
            <a:off x="2243799" y="2984445"/>
            <a:ext cx="1442940" cy="1442940"/>
          </a:xfrm>
          <a:prstGeom prst="rect">
            <a:avLst/>
          </a:prstGeom>
          <a:ln w="12700">
            <a:miter lim="400000"/>
          </a:ln>
        </p:spPr>
      </p:pic>
      <p:pic>
        <p:nvPicPr>
          <p:cNvPr id="270" name="Image" descr="FOCUS14 refreshable braille display"/>
          <p:cNvPicPr>
            <a:picLocks noChangeAspect="1"/>
          </p:cNvPicPr>
          <p:nvPr/>
        </p:nvPicPr>
        <p:blipFill>
          <a:blip r:embed="rId7"/>
          <a:srcRect t="31334" b="31334"/>
          <a:stretch>
            <a:fillRect/>
          </a:stretch>
        </p:blipFill>
        <p:spPr>
          <a:xfrm>
            <a:off x="4088705" y="4224114"/>
            <a:ext cx="2985749" cy="1114613"/>
          </a:xfrm>
          <a:prstGeom prst="rect">
            <a:avLst/>
          </a:prstGeom>
          <a:ln w="12700">
            <a:miter lim="400000"/>
          </a:ln>
        </p:spPr>
      </p:pic>
      <p:pic>
        <p:nvPicPr>
          <p:cNvPr id="271" name="Image" descr="Humanware brailliant refreshable braille display"/>
          <p:cNvPicPr>
            <a:picLocks noChangeAspect="1"/>
          </p:cNvPicPr>
          <p:nvPr/>
        </p:nvPicPr>
        <p:blipFill>
          <a:blip r:embed="rId8"/>
          <a:srcRect t="19553" b="19553"/>
          <a:stretch>
            <a:fillRect/>
          </a:stretch>
        </p:blipFill>
        <p:spPr>
          <a:xfrm>
            <a:off x="4088705" y="2037249"/>
            <a:ext cx="2985680" cy="1818061"/>
          </a:xfrm>
          <a:prstGeom prst="rect">
            <a:avLst/>
          </a:prstGeom>
          <a:ln w="12700">
            <a:miter lim="400000"/>
          </a:ln>
        </p:spPr>
      </p:pic>
      <p:pic>
        <p:nvPicPr>
          <p:cNvPr id="272" name="Image" descr="Fusion and ZoomText"/>
          <p:cNvPicPr>
            <a:picLocks noChangeAspect="1"/>
          </p:cNvPicPr>
          <p:nvPr/>
        </p:nvPicPr>
        <p:blipFill>
          <a:blip r:embed="rId9"/>
          <a:stretch>
            <a:fillRect/>
          </a:stretch>
        </p:blipFill>
        <p:spPr>
          <a:xfrm>
            <a:off x="8060185" y="2037249"/>
            <a:ext cx="2985628" cy="1669237"/>
          </a:xfrm>
          <a:prstGeom prst="rect">
            <a:avLst/>
          </a:prstGeom>
          <a:ln w="12700">
            <a:miter lim="400000"/>
          </a:ln>
        </p:spPr>
      </p:pic>
      <p:pic>
        <p:nvPicPr>
          <p:cNvPr id="273" name="Image" descr="Supernova software package"/>
          <p:cNvPicPr>
            <a:picLocks noChangeAspect="1"/>
          </p:cNvPicPr>
          <p:nvPr/>
        </p:nvPicPr>
        <p:blipFill>
          <a:blip r:embed="rId10"/>
          <a:stretch>
            <a:fillRect/>
          </a:stretch>
        </p:blipFill>
        <p:spPr>
          <a:xfrm>
            <a:off x="10228747" y="3933369"/>
            <a:ext cx="1620817" cy="1620816"/>
          </a:xfrm>
          <a:prstGeom prst="rect">
            <a:avLst/>
          </a:prstGeom>
          <a:ln w="12700">
            <a:miter lim="400000"/>
          </a:ln>
        </p:spPr>
      </p:pic>
      <p:pic>
        <p:nvPicPr>
          <p:cNvPr id="274" name="Image" descr="Joystick"/>
          <p:cNvPicPr>
            <a:picLocks noChangeAspect="1"/>
          </p:cNvPicPr>
          <p:nvPr/>
        </p:nvPicPr>
        <p:blipFill>
          <a:blip r:embed="rId11"/>
          <a:stretch>
            <a:fillRect/>
          </a:stretch>
        </p:blipFill>
        <p:spPr>
          <a:xfrm>
            <a:off x="7535190" y="3871616"/>
            <a:ext cx="2232762" cy="1744345"/>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79" name="Screen magnification software"/>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Screen magnification software</a:t>
            </a:r>
          </a:p>
        </p:txBody>
      </p:sp>
      <p:sp>
        <p:nvSpPr>
          <p:cNvPr id="28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8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82" name="Line">
            <a:extLst>
              <a:ext uri="{C183D7F6-B498-43B3-948B-1728B52AA6E4}">
                <adec:decorative xmlns:adec="http://schemas.microsoft.com/office/drawing/2017/decorative" val="1"/>
              </a:ext>
            </a:extLst>
          </p:cNvPr>
          <p:cNvSpPr/>
          <p:nvPr/>
        </p:nvSpPr>
        <p:spPr>
          <a:xfrm flipV="1">
            <a:off x="551586" y="1281635"/>
            <a:ext cx="8832256" cy="13"/>
          </a:xfrm>
          <a:prstGeom prst="line">
            <a:avLst/>
          </a:prstGeom>
          <a:ln w="50800">
            <a:solidFill>
              <a:srgbClr val="000000"/>
            </a:solidFill>
            <a:miter lim="400000"/>
          </a:ln>
        </p:spPr>
        <p:txBody>
          <a:bodyPr lIns="25400" tIns="25400" rIns="25400" bIns="25400" anchor="ctr"/>
          <a:lstStyle/>
          <a:p>
            <a:endParaRPr sz="900"/>
          </a:p>
        </p:txBody>
      </p:sp>
      <p:sp>
        <p:nvSpPr>
          <p:cNvPr id="283" name="Line">
            <a:extLst>
              <a:ext uri="{C183D7F6-B498-43B3-948B-1728B52AA6E4}">
                <adec:decorative xmlns:adec="http://schemas.microsoft.com/office/drawing/2017/decorative" val="1"/>
              </a:ext>
            </a:extLst>
          </p:cNvPr>
          <p:cNvSpPr/>
          <p:nvPr/>
        </p:nvSpPr>
        <p:spPr>
          <a:xfrm>
            <a:off x="551585" y="512293"/>
            <a:ext cx="8832257" cy="26371"/>
          </a:xfrm>
          <a:prstGeom prst="line">
            <a:avLst/>
          </a:prstGeom>
          <a:ln w="50800">
            <a:solidFill>
              <a:srgbClr val="000000"/>
            </a:solidFill>
            <a:miter lim="400000"/>
          </a:ln>
        </p:spPr>
        <p:txBody>
          <a:bodyPr lIns="25400" tIns="25400" rIns="25400" bIns="25400" anchor="ctr"/>
          <a:lstStyle/>
          <a:p>
            <a:endParaRPr sz="900"/>
          </a:p>
        </p:txBody>
      </p:sp>
      <p:pic>
        <p:nvPicPr>
          <p:cNvPr id="284" name="Image" descr="Screenshot of a contact details screen with errors. The email address and phone number fields are highlighted red."/>
          <p:cNvPicPr>
            <a:picLocks noChangeAspect="1"/>
          </p:cNvPicPr>
          <p:nvPr/>
        </p:nvPicPr>
        <p:blipFill>
          <a:blip r:embed="rId4"/>
          <a:stretch>
            <a:fillRect/>
          </a:stretch>
        </p:blipFill>
        <p:spPr>
          <a:xfrm>
            <a:off x="3581604" y="1887095"/>
            <a:ext cx="5028792" cy="3817267"/>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289" name="Screen magnification software"/>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Screen magnification software</a:t>
            </a:r>
          </a:p>
        </p:txBody>
      </p:sp>
      <p:sp>
        <p:nvSpPr>
          <p:cNvPr id="29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29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292" name="Line">
            <a:extLst>
              <a:ext uri="{C183D7F6-B498-43B3-948B-1728B52AA6E4}">
                <adec:decorative xmlns:adec="http://schemas.microsoft.com/office/drawing/2017/decorative" val="1"/>
              </a:ext>
            </a:extLst>
          </p:cNvPr>
          <p:cNvSpPr/>
          <p:nvPr/>
        </p:nvSpPr>
        <p:spPr>
          <a:xfrm>
            <a:off x="551586" y="1281648"/>
            <a:ext cx="9076184" cy="26378"/>
          </a:xfrm>
          <a:prstGeom prst="line">
            <a:avLst/>
          </a:prstGeom>
          <a:ln w="50800">
            <a:solidFill>
              <a:srgbClr val="000000"/>
            </a:solidFill>
            <a:miter lim="400000"/>
          </a:ln>
        </p:spPr>
        <p:txBody>
          <a:bodyPr lIns="25400" tIns="25400" rIns="25400" bIns="25400" anchor="ctr"/>
          <a:lstStyle/>
          <a:p>
            <a:endParaRPr sz="900"/>
          </a:p>
        </p:txBody>
      </p:sp>
      <p:sp>
        <p:nvSpPr>
          <p:cNvPr id="293" name="Line">
            <a:extLst>
              <a:ext uri="{C183D7F6-B498-43B3-948B-1728B52AA6E4}">
                <adec:decorative xmlns:adec="http://schemas.microsoft.com/office/drawing/2017/decorative" val="1"/>
              </a:ext>
            </a:extLst>
          </p:cNvPr>
          <p:cNvSpPr/>
          <p:nvPr/>
        </p:nvSpPr>
        <p:spPr>
          <a:xfrm>
            <a:off x="551586" y="512293"/>
            <a:ext cx="9076184" cy="26378"/>
          </a:xfrm>
          <a:prstGeom prst="line">
            <a:avLst/>
          </a:prstGeom>
          <a:ln w="50800">
            <a:solidFill>
              <a:srgbClr val="000000"/>
            </a:solidFill>
            <a:miter lim="400000"/>
          </a:ln>
        </p:spPr>
        <p:txBody>
          <a:bodyPr lIns="25400" tIns="25400" rIns="25400" bIns="25400" anchor="ctr"/>
          <a:lstStyle/>
          <a:p>
            <a:endParaRPr sz="900"/>
          </a:p>
        </p:txBody>
      </p:sp>
      <p:pic>
        <p:nvPicPr>
          <p:cNvPr id="294" name="Image" descr="A screenshot of toggle tips reading &quot;notifications tell you about activity going on in the app, like receiving messages or likes&quot;"/>
          <p:cNvPicPr>
            <a:picLocks noChangeAspect="1"/>
          </p:cNvPicPr>
          <p:nvPr/>
        </p:nvPicPr>
        <p:blipFill>
          <a:blip r:embed="rId4"/>
          <a:stretch>
            <a:fillRect/>
          </a:stretch>
        </p:blipFill>
        <p:spPr>
          <a:xfrm>
            <a:off x="2277044" y="3118213"/>
            <a:ext cx="7350726" cy="1658461"/>
          </a:xfrm>
          <a:prstGeom prst="rect">
            <a:avLst/>
          </a:prstGeom>
          <a:ln w="12700">
            <a:miter lim="400000"/>
          </a:ln>
        </p:spPr>
      </p:pic>
      <p:sp>
        <p:nvSpPr>
          <p:cNvPr id="295" name="Toggletips"/>
          <p:cNvSpPr txBox="1"/>
          <p:nvPr/>
        </p:nvSpPr>
        <p:spPr>
          <a:xfrm>
            <a:off x="603250" y="2038303"/>
            <a:ext cx="10985500" cy="7165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ormAutofit/>
          </a:bodyPr>
          <a:lstStyle>
            <a:lvl1pPr algn="l">
              <a:lnSpc>
                <a:spcPct val="80000"/>
              </a:lnSpc>
              <a:defRPr sz="6900" spc="-138">
                <a:solidFill>
                  <a:srgbClr val="000000"/>
                </a:solidFill>
                <a:latin typeface="Montserrat-Bold"/>
                <a:ea typeface="Montserrat-Bold"/>
                <a:cs typeface="Montserrat-Bold"/>
                <a:sym typeface="Montserrat-Bold"/>
              </a:defRPr>
            </a:lvl1pPr>
          </a:lstStyle>
          <a:p>
            <a:r>
              <a:rPr sz="3450"/>
              <a:t>Toggletips</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00" name="Web Content…"/>
          <p:cNvSpPr txBox="1">
            <a:spLocks noGrp="1"/>
          </p:cNvSpPr>
          <p:nvPr>
            <p:ph type="title"/>
          </p:nvPr>
        </p:nvSpPr>
        <p:spPr>
          <a:xfrm>
            <a:off x="1142621" y="2367856"/>
            <a:ext cx="9906759" cy="2044501"/>
          </a:xfrm>
          <a:prstGeom prst="rect">
            <a:avLst/>
          </a:prstGeom>
        </p:spPr>
        <p:txBody>
          <a:bodyPr>
            <a:noAutofit/>
          </a:bodyPr>
          <a:lstStyle/>
          <a:p>
            <a:pPr algn="ctr" defTabSz="1206978">
              <a:lnSpc>
                <a:spcPct val="110000"/>
              </a:lnSpc>
              <a:defRPr sz="11880" b="0" spc="-237">
                <a:latin typeface="Montserrat-Bold"/>
                <a:ea typeface="Montserrat-Bold"/>
                <a:cs typeface="Montserrat-Bold"/>
                <a:sym typeface="Montserrat-Bold"/>
              </a:defRPr>
            </a:pPr>
            <a:r>
              <a:rPr sz="9000" dirty="0"/>
              <a:t>Web Content </a:t>
            </a:r>
          </a:p>
          <a:p>
            <a:pPr algn="ctr" defTabSz="1206978">
              <a:lnSpc>
                <a:spcPct val="110000"/>
              </a:lnSpc>
              <a:defRPr sz="11880" b="0" spc="-237">
                <a:latin typeface="Montserrat-Bold"/>
                <a:ea typeface="Montserrat-Bold"/>
                <a:cs typeface="Montserrat-Bold"/>
                <a:sym typeface="Montserrat-Bold"/>
              </a:defRPr>
            </a:pPr>
            <a:r>
              <a:rPr sz="9000" dirty="0"/>
              <a:t>Accessibility Guidelines 2.1</a:t>
            </a:r>
          </a:p>
        </p:txBody>
      </p:sp>
      <p:sp>
        <p:nvSpPr>
          <p:cNvPr id="301"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02"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07" name="WCAG 2.1 principles: POUR"/>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WCAG 2.1 principles: POUR</a:t>
            </a:r>
          </a:p>
        </p:txBody>
      </p:sp>
      <p:sp>
        <p:nvSpPr>
          <p:cNvPr id="308"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09"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310" name="Line">
            <a:extLst>
              <a:ext uri="{C183D7F6-B498-43B3-948B-1728B52AA6E4}">
                <adec:decorative xmlns:adec="http://schemas.microsoft.com/office/drawing/2017/decorative" val="1"/>
              </a:ext>
            </a:extLst>
          </p:cNvPr>
          <p:cNvSpPr/>
          <p:nvPr/>
        </p:nvSpPr>
        <p:spPr>
          <a:xfrm>
            <a:off x="551586" y="1281648"/>
            <a:ext cx="7767955" cy="20219"/>
          </a:xfrm>
          <a:prstGeom prst="line">
            <a:avLst/>
          </a:prstGeom>
          <a:ln w="50800">
            <a:solidFill>
              <a:srgbClr val="000000"/>
            </a:solidFill>
            <a:miter lim="400000"/>
          </a:ln>
        </p:spPr>
        <p:txBody>
          <a:bodyPr lIns="25400" tIns="25400" rIns="25400" bIns="25400" anchor="ctr"/>
          <a:lstStyle/>
          <a:p>
            <a:endParaRPr sz="900"/>
          </a:p>
        </p:txBody>
      </p:sp>
      <p:sp>
        <p:nvSpPr>
          <p:cNvPr id="311" name="Line">
            <a:extLst>
              <a:ext uri="{C183D7F6-B498-43B3-948B-1728B52AA6E4}">
                <adec:decorative xmlns:adec="http://schemas.microsoft.com/office/drawing/2017/decorative" val="1"/>
              </a:ext>
            </a:extLst>
          </p:cNvPr>
          <p:cNvSpPr/>
          <p:nvPr/>
        </p:nvSpPr>
        <p:spPr>
          <a:xfrm>
            <a:off x="551585" y="512293"/>
            <a:ext cx="7767956" cy="26385"/>
          </a:xfrm>
          <a:prstGeom prst="line">
            <a:avLst/>
          </a:prstGeom>
          <a:ln w="50800">
            <a:solidFill>
              <a:srgbClr val="000000"/>
            </a:solidFill>
            <a:miter lim="400000"/>
          </a:ln>
        </p:spPr>
        <p:txBody>
          <a:bodyPr lIns="25400" tIns="25400" rIns="25400" bIns="25400" anchor="ctr"/>
          <a:lstStyle/>
          <a:p>
            <a:endParaRPr sz="900"/>
          </a:p>
        </p:txBody>
      </p:sp>
      <p:sp>
        <p:nvSpPr>
          <p:cNvPr id="312" name="Perceivable"/>
          <p:cNvSpPr txBox="1"/>
          <p:nvPr/>
        </p:nvSpPr>
        <p:spPr>
          <a:xfrm>
            <a:off x="667724" y="2002154"/>
            <a:ext cx="2465419" cy="5437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6400">
                <a:solidFill>
                  <a:srgbClr val="000000"/>
                </a:solidFill>
                <a:latin typeface="Montserrat-Regular"/>
                <a:ea typeface="Montserrat-Regular"/>
                <a:cs typeface="Montserrat-Regular"/>
                <a:sym typeface="Montserrat-Regular"/>
              </a:defRPr>
            </a:lvl1pPr>
          </a:lstStyle>
          <a:p>
            <a:r>
              <a:rPr sz="3200"/>
              <a:t>Perceivable</a:t>
            </a:r>
          </a:p>
        </p:txBody>
      </p:sp>
      <p:sp>
        <p:nvSpPr>
          <p:cNvPr id="313" name="Content should not be invisible to…"/>
          <p:cNvSpPr txBox="1"/>
          <p:nvPr/>
        </p:nvSpPr>
        <p:spPr>
          <a:xfrm>
            <a:off x="689456" y="2592498"/>
            <a:ext cx="4506042" cy="7609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3600">
                <a:solidFill>
                  <a:srgbClr val="000000"/>
                </a:solidFill>
                <a:latin typeface="Montserrat-Regular"/>
                <a:ea typeface="Montserrat-Regular"/>
                <a:cs typeface="Montserrat-Regular"/>
                <a:sym typeface="Montserrat-Regular"/>
              </a:defRPr>
            </a:pPr>
            <a:r>
              <a:rPr sz="2000" dirty="0"/>
              <a:t>Content should not be invisible to </a:t>
            </a:r>
          </a:p>
          <a:p>
            <a:pPr algn="l">
              <a:lnSpc>
                <a:spcPct val="120000"/>
              </a:lnSpc>
              <a:defRPr sz="3600">
                <a:solidFill>
                  <a:srgbClr val="000000"/>
                </a:solidFill>
                <a:latin typeface="Montserrat-Regular"/>
                <a:ea typeface="Montserrat-Regular"/>
                <a:cs typeface="Montserrat-Regular"/>
                <a:sym typeface="Montserrat-Regular"/>
              </a:defRPr>
            </a:pPr>
            <a:r>
              <a:rPr sz="2000" dirty="0"/>
              <a:t>a persons senses</a:t>
            </a:r>
          </a:p>
        </p:txBody>
      </p:sp>
      <p:sp>
        <p:nvSpPr>
          <p:cNvPr id="314" name="Operable"/>
          <p:cNvSpPr txBox="1"/>
          <p:nvPr/>
        </p:nvSpPr>
        <p:spPr>
          <a:xfrm>
            <a:off x="667724" y="3895584"/>
            <a:ext cx="1970091" cy="5437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6400">
                <a:solidFill>
                  <a:srgbClr val="000000"/>
                </a:solidFill>
                <a:latin typeface="Montserrat-Regular"/>
                <a:ea typeface="Montserrat-Regular"/>
                <a:cs typeface="Montserrat-Regular"/>
                <a:sym typeface="Montserrat-Regular"/>
              </a:defRPr>
            </a:lvl1pPr>
          </a:lstStyle>
          <a:p>
            <a:r>
              <a:rPr sz="3200"/>
              <a:t>Operable</a:t>
            </a:r>
          </a:p>
        </p:txBody>
      </p:sp>
      <p:sp>
        <p:nvSpPr>
          <p:cNvPr id="315" name="Understandable"/>
          <p:cNvSpPr txBox="1"/>
          <p:nvPr/>
        </p:nvSpPr>
        <p:spPr>
          <a:xfrm>
            <a:off x="6330872" y="2002154"/>
            <a:ext cx="3366306" cy="5437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6400">
                <a:solidFill>
                  <a:srgbClr val="000000"/>
                </a:solidFill>
                <a:latin typeface="Montserrat-Regular"/>
                <a:ea typeface="Montserrat-Regular"/>
                <a:cs typeface="Montserrat-Regular"/>
                <a:sym typeface="Montserrat-Regular"/>
              </a:defRPr>
            </a:lvl1pPr>
          </a:lstStyle>
          <a:p>
            <a:r>
              <a:rPr sz="3200"/>
              <a:t>Understandable</a:t>
            </a:r>
          </a:p>
        </p:txBody>
      </p:sp>
      <p:sp>
        <p:nvSpPr>
          <p:cNvPr id="316" name="People must be able to use all parts of a…"/>
          <p:cNvSpPr txBox="1"/>
          <p:nvPr/>
        </p:nvSpPr>
        <p:spPr>
          <a:xfrm>
            <a:off x="675231" y="4642962"/>
            <a:ext cx="5305940" cy="7609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3600">
                <a:solidFill>
                  <a:srgbClr val="000000"/>
                </a:solidFill>
                <a:latin typeface="Montserrat-Regular"/>
                <a:ea typeface="Montserrat-Regular"/>
                <a:cs typeface="Montserrat-Regular"/>
                <a:sym typeface="Montserrat-Regular"/>
              </a:defRPr>
            </a:pPr>
            <a:r>
              <a:rPr sz="2000" dirty="0"/>
              <a:t>People must be able to use all parts of a </a:t>
            </a:r>
          </a:p>
          <a:p>
            <a:pPr algn="l">
              <a:lnSpc>
                <a:spcPct val="120000"/>
              </a:lnSpc>
              <a:defRPr sz="3600">
                <a:solidFill>
                  <a:srgbClr val="000000"/>
                </a:solidFill>
                <a:latin typeface="Montserrat-Regular"/>
                <a:ea typeface="Montserrat-Regular"/>
                <a:cs typeface="Montserrat-Regular"/>
                <a:sym typeface="Montserrat-Regular"/>
              </a:defRPr>
            </a:pPr>
            <a:r>
              <a:rPr sz="2000" dirty="0"/>
              <a:t>user interface</a:t>
            </a:r>
          </a:p>
        </p:txBody>
      </p:sp>
      <p:sp>
        <p:nvSpPr>
          <p:cNvPr id="317" name="Website content and controls should not be…"/>
          <p:cNvSpPr txBox="1"/>
          <p:nvPr/>
        </p:nvSpPr>
        <p:spPr>
          <a:xfrm>
            <a:off x="6334496" y="2592498"/>
            <a:ext cx="5817298" cy="7609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3600">
                <a:solidFill>
                  <a:srgbClr val="000000"/>
                </a:solidFill>
                <a:latin typeface="Montserrat-Regular"/>
                <a:ea typeface="Montserrat-Regular"/>
                <a:cs typeface="Montserrat-Regular"/>
                <a:sym typeface="Montserrat-Regular"/>
              </a:defRPr>
            </a:pPr>
            <a:r>
              <a:rPr sz="2000" dirty="0"/>
              <a:t>Website content and controls should not be </a:t>
            </a:r>
          </a:p>
          <a:p>
            <a:pPr algn="l">
              <a:lnSpc>
                <a:spcPct val="120000"/>
              </a:lnSpc>
              <a:defRPr sz="3600">
                <a:solidFill>
                  <a:srgbClr val="000000"/>
                </a:solidFill>
                <a:latin typeface="Montserrat-Regular"/>
                <a:ea typeface="Montserrat-Regular"/>
                <a:cs typeface="Montserrat-Regular"/>
                <a:sym typeface="Montserrat-Regular"/>
              </a:defRPr>
            </a:pPr>
            <a:r>
              <a:rPr sz="2000" dirty="0"/>
              <a:t>too difficult for anyone to understand</a:t>
            </a:r>
          </a:p>
        </p:txBody>
      </p:sp>
      <p:sp>
        <p:nvSpPr>
          <p:cNvPr id="318" name="Robust"/>
          <p:cNvSpPr txBox="1"/>
          <p:nvPr/>
        </p:nvSpPr>
        <p:spPr>
          <a:xfrm>
            <a:off x="6268526" y="3895584"/>
            <a:ext cx="1537280" cy="5437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6400">
                <a:solidFill>
                  <a:srgbClr val="000000"/>
                </a:solidFill>
                <a:latin typeface="Montserrat-Regular"/>
                <a:ea typeface="Montserrat-Regular"/>
                <a:cs typeface="Montserrat-Regular"/>
                <a:sym typeface="Montserrat-Regular"/>
              </a:defRPr>
            </a:lvl1pPr>
          </a:lstStyle>
          <a:p>
            <a:r>
              <a:rPr sz="3200"/>
              <a:t>Robust</a:t>
            </a:r>
          </a:p>
        </p:txBody>
      </p:sp>
      <p:sp>
        <p:nvSpPr>
          <p:cNvPr id="319" name="Content must be reliably presented by…"/>
          <p:cNvSpPr txBox="1"/>
          <p:nvPr/>
        </p:nvSpPr>
        <p:spPr>
          <a:xfrm>
            <a:off x="6303181" y="4642962"/>
            <a:ext cx="5119991" cy="7609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lnSpc>
                <a:spcPct val="120000"/>
              </a:lnSpc>
              <a:defRPr sz="3600">
                <a:solidFill>
                  <a:srgbClr val="000000"/>
                </a:solidFill>
                <a:latin typeface="Montserrat-Regular"/>
                <a:ea typeface="Montserrat-Regular"/>
                <a:cs typeface="Montserrat-Regular"/>
                <a:sym typeface="Montserrat-Regular"/>
              </a:defRPr>
            </a:pPr>
            <a:r>
              <a:rPr sz="2000" dirty="0"/>
              <a:t>Content must be reliably presented by </a:t>
            </a:r>
          </a:p>
          <a:p>
            <a:pPr algn="l">
              <a:lnSpc>
                <a:spcPct val="120000"/>
              </a:lnSpc>
              <a:defRPr sz="3600">
                <a:solidFill>
                  <a:srgbClr val="000000"/>
                </a:solidFill>
                <a:latin typeface="Montserrat-Regular"/>
                <a:ea typeface="Montserrat-Regular"/>
                <a:cs typeface="Montserrat-Regular"/>
                <a:sym typeface="Montserrat-Regular"/>
              </a:defRPr>
            </a:pPr>
            <a:r>
              <a:rPr sz="2000" dirty="0"/>
              <a:t>any devices</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24" name="Creating accessible…"/>
          <p:cNvSpPr txBox="1">
            <a:spLocks noGrp="1"/>
          </p:cNvSpPr>
          <p:nvPr>
            <p:ph type="title"/>
          </p:nvPr>
        </p:nvSpPr>
        <p:spPr>
          <a:xfrm>
            <a:off x="1142621" y="2367856"/>
            <a:ext cx="9906759" cy="2044501"/>
          </a:xfrm>
          <a:prstGeom prst="rect">
            <a:avLst/>
          </a:prstGeom>
        </p:spPr>
        <p:txBody>
          <a:bodyPr>
            <a:noAutofit/>
          </a:bodyPr>
          <a:lstStyle/>
          <a:p>
            <a:pPr algn="ctr">
              <a:lnSpc>
                <a:spcPct val="110000"/>
              </a:lnSpc>
              <a:defRPr sz="10800" b="0" spc="-215">
                <a:latin typeface="Montserrat-Bold"/>
                <a:ea typeface="Montserrat-Bold"/>
                <a:cs typeface="Montserrat-Bold"/>
                <a:sym typeface="Montserrat-Bold"/>
              </a:defRPr>
            </a:pPr>
            <a:r>
              <a:rPr sz="8000" dirty="0"/>
              <a:t>Creating accessible </a:t>
            </a:r>
          </a:p>
          <a:p>
            <a:pPr algn="ctr">
              <a:lnSpc>
                <a:spcPct val="110000"/>
              </a:lnSpc>
              <a:defRPr sz="10800" b="0" spc="-215">
                <a:latin typeface="Montserrat-Bold"/>
                <a:ea typeface="Montserrat-Bold"/>
                <a:cs typeface="Montserrat-Bold"/>
                <a:sym typeface="Montserrat-Bold"/>
              </a:defRPr>
            </a:pPr>
            <a:r>
              <a:rPr sz="8000" dirty="0"/>
              <a:t>user experiences</a:t>
            </a:r>
          </a:p>
        </p:txBody>
      </p:sp>
      <p:sp>
        <p:nvSpPr>
          <p:cNvPr id="325"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26"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29" name="Accessibility information"/>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Accessibility information</a:t>
            </a:r>
          </a:p>
        </p:txBody>
      </p:sp>
      <p:sp>
        <p:nvSpPr>
          <p:cNvPr id="33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31"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
        <p:nvSpPr>
          <p:cNvPr id="332" name="Line">
            <a:extLst>
              <a:ext uri="{C183D7F6-B498-43B3-948B-1728B52AA6E4}">
                <adec:decorative xmlns:adec="http://schemas.microsoft.com/office/drawing/2017/decorative" val="1"/>
              </a:ext>
            </a:extLst>
          </p:cNvPr>
          <p:cNvSpPr/>
          <p:nvPr/>
        </p:nvSpPr>
        <p:spPr>
          <a:xfrm flipV="1">
            <a:off x="551586" y="1281645"/>
            <a:ext cx="7243298" cy="3"/>
          </a:xfrm>
          <a:prstGeom prst="line">
            <a:avLst/>
          </a:prstGeom>
          <a:ln w="50800">
            <a:solidFill>
              <a:srgbClr val="000000"/>
            </a:solidFill>
            <a:miter lim="400000"/>
          </a:ln>
        </p:spPr>
        <p:txBody>
          <a:bodyPr lIns="25400" tIns="25400" rIns="25400" bIns="25400" anchor="ctr"/>
          <a:lstStyle/>
          <a:p>
            <a:endParaRPr sz="900"/>
          </a:p>
        </p:txBody>
      </p:sp>
      <p:sp>
        <p:nvSpPr>
          <p:cNvPr id="333" name="Line">
            <a:extLst>
              <a:ext uri="{C183D7F6-B498-43B3-948B-1728B52AA6E4}">
                <adec:decorative xmlns:adec="http://schemas.microsoft.com/office/drawing/2017/decorative" val="1"/>
              </a:ext>
            </a:extLst>
          </p:cNvPr>
          <p:cNvSpPr/>
          <p:nvPr/>
        </p:nvSpPr>
        <p:spPr>
          <a:xfrm>
            <a:off x="551585" y="512295"/>
            <a:ext cx="7243299" cy="0"/>
          </a:xfrm>
          <a:prstGeom prst="line">
            <a:avLst/>
          </a:prstGeom>
          <a:ln w="50800">
            <a:solidFill>
              <a:srgbClr val="000000"/>
            </a:solidFill>
            <a:miter lim="400000"/>
          </a:ln>
        </p:spPr>
        <p:txBody>
          <a:bodyPr lIns="25400" tIns="25400" rIns="25400" bIns="25400" anchor="ctr"/>
          <a:lstStyle/>
          <a:p>
            <a:endParaRPr sz="900"/>
          </a:p>
        </p:txBody>
      </p:sp>
      <p:sp>
        <p:nvSpPr>
          <p:cNvPr id="334" name="Users expect to find an Access page on your website…"/>
          <p:cNvSpPr txBox="1"/>
          <p:nvPr/>
        </p:nvSpPr>
        <p:spPr>
          <a:xfrm>
            <a:off x="560564" y="2095634"/>
            <a:ext cx="10649933" cy="38405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Users expect to find an Access page on your website</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Some users will search specifically for this page and expect to find it in the footer.</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This page should provide all access information about your venue(s), events, facilities and services offered.</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This page should also outline anything you know to be inaccessible</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37" name="Accessibility information"/>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Accessibility information</a:t>
            </a:r>
          </a:p>
        </p:txBody>
      </p:sp>
      <p:sp>
        <p:nvSpPr>
          <p:cNvPr id="338"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39"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340" name="Line">
            <a:extLst>
              <a:ext uri="{C183D7F6-B498-43B3-948B-1728B52AA6E4}">
                <adec:decorative xmlns:adec="http://schemas.microsoft.com/office/drawing/2017/decorative" val="1"/>
              </a:ext>
            </a:extLst>
          </p:cNvPr>
          <p:cNvSpPr/>
          <p:nvPr/>
        </p:nvSpPr>
        <p:spPr>
          <a:xfrm flipV="1">
            <a:off x="551586" y="1281647"/>
            <a:ext cx="7213319" cy="2"/>
          </a:xfrm>
          <a:prstGeom prst="line">
            <a:avLst/>
          </a:prstGeom>
          <a:ln w="50800">
            <a:solidFill>
              <a:srgbClr val="000000"/>
            </a:solidFill>
            <a:miter lim="400000"/>
          </a:ln>
        </p:spPr>
        <p:txBody>
          <a:bodyPr lIns="25400" tIns="25400" rIns="25400" bIns="25400" anchor="ctr"/>
          <a:lstStyle/>
          <a:p>
            <a:endParaRPr sz="900"/>
          </a:p>
        </p:txBody>
      </p:sp>
      <p:sp>
        <p:nvSpPr>
          <p:cNvPr id="341" name="Line">
            <a:extLst>
              <a:ext uri="{C183D7F6-B498-43B3-948B-1728B52AA6E4}">
                <adec:decorative xmlns:adec="http://schemas.microsoft.com/office/drawing/2017/decorative" val="1"/>
              </a:ext>
            </a:extLst>
          </p:cNvPr>
          <p:cNvSpPr/>
          <p:nvPr/>
        </p:nvSpPr>
        <p:spPr>
          <a:xfrm>
            <a:off x="551586" y="512295"/>
            <a:ext cx="7213319" cy="0"/>
          </a:xfrm>
          <a:prstGeom prst="line">
            <a:avLst/>
          </a:prstGeom>
          <a:ln w="50800">
            <a:solidFill>
              <a:srgbClr val="000000"/>
            </a:solidFill>
            <a:miter lim="400000"/>
          </a:ln>
        </p:spPr>
        <p:txBody>
          <a:bodyPr lIns="25400" tIns="25400" rIns="25400" bIns="25400" anchor="ctr"/>
          <a:lstStyle/>
          <a:p>
            <a:endParaRPr sz="900"/>
          </a:p>
        </p:txBody>
      </p:sp>
      <p:pic>
        <p:nvPicPr>
          <p:cNvPr id="342" name="Image" descr="Accessibility symbol"/>
          <p:cNvPicPr>
            <a:picLocks noChangeAspect="1"/>
          </p:cNvPicPr>
          <p:nvPr/>
        </p:nvPicPr>
        <p:blipFill>
          <a:blip r:embed="rId4"/>
          <a:stretch>
            <a:fillRect/>
          </a:stretch>
        </p:blipFill>
        <p:spPr>
          <a:xfrm>
            <a:off x="981858" y="2502970"/>
            <a:ext cx="2585517" cy="2585516"/>
          </a:xfrm>
          <a:prstGeom prst="rect">
            <a:avLst/>
          </a:prstGeom>
          <a:ln w="12700">
            <a:miter lim="400000"/>
          </a:ln>
        </p:spPr>
      </p:pic>
      <p:sp>
        <p:nvSpPr>
          <p:cNvPr id="343" name="Every website should have:…"/>
          <p:cNvSpPr txBox="1"/>
          <p:nvPr/>
        </p:nvSpPr>
        <p:spPr>
          <a:xfrm>
            <a:off x="4447329" y="2648460"/>
            <a:ext cx="7101478" cy="22945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algn="l">
              <a:lnSpc>
                <a:spcPct val="150000"/>
              </a:lnSpc>
              <a:defRPr sz="5000">
                <a:solidFill>
                  <a:srgbClr val="000000"/>
                </a:solidFill>
                <a:latin typeface="Montserrat-Regular"/>
                <a:ea typeface="Montserrat-Regular"/>
                <a:cs typeface="Montserrat-Regular"/>
                <a:sym typeface="Montserrat-Regular"/>
              </a:defRPr>
            </a:pPr>
            <a:r>
              <a:rPr sz="2500"/>
              <a:t>Every website should have:</a:t>
            </a:r>
          </a:p>
          <a:p>
            <a:pPr algn="l">
              <a:lnSpc>
                <a:spcPct val="150000"/>
              </a:lnSpc>
              <a:defRPr sz="5000">
                <a:solidFill>
                  <a:srgbClr val="000000"/>
                </a:solidFill>
                <a:latin typeface="Montserrat-Regular"/>
                <a:ea typeface="Montserrat-Regular"/>
                <a:cs typeface="Montserrat-Regular"/>
                <a:sym typeface="Montserrat-Regular"/>
              </a:defRPr>
            </a:pPr>
            <a:r>
              <a:rPr sz="2500"/>
              <a:t>- An accessibility landing page</a:t>
            </a:r>
          </a:p>
          <a:p>
            <a:pPr algn="l">
              <a:lnSpc>
                <a:spcPct val="150000"/>
              </a:lnSpc>
              <a:defRPr sz="5000">
                <a:solidFill>
                  <a:srgbClr val="000000"/>
                </a:solidFill>
                <a:latin typeface="Montserrat-Regular"/>
                <a:ea typeface="Montserrat-Regular"/>
                <a:cs typeface="Montserrat-Regular"/>
                <a:sym typeface="Montserrat-Regular"/>
              </a:defRPr>
            </a:pPr>
            <a:r>
              <a:rPr sz="2500"/>
              <a:t>- Venue level accessibility information</a:t>
            </a:r>
          </a:p>
          <a:p>
            <a:pPr algn="l">
              <a:lnSpc>
                <a:spcPct val="150000"/>
              </a:lnSpc>
              <a:defRPr sz="5000">
                <a:solidFill>
                  <a:srgbClr val="000000"/>
                </a:solidFill>
                <a:latin typeface="Montserrat-Regular"/>
                <a:ea typeface="Montserrat-Regular"/>
                <a:cs typeface="Montserrat-Regular"/>
                <a:sym typeface="Montserrat-Regular"/>
              </a:defRPr>
            </a:pPr>
            <a:r>
              <a:rPr sz="2500"/>
              <a:t>- Contact information</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48" name="Considering user need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rPr dirty="0"/>
              <a:t>Considering user needs</a:t>
            </a:r>
          </a:p>
        </p:txBody>
      </p:sp>
      <p:sp>
        <p:nvSpPr>
          <p:cNvPr id="349"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50"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
        <p:nvSpPr>
          <p:cNvPr id="351" name="Line">
            <a:extLst>
              <a:ext uri="{C183D7F6-B498-43B3-948B-1728B52AA6E4}">
                <adec:decorative xmlns:adec="http://schemas.microsoft.com/office/drawing/2017/decorative" val="1"/>
              </a:ext>
            </a:extLst>
          </p:cNvPr>
          <p:cNvSpPr/>
          <p:nvPr/>
        </p:nvSpPr>
        <p:spPr>
          <a:xfrm>
            <a:off x="551586" y="1281649"/>
            <a:ext cx="6763614" cy="0"/>
          </a:xfrm>
          <a:prstGeom prst="line">
            <a:avLst/>
          </a:prstGeom>
          <a:ln w="50800">
            <a:solidFill>
              <a:srgbClr val="000000"/>
            </a:solidFill>
            <a:miter lim="400000"/>
          </a:ln>
        </p:spPr>
        <p:txBody>
          <a:bodyPr lIns="25400" tIns="25400" rIns="25400" bIns="25400" anchor="ctr"/>
          <a:lstStyle/>
          <a:p>
            <a:endParaRPr sz="900"/>
          </a:p>
        </p:txBody>
      </p:sp>
      <p:sp>
        <p:nvSpPr>
          <p:cNvPr id="352" name="Line">
            <a:extLst>
              <a:ext uri="{C183D7F6-B498-43B3-948B-1728B52AA6E4}">
                <adec:decorative xmlns:adec="http://schemas.microsoft.com/office/drawing/2017/decorative" val="1"/>
              </a:ext>
            </a:extLst>
          </p:cNvPr>
          <p:cNvSpPr/>
          <p:nvPr/>
        </p:nvSpPr>
        <p:spPr>
          <a:xfrm flipV="1">
            <a:off x="551586" y="512293"/>
            <a:ext cx="6763614" cy="1"/>
          </a:xfrm>
          <a:prstGeom prst="line">
            <a:avLst/>
          </a:prstGeom>
          <a:ln w="50800">
            <a:solidFill>
              <a:srgbClr val="000000"/>
            </a:solidFill>
            <a:miter lim="400000"/>
          </a:ln>
        </p:spPr>
        <p:txBody>
          <a:bodyPr lIns="25400" tIns="25400" rIns="25400" bIns="25400" anchor="ctr"/>
          <a:lstStyle/>
          <a:p>
            <a:endParaRPr sz="900"/>
          </a:p>
        </p:txBody>
      </p:sp>
      <p:sp>
        <p:nvSpPr>
          <p:cNvPr id="353" name="Can I get into the building? Can I access my seat? Are their seats available at a general admission event?…"/>
          <p:cNvSpPr txBox="1"/>
          <p:nvPr/>
        </p:nvSpPr>
        <p:spPr>
          <a:xfrm>
            <a:off x="543376" y="1958130"/>
            <a:ext cx="10649933" cy="38405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Can I get into the building? Can I access my seat? Are their seats available at a general admission event?</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Are there dining options available? Can I order at the bar? Can I bring my own food?</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Is there a lift? Does it fit a power chair?</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Is there an accessible changing place? </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dirty="0"/>
          </a:p>
        </p:txBody>
      </p:sp>
      <p:sp>
        <p:nvSpPr>
          <p:cNvPr id="356" name="Considering user need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rPr dirty="0"/>
              <a:t>Considering user needs</a:t>
            </a:r>
            <a:r>
              <a:rPr lang="en-GB" dirty="0"/>
              <a:t> (continued)</a:t>
            </a:r>
            <a:endParaRPr dirty="0"/>
          </a:p>
        </p:txBody>
      </p:sp>
      <p:sp>
        <p:nvSpPr>
          <p:cNvPr id="357"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58"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
        <p:nvSpPr>
          <p:cNvPr id="359" name="Line">
            <a:extLst>
              <a:ext uri="{C183D7F6-B498-43B3-948B-1728B52AA6E4}">
                <adec:decorative xmlns:adec="http://schemas.microsoft.com/office/drawing/2017/decorative" val="1"/>
              </a:ext>
            </a:extLst>
          </p:cNvPr>
          <p:cNvSpPr/>
          <p:nvPr/>
        </p:nvSpPr>
        <p:spPr>
          <a:xfrm flipV="1">
            <a:off x="551586" y="1281647"/>
            <a:ext cx="10658910" cy="2"/>
          </a:xfrm>
          <a:prstGeom prst="line">
            <a:avLst/>
          </a:prstGeom>
          <a:ln w="50800">
            <a:solidFill>
              <a:srgbClr val="000000"/>
            </a:solidFill>
            <a:miter lim="400000"/>
          </a:ln>
        </p:spPr>
        <p:txBody>
          <a:bodyPr lIns="25400" tIns="25400" rIns="25400" bIns="25400" anchor="ctr"/>
          <a:lstStyle/>
          <a:p>
            <a:endParaRPr sz="900"/>
          </a:p>
        </p:txBody>
      </p:sp>
      <p:sp>
        <p:nvSpPr>
          <p:cNvPr id="360" name="Line">
            <a:extLst>
              <a:ext uri="{C183D7F6-B498-43B3-948B-1728B52AA6E4}">
                <adec:decorative xmlns:adec="http://schemas.microsoft.com/office/drawing/2017/decorative" val="1"/>
              </a:ext>
            </a:extLst>
          </p:cNvPr>
          <p:cNvSpPr/>
          <p:nvPr/>
        </p:nvSpPr>
        <p:spPr>
          <a:xfrm>
            <a:off x="551585" y="512295"/>
            <a:ext cx="10658911" cy="0"/>
          </a:xfrm>
          <a:prstGeom prst="line">
            <a:avLst/>
          </a:prstGeom>
          <a:ln w="50800">
            <a:solidFill>
              <a:srgbClr val="000000"/>
            </a:solidFill>
            <a:miter lim="400000"/>
          </a:ln>
        </p:spPr>
        <p:txBody>
          <a:bodyPr lIns="25400" tIns="25400" rIns="25400" bIns="25400" anchor="ctr"/>
          <a:lstStyle/>
          <a:p>
            <a:endParaRPr sz="900"/>
          </a:p>
        </p:txBody>
      </p:sp>
      <p:sp>
        <p:nvSpPr>
          <p:cNvPr id="361" name="Is there a way that I can get in touch immediately?…"/>
          <p:cNvSpPr txBox="1"/>
          <p:nvPr/>
        </p:nvSpPr>
        <p:spPr>
          <a:xfrm>
            <a:off x="560564" y="2293351"/>
            <a:ext cx="10649933" cy="51147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Is there a way that I can get in touch immediately?</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Can I book tickets that meet my needs? </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Where will the signer be positioned? Will I be able to read the captions?</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r>
              <a:rPr sz="2300"/>
              <a:t>Am I able to leave and return to my seat during the performance?</a:t>
            </a:r>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a:p>
            <a:pPr marL="292100" indent="-292100">
              <a:lnSpc>
                <a:spcPct val="120000"/>
              </a:lnSpc>
              <a:buSzPct val="123000"/>
              <a:buChar char="•"/>
              <a:defRPr sz="4600">
                <a:solidFill>
                  <a:srgbClr val="000000"/>
                </a:solidFill>
                <a:latin typeface="Montserrat-Regular"/>
                <a:ea typeface="Montserrat-Regular"/>
                <a:cs typeface="Montserrat-Regular"/>
                <a:sym typeface="Montserrat-Regular"/>
              </a:defRPr>
            </a:pPr>
            <a:endParaRPr sz="2300"/>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64" name="Eight ways to make event websites more accessible"/>
          <p:cNvSpPr txBox="1">
            <a:spLocks noGrp="1"/>
          </p:cNvSpPr>
          <p:nvPr>
            <p:ph type="title"/>
          </p:nvPr>
        </p:nvSpPr>
        <p:spPr>
          <a:xfrm>
            <a:off x="1142621" y="2367856"/>
            <a:ext cx="9906759" cy="2044501"/>
          </a:xfrm>
          <a:prstGeom prst="rect">
            <a:avLst/>
          </a:prstGeom>
        </p:spPr>
        <p:txBody>
          <a:bodyPr>
            <a:noAutofit/>
          </a:bodyPr>
          <a:lstStyle>
            <a:lvl1pPr algn="ctr">
              <a:lnSpc>
                <a:spcPct val="110000"/>
              </a:lnSpc>
              <a:defRPr sz="10800" b="0" spc="-215">
                <a:latin typeface="Montserrat-Bold"/>
                <a:ea typeface="Montserrat-Bold"/>
                <a:cs typeface="Montserrat-Bold"/>
                <a:sym typeface="Montserrat-Bold"/>
              </a:defRPr>
            </a:lvl1pPr>
          </a:lstStyle>
          <a:p>
            <a:r>
              <a:rPr sz="8000" dirty="0"/>
              <a:t>Eight ways to make event websites more accessible</a:t>
            </a:r>
          </a:p>
        </p:txBody>
      </p:sp>
      <p:sp>
        <p:nvSpPr>
          <p:cNvPr id="365"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66"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69" name="Make it easy to get in touch"/>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Make it easy to get in touch</a:t>
            </a:r>
          </a:p>
        </p:txBody>
      </p:sp>
      <p:sp>
        <p:nvSpPr>
          <p:cNvPr id="37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7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372" name="Line">
            <a:extLst>
              <a:ext uri="{C183D7F6-B498-43B3-948B-1728B52AA6E4}">
                <adec:decorative xmlns:adec="http://schemas.microsoft.com/office/drawing/2017/decorative" val="1"/>
              </a:ext>
            </a:extLst>
          </p:cNvPr>
          <p:cNvSpPr/>
          <p:nvPr/>
        </p:nvSpPr>
        <p:spPr>
          <a:xfrm flipV="1">
            <a:off x="551585" y="1281647"/>
            <a:ext cx="8067757" cy="2"/>
          </a:xfrm>
          <a:prstGeom prst="line">
            <a:avLst/>
          </a:prstGeom>
          <a:ln w="50800">
            <a:solidFill>
              <a:srgbClr val="000000"/>
            </a:solidFill>
            <a:miter lim="400000"/>
          </a:ln>
        </p:spPr>
        <p:txBody>
          <a:bodyPr lIns="25400" tIns="25400" rIns="25400" bIns="25400" anchor="ctr"/>
          <a:lstStyle/>
          <a:p>
            <a:endParaRPr sz="900"/>
          </a:p>
        </p:txBody>
      </p:sp>
      <p:sp>
        <p:nvSpPr>
          <p:cNvPr id="373" name="Line">
            <a:extLst>
              <a:ext uri="{C183D7F6-B498-43B3-948B-1728B52AA6E4}">
                <adec:decorative xmlns:adec="http://schemas.microsoft.com/office/drawing/2017/decorative" val="1"/>
              </a:ext>
            </a:extLst>
          </p:cNvPr>
          <p:cNvSpPr/>
          <p:nvPr/>
        </p:nvSpPr>
        <p:spPr>
          <a:xfrm>
            <a:off x="551586" y="512295"/>
            <a:ext cx="8067758" cy="0"/>
          </a:xfrm>
          <a:prstGeom prst="line">
            <a:avLst/>
          </a:prstGeom>
          <a:ln w="50800">
            <a:solidFill>
              <a:srgbClr val="000000"/>
            </a:solidFill>
            <a:miter lim="400000"/>
          </a:ln>
        </p:spPr>
        <p:txBody>
          <a:bodyPr lIns="25400" tIns="25400" rIns="25400" bIns="25400" anchor="ctr"/>
          <a:lstStyle/>
          <a:p>
            <a:endParaRPr sz="900"/>
          </a:p>
        </p:txBody>
      </p:sp>
      <p:sp>
        <p:nvSpPr>
          <p:cNvPr id="374" name="Phone" descr="Phone"/>
          <p:cNvSpPr/>
          <p:nvPr/>
        </p:nvSpPr>
        <p:spPr>
          <a:xfrm>
            <a:off x="779540" y="2866762"/>
            <a:ext cx="1438145" cy="1438219"/>
          </a:xfrm>
          <a:custGeom>
            <a:avLst/>
            <a:gdLst/>
            <a:ahLst/>
            <a:cxnLst>
              <a:cxn ang="0">
                <a:pos x="wd2" y="hd2"/>
              </a:cxn>
              <a:cxn ang="5400000">
                <a:pos x="wd2" y="hd2"/>
              </a:cxn>
              <a:cxn ang="10800000">
                <a:pos x="wd2" y="hd2"/>
              </a:cxn>
              <a:cxn ang="16200000">
                <a:pos x="wd2" y="hd2"/>
              </a:cxn>
            </a:cxnLst>
            <a:rect l="0" t="0" r="r" b="b"/>
            <a:pathLst>
              <a:path w="21279" h="21372" extrusionOk="0">
                <a:moveTo>
                  <a:pt x="4456" y="0"/>
                </a:moveTo>
                <a:cubicBezTo>
                  <a:pt x="4319" y="3"/>
                  <a:pt x="4182" y="47"/>
                  <a:pt x="4065" y="134"/>
                </a:cubicBezTo>
                <a:lnTo>
                  <a:pt x="2615" y="1212"/>
                </a:lnTo>
                <a:lnTo>
                  <a:pt x="6378" y="6378"/>
                </a:lnTo>
                <a:lnTo>
                  <a:pt x="7829" y="5299"/>
                </a:lnTo>
                <a:cubicBezTo>
                  <a:pt x="8140" y="5067"/>
                  <a:pt x="8206" y="4624"/>
                  <a:pt x="7975" y="4311"/>
                </a:cubicBezTo>
                <a:lnTo>
                  <a:pt x="5072" y="311"/>
                </a:lnTo>
                <a:cubicBezTo>
                  <a:pt x="4920" y="104"/>
                  <a:pt x="4686" y="-4"/>
                  <a:pt x="4456" y="0"/>
                </a:cubicBezTo>
                <a:close/>
                <a:moveTo>
                  <a:pt x="2209" y="1514"/>
                </a:moveTo>
                <a:cubicBezTo>
                  <a:pt x="2209" y="1514"/>
                  <a:pt x="-223" y="3454"/>
                  <a:pt x="16" y="7120"/>
                </a:cubicBezTo>
                <a:cubicBezTo>
                  <a:pt x="16" y="7120"/>
                  <a:pt x="1473" y="11065"/>
                  <a:pt x="5867" y="15478"/>
                </a:cubicBezTo>
                <a:cubicBezTo>
                  <a:pt x="10261" y="19891"/>
                  <a:pt x="14189" y="21356"/>
                  <a:pt x="14189" y="21356"/>
                </a:cubicBezTo>
                <a:cubicBezTo>
                  <a:pt x="17838" y="21596"/>
                  <a:pt x="19772" y="19154"/>
                  <a:pt x="19772" y="19154"/>
                </a:cubicBezTo>
                <a:lnTo>
                  <a:pt x="14628" y="15374"/>
                </a:lnTo>
                <a:cubicBezTo>
                  <a:pt x="13735" y="16397"/>
                  <a:pt x="12393" y="16575"/>
                  <a:pt x="11402" y="15580"/>
                </a:cubicBezTo>
                <a:lnTo>
                  <a:pt x="5767" y="9920"/>
                </a:lnTo>
                <a:cubicBezTo>
                  <a:pt x="4776" y="8925"/>
                  <a:pt x="4954" y="7577"/>
                  <a:pt x="5972" y="6680"/>
                </a:cubicBezTo>
                <a:lnTo>
                  <a:pt x="2209" y="1514"/>
                </a:lnTo>
                <a:close/>
                <a:moveTo>
                  <a:pt x="16463" y="13230"/>
                </a:moveTo>
                <a:cubicBezTo>
                  <a:pt x="16285" y="13257"/>
                  <a:pt x="16117" y="13351"/>
                  <a:pt x="16002" y="13508"/>
                </a:cubicBezTo>
                <a:lnTo>
                  <a:pt x="14929" y="14965"/>
                </a:lnTo>
                <a:lnTo>
                  <a:pt x="20071" y="18746"/>
                </a:lnTo>
                <a:lnTo>
                  <a:pt x="21146" y="17289"/>
                </a:lnTo>
                <a:cubicBezTo>
                  <a:pt x="21377" y="16976"/>
                  <a:pt x="21297" y="16523"/>
                  <a:pt x="20968" y="16278"/>
                </a:cubicBezTo>
                <a:lnTo>
                  <a:pt x="16985" y="13361"/>
                </a:lnTo>
                <a:cubicBezTo>
                  <a:pt x="16829" y="13245"/>
                  <a:pt x="16641" y="13204"/>
                  <a:pt x="16463" y="13230"/>
                </a:cubicBezTo>
                <a:close/>
              </a:path>
            </a:pathLst>
          </a:custGeom>
          <a:solidFill>
            <a:srgbClr val="000000"/>
          </a:solidFill>
          <a:ln w="12700">
            <a:miter lim="400000"/>
          </a:ln>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sp>
        <p:nvSpPr>
          <p:cNvPr id="375" name="Letter" descr="Email"/>
          <p:cNvSpPr/>
          <p:nvPr/>
        </p:nvSpPr>
        <p:spPr>
          <a:xfrm>
            <a:off x="6304631" y="3015524"/>
            <a:ext cx="1804445" cy="1140695"/>
          </a:xfrm>
          <a:custGeom>
            <a:avLst/>
            <a:gdLst/>
            <a:ahLst/>
            <a:cxnLst>
              <a:cxn ang="0">
                <a:pos x="wd2" y="hd2"/>
              </a:cxn>
              <a:cxn ang="5400000">
                <a:pos x="wd2" y="hd2"/>
              </a:cxn>
              <a:cxn ang="10800000">
                <a:pos x="wd2" y="hd2"/>
              </a:cxn>
              <a:cxn ang="16200000">
                <a:pos x="wd2" y="hd2"/>
              </a:cxn>
            </a:cxnLst>
            <a:rect l="0" t="0" r="r" b="b"/>
            <a:pathLst>
              <a:path w="21600" h="21600" extrusionOk="0">
                <a:moveTo>
                  <a:pt x="744" y="0"/>
                </a:moveTo>
                <a:lnTo>
                  <a:pt x="10803" y="12213"/>
                </a:lnTo>
                <a:lnTo>
                  <a:pt x="20856" y="0"/>
                </a:lnTo>
                <a:lnTo>
                  <a:pt x="744" y="0"/>
                </a:lnTo>
                <a:close/>
                <a:moveTo>
                  <a:pt x="0" y="157"/>
                </a:moveTo>
                <a:lnTo>
                  <a:pt x="0" y="21418"/>
                </a:lnTo>
                <a:cubicBezTo>
                  <a:pt x="0" y="21518"/>
                  <a:pt x="52" y="21600"/>
                  <a:pt x="115" y="21600"/>
                </a:cubicBezTo>
                <a:lnTo>
                  <a:pt x="21485" y="21600"/>
                </a:lnTo>
                <a:cubicBezTo>
                  <a:pt x="21548" y="21600"/>
                  <a:pt x="21600" y="21518"/>
                  <a:pt x="21600" y="21418"/>
                </a:cubicBezTo>
                <a:lnTo>
                  <a:pt x="21600" y="157"/>
                </a:lnTo>
                <a:lnTo>
                  <a:pt x="10976" y="13181"/>
                </a:lnTo>
                <a:cubicBezTo>
                  <a:pt x="10924" y="13245"/>
                  <a:pt x="10861" y="13272"/>
                  <a:pt x="10797" y="13272"/>
                </a:cubicBezTo>
                <a:cubicBezTo>
                  <a:pt x="10734" y="13272"/>
                  <a:pt x="10669" y="13233"/>
                  <a:pt x="10612" y="13170"/>
                </a:cubicBezTo>
                <a:lnTo>
                  <a:pt x="0" y="157"/>
                </a:lnTo>
                <a:close/>
              </a:path>
            </a:pathLst>
          </a:custGeom>
          <a:solidFill>
            <a:srgbClr val="000000"/>
          </a:solidFill>
          <a:ln w="12700">
            <a:miter lim="400000"/>
          </a:ln>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pic>
        <p:nvPicPr>
          <p:cNvPr id="376" name="Image" descr="Ticket desk"/>
          <p:cNvPicPr>
            <a:picLocks noChangeAspect="1"/>
          </p:cNvPicPr>
          <p:nvPr/>
        </p:nvPicPr>
        <p:blipFill>
          <a:blip r:embed="rId4"/>
          <a:stretch>
            <a:fillRect/>
          </a:stretch>
        </p:blipFill>
        <p:spPr>
          <a:xfrm>
            <a:off x="3299118" y="2623832"/>
            <a:ext cx="1924080" cy="1924080"/>
          </a:xfrm>
          <a:prstGeom prst="rect">
            <a:avLst/>
          </a:prstGeom>
          <a:ln w="12700">
            <a:miter lim="400000"/>
          </a:ln>
        </p:spPr>
      </p:pic>
      <p:sp>
        <p:nvSpPr>
          <p:cNvPr id="377" name="Quote Bubble" descr="Web Chat"/>
          <p:cNvSpPr/>
          <p:nvPr/>
        </p:nvSpPr>
        <p:spPr>
          <a:xfrm>
            <a:off x="9190510" y="2866762"/>
            <a:ext cx="1438205" cy="708040"/>
          </a:xfrm>
          <a:prstGeom prst="wedgeEllipseCallout">
            <a:avLst>
              <a:gd name="adj1" fmla="val -49385"/>
              <a:gd name="adj2" fmla="val 70000"/>
            </a:avLst>
          </a:prstGeom>
          <a:solidFill>
            <a:srgbClr val="000000"/>
          </a:solidFill>
          <a:ln w="12700">
            <a:miter lim="400000"/>
          </a:ln>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sp>
        <p:nvSpPr>
          <p:cNvPr id="378" name="Quote Bubble" descr="Web Chat"/>
          <p:cNvSpPr/>
          <p:nvPr/>
        </p:nvSpPr>
        <p:spPr>
          <a:xfrm flipH="1">
            <a:off x="9927548" y="3656125"/>
            <a:ext cx="1484913" cy="731034"/>
          </a:xfrm>
          <a:prstGeom prst="wedgeEllipseCallout">
            <a:avLst>
              <a:gd name="adj1" fmla="val -49385"/>
              <a:gd name="adj2" fmla="val 70000"/>
            </a:avLst>
          </a:prstGeom>
          <a:solidFill>
            <a:srgbClr val="000000"/>
          </a:solidFill>
          <a:ln w="12700">
            <a:miter lim="400000"/>
          </a:ln>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83" name="Availability indicator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Availability indicators</a:t>
            </a:r>
          </a:p>
        </p:txBody>
      </p:sp>
      <p:sp>
        <p:nvSpPr>
          <p:cNvPr id="384"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85"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386" name="Line">
            <a:extLst>
              <a:ext uri="{C183D7F6-B498-43B3-948B-1728B52AA6E4}">
                <adec:decorative xmlns:adec="http://schemas.microsoft.com/office/drawing/2017/decorative" val="1"/>
              </a:ext>
            </a:extLst>
          </p:cNvPr>
          <p:cNvSpPr/>
          <p:nvPr/>
        </p:nvSpPr>
        <p:spPr>
          <a:xfrm>
            <a:off x="551586" y="1281648"/>
            <a:ext cx="6298918" cy="26351"/>
          </a:xfrm>
          <a:prstGeom prst="line">
            <a:avLst/>
          </a:prstGeom>
          <a:ln w="50800">
            <a:solidFill>
              <a:srgbClr val="000000"/>
            </a:solidFill>
            <a:miter lim="400000"/>
          </a:ln>
        </p:spPr>
        <p:txBody>
          <a:bodyPr lIns="25400" tIns="25400" rIns="25400" bIns="25400" anchor="ctr"/>
          <a:lstStyle/>
          <a:p>
            <a:endParaRPr sz="900"/>
          </a:p>
        </p:txBody>
      </p:sp>
      <p:sp>
        <p:nvSpPr>
          <p:cNvPr id="387" name="Line">
            <a:extLst>
              <a:ext uri="{C183D7F6-B498-43B3-948B-1728B52AA6E4}">
                <adec:decorative xmlns:adec="http://schemas.microsoft.com/office/drawing/2017/decorative" val="1"/>
              </a:ext>
            </a:extLst>
          </p:cNvPr>
          <p:cNvSpPr/>
          <p:nvPr/>
        </p:nvSpPr>
        <p:spPr>
          <a:xfrm>
            <a:off x="551585" y="512294"/>
            <a:ext cx="6298919" cy="26351"/>
          </a:xfrm>
          <a:prstGeom prst="line">
            <a:avLst/>
          </a:prstGeom>
          <a:ln w="50800">
            <a:solidFill>
              <a:srgbClr val="000000"/>
            </a:solidFill>
            <a:miter lim="400000"/>
          </a:ln>
        </p:spPr>
        <p:txBody>
          <a:bodyPr lIns="25400" tIns="25400" rIns="25400" bIns="25400" anchor="ctr"/>
          <a:lstStyle/>
          <a:p>
            <a:endParaRPr sz="900"/>
          </a:p>
        </p:txBody>
      </p:sp>
      <p:pic>
        <p:nvPicPr>
          <p:cNvPr id="388" name="Image" descr="Screen shot of event listings with book now buttons and grey shading to indicate availability of tickets. "/>
          <p:cNvPicPr>
            <a:picLocks noChangeAspect="1"/>
          </p:cNvPicPr>
          <p:nvPr/>
        </p:nvPicPr>
        <p:blipFill>
          <a:blip r:embed="rId4"/>
          <a:stretch>
            <a:fillRect/>
          </a:stretch>
        </p:blipFill>
        <p:spPr>
          <a:xfrm>
            <a:off x="2247803" y="1666582"/>
            <a:ext cx="7696394" cy="4255738"/>
          </a:xfrm>
          <a:prstGeom prst="rect">
            <a:avLst/>
          </a:prstGeom>
          <a:ln w="12700">
            <a:miter lim="400000"/>
          </a:ln>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393" name="Filtering by date"/>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Filtering by date</a:t>
            </a:r>
          </a:p>
        </p:txBody>
      </p:sp>
      <p:sp>
        <p:nvSpPr>
          <p:cNvPr id="394"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395"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396" name="Line">
            <a:extLst>
              <a:ext uri="{C183D7F6-B498-43B3-948B-1728B52AA6E4}">
                <adec:decorative xmlns:adec="http://schemas.microsoft.com/office/drawing/2017/decorative" val="1"/>
              </a:ext>
            </a:extLst>
          </p:cNvPr>
          <p:cNvSpPr/>
          <p:nvPr/>
        </p:nvSpPr>
        <p:spPr>
          <a:xfrm flipV="1">
            <a:off x="551586" y="1281647"/>
            <a:ext cx="4814892" cy="2"/>
          </a:xfrm>
          <a:prstGeom prst="line">
            <a:avLst/>
          </a:prstGeom>
          <a:ln w="50800">
            <a:solidFill>
              <a:srgbClr val="000000"/>
            </a:solidFill>
            <a:miter lim="400000"/>
          </a:ln>
        </p:spPr>
        <p:txBody>
          <a:bodyPr lIns="25400" tIns="25400" rIns="25400" bIns="25400" anchor="ctr"/>
          <a:lstStyle/>
          <a:p>
            <a:endParaRPr sz="900"/>
          </a:p>
        </p:txBody>
      </p:sp>
      <p:sp>
        <p:nvSpPr>
          <p:cNvPr id="397" name="Line">
            <a:extLst>
              <a:ext uri="{C183D7F6-B498-43B3-948B-1728B52AA6E4}">
                <adec:decorative xmlns:adec="http://schemas.microsoft.com/office/drawing/2017/decorative" val="1"/>
              </a:ext>
            </a:extLst>
          </p:cNvPr>
          <p:cNvSpPr/>
          <p:nvPr/>
        </p:nvSpPr>
        <p:spPr>
          <a:xfrm>
            <a:off x="551585" y="512295"/>
            <a:ext cx="4814893" cy="0"/>
          </a:xfrm>
          <a:prstGeom prst="line">
            <a:avLst/>
          </a:prstGeom>
          <a:ln w="50800">
            <a:solidFill>
              <a:srgbClr val="000000"/>
            </a:solidFill>
            <a:miter lim="400000"/>
          </a:ln>
        </p:spPr>
        <p:txBody>
          <a:bodyPr lIns="25400" tIns="25400" rIns="25400" bIns="25400" anchor="ctr"/>
          <a:lstStyle/>
          <a:p>
            <a:endParaRPr sz="900"/>
          </a:p>
        </p:txBody>
      </p:sp>
      <p:pic>
        <p:nvPicPr>
          <p:cNvPr id="398" name="Image" descr="iOS calendar scroller"/>
          <p:cNvPicPr>
            <a:picLocks noChangeAspect="1"/>
          </p:cNvPicPr>
          <p:nvPr/>
        </p:nvPicPr>
        <p:blipFill>
          <a:blip r:embed="rId4"/>
          <a:srcRect t="34943" b="30125"/>
          <a:stretch>
            <a:fillRect/>
          </a:stretch>
        </p:blipFill>
        <p:spPr>
          <a:xfrm>
            <a:off x="579354" y="2771294"/>
            <a:ext cx="3304530" cy="2048920"/>
          </a:xfrm>
          <a:prstGeom prst="rect">
            <a:avLst/>
          </a:prstGeom>
          <a:ln w="12700">
            <a:miter lim="400000"/>
          </a:ln>
        </p:spPr>
      </p:pic>
      <p:pic>
        <p:nvPicPr>
          <p:cNvPr id="399" name="Image" descr="Google Calendar Widget"/>
          <p:cNvPicPr>
            <a:picLocks noChangeAspect="1"/>
          </p:cNvPicPr>
          <p:nvPr/>
        </p:nvPicPr>
        <p:blipFill>
          <a:blip r:embed="rId5"/>
          <a:srcRect l="11822" t="11073" r="11822" b="9498"/>
          <a:stretch>
            <a:fillRect/>
          </a:stretch>
        </p:blipFill>
        <p:spPr>
          <a:xfrm>
            <a:off x="4727895" y="2237419"/>
            <a:ext cx="2437456" cy="3473723"/>
          </a:xfrm>
          <a:prstGeom prst="rect">
            <a:avLst/>
          </a:prstGeom>
          <a:ln w="12700">
            <a:miter lim="400000"/>
          </a:ln>
        </p:spPr>
      </p:pic>
      <p:pic>
        <p:nvPicPr>
          <p:cNvPr id="400" name="Image" descr="Date input field with options to type, select date ranges or time periods for example yesterday, tomorrow, next week, in 30 days."/>
          <p:cNvPicPr>
            <a:picLocks noChangeAspect="1"/>
          </p:cNvPicPr>
          <p:nvPr/>
        </p:nvPicPr>
        <p:blipFill>
          <a:blip r:embed="rId6"/>
          <a:stretch>
            <a:fillRect/>
          </a:stretch>
        </p:blipFill>
        <p:spPr>
          <a:xfrm>
            <a:off x="8009264" y="1873095"/>
            <a:ext cx="3427433" cy="3590895"/>
          </a:xfrm>
          <a:prstGeom prst="rect">
            <a:avLst/>
          </a:prstGeom>
          <a:ln w="12700">
            <a:miter lim="400000"/>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05" name="Filtering by access service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Filtering by access services</a:t>
            </a:r>
          </a:p>
        </p:txBody>
      </p:sp>
      <p:sp>
        <p:nvSpPr>
          <p:cNvPr id="406"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407"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408" name="Line">
            <a:extLst>
              <a:ext uri="{C183D7F6-B498-43B3-948B-1728B52AA6E4}">
                <adec:decorative xmlns:adec="http://schemas.microsoft.com/office/drawing/2017/decorative" val="1"/>
              </a:ext>
            </a:extLst>
          </p:cNvPr>
          <p:cNvSpPr/>
          <p:nvPr/>
        </p:nvSpPr>
        <p:spPr>
          <a:xfrm flipV="1">
            <a:off x="551586" y="1281647"/>
            <a:ext cx="8022788" cy="2"/>
          </a:xfrm>
          <a:prstGeom prst="line">
            <a:avLst/>
          </a:prstGeom>
          <a:ln w="50800">
            <a:solidFill>
              <a:srgbClr val="000000"/>
            </a:solidFill>
            <a:miter lim="400000"/>
          </a:ln>
        </p:spPr>
        <p:txBody>
          <a:bodyPr lIns="25400" tIns="25400" rIns="25400" bIns="25400" anchor="ctr"/>
          <a:lstStyle/>
          <a:p>
            <a:endParaRPr sz="900"/>
          </a:p>
        </p:txBody>
      </p:sp>
      <p:sp>
        <p:nvSpPr>
          <p:cNvPr id="409" name="Line">
            <a:extLst>
              <a:ext uri="{C183D7F6-B498-43B3-948B-1728B52AA6E4}">
                <adec:decorative xmlns:adec="http://schemas.microsoft.com/office/drawing/2017/decorative" val="1"/>
              </a:ext>
            </a:extLst>
          </p:cNvPr>
          <p:cNvSpPr/>
          <p:nvPr/>
        </p:nvSpPr>
        <p:spPr>
          <a:xfrm>
            <a:off x="551586" y="512295"/>
            <a:ext cx="8022788" cy="0"/>
          </a:xfrm>
          <a:prstGeom prst="line">
            <a:avLst/>
          </a:prstGeom>
          <a:ln w="50800">
            <a:solidFill>
              <a:srgbClr val="000000"/>
            </a:solidFill>
            <a:miter lim="400000"/>
          </a:ln>
        </p:spPr>
        <p:txBody>
          <a:bodyPr lIns="25400" tIns="25400" rIns="25400" bIns="25400" anchor="ctr"/>
          <a:lstStyle/>
          <a:p>
            <a:endParaRPr sz="900"/>
          </a:p>
        </p:txBody>
      </p:sp>
      <p:pic>
        <p:nvPicPr>
          <p:cNvPr id="410" name="Image" descr="Screenshot of access service symbols including British Sign Language, relaxed performances, closed captions and audio description."/>
          <p:cNvPicPr>
            <a:picLocks noChangeAspect="1"/>
          </p:cNvPicPr>
          <p:nvPr/>
        </p:nvPicPr>
        <p:blipFill>
          <a:blip r:embed="rId4"/>
          <a:stretch>
            <a:fillRect/>
          </a:stretch>
        </p:blipFill>
        <p:spPr>
          <a:xfrm>
            <a:off x="738402" y="3199080"/>
            <a:ext cx="3694794" cy="1223277"/>
          </a:xfrm>
          <a:prstGeom prst="rect">
            <a:avLst/>
          </a:prstGeom>
          <a:ln w="12700">
            <a:miter lim="400000"/>
          </a:ln>
        </p:spPr>
      </p:pic>
      <p:pic>
        <p:nvPicPr>
          <p:cNvPr id="411" name="Image" descr="Screen shot of access services including BSL interpreted, relaxed environment performance, captioned, relaxed environment and BSL performance, Sensory adapted performance, audio described, dementia friendly performance and relaxed and sensory adapted performance."/>
          <p:cNvPicPr>
            <a:picLocks noChangeAspect="1"/>
          </p:cNvPicPr>
          <p:nvPr/>
        </p:nvPicPr>
        <p:blipFill>
          <a:blip r:embed="rId5"/>
          <a:srcRect t="1858"/>
          <a:stretch>
            <a:fillRect/>
          </a:stretch>
        </p:blipFill>
        <p:spPr>
          <a:xfrm>
            <a:off x="6240441" y="1973399"/>
            <a:ext cx="5213157" cy="3809982"/>
          </a:xfrm>
          <a:prstGeom prst="rect">
            <a:avLst/>
          </a:prstGeom>
          <a:ln w="12700">
            <a:miter lim="400000"/>
          </a:ln>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 name="Rectangle">
            <a:extLst>
              <a:ext uri="{C183D7F6-B498-43B3-948B-1728B52AA6E4}">
                <adec:decorative xmlns:adec="http://schemas.microsoft.com/office/drawing/2017/decorative" val="1"/>
              </a:ext>
            </a:extLst>
          </p:cNvPr>
          <p:cNvSpPr/>
          <p:nvPr/>
        </p:nvSpPr>
        <p:spPr>
          <a:xfrm>
            <a:off x="-176639" y="0"/>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16" name="Presenting meaningful link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Presenting meaningful links</a:t>
            </a:r>
          </a:p>
        </p:txBody>
      </p:sp>
      <p:sp>
        <p:nvSpPr>
          <p:cNvPr id="417"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418"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419" name="Line">
            <a:extLst>
              <a:ext uri="{C183D7F6-B498-43B3-948B-1728B52AA6E4}">
                <adec:decorative xmlns:adec="http://schemas.microsoft.com/office/drawing/2017/decorative" val="1"/>
              </a:ext>
            </a:extLst>
          </p:cNvPr>
          <p:cNvSpPr/>
          <p:nvPr/>
        </p:nvSpPr>
        <p:spPr>
          <a:xfrm flipV="1">
            <a:off x="551586" y="1255263"/>
            <a:ext cx="8082748" cy="26386"/>
          </a:xfrm>
          <a:prstGeom prst="line">
            <a:avLst/>
          </a:prstGeom>
          <a:ln w="50800">
            <a:solidFill>
              <a:srgbClr val="000000"/>
            </a:solidFill>
            <a:miter lim="400000"/>
          </a:ln>
        </p:spPr>
        <p:txBody>
          <a:bodyPr lIns="25400" tIns="25400" rIns="25400" bIns="25400" anchor="ctr"/>
          <a:lstStyle/>
          <a:p>
            <a:endParaRPr sz="900"/>
          </a:p>
        </p:txBody>
      </p:sp>
      <p:sp>
        <p:nvSpPr>
          <p:cNvPr id="420" name="Line">
            <a:extLst>
              <a:ext uri="{C183D7F6-B498-43B3-948B-1728B52AA6E4}">
                <adec:decorative xmlns:adec="http://schemas.microsoft.com/office/drawing/2017/decorative" val="1"/>
              </a:ext>
            </a:extLst>
          </p:cNvPr>
          <p:cNvSpPr/>
          <p:nvPr/>
        </p:nvSpPr>
        <p:spPr>
          <a:xfrm>
            <a:off x="551586" y="512294"/>
            <a:ext cx="8082748" cy="26386"/>
          </a:xfrm>
          <a:prstGeom prst="line">
            <a:avLst/>
          </a:prstGeom>
          <a:ln w="50800">
            <a:solidFill>
              <a:srgbClr val="000000"/>
            </a:solidFill>
            <a:miter lim="400000"/>
          </a:ln>
        </p:spPr>
        <p:txBody>
          <a:bodyPr lIns="25400" tIns="25400" rIns="25400" bIns="25400" anchor="ctr"/>
          <a:lstStyle/>
          <a:p>
            <a:endParaRPr sz="900"/>
          </a:p>
        </p:txBody>
      </p:sp>
      <p:pic>
        <p:nvPicPr>
          <p:cNvPr id="421" name="Image" descr="Screenshot of VoiceOver links list with 20 instances of the words 'Book tickets'."/>
          <p:cNvPicPr>
            <a:picLocks noChangeAspect="1"/>
          </p:cNvPicPr>
          <p:nvPr/>
        </p:nvPicPr>
        <p:blipFill>
          <a:blip r:embed="rId4"/>
          <a:stretch>
            <a:fillRect/>
          </a:stretch>
        </p:blipFill>
        <p:spPr>
          <a:xfrm>
            <a:off x="1158658" y="1820878"/>
            <a:ext cx="3048001" cy="3949701"/>
          </a:xfrm>
          <a:prstGeom prst="rect">
            <a:avLst/>
          </a:prstGeom>
          <a:ln w="12700">
            <a:miter lim="400000"/>
          </a:ln>
        </p:spPr>
      </p:pic>
      <p:pic>
        <p:nvPicPr>
          <p:cNvPr id="422" name="Image" descr="Screenshot of VoiceOver links list with repetitive links reading buy tickets, more info, buy tickets, more info."/>
          <p:cNvPicPr>
            <a:picLocks noChangeAspect="1"/>
          </p:cNvPicPr>
          <p:nvPr/>
        </p:nvPicPr>
        <p:blipFill>
          <a:blip r:embed="rId5"/>
          <a:stretch>
            <a:fillRect/>
          </a:stretch>
        </p:blipFill>
        <p:spPr>
          <a:xfrm>
            <a:off x="5192169" y="2158910"/>
            <a:ext cx="6075970" cy="3273636"/>
          </a:xfrm>
          <a:prstGeom prst="rect">
            <a:avLst/>
          </a:prstGeom>
          <a:ln w="12700">
            <a:miter lim="400000"/>
          </a:ln>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7" name="Image" descr="Screenshot of Ticketmaster website with a basket timer with one minute and thirty three seconds remaining."/>
          <p:cNvPicPr>
            <a:picLocks noChangeAspect="1"/>
          </p:cNvPicPr>
          <p:nvPr/>
        </p:nvPicPr>
        <p:blipFill>
          <a:blip r:embed="rId3"/>
          <a:stretch>
            <a:fillRect/>
          </a:stretch>
        </p:blipFill>
        <p:spPr>
          <a:xfrm>
            <a:off x="0" y="1666448"/>
            <a:ext cx="12192000" cy="5981701"/>
          </a:xfrm>
          <a:prstGeom prst="rect">
            <a:avLst/>
          </a:prstGeom>
          <a:ln w="12700">
            <a:miter lim="400000"/>
          </a:ln>
        </p:spPr>
      </p:pic>
      <p:sp>
        <p:nvSpPr>
          <p:cNvPr id="428"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29" name="Ticketing time limit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Ticketing time limits </a:t>
            </a:r>
          </a:p>
        </p:txBody>
      </p:sp>
      <p:sp>
        <p:nvSpPr>
          <p:cNvPr id="431" name="Line">
            <a:extLst>
              <a:ext uri="{C183D7F6-B498-43B3-948B-1728B52AA6E4}">
                <adec:decorative xmlns:adec="http://schemas.microsoft.com/office/drawing/2017/decorative" val="1"/>
              </a:ext>
            </a:extLst>
          </p:cNvPr>
          <p:cNvSpPr/>
          <p:nvPr/>
        </p:nvSpPr>
        <p:spPr>
          <a:xfrm flipV="1">
            <a:off x="551586" y="1281647"/>
            <a:ext cx="5984125" cy="2"/>
          </a:xfrm>
          <a:prstGeom prst="line">
            <a:avLst/>
          </a:prstGeom>
          <a:ln w="50800">
            <a:solidFill>
              <a:srgbClr val="000000"/>
            </a:solidFill>
            <a:miter lim="400000"/>
          </a:ln>
        </p:spPr>
        <p:txBody>
          <a:bodyPr lIns="25400" tIns="25400" rIns="25400" bIns="25400" anchor="ctr"/>
          <a:lstStyle/>
          <a:p>
            <a:endParaRPr sz="900"/>
          </a:p>
        </p:txBody>
      </p:sp>
      <p:sp>
        <p:nvSpPr>
          <p:cNvPr id="432" name="Line">
            <a:extLst>
              <a:ext uri="{C183D7F6-B498-43B3-948B-1728B52AA6E4}">
                <adec:decorative xmlns:adec="http://schemas.microsoft.com/office/drawing/2017/decorative" val="1"/>
              </a:ext>
            </a:extLst>
          </p:cNvPr>
          <p:cNvSpPr/>
          <p:nvPr/>
        </p:nvSpPr>
        <p:spPr>
          <a:xfrm>
            <a:off x="551586" y="512295"/>
            <a:ext cx="5984125" cy="0"/>
          </a:xfrm>
          <a:prstGeom prst="line">
            <a:avLst/>
          </a:prstGeom>
          <a:ln w="50800">
            <a:solidFill>
              <a:srgbClr val="000000"/>
            </a:solidFill>
            <a:miter lim="400000"/>
          </a:ln>
        </p:spPr>
        <p:txBody>
          <a:bodyPr lIns="25400" tIns="25400" rIns="25400" bIns="25400" anchor="ctr"/>
          <a:lstStyle/>
          <a:p>
            <a:endParaRPr sz="900"/>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7" name="Image" descr="Screenshot of ticketmaster website with a dialogue window reading 'sorry.... Time is up'"/>
          <p:cNvPicPr>
            <a:picLocks noChangeAspect="1"/>
          </p:cNvPicPr>
          <p:nvPr/>
        </p:nvPicPr>
        <p:blipFill>
          <a:blip r:embed="rId3"/>
          <a:stretch>
            <a:fillRect/>
          </a:stretch>
        </p:blipFill>
        <p:spPr>
          <a:xfrm>
            <a:off x="-1397" y="884892"/>
            <a:ext cx="12192001" cy="5981701"/>
          </a:xfrm>
          <a:prstGeom prst="rect">
            <a:avLst/>
          </a:prstGeom>
          <a:ln w="12700">
            <a:miter lim="400000"/>
          </a:ln>
        </p:spPr>
      </p:pic>
      <p:sp>
        <p:nvSpPr>
          <p:cNvPr id="438" name="Rectangle">
            <a:extLst>
              <a:ext uri="{C183D7F6-B498-43B3-948B-1728B52AA6E4}">
                <adec:decorative xmlns:adec="http://schemas.microsoft.com/office/drawing/2017/decorative" val="1"/>
              </a:ext>
            </a:extLst>
          </p:cNvPr>
          <p:cNvSpPr/>
          <p:nvPr/>
        </p:nvSpPr>
        <p:spPr>
          <a:xfrm>
            <a:off x="-176639" y="0"/>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39" name="Ticketing time limit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Ticketing time limits </a:t>
            </a:r>
          </a:p>
        </p:txBody>
      </p:sp>
      <p:sp>
        <p:nvSpPr>
          <p:cNvPr id="441" name="Line">
            <a:extLst>
              <a:ext uri="{C183D7F6-B498-43B3-948B-1728B52AA6E4}">
                <adec:decorative xmlns:adec="http://schemas.microsoft.com/office/drawing/2017/decorative" val="1"/>
              </a:ext>
            </a:extLst>
          </p:cNvPr>
          <p:cNvSpPr/>
          <p:nvPr/>
        </p:nvSpPr>
        <p:spPr>
          <a:xfrm flipV="1">
            <a:off x="551586" y="1281647"/>
            <a:ext cx="5969135" cy="2"/>
          </a:xfrm>
          <a:prstGeom prst="line">
            <a:avLst/>
          </a:prstGeom>
          <a:ln w="50800">
            <a:solidFill>
              <a:srgbClr val="000000"/>
            </a:solidFill>
            <a:miter lim="400000"/>
          </a:ln>
        </p:spPr>
        <p:txBody>
          <a:bodyPr lIns="25400" tIns="25400" rIns="25400" bIns="25400" anchor="ctr"/>
          <a:lstStyle/>
          <a:p>
            <a:endParaRPr sz="900"/>
          </a:p>
        </p:txBody>
      </p:sp>
      <p:sp>
        <p:nvSpPr>
          <p:cNvPr id="442" name="Line">
            <a:extLst>
              <a:ext uri="{C183D7F6-B498-43B3-948B-1728B52AA6E4}">
                <adec:decorative xmlns:adec="http://schemas.microsoft.com/office/drawing/2017/decorative" val="1"/>
              </a:ext>
            </a:extLst>
          </p:cNvPr>
          <p:cNvSpPr/>
          <p:nvPr/>
        </p:nvSpPr>
        <p:spPr>
          <a:xfrm>
            <a:off x="551586" y="512295"/>
            <a:ext cx="5969135" cy="0"/>
          </a:xfrm>
          <a:prstGeom prst="line">
            <a:avLst/>
          </a:prstGeom>
          <a:ln w="50800">
            <a:solidFill>
              <a:srgbClr val="000000"/>
            </a:solidFill>
            <a:miter lim="400000"/>
          </a:ln>
        </p:spPr>
        <p:txBody>
          <a:bodyPr lIns="25400" tIns="25400" rIns="25400" bIns="25400" anchor="ctr"/>
          <a:lstStyle/>
          <a:p>
            <a:endParaRPr sz="900"/>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 name="Rectangle">
            <a:extLst>
              <a:ext uri="{C183D7F6-B498-43B3-948B-1728B52AA6E4}">
                <adec:decorative xmlns:adec="http://schemas.microsoft.com/office/drawing/2017/decorative" val="1"/>
              </a:ext>
            </a:extLst>
          </p:cNvPr>
          <p:cNvSpPr/>
          <p:nvPr/>
        </p:nvSpPr>
        <p:spPr>
          <a:xfrm>
            <a:off x="-251590" y="-28412"/>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47" name="Involve your audiences"/>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rPr dirty="0"/>
              <a:t>Involve your audiences</a:t>
            </a:r>
          </a:p>
        </p:txBody>
      </p:sp>
      <p:sp>
        <p:nvSpPr>
          <p:cNvPr id="448"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449"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450" name="Line">
            <a:extLst>
              <a:ext uri="{C183D7F6-B498-43B3-948B-1728B52AA6E4}">
                <adec:decorative xmlns:adec="http://schemas.microsoft.com/office/drawing/2017/decorative" val="1"/>
              </a:ext>
            </a:extLst>
          </p:cNvPr>
          <p:cNvSpPr/>
          <p:nvPr/>
        </p:nvSpPr>
        <p:spPr>
          <a:xfrm>
            <a:off x="551586" y="1281649"/>
            <a:ext cx="6658682" cy="26376"/>
          </a:xfrm>
          <a:prstGeom prst="line">
            <a:avLst/>
          </a:prstGeom>
          <a:ln w="50800">
            <a:solidFill>
              <a:srgbClr val="000000"/>
            </a:solidFill>
            <a:miter lim="400000"/>
          </a:ln>
        </p:spPr>
        <p:txBody>
          <a:bodyPr lIns="25400" tIns="25400" rIns="25400" bIns="25400" anchor="ctr"/>
          <a:lstStyle/>
          <a:p>
            <a:endParaRPr sz="900"/>
          </a:p>
        </p:txBody>
      </p:sp>
      <p:sp>
        <p:nvSpPr>
          <p:cNvPr id="451" name="Line">
            <a:extLst>
              <a:ext uri="{C183D7F6-B498-43B3-948B-1728B52AA6E4}">
                <adec:decorative xmlns:adec="http://schemas.microsoft.com/office/drawing/2017/decorative" val="1"/>
              </a:ext>
            </a:extLst>
          </p:cNvPr>
          <p:cNvSpPr/>
          <p:nvPr/>
        </p:nvSpPr>
        <p:spPr>
          <a:xfrm>
            <a:off x="551585" y="512294"/>
            <a:ext cx="6658683" cy="26376"/>
          </a:xfrm>
          <a:prstGeom prst="line">
            <a:avLst/>
          </a:prstGeom>
          <a:ln w="50800">
            <a:solidFill>
              <a:srgbClr val="000000"/>
            </a:solidFill>
            <a:miter lim="400000"/>
          </a:ln>
        </p:spPr>
        <p:txBody>
          <a:bodyPr lIns="25400" tIns="25400" rIns="25400" bIns="25400" anchor="ctr"/>
          <a:lstStyle/>
          <a:p>
            <a:endParaRPr sz="900"/>
          </a:p>
        </p:txBody>
      </p:sp>
      <p:sp>
        <p:nvSpPr>
          <p:cNvPr id="452" name="The best route to embedding accessibility into your website and organisation is to speak to your audiences"/>
          <p:cNvSpPr txBox="1"/>
          <p:nvPr/>
        </p:nvSpPr>
        <p:spPr>
          <a:xfrm>
            <a:off x="543376" y="2198130"/>
            <a:ext cx="10649933" cy="8674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lvl1pPr algn="l">
              <a:lnSpc>
                <a:spcPct val="120000"/>
              </a:lnSpc>
              <a:defRPr sz="4600">
                <a:solidFill>
                  <a:srgbClr val="000000"/>
                </a:solidFill>
                <a:latin typeface="Montserrat-Regular"/>
                <a:ea typeface="Montserrat-Regular"/>
                <a:cs typeface="Montserrat-Regular"/>
                <a:sym typeface="Montserrat-Regular"/>
              </a:defRPr>
            </a:lvl1pPr>
          </a:lstStyle>
          <a:p>
            <a:r>
              <a:rPr sz="2300"/>
              <a:t>The best route to embedding accessibility into your website and organisation is to speak to your audiences</a:t>
            </a:r>
          </a:p>
        </p:txBody>
      </p:sp>
      <p:sp>
        <p:nvSpPr>
          <p:cNvPr id="453" name="Do ask audiences, perform inclusive usability studies and involve audiences with a diverse range of needs"/>
          <p:cNvSpPr txBox="1"/>
          <p:nvPr/>
        </p:nvSpPr>
        <p:spPr>
          <a:xfrm>
            <a:off x="480179" y="4529241"/>
            <a:ext cx="10776328" cy="8674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algn="l">
              <a:lnSpc>
                <a:spcPct val="120000"/>
              </a:lnSpc>
              <a:defRPr sz="4600">
                <a:solidFill>
                  <a:srgbClr val="000000"/>
                </a:solidFill>
                <a:latin typeface="Montserrat-Bold"/>
                <a:ea typeface="Montserrat-Bold"/>
                <a:cs typeface="Montserrat-Bold"/>
                <a:sym typeface="Montserrat-Bold"/>
              </a:defRPr>
            </a:pPr>
            <a:r>
              <a:rPr sz="2300"/>
              <a:t>Do </a:t>
            </a:r>
            <a:r>
              <a:rPr sz="2300">
                <a:latin typeface="Montserrat-Regular"/>
                <a:ea typeface="Montserrat-Regular"/>
                <a:cs typeface="Montserrat-Regular"/>
                <a:sym typeface="Montserrat-Regular"/>
              </a:rPr>
              <a:t>ask audiences, perform inclusive usability studies and involve audiences with a diverse range of needs</a:t>
            </a:r>
          </a:p>
        </p:txBody>
      </p:sp>
      <p:sp>
        <p:nvSpPr>
          <p:cNvPr id="454" name="Don’t make assumptions about how people access and use your website"/>
          <p:cNvSpPr txBox="1"/>
          <p:nvPr/>
        </p:nvSpPr>
        <p:spPr>
          <a:xfrm>
            <a:off x="480179" y="3472270"/>
            <a:ext cx="10776328" cy="8674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spAutoFit/>
          </a:bodyPr>
          <a:lstStyle/>
          <a:p>
            <a:pPr algn="l">
              <a:lnSpc>
                <a:spcPct val="120000"/>
              </a:lnSpc>
              <a:defRPr sz="4600">
                <a:solidFill>
                  <a:srgbClr val="000000"/>
                </a:solidFill>
                <a:latin typeface="Montserrat-Bold"/>
                <a:ea typeface="Montserrat-Bold"/>
                <a:cs typeface="Montserrat-Bold"/>
                <a:sym typeface="Montserrat-Bold"/>
              </a:defRPr>
            </a:pPr>
            <a:r>
              <a:rPr sz="2300" dirty="0"/>
              <a:t>Don’t </a:t>
            </a:r>
            <a:r>
              <a:rPr sz="2300" dirty="0">
                <a:latin typeface="Montserrat-Regular"/>
                <a:ea typeface="Montserrat-Regular"/>
                <a:cs typeface="Montserrat-Regular"/>
                <a:sym typeface="Montserrat-Regular"/>
              </a:rPr>
              <a:t>make assumptions about how people access and use your website</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 name="Rectangle">
            <a:extLst>
              <a:ext uri="{C183D7F6-B498-43B3-948B-1728B52AA6E4}">
                <adec:decorative xmlns:adec="http://schemas.microsoft.com/office/drawing/2017/decorative" val="1"/>
              </a:ext>
            </a:extLst>
          </p:cNvPr>
          <p:cNvSpPr/>
          <p:nvPr/>
        </p:nvSpPr>
        <p:spPr>
          <a:xfrm>
            <a:off x="-251590" y="-38894"/>
            <a:ext cx="13037720" cy="6858001"/>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59" name="Accessibility is:"/>
          <p:cNvSpPr txBox="1">
            <a:spLocks noGrp="1"/>
          </p:cNvSpPr>
          <p:nvPr>
            <p:ph type="title"/>
          </p:nvPr>
        </p:nvSpPr>
        <p:spPr>
          <a:xfrm>
            <a:off x="657237" y="905833"/>
            <a:ext cx="9906759" cy="2044501"/>
          </a:xfrm>
          <a:prstGeom prst="rect">
            <a:avLst/>
          </a:prstGeom>
        </p:spPr>
        <p:txBody>
          <a:bodyPr>
            <a:normAutofit/>
          </a:bodyPr>
          <a:lstStyle>
            <a:lvl1pPr>
              <a:lnSpc>
                <a:spcPct val="110000"/>
              </a:lnSpc>
              <a:defRPr sz="10800" b="0" spc="-215">
                <a:latin typeface="Montserrat-Bold"/>
                <a:ea typeface="Montserrat-Bold"/>
                <a:cs typeface="Montserrat-Bold"/>
                <a:sym typeface="Montserrat-Bold"/>
              </a:defRPr>
            </a:lvl1pPr>
          </a:lstStyle>
          <a:p>
            <a:r>
              <a:rPr sz="8000" dirty="0"/>
              <a:t>Accessibility is: </a:t>
            </a:r>
          </a:p>
        </p:txBody>
      </p:sp>
      <p:sp>
        <p:nvSpPr>
          <p:cNvPr id="460"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461" name="Accessible by Design Logo.png" descr="Accessible by Design"/>
          <p:cNvPicPr>
            <a:picLocks noChangeAspect="1"/>
          </p:cNvPicPr>
          <p:nvPr/>
        </p:nvPicPr>
        <p:blipFill>
          <a:blip r:embed="rId3"/>
          <a:srcRect t="20726" b="20726"/>
          <a:stretch>
            <a:fillRect/>
          </a:stretch>
        </p:blipFill>
        <p:spPr>
          <a:xfrm>
            <a:off x="10958232" y="6081824"/>
            <a:ext cx="1041992" cy="610050"/>
          </a:xfrm>
          <a:prstGeom prst="rect">
            <a:avLst/>
          </a:prstGeom>
          <a:ln w="12700">
            <a:miter lim="400000"/>
          </a:ln>
        </p:spPr>
      </p:pic>
      <p:sp>
        <p:nvSpPr>
          <p:cNvPr id="462" name="everyone’s responsibility…"/>
          <p:cNvSpPr txBox="1"/>
          <p:nvPr/>
        </p:nvSpPr>
        <p:spPr>
          <a:xfrm>
            <a:off x="657237" y="2688544"/>
            <a:ext cx="10715113" cy="24130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marL="603250" indent="-603250">
              <a:lnSpc>
                <a:spcPct val="110000"/>
              </a:lnSpc>
              <a:buSzPct val="123000"/>
              <a:buChar char="•"/>
              <a:defRPr sz="9500" spc="-190">
                <a:solidFill>
                  <a:srgbClr val="000000"/>
                </a:solidFill>
                <a:latin typeface="Montserrat-Bold"/>
                <a:ea typeface="Montserrat-Bold"/>
                <a:cs typeface="Montserrat-Bold"/>
                <a:sym typeface="Montserrat-Bold"/>
              </a:defRPr>
            </a:pPr>
            <a:r>
              <a:rPr sz="4750" dirty="0"/>
              <a:t>everyone’s responsibility</a:t>
            </a:r>
          </a:p>
          <a:p>
            <a:pPr marL="603250" indent="-603250">
              <a:lnSpc>
                <a:spcPct val="110000"/>
              </a:lnSpc>
              <a:buSzPct val="123000"/>
              <a:buChar char="•"/>
              <a:defRPr sz="9500" spc="-190">
                <a:solidFill>
                  <a:srgbClr val="000000"/>
                </a:solidFill>
                <a:latin typeface="Montserrat-Bold"/>
                <a:ea typeface="Montserrat-Bold"/>
                <a:cs typeface="Montserrat-Bold"/>
                <a:sym typeface="Montserrat-Bold"/>
              </a:defRPr>
            </a:pPr>
            <a:r>
              <a:rPr sz="4750" dirty="0"/>
              <a:t>minimum viable product</a:t>
            </a:r>
          </a:p>
          <a:p>
            <a:pPr marL="603250" indent="-603250">
              <a:lnSpc>
                <a:spcPct val="110000"/>
              </a:lnSpc>
              <a:buSzPct val="123000"/>
              <a:buChar char="•"/>
              <a:defRPr sz="9500" spc="-190">
                <a:solidFill>
                  <a:srgbClr val="000000"/>
                </a:solidFill>
                <a:latin typeface="Montserrat-Bold"/>
                <a:ea typeface="Montserrat-Bold"/>
                <a:cs typeface="Montserrat-Bold"/>
                <a:sym typeface="Montserrat-Bold"/>
              </a:defRPr>
            </a:pPr>
            <a:r>
              <a:rPr sz="4750" dirty="0"/>
              <a:t>essential for some, beneficial for all</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 name="Rectangle">
            <a:extLst>
              <a:ext uri="{C183D7F6-B498-43B3-948B-1728B52AA6E4}">
                <adec:decorative xmlns:adec="http://schemas.microsoft.com/office/drawing/2017/decorative" val="1"/>
              </a:ext>
            </a:extLst>
          </p:cNvPr>
          <p:cNvSpPr/>
          <p:nvPr/>
        </p:nvSpPr>
        <p:spPr>
          <a:xfrm>
            <a:off x="-251590" y="-38894"/>
            <a:ext cx="13037720" cy="1713869"/>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sp>
        <p:nvSpPr>
          <p:cNvPr id="467" name="Contact, questions, discussion"/>
          <p:cNvSpPr txBox="1">
            <a:spLocks noGrp="1"/>
          </p:cNvSpPr>
          <p:nvPr>
            <p:ph type="title"/>
          </p:nvPr>
        </p:nvSpPr>
        <p:spPr>
          <a:xfrm>
            <a:off x="603250" y="538680"/>
            <a:ext cx="10985500" cy="716582"/>
          </a:xfrm>
          <a:prstGeom prst="rect">
            <a:avLst/>
          </a:prstGeom>
        </p:spPr>
        <p:txBody>
          <a:bodyPr/>
          <a:lstStyle>
            <a:lvl1pPr>
              <a:defRPr b="0">
                <a:latin typeface="Montserrat-Bold"/>
                <a:ea typeface="Montserrat-Bold"/>
                <a:cs typeface="Montserrat-Bold"/>
                <a:sym typeface="Montserrat-Bold"/>
              </a:defRPr>
            </a:lvl1pPr>
          </a:lstStyle>
          <a:p>
            <a:r>
              <a:t>Contact, questions, discussion</a:t>
            </a:r>
          </a:p>
        </p:txBody>
      </p:sp>
      <p:sp>
        <p:nvSpPr>
          <p:cNvPr id="468" name="Rectangle">
            <a:extLst>
              <a:ext uri="{C183D7F6-B498-43B3-948B-1728B52AA6E4}">
                <adec:decorative xmlns:adec="http://schemas.microsoft.com/office/drawing/2017/decorative" val="1"/>
              </a:ext>
            </a:extLst>
          </p:cNvPr>
          <p:cNvSpPr/>
          <p:nvPr/>
        </p:nvSpPr>
        <p:spPr>
          <a:xfrm>
            <a:off x="-14498" y="5916482"/>
            <a:ext cx="13037720" cy="940682"/>
          </a:xfrm>
          <a:prstGeom prst="rect">
            <a:avLst/>
          </a:prstGeom>
          <a:solidFill>
            <a:srgbClr val="FFDE59"/>
          </a:solidFill>
          <a:ln w="12700">
            <a:miter lim="400000"/>
          </a:ln>
        </p:spPr>
        <p:txBody>
          <a:bodyPr lIns="25400" tIns="25400" rIns="25400" bIns="25400" anchor="ctr"/>
          <a:lstStyle/>
          <a:p>
            <a:pPr defTabSz="292100">
              <a:defRPr sz="1200">
                <a:solidFill>
                  <a:srgbClr val="FFFFFF"/>
                </a:solidFill>
                <a:latin typeface="Helvetica Neue Medium"/>
                <a:ea typeface="Helvetica Neue Medium"/>
                <a:cs typeface="Helvetica Neue Medium"/>
                <a:sym typeface="Helvetica Neue Medium"/>
              </a:defRPr>
            </a:pPr>
            <a:endParaRPr sz="600"/>
          </a:p>
        </p:txBody>
      </p:sp>
      <p:pic>
        <p:nvPicPr>
          <p:cNvPr id="469" name="Accessible by Design Logo.png" descr="Accessible by Design"/>
          <p:cNvPicPr>
            <a:picLocks noChangeAspect="1"/>
          </p:cNvPicPr>
          <p:nvPr/>
        </p:nvPicPr>
        <p:blipFill>
          <a:blip r:embed="rId2"/>
          <a:srcRect t="20726" b="20726"/>
          <a:stretch>
            <a:fillRect/>
          </a:stretch>
        </p:blipFill>
        <p:spPr>
          <a:xfrm>
            <a:off x="10958232" y="6081824"/>
            <a:ext cx="1041992" cy="610050"/>
          </a:xfrm>
          <a:prstGeom prst="rect">
            <a:avLst/>
          </a:prstGeom>
          <a:ln w="12700">
            <a:miter lim="400000"/>
          </a:ln>
        </p:spPr>
      </p:pic>
      <p:sp>
        <p:nvSpPr>
          <p:cNvPr id="470" name="Line">
            <a:extLst>
              <a:ext uri="{C183D7F6-B498-43B3-948B-1728B52AA6E4}">
                <adec:decorative xmlns:adec="http://schemas.microsoft.com/office/drawing/2017/decorative" val="1"/>
              </a:ext>
            </a:extLst>
          </p:cNvPr>
          <p:cNvSpPr/>
          <p:nvPr/>
        </p:nvSpPr>
        <p:spPr>
          <a:xfrm>
            <a:off x="551586" y="1281649"/>
            <a:ext cx="8937188" cy="27490"/>
          </a:xfrm>
          <a:prstGeom prst="line">
            <a:avLst/>
          </a:prstGeom>
          <a:ln w="50800">
            <a:solidFill>
              <a:srgbClr val="000000"/>
            </a:solidFill>
            <a:miter lim="400000"/>
          </a:ln>
        </p:spPr>
        <p:txBody>
          <a:bodyPr lIns="25400" tIns="25400" rIns="25400" bIns="25400" anchor="ctr"/>
          <a:lstStyle/>
          <a:p>
            <a:endParaRPr sz="900"/>
          </a:p>
        </p:txBody>
      </p:sp>
      <p:sp>
        <p:nvSpPr>
          <p:cNvPr id="471" name="Line">
            <a:extLst>
              <a:ext uri="{C183D7F6-B498-43B3-948B-1728B52AA6E4}">
                <adec:decorative xmlns:adec="http://schemas.microsoft.com/office/drawing/2017/decorative" val="1"/>
              </a:ext>
            </a:extLst>
          </p:cNvPr>
          <p:cNvSpPr/>
          <p:nvPr/>
        </p:nvSpPr>
        <p:spPr>
          <a:xfrm flipV="1">
            <a:off x="551586" y="512292"/>
            <a:ext cx="8937188" cy="1"/>
          </a:xfrm>
          <a:prstGeom prst="line">
            <a:avLst/>
          </a:prstGeom>
          <a:ln w="50800">
            <a:solidFill>
              <a:srgbClr val="000000"/>
            </a:solidFill>
            <a:miter lim="400000"/>
          </a:ln>
        </p:spPr>
        <p:txBody>
          <a:bodyPr lIns="25400" tIns="25400" rIns="25400" bIns="25400" anchor="ctr"/>
          <a:lstStyle/>
          <a:p>
            <a:endParaRPr sz="900"/>
          </a:p>
        </p:txBody>
      </p:sp>
      <p:sp>
        <p:nvSpPr>
          <p:cNvPr id="472" name="@caspianturner…"/>
          <p:cNvSpPr txBox="1"/>
          <p:nvPr/>
        </p:nvSpPr>
        <p:spPr>
          <a:xfrm>
            <a:off x="645598" y="4116727"/>
            <a:ext cx="4566956" cy="17458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p>
            <a:pPr algn="l">
              <a:defRPr sz="4000">
                <a:solidFill>
                  <a:srgbClr val="000000"/>
                </a:solidFill>
                <a:latin typeface="Montserrat-Regular"/>
                <a:ea typeface="Montserrat-Regular"/>
                <a:cs typeface="Montserrat-Regular"/>
                <a:sym typeface="Montserrat-Regular"/>
              </a:defRPr>
            </a:pPr>
            <a:r>
              <a:rPr sz="2000"/>
              <a:t>@caspianturner</a:t>
            </a:r>
          </a:p>
          <a:p>
            <a:pPr algn="l">
              <a:defRPr sz="4000">
                <a:solidFill>
                  <a:srgbClr val="000000"/>
                </a:solidFill>
                <a:latin typeface="Montserrat-Regular"/>
                <a:ea typeface="Montserrat-Regular"/>
                <a:cs typeface="Montserrat-Regular"/>
                <a:sym typeface="Montserrat-Regular"/>
              </a:defRPr>
            </a:pPr>
            <a:r>
              <a:rPr sz="2000"/>
              <a:t>@access_designed</a:t>
            </a:r>
          </a:p>
          <a:p>
            <a:pPr algn="l">
              <a:lnSpc>
                <a:spcPct val="120000"/>
              </a:lnSpc>
              <a:defRPr sz="4000">
                <a:solidFill>
                  <a:srgbClr val="000000"/>
                </a:solidFill>
                <a:latin typeface="Montserrat-Regular"/>
                <a:ea typeface="Montserrat-Regular"/>
                <a:cs typeface="Montserrat-Regular"/>
                <a:sym typeface="Montserrat-Regular"/>
              </a:defRPr>
            </a:pPr>
            <a:r>
              <a:rPr sz="2000" u="sng">
                <a:hlinkClick r:id="rId3"/>
              </a:rPr>
              <a:t>caspian@accessiblebydesign.co.uk</a:t>
            </a:r>
          </a:p>
          <a:p>
            <a:pPr algn="l">
              <a:lnSpc>
                <a:spcPct val="120000"/>
              </a:lnSpc>
              <a:defRPr sz="4000">
                <a:solidFill>
                  <a:srgbClr val="000000"/>
                </a:solidFill>
                <a:latin typeface="Montserrat-Regular"/>
                <a:ea typeface="Montserrat-Regular"/>
                <a:cs typeface="Montserrat-Regular"/>
                <a:sym typeface="Montserrat-Regular"/>
              </a:defRPr>
            </a:pPr>
            <a:endParaRPr sz="2000" u="sng">
              <a:hlinkClick r:id="rId3"/>
            </a:endParaRPr>
          </a:p>
          <a:p>
            <a:pPr algn="l">
              <a:lnSpc>
                <a:spcPct val="120000"/>
              </a:lnSpc>
              <a:defRPr sz="4000">
                <a:solidFill>
                  <a:srgbClr val="000000"/>
                </a:solidFill>
                <a:latin typeface="Montserrat-Regular"/>
                <a:ea typeface="Montserrat-Regular"/>
                <a:cs typeface="Montserrat-Regular"/>
                <a:sym typeface="Montserrat-Regular"/>
              </a:defRPr>
            </a:pPr>
            <a:r>
              <a:rPr sz="2000" u="sng">
                <a:hlinkClick r:id="rId4"/>
              </a:rPr>
              <a:t>www.accessiblebydesign.co.uk</a:t>
            </a:r>
          </a:p>
        </p:txBody>
      </p:sp>
      <p:sp>
        <p:nvSpPr>
          <p:cNvPr id="473" name="Circle" descr="Caspian Turner, a white man with a bald head, smiling through a beard wearing a blue suit with a white shirt. "/>
          <p:cNvSpPr/>
          <p:nvPr/>
        </p:nvSpPr>
        <p:spPr>
          <a:xfrm>
            <a:off x="8113213" y="2288657"/>
            <a:ext cx="3014142" cy="3014142"/>
          </a:xfrm>
          <a:prstGeom prst="ellipse">
            <a:avLst/>
          </a:prstGeom>
          <a:blipFill>
            <a:blip r:embed="rId5">
              <a:alphaModFix amt="84107"/>
            </a:blip>
            <a:stretch>
              <a:fillRect/>
            </a:stretch>
          </a:blipFill>
          <a:ln w="12700">
            <a:miter lim="400000"/>
          </a:ln>
          <a:effectLst>
            <a:outerShdw blurRad="50800" dist="25400" dir="5400000" rotWithShape="0">
              <a:srgbClr val="000000">
                <a:alpha val="59125"/>
              </a:srgbClr>
            </a:outerShdw>
          </a:effectLst>
        </p:spPr>
        <p:txBody>
          <a:bodyPr lIns="25400" tIns="25400" rIns="25400" bIns="25400" anchor="ctr"/>
          <a:lstStyle/>
          <a:p>
            <a:pPr defTabSz="412750">
              <a:defRPr sz="3200">
                <a:solidFill>
                  <a:srgbClr val="FFFFFF"/>
                </a:solidFill>
                <a:latin typeface="Helvetica Neue Medium"/>
                <a:ea typeface="Helvetica Neue Medium"/>
                <a:cs typeface="Helvetica Neue Medium"/>
                <a:sym typeface="Helvetica Neue Medium"/>
              </a:defRPr>
            </a:pPr>
            <a:endParaRPr sz="1600"/>
          </a:p>
        </p:txBody>
      </p:sp>
      <p:sp>
        <p:nvSpPr>
          <p:cNvPr id="474" name="Thank you!"/>
          <p:cNvSpPr txBox="1"/>
          <p:nvPr/>
        </p:nvSpPr>
        <p:spPr>
          <a:xfrm>
            <a:off x="576846" y="3208361"/>
            <a:ext cx="2947923" cy="6822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8200">
                <a:solidFill>
                  <a:srgbClr val="000000"/>
                </a:solidFill>
                <a:latin typeface="Montserrat-Regular"/>
                <a:ea typeface="Montserrat-Regular"/>
                <a:cs typeface="Montserrat-Regular"/>
                <a:sym typeface="Montserrat-Regular"/>
              </a:defRPr>
            </a:lvl1pPr>
          </a:lstStyle>
          <a:p>
            <a:r>
              <a:rPr sz="4100"/>
              <a:t>Thank you!</a:t>
            </a:r>
          </a:p>
        </p:txBody>
      </p:sp>
      <p:sp>
        <p:nvSpPr>
          <p:cNvPr id="475" name="Q&amp;A"/>
          <p:cNvSpPr txBox="1"/>
          <p:nvPr/>
        </p:nvSpPr>
        <p:spPr>
          <a:xfrm>
            <a:off x="594034" y="2158710"/>
            <a:ext cx="1497205" cy="8130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9900">
                <a:solidFill>
                  <a:srgbClr val="000000"/>
                </a:solidFill>
                <a:latin typeface="Montserrat-Regular"/>
                <a:ea typeface="Montserrat-Regular"/>
                <a:cs typeface="Montserrat-Regular"/>
                <a:sym typeface="Montserrat-Regular"/>
              </a:defRPr>
            </a:lvl1pPr>
          </a:lstStyle>
          <a:p>
            <a:r>
              <a:rPr sz="4950"/>
              <a:t>Q&amp;A</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NYC Tessitura Community, Upcoming Group Events">
            <a:extLst>
              <a:ext uri="{FF2B5EF4-FFF2-40B4-BE49-F238E27FC236}">
                <a16:creationId xmlns:a16="http://schemas.microsoft.com/office/drawing/2014/main" id="{CA4BD86E-9800-FB4A-9579-C6714A19AAA7}"/>
              </a:ext>
            </a:extLst>
          </p:cNvPr>
          <p:cNvPicPr>
            <a:picLocks noChangeAspect="1"/>
          </p:cNvPicPr>
          <p:nvPr/>
        </p:nvPicPr>
        <p:blipFill rotWithShape="1">
          <a:blip r:embed="rId2"/>
          <a:srcRect t="13240" b="13426"/>
          <a:stretch/>
        </p:blipFill>
        <p:spPr>
          <a:xfrm>
            <a:off x="3482886" y="-415406"/>
            <a:ext cx="5226228" cy="3832566"/>
          </a:xfrm>
          <a:prstGeom prst="rect">
            <a:avLst/>
          </a:prstGeom>
        </p:spPr>
      </p:pic>
      <p:sp>
        <p:nvSpPr>
          <p:cNvPr id="2" name="Title 1">
            <a:extLst>
              <a:ext uri="{FF2B5EF4-FFF2-40B4-BE49-F238E27FC236}">
                <a16:creationId xmlns:a16="http://schemas.microsoft.com/office/drawing/2014/main" id="{EC626528-CAC6-C14D-A2A9-82046CD33AF2}"/>
              </a:ext>
            </a:extLst>
          </p:cNvPr>
          <p:cNvSpPr>
            <a:spLocks noGrp="1"/>
          </p:cNvSpPr>
          <p:nvPr>
            <p:ph type="ctrTitle"/>
          </p:nvPr>
        </p:nvSpPr>
        <p:spPr>
          <a:xfrm>
            <a:off x="657546" y="2882903"/>
            <a:ext cx="11198832" cy="3291866"/>
          </a:xfrm>
        </p:spPr>
        <p:txBody>
          <a:bodyPr anchor="t">
            <a:normAutofit/>
          </a:bodyPr>
          <a:lstStyle/>
          <a:p>
            <a:r>
              <a:rPr lang="en-US" sz="4000" b="1" dirty="0">
                <a:latin typeface="Calibri" panose="020F0502020204030204" pitchFamily="34" charset="0"/>
                <a:cs typeface="Calibri" panose="020F0502020204030204" pitchFamily="34" charset="0"/>
              </a:rPr>
              <a:t>Upcoming Group Events</a:t>
            </a:r>
            <a:br>
              <a:rPr lang="en-US" sz="4000" dirty="0"/>
            </a:br>
            <a:br>
              <a:rPr lang="en-US" sz="4000" dirty="0"/>
            </a:br>
            <a:r>
              <a:rPr lang="en-US" sz="2800" b="1" dirty="0"/>
              <a:t>v16 Conversation Space: Come-As-You-Are Virtual Meet Up</a:t>
            </a:r>
            <a:br>
              <a:rPr lang="en-US" sz="2800" b="1" dirty="0"/>
            </a:br>
            <a:r>
              <a:rPr lang="en-US" sz="2800" b="1" i="1" dirty="0"/>
              <a:t>June 15 at 11am ET</a:t>
            </a:r>
            <a:br>
              <a:rPr lang="en-US" sz="2800" b="1" i="1" dirty="0"/>
            </a:br>
            <a:br>
              <a:rPr lang="en-US" sz="2800" b="1" i="1" dirty="0"/>
            </a:br>
            <a:r>
              <a:rPr lang="en-US" sz="2000" dirty="0"/>
              <a:t>Compare v16 Upgrade notes with like-minded colleagues </a:t>
            </a:r>
            <a:br>
              <a:rPr lang="en-US" sz="2000" dirty="0"/>
            </a:br>
            <a:r>
              <a:rPr lang="en-US" sz="2000" dirty="0"/>
              <a:t>about your planning, progress, and evolving business practices.</a:t>
            </a:r>
          </a:p>
        </p:txBody>
      </p:sp>
    </p:spTree>
    <p:extLst>
      <p:ext uri="{BB962C8B-B14F-4D97-AF65-F5344CB8AC3E}">
        <p14:creationId xmlns:p14="http://schemas.microsoft.com/office/powerpoint/2010/main" val="29776914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779</TotalTime>
  <Words>857</Words>
  <Application>Microsoft Macintosh PowerPoint</Application>
  <PresentationFormat>Widescreen</PresentationFormat>
  <Paragraphs>136</Paragraphs>
  <Slides>35</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Helvetica Neue Medium</vt:lpstr>
      <vt:lpstr>Montserrat</vt:lpstr>
      <vt:lpstr>Montserrat-Bold</vt:lpstr>
      <vt:lpstr>Montserrat-Regular</vt:lpstr>
      <vt:lpstr>Office Theme</vt:lpstr>
      <vt:lpstr>Digital Accessibility and Inclusion  for Arts &amp; Culture Organizations April 18, 2023 ~ 12pm ET</vt:lpstr>
      <vt:lpstr>Agenda</vt:lpstr>
      <vt:lpstr>Who am I?</vt:lpstr>
      <vt:lpstr>What we will cover</vt:lpstr>
      <vt:lpstr>What is digital accessibility?</vt:lpstr>
      <vt:lpstr>Is this digital accessibility?</vt:lpstr>
      <vt:lpstr>Do people care about legislation?</vt:lpstr>
      <vt:lpstr>Compliant ≠ usable</vt:lpstr>
      <vt:lpstr>What is digital accessibility?</vt:lpstr>
      <vt:lpstr>Accessibility means  no one is excluded.</vt:lpstr>
      <vt:lpstr>Microsoft inclusive design</vt:lpstr>
      <vt:lpstr>An overview of assistive technologies</vt:lpstr>
      <vt:lpstr>Assistive technologies</vt:lpstr>
      <vt:lpstr>Assistive tech and devices</vt:lpstr>
      <vt:lpstr>Screen magnification software</vt:lpstr>
      <vt:lpstr>Screen magnification software</vt:lpstr>
      <vt:lpstr>Web Content  Accessibility Guidelines 2.1</vt:lpstr>
      <vt:lpstr>WCAG 2.1 principles: POUR</vt:lpstr>
      <vt:lpstr>Creating accessible  user experiences</vt:lpstr>
      <vt:lpstr>Accessibility information</vt:lpstr>
      <vt:lpstr>Accessibility information</vt:lpstr>
      <vt:lpstr>Considering user needs</vt:lpstr>
      <vt:lpstr>Considering user needs (continued)</vt:lpstr>
      <vt:lpstr>Eight ways to make event websites more accessible</vt:lpstr>
      <vt:lpstr>Make it easy to get in touch</vt:lpstr>
      <vt:lpstr>Availability indicators</vt:lpstr>
      <vt:lpstr>Filtering by date</vt:lpstr>
      <vt:lpstr>Filtering by access services</vt:lpstr>
      <vt:lpstr>Presenting meaningful links</vt:lpstr>
      <vt:lpstr>Ticketing time limits </vt:lpstr>
      <vt:lpstr>Ticketing time limits </vt:lpstr>
      <vt:lpstr>Involve your audiences</vt:lpstr>
      <vt:lpstr>Accessibility is: </vt:lpstr>
      <vt:lpstr>Contact, questions, discussion</vt:lpstr>
      <vt:lpstr>Upcoming Group Events  v16 Conversation Space: Come-As-You-Are Virtual Meet Up June 15 at 11am ET  Compare v16 Upgrade notes with like-minded colleagues  about your planning, progress, and evolving business practices.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NYC Community Idea Swap:  Tessitura Merchant Services March 23, 2022 ~ 10:30 – 11:30am ET</dc:title>
  <dc:creator>Jamie OBrien</dc:creator>
  <cp:lastModifiedBy>Caspian Turner</cp:lastModifiedBy>
  <cp:revision>4</cp:revision>
  <dcterms:created xsi:type="dcterms:W3CDTF">2022-03-23T13:35:37Z</dcterms:created>
  <dcterms:modified xsi:type="dcterms:W3CDTF">2023-05-14T20:03:05Z</dcterms:modified>
</cp:coreProperties>
</file>