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2" r:id="rId2"/>
  </p:sldMasterIdLst>
  <p:notesMasterIdLst>
    <p:notesMasterId r:id="rId17"/>
  </p:notesMasterIdLst>
  <p:sldIdLst>
    <p:sldId id="256" r:id="rId3"/>
    <p:sldId id="257" r:id="rId4"/>
    <p:sldId id="258" r:id="rId5"/>
    <p:sldId id="259" r:id="rId6"/>
    <p:sldId id="260" r:id="rId7"/>
    <p:sldId id="261" r:id="rId8"/>
    <p:sldId id="265" r:id="rId9"/>
    <p:sldId id="262" r:id="rId10"/>
    <p:sldId id="266" r:id="rId11"/>
    <p:sldId id="267" r:id="rId12"/>
    <p:sldId id="268" r:id="rId13"/>
    <p:sldId id="269" r:id="rId14"/>
    <p:sldId id="263" r:id="rId15"/>
    <p:sldId id="264" r:id="rId16"/>
  </p:sldIdLst>
  <p:sldSz cx="9144000" cy="6858000" type="screen4x3"/>
  <p:notesSz cx="6858000" cy="9144000"/>
  <p:defaultTextStyle>
    <a:defPPr>
      <a:defRPr lang="en-US"/>
    </a:defPPr>
    <a:lvl1pPr marL="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34" autoAdjust="0"/>
    <p:restoredTop sz="94660"/>
  </p:normalViewPr>
  <p:slideViewPr>
    <p:cSldViewPr>
      <p:cViewPr varScale="1">
        <p:scale>
          <a:sx n="93" d="100"/>
          <a:sy n="93" d="100"/>
        </p:scale>
        <p:origin x="96" y="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888A7752-73DE-404C-BA6F-63DEF987950B}" type="datetimeFigureOut">
              <a:rPr lang="en-US" smtClean="0"/>
              <a:pPr/>
              <a:t>5/1/2018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AEC00428-765A-4708-ADE2-3AAB557AF1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972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00428-765A-4708-ADE2-3AAB557AF17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0333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00428-765A-4708-ADE2-3AAB557AF17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9212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00428-765A-4708-ADE2-3AAB557AF17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6206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00428-765A-4708-ADE2-3AAB557AF17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2859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00428-765A-4708-ADE2-3AAB557AF17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4666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00428-765A-4708-ADE2-3AAB557AF17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085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00428-765A-4708-ADE2-3AAB557AF17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5941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00428-765A-4708-ADE2-3AAB557AF17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28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00428-765A-4708-ADE2-3AAB557AF17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847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00428-765A-4708-ADE2-3AAB557AF17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905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lt"/>
                <a:cs typeface="+mj-lt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A8B8E7D2-F905-46E3-BDD3-0258335A3216}" type="datetime1">
              <a:rPr lang="en-US" smtClean="0"/>
              <a:pPr/>
              <a:t>5/1/2018</a:t>
            </a:fld>
            <a:endParaRPr lang="en-US" sz="1600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D4B5ADC2-7248-4799-8E52-477E151C3EE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38BEC-55E3-4F9D-B5C5-76D23951C04A}" type="datetime1">
              <a:rPr lang="en-US" smtClean="0"/>
              <a:pPr/>
              <a:t>5/1/2018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5ADC2-7248-4799-8E52-477E151C3EE9}" type="slidenum">
              <a:rPr lang="en-US" sz="1400" b="1" smtClean="0">
                <a:solidFill>
                  <a:srgbClr val="FFFFFF"/>
                </a:solidFill>
              </a:rPr>
              <a:pPr/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2FB568A0-62B0-4129-95C4-7270BF844D61}" type="datetime1">
              <a:rPr lang="en-US" smtClean="0"/>
              <a:pPr/>
              <a:t>5/1/2018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147C1B20-DEF4-46E3-B77F-0FB6B8193D9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7F31A-E594-408B-8114-4F8438303DA3}" type="datetime1">
              <a:rPr lang="en-US" smtClean="0"/>
              <a:pPr/>
              <a:t>5/1/2018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C1B20-DEF4-46E3-B77F-0FB6B8193D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78398-2A5A-4309-94C2-82E465C1DCF8}" type="datetime1">
              <a:rPr lang="en-US" smtClean="0"/>
              <a:pPr/>
              <a:t>5/1/2018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C1B20-DEF4-46E3-B77F-0FB6B8193D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38BEC-55E3-4F9D-B5C5-76D23951C04A}" type="datetime1">
              <a:rPr lang="en-US" smtClean="0"/>
              <a:pPr/>
              <a:t>5/1/2018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5ADC2-7248-4799-8E52-477E151C3EE9}" type="slidenum">
              <a:rPr lang="en-US" sz="1400" b="1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6" name="Shap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B58F6-778A-46C2-BFC0-8FD9B04A99E8}" type="datetime1">
              <a:rPr lang="en-US" smtClean="0"/>
              <a:pPr/>
              <a:t>5/1/2018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C1B20-DEF4-46E3-B77F-0FB6B8193D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/>
          </a:p>
        </p:txBody>
      </p:sp>
      <p:sp>
        <p:nvSpPr>
          <p:cNvPr id="6" name="Shap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38BEC-55E3-4F9D-B5C5-76D23951C04A}" type="datetime1">
              <a:rPr lang="en-US" smtClean="0"/>
              <a:pPr/>
              <a:t>5/1/2018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5ADC2-7248-4799-8E52-477E151C3EE9}" type="slidenum">
              <a:rPr lang="en-US" sz="1400" b="1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/>
          </a:p>
        </p:txBody>
      </p:sp>
      <p:sp>
        <p:nvSpPr>
          <p:cNvPr id="9" name="Shap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38BEC-55E3-4F9D-B5C5-76D23951C04A}" type="datetime1">
              <a:rPr lang="en-US" smtClean="0"/>
              <a:pPr/>
              <a:t>5/1/2018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5ADC2-7248-4799-8E52-477E151C3EE9}" type="slidenum">
              <a:rPr lang="en-US" sz="1400" b="1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/>
          </a:p>
        </p:txBody>
      </p:sp>
      <p:sp>
        <p:nvSpPr>
          <p:cNvPr id="9" name="Shap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38BEC-55E3-4F9D-B5C5-76D23951C04A}" type="datetime1">
              <a:rPr lang="en-US" smtClean="0"/>
              <a:pPr/>
              <a:t>5/1/2018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5ADC2-7248-4799-8E52-477E151C3EE9}" type="slidenum">
              <a:rPr lang="en-US" sz="1400" b="1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38BEC-55E3-4F9D-B5C5-76D23951C04A}" type="datetime1">
              <a:rPr lang="en-US" smtClean="0"/>
              <a:pPr/>
              <a:t>5/1/2018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5ADC2-7248-4799-8E52-477E151C3EE9}" type="slidenum">
              <a:rPr lang="en-US" sz="1400" b="1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/>
          </a:p>
        </p:txBody>
      </p:sp>
      <p:sp>
        <p:nvSpPr>
          <p:cNvPr id="8" name="Shap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fld id="{33938BEC-55E3-4F9D-B5C5-76D23951C04A}" type="datetime1">
              <a:rPr lang="en-US" smtClean="0"/>
              <a:pPr/>
              <a:t>5/1/2018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pPr algn="l"/>
            <a:fld id="{D4B5ADC2-7248-4799-8E52-477E151C3EE9}" type="slidenum">
              <a:rPr lang="en-US" sz="1400" b="1" smtClean="0">
                <a:solidFill>
                  <a:srgbClr val="FFFFFF"/>
                </a:solidFill>
              </a:rPr>
              <a:pPr algn="l"/>
              <a:t>‹#›</a:t>
            </a:fld>
            <a:endParaRPr lang="en-US" sz="1600" dirty="0">
              <a:solidFill>
                <a:schemeClr val="tx2"/>
              </a:solidFill>
            </a:endParaRPr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/>
          </a:p>
        </p:txBody>
      </p:sp>
      <p:sp>
        <p:nvSpPr>
          <p:cNvPr id="10" name="Shap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rtl="0" eaLnBrk="1" latinLnBrk="0" hangingPunct="1">
        <a:spcBef>
          <a:spcPct val="0"/>
        </a:spcBef>
        <a:buNone/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ntjossem@BAM.org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Special Ticketing: BAM Education</a:t>
            </a:r>
            <a:endParaRPr lang="en-US" dirty="0">
              <a:ln/>
              <a:gradFill flip="none">
                <a:gsLst>
                  <a:gs pos="0">
                    <a:schemeClr val="accent6">
                      <a:tint val="70000"/>
                      <a:shade val="100000"/>
                      <a:hueMod val="100000"/>
                      <a:satMod val="195000"/>
                    </a:schemeClr>
                  </a:gs>
                  <a:gs pos="46000">
                    <a:schemeClr val="accent6">
                      <a:tint val="70000"/>
                      <a:shade val="100000"/>
                      <a:hueMod val="100000"/>
                      <a:satMod val="195000"/>
                    </a:schemeClr>
                  </a:gs>
                  <a:gs pos="100000">
                    <a:schemeClr val="accent6">
                      <a:tint val="100000"/>
                      <a:shade val="60000"/>
                      <a:hueMod val="100000"/>
                      <a:satMod val="195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type="subTitle" idx="1"/>
          </p:nvPr>
        </p:nvSpPr>
        <p:spPr>
          <a:xfrm>
            <a:off x="1219200" y="5105400"/>
            <a:ext cx="7010400" cy="609600"/>
          </a:xfrm>
        </p:spPr>
        <p:txBody>
          <a:bodyPr>
            <a:normAutofit fontScale="47500" lnSpcReduction="20000"/>
          </a:bodyPr>
          <a:lstStyle/>
          <a:p>
            <a:r>
              <a:rPr lang="en-US" dirty="0" smtClean="0"/>
              <a:t>Nora Tjossem</a:t>
            </a:r>
          </a:p>
          <a:p>
            <a:r>
              <a:rPr lang="en-US" dirty="0" smtClean="0"/>
              <a:t>Education Coordinator</a:t>
            </a:r>
          </a:p>
          <a:p>
            <a:r>
              <a:rPr lang="en-US" dirty="0" smtClean="0"/>
              <a:t>Brooklyn Academy of Music (BAM)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>
              <a:ln/>
              <a:gradFill flip="none">
                <a:gsLst>
                  <a:gs pos="0">
                    <a:schemeClr val="accent6">
                      <a:tint val="70000"/>
                      <a:shade val="100000"/>
                      <a:hueMod val="100000"/>
                      <a:satMod val="195000"/>
                    </a:schemeClr>
                  </a:gs>
                  <a:gs pos="46000">
                    <a:schemeClr val="accent6">
                      <a:tint val="70000"/>
                      <a:shade val="100000"/>
                      <a:hueMod val="100000"/>
                      <a:satMod val="195000"/>
                    </a:schemeClr>
                  </a:gs>
                  <a:gs pos="100000">
                    <a:schemeClr val="accent6">
                      <a:tint val="100000"/>
                      <a:shade val="60000"/>
                      <a:hueMod val="100000"/>
                      <a:satMod val="195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>
          <a:xfrm>
            <a:off x="457200" y="1981200"/>
            <a:ext cx="3124200" cy="3289366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BAM Education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Special Ticketing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TNEW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How it Works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 smtClean="0"/>
              <a:t>Challenges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1981200"/>
            <a:ext cx="4874019" cy="32893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BAM Education: An overview</a:t>
            </a:r>
            <a:endParaRPr lang="en-US" dirty="0">
              <a:ln/>
              <a:gradFill flip="none">
                <a:gsLst>
                  <a:gs pos="0">
                    <a:schemeClr val="accent6">
                      <a:tint val="70000"/>
                      <a:shade val="100000"/>
                      <a:hueMod val="100000"/>
                      <a:satMod val="195000"/>
                    </a:schemeClr>
                  </a:gs>
                  <a:gs pos="46000">
                    <a:schemeClr val="accent6">
                      <a:tint val="70000"/>
                      <a:shade val="100000"/>
                      <a:hueMod val="100000"/>
                      <a:satMod val="195000"/>
                    </a:schemeClr>
                  </a:gs>
                  <a:gs pos="100000">
                    <a:schemeClr val="accent6">
                      <a:tint val="100000"/>
                      <a:shade val="60000"/>
                      <a:hueMod val="100000"/>
                      <a:satMod val="195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Family weekend programming and school-time weekday programming</a:t>
            </a:r>
          </a:p>
          <a:p>
            <a:r>
              <a:rPr lang="en-US" dirty="0" smtClean="0"/>
              <a:t>FY17</a:t>
            </a:r>
          </a:p>
          <a:p>
            <a:pPr lvl="1"/>
            <a:r>
              <a:rPr lang="en-US" dirty="0" smtClean="0"/>
              <a:t>~36,500 students, educators, families served</a:t>
            </a:r>
          </a:p>
          <a:p>
            <a:pPr lvl="1"/>
            <a:r>
              <a:rPr lang="en-US" dirty="0" smtClean="0"/>
              <a:t>180 performances/events</a:t>
            </a:r>
          </a:p>
          <a:p>
            <a:pPr lvl="1"/>
            <a:r>
              <a:rPr lang="en-US" dirty="0" smtClean="0"/>
              <a:t>1,613 workshops</a:t>
            </a:r>
          </a:p>
          <a:p>
            <a:pPr lvl="1"/>
            <a:r>
              <a:rPr lang="en-US" dirty="0" smtClean="0"/>
              <a:t>161 schools</a:t>
            </a:r>
            <a:endParaRPr lang="en-US" dirty="0"/>
          </a:p>
          <a:p>
            <a:pPr lvl="0">
              <a:buClr>
                <a:srgbClr val="F0AD00"/>
              </a:buClr>
            </a:pPr>
            <a:r>
              <a:rPr lang="en-US" dirty="0">
                <a:solidFill>
                  <a:prstClr val="black"/>
                </a:solidFill>
              </a:rPr>
              <a:t>Live performances, film screenings, workshops, residencies, after-school programs, virtual programs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Special Ticketing: What makes us special?</a:t>
            </a:r>
            <a:endParaRPr lang="en-US" dirty="0">
              <a:ln/>
              <a:gradFill flip="none">
                <a:gsLst>
                  <a:gs pos="0">
                    <a:schemeClr val="accent6">
                      <a:tint val="70000"/>
                      <a:shade val="100000"/>
                      <a:hueMod val="100000"/>
                      <a:satMod val="195000"/>
                    </a:schemeClr>
                  </a:gs>
                  <a:gs pos="46000">
                    <a:schemeClr val="accent6">
                      <a:tint val="70000"/>
                      <a:shade val="100000"/>
                      <a:hueMod val="100000"/>
                      <a:satMod val="195000"/>
                    </a:schemeClr>
                  </a:gs>
                  <a:gs pos="100000">
                    <a:schemeClr val="accent6">
                      <a:tint val="100000"/>
                      <a:shade val="60000"/>
                      <a:hueMod val="100000"/>
                      <a:satMod val="195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>
          <a:xfrm>
            <a:off x="445546" y="1371600"/>
            <a:ext cx="4583654" cy="4572000"/>
          </a:xfrm>
        </p:spPr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en-US" dirty="0" smtClean="0"/>
              <a:t>Non-ticketed GA events</a:t>
            </a:r>
          </a:p>
          <a:p>
            <a:pPr>
              <a:spcBef>
                <a:spcPts val="1000"/>
              </a:spcBef>
            </a:pPr>
            <a:r>
              <a:rPr lang="en-US" dirty="0"/>
              <a:t>Large numbers of </a:t>
            </a:r>
            <a:r>
              <a:rPr lang="en-US" dirty="0" smtClean="0"/>
              <a:t>attendees</a:t>
            </a:r>
          </a:p>
          <a:p>
            <a:pPr>
              <a:spcBef>
                <a:spcPts val="1000"/>
              </a:spcBef>
            </a:pPr>
            <a:r>
              <a:rPr lang="en-US" dirty="0" smtClean="0"/>
              <a:t>“Buy 15, get one free” chaperone policy</a:t>
            </a:r>
          </a:p>
          <a:p>
            <a:pPr>
              <a:spcBef>
                <a:spcPts val="1000"/>
              </a:spcBef>
            </a:pPr>
            <a:r>
              <a:rPr lang="en-US" dirty="0" smtClean="0"/>
              <a:t>30-day payment policy</a:t>
            </a:r>
          </a:p>
          <a:p>
            <a:pPr>
              <a:spcBef>
                <a:spcPts val="1000"/>
              </a:spcBef>
            </a:pPr>
            <a:r>
              <a:rPr lang="en-US" dirty="0" smtClean="0"/>
              <a:t>Payment methods</a:t>
            </a:r>
          </a:p>
          <a:p>
            <a:pPr>
              <a:spcBef>
                <a:spcPts val="1000"/>
              </a:spcBef>
            </a:pPr>
            <a:r>
              <a:rPr lang="en-US" dirty="0"/>
              <a:t>Schools, teachers, students (who owns the tickets</a:t>
            </a:r>
            <a:r>
              <a:rPr lang="en-US" dirty="0" smtClean="0"/>
              <a:t>?)</a:t>
            </a:r>
          </a:p>
          <a:p>
            <a:pPr>
              <a:spcBef>
                <a:spcPts val="1000"/>
              </a:spcBef>
            </a:pPr>
            <a:r>
              <a:rPr lang="en-US" dirty="0" smtClean="0"/>
              <a:t>Counting groups vs. individuals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0" y="2362200"/>
            <a:ext cx="3886200" cy="2590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TNEW Project: The basics</a:t>
            </a:r>
            <a:endParaRPr lang="en-US" dirty="0">
              <a:ln/>
              <a:gradFill flip="none">
                <a:gsLst>
                  <a:gs pos="0">
                    <a:schemeClr val="accent6">
                      <a:tint val="70000"/>
                      <a:shade val="100000"/>
                      <a:hueMod val="100000"/>
                      <a:satMod val="195000"/>
                    </a:schemeClr>
                  </a:gs>
                  <a:gs pos="46000">
                    <a:schemeClr val="accent6">
                      <a:tint val="70000"/>
                      <a:shade val="100000"/>
                      <a:hueMod val="100000"/>
                      <a:satMod val="195000"/>
                    </a:schemeClr>
                  </a:gs>
                  <a:gs pos="100000">
                    <a:schemeClr val="accent6">
                      <a:tint val="100000"/>
                      <a:shade val="60000"/>
                      <a:hueMod val="100000"/>
                      <a:satMod val="195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Players</a:t>
            </a:r>
          </a:p>
          <a:p>
            <a:pPr lvl="1"/>
            <a:r>
              <a:rPr lang="en-US" dirty="0" smtClean="0"/>
              <a:t>Project Managing Consultant</a:t>
            </a:r>
          </a:p>
          <a:p>
            <a:pPr lvl="1"/>
            <a:r>
              <a:rPr lang="en-US" dirty="0" smtClean="0"/>
              <a:t>Tessitura Network Consultant (Michael Reisman)</a:t>
            </a:r>
          </a:p>
          <a:p>
            <a:pPr lvl="1"/>
            <a:r>
              <a:rPr lang="en-US" dirty="0" smtClean="0"/>
              <a:t>TNEW Implementation Specialist (Marley Wynne)</a:t>
            </a:r>
          </a:p>
          <a:p>
            <a:pPr lvl="1"/>
            <a:r>
              <a:rPr lang="en-US" dirty="0" smtClean="0"/>
              <a:t>BAM IT</a:t>
            </a:r>
          </a:p>
          <a:p>
            <a:pPr lvl="1"/>
            <a:r>
              <a:rPr lang="en-US" dirty="0" smtClean="0"/>
              <a:t>BAM Digital Media</a:t>
            </a:r>
          </a:p>
          <a:p>
            <a:pPr lvl="1"/>
            <a:r>
              <a:rPr lang="en-US" dirty="0" smtClean="0"/>
              <a:t>BAM Ticket Services</a:t>
            </a:r>
          </a:p>
          <a:p>
            <a:pPr lvl="1"/>
            <a:r>
              <a:rPr lang="en-US" dirty="0" smtClean="0"/>
              <a:t>BAM Education</a:t>
            </a:r>
          </a:p>
          <a:p>
            <a:r>
              <a:rPr lang="en-US" dirty="0" smtClean="0"/>
              <a:t>Implementation, Spring-Fall 2017</a:t>
            </a:r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we started…</a:t>
            </a:r>
            <a:endParaRPr lang="en-US" dirty="0">
              <a:ln/>
              <a:gradFill flip="none">
                <a:gsLst>
                  <a:gs pos="0">
                    <a:schemeClr val="accent6">
                      <a:tint val="70000"/>
                      <a:shade val="100000"/>
                      <a:hueMod val="100000"/>
                      <a:satMod val="195000"/>
                    </a:schemeClr>
                  </a:gs>
                  <a:gs pos="46000">
                    <a:schemeClr val="accent6">
                      <a:tint val="70000"/>
                      <a:shade val="100000"/>
                      <a:hueMod val="100000"/>
                      <a:satMod val="195000"/>
                    </a:schemeClr>
                  </a:gs>
                  <a:gs pos="100000">
                    <a:schemeClr val="accent6">
                      <a:tint val="100000"/>
                      <a:shade val="60000"/>
                      <a:hueMod val="100000"/>
                      <a:satMod val="195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>
          <a:xfrm>
            <a:off x="457200" y="1243405"/>
            <a:ext cx="8229600" cy="3048000"/>
          </a:xfrm>
        </p:spPr>
        <p:txBody>
          <a:bodyPr/>
          <a:lstStyle/>
          <a:p>
            <a:r>
              <a:rPr lang="en-US" dirty="0" smtClean="0"/>
              <a:t>Live performances, screenings, residencies built in Tessitura</a:t>
            </a:r>
          </a:p>
          <a:p>
            <a:r>
              <a:rPr lang="en-US" dirty="0" smtClean="0"/>
              <a:t>After-school programs, workshops not in Tessitura</a:t>
            </a:r>
          </a:p>
          <a:p>
            <a:r>
              <a:rPr lang="en-US" dirty="0" smtClean="0"/>
              <a:t>Tickets assigned to teachers</a:t>
            </a:r>
          </a:p>
          <a:p>
            <a:r>
              <a:rPr lang="en-US" dirty="0" smtClean="0"/>
              <a:t>Reservations came through a web form (</a:t>
            </a:r>
            <a:r>
              <a:rPr lang="en-US" dirty="0" err="1" smtClean="0"/>
              <a:t>Smartsheet</a:t>
            </a:r>
            <a:r>
              <a:rPr lang="en-US" dirty="0" smtClean="0"/>
              <a:t>) or over the phone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09652" y="3810000"/>
            <a:ext cx="3543621" cy="2363152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it Works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/>
              <a:t>Old </a:t>
            </a:r>
            <a:r>
              <a:rPr lang="en-US" dirty="0" smtClean="0"/>
              <a:t>Version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en-US" dirty="0"/>
              <a:t>TNEW, 2017 </a:t>
            </a:r>
            <a:r>
              <a:rPr lang="en-US" dirty="0" smtClean="0"/>
              <a:t>AD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à"/>
            </a:pPr>
            <a:r>
              <a:rPr lang="en-US" sz="1500" b="1" dirty="0"/>
              <a:t>Teacher</a:t>
            </a:r>
            <a:r>
              <a:rPr lang="en-US" sz="1500" dirty="0"/>
              <a:t> enters a form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US" sz="1500" b="1" dirty="0" err="1" smtClean="0"/>
              <a:t>Smartsheet</a:t>
            </a:r>
            <a:r>
              <a:rPr lang="en-US" sz="1500" dirty="0" smtClean="0"/>
              <a:t> </a:t>
            </a:r>
            <a:r>
              <a:rPr lang="en-US" sz="1500" dirty="0"/>
              <a:t>captures “data”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US" sz="1500" b="1" dirty="0"/>
              <a:t>Nora</a:t>
            </a:r>
            <a:r>
              <a:rPr lang="en-US" sz="1500" dirty="0"/>
              <a:t> manually enters data into </a:t>
            </a:r>
            <a:r>
              <a:rPr lang="en-US" sz="1500" b="1" dirty="0"/>
              <a:t>Tessitura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US" sz="1500" dirty="0"/>
              <a:t>Nora invoices Teacher via Tessitura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US" sz="1500" dirty="0"/>
              <a:t>Nora manually follows up with Teacher via </a:t>
            </a:r>
            <a:r>
              <a:rPr lang="en-US" sz="1500" b="1" dirty="0"/>
              <a:t>email </a:t>
            </a:r>
            <a:r>
              <a:rPr lang="en-US" sz="1500" dirty="0"/>
              <a:t>for payment</a:t>
            </a:r>
            <a:endParaRPr lang="en-US" sz="1500" b="1" dirty="0"/>
          </a:p>
          <a:p>
            <a:pPr>
              <a:buFont typeface="Wingdings" panose="05000000000000000000" pitchFamily="2" charset="2"/>
              <a:buChar char="à"/>
            </a:pPr>
            <a:r>
              <a:rPr lang="en-US" sz="1500" dirty="0"/>
              <a:t>Nora receives payment (cash, check, cc)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US" sz="1500" dirty="0"/>
              <a:t>Nora enters payment into Tessitura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US" sz="1500" dirty="0"/>
              <a:t>Nora follows up with pre-show info, etc</a:t>
            </a:r>
            <a:r>
              <a:rPr lang="en-US" sz="1500" dirty="0" smtClean="0"/>
              <a:t>.</a:t>
            </a:r>
          </a:p>
          <a:p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à"/>
            </a:pPr>
            <a:r>
              <a:rPr lang="en-US" sz="1500" b="1" dirty="0">
                <a:sym typeface="Wingdings" panose="05000000000000000000" pitchFamily="2" charset="2"/>
              </a:rPr>
              <a:t>Teacher</a:t>
            </a:r>
            <a:r>
              <a:rPr lang="en-US" sz="1500" dirty="0">
                <a:sym typeface="Wingdings" panose="05000000000000000000" pitchFamily="2" charset="2"/>
              </a:rPr>
              <a:t> enters info directly into </a:t>
            </a:r>
            <a:r>
              <a:rPr lang="en-US" sz="1500" b="1" dirty="0">
                <a:sym typeface="Wingdings" panose="05000000000000000000" pitchFamily="2" charset="2"/>
              </a:rPr>
              <a:t>Tessitura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US" sz="1500" dirty="0"/>
              <a:t>Tessitura </a:t>
            </a:r>
            <a:r>
              <a:rPr lang="en-US" sz="1500" dirty="0" smtClean="0"/>
              <a:t>sends confirmation to Teacher</a:t>
            </a:r>
            <a:endParaRPr lang="en-US" sz="1500" dirty="0"/>
          </a:p>
          <a:p>
            <a:pPr>
              <a:buFont typeface="Wingdings" panose="05000000000000000000" pitchFamily="2" charset="2"/>
              <a:buChar char="à"/>
            </a:pPr>
            <a:r>
              <a:rPr lang="en-US" sz="1500" dirty="0" smtClean="0"/>
              <a:t>Tessitura* </a:t>
            </a:r>
            <a:r>
              <a:rPr lang="en-US" sz="1500" dirty="0"/>
              <a:t>follows up with Teacher for payment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US" sz="1500" b="1" dirty="0"/>
              <a:t>Nora</a:t>
            </a:r>
            <a:r>
              <a:rPr lang="en-US" sz="1500" dirty="0"/>
              <a:t> receives payment (cash, check, cc)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US" sz="1500" dirty="0"/>
              <a:t>Nora enters payment into Tessitura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US" sz="1500" dirty="0"/>
              <a:t>Nora follows up with pre-show info, etc.</a:t>
            </a:r>
          </a:p>
          <a:p>
            <a:endParaRPr lang="en-US" dirty="0" smtClean="0"/>
          </a:p>
          <a:p>
            <a:endParaRPr lang="en-US" dirty="0" smtClean="0"/>
          </a:p>
          <a:p>
            <a:pPr marL="0" lvl="0" indent="0" algn="ctr">
              <a:buClr>
                <a:srgbClr val="F0AD00"/>
              </a:buClr>
              <a:buNone/>
            </a:pPr>
            <a:endParaRPr lang="en-US" sz="1500" dirty="0" smtClean="0">
              <a:solidFill>
                <a:prstClr val="black"/>
              </a:solidFill>
            </a:endParaRPr>
          </a:p>
          <a:p>
            <a:pPr marL="0" lvl="0" indent="0" algn="ctr">
              <a:buClr>
                <a:srgbClr val="F0AD00"/>
              </a:buClr>
              <a:buNone/>
            </a:pPr>
            <a:r>
              <a:rPr lang="en-US" sz="1500" dirty="0" smtClean="0">
                <a:solidFill>
                  <a:prstClr val="black"/>
                </a:solidFill>
              </a:rPr>
              <a:t>* heads up: mass email invoicing is not easily done through Tessitura</a:t>
            </a:r>
            <a:endParaRPr lang="en-US" sz="1500" dirty="0">
              <a:solidFill>
                <a:prstClr val="black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7527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BAM.org vs. TNEW site</a:t>
            </a:r>
            <a:endParaRPr lang="en-US" dirty="0">
              <a:ln/>
              <a:gradFill flip="none">
                <a:gsLst>
                  <a:gs pos="0">
                    <a:schemeClr val="accent6">
                      <a:tint val="70000"/>
                      <a:shade val="100000"/>
                      <a:hueMod val="100000"/>
                      <a:satMod val="195000"/>
                    </a:schemeClr>
                  </a:gs>
                  <a:gs pos="46000">
                    <a:schemeClr val="accent6">
                      <a:tint val="70000"/>
                      <a:shade val="100000"/>
                      <a:hueMod val="100000"/>
                      <a:satMod val="195000"/>
                    </a:schemeClr>
                  </a:gs>
                  <a:gs pos="100000">
                    <a:schemeClr val="accent6">
                      <a:tint val="100000"/>
                      <a:shade val="60000"/>
                      <a:hueMod val="100000"/>
                      <a:satMod val="195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5" name="Content Placeholder 6"/>
          <p:cNvPicPr>
            <a:picLocks noChangeAspect="1"/>
          </p:cNvPicPr>
          <p:nvPr/>
        </p:nvPicPr>
        <p:blipFill rotWithShape="1">
          <a:blip r:embed="rId3"/>
          <a:srcRect l="7900" t="4488" r="75506" b="92107"/>
          <a:stretch/>
        </p:blipFill>
        <p:spPr>
          <a:xfrm>
            <a:off x="1239595" y="1725337"/>
            <a:ext cx="2133600" cy="365760"/>
          </a:xfrm>
          <a:prstGeom prst="rect">
            <a:avLst/>
          </a:prstGeom>
        </p:spPr>
      </p:pic>
      <p:pic>
        <p:nvPicPr>
          <p:cNvPr id="6" name="Content Placeholder 6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264009" y="2513704"/>
            <a:ext cx="4155591" cy="34716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14405" t="4499" r="50077" b="92073"/>
          <a:stretch/>
        </p:blipFill>
        <p:spPr>
          <a:xfrm>
            <a:off x="4495800" y="1733833"/>
            <a:ext cx="4430052" cy="357264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sz="quarter" idx="4294967295"/>
          </p:nvPr>
        </p:nvPicPr>
        <p:blipFill>
          <a:blip r:embed="rId4"/>
          <a:stretch>
            <a:fillRect/>
          </a:stretch>
        </p:blipFill>
        <p:spPr>
          <a:xfrm>
            <a:off x="4683609" y="2513704"/>
            <a:ext cx="4155591" cy="347167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Order Owner/Initiator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57200" y="1373187"/>
            <a:ext cx="8229600" cy="462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4044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 Screens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511" y="1524000"/>
            <a:ext cx="8232289" cy="4459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48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810038"/>
          </a:xfrm>
        </p:spPr>
        <p:txBody>
          <a:bodyPr/>
          <a:lstStyle/>
          <a:p>
            <a:r>
              <a:rPr lang="en-US" dirty="0" smtClean="0"/>
              <a:t>Test Site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1183203"/>
            <a:ext cx="3200400" cy="24656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4005" y="1370476"/>
            <a:ext cx="3200400" cy="24656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8996" y="1618907"/>
            <a:ext cx="3105802" cy="24656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11" y="3002623"/>
            <a:ext cx="3051578" cy="24656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95249" y="3427490"/>
            <a:ext cx="3395076" cy="2743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0135" y="3870968"/>
            <a:ext cx="3405644" cy="2751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3085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810038"/>
          </a:xfrm>
        </p:spPr>
        <p:txBody>
          <a:bodyPr/>
          <a:lstStyle/>
          <a:p>
            <a:r>
              <a:rPr lang="en-US" dirty="0" smtClean="0"/>
              <a:t>Required Credit Card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5677" y="1219200"/>
            <a:ext cx="6072645" cy="4906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0093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Challenges</a:t>
            </a:r>
            <a:endParaRPr lang="en-US" dirty="0">
              <a:ln/>
              <a:gradFill flip="none">
                <a:gsLst>
                  <a:gs pos="0">
                    <a:schemeClr val="accent6">
                      <a:tint val="70000"/>
                      <a:shade val="100000"/>
                      <a:hueMod val="100000"/>
                      <a:satMod val="195000"/>
                    </a:schemeClr>
                  </a:gs>
                  <a:gs pos="46000">
                    <a:schemeClr val="accent6">
                      <a:tint val="70000"/>
                      <a:shade val="100000"/>
                      <a:hueMod val="100000"/>
                      <a:satMod val="195000"/>
                    </a:schemeClr>
                  </a:gs>
                  <a:gs pos="100000">
                    <a:schemeClr val="accent6">
                      <a:tint val="100000"/>
                      <a:shade val="60000"/>
                      <a:hueMod val="100000"/>
                      <a:satMod val="195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Worked Around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en-US" dirty="0" smtClean="0"/>
              <a:t>Outstanding</a:t>
            </a:r>
          </a:p>
        </p:txBody>
      </p:sp>
      <p:sp>
        <p:nvSpPr>
          <p:cNvPr id="3" name="Rectangle 2"/>
          <p:cNvSpPr>
            <a:spLocks noGrp="1"/>
          </p:cNvSpPr>
          <p:nvPr>
            <p:ph sz="quarter" idx="2"/>
          </p:nvPr>
        </p:nvSpPr>
        <p:spPr>
          <a:xfrm>
            <a:off x="496094" y="2070847"/>
            <a:ext cx="3962400" cy="1905000"/>
          </a:xfrm>
        </p:spPr>
        <p:txBody>
          <a:bodyPr>
            <a:normAutofit/>
          </a:bodyPr>
          <a:lstStyle/>
          <a:p>
            <a:r>
              <a:rPr lang="en-US" dirty="0" smtClean="0"/>
              <a:t>Required credit card</a:t>
            </a:r>
          </a:p>
          <a:p>
            <a:r>
              <a:rPr lang="en-US" dirty="0" smtClean="0"/>
              <a:t>Workflow </a:t>
            </a:r>
            <a:r>
              <a:rPr lang="en-US" dirty="0"/>
              <a:t>for </a:t>
            </a:r>
            <a:r>
              <a:rPr lang="en-US" dirty="0" smtClean="0"/>
              <a:t>teaching artist assignments</a:t>
            </a:r>
            <a:endParaRPr lang="en-US" dirty="0"/>
          </a:p>
          <a:p>
            <a:r>
              <a:rPr lang="en-US" dirty="0"/>
              <a:t>Wait list and applications</a:t>
            </a:r>
          </a:p>
          <a:p>
            <a:endParaRPr lang="en-US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4"/>
          </p:nvPr>
        </p:nvSpPr>
        <p:spPr>
          <a:xfrm>
            <a:off x="4571206" y="2070847"/>
            <a:ext cx="4191000" cy="1905000"/>
          </a:xfrm>
        </p:spPr>
        <p:txBody>
          <a:bodyPr>
            <a:normAutofit/>
          </a:bodyPr>
          <a:lstStyle/>
          <a:p>
            <a:r>
              <a:rPr lang="en-US" dirty="0" smtClean="0"/>
              <a:t>Email invoicing </a:t>
            </a:r>
            <a:r>
              <a:rPr lang="en-US" dirty="0" err="1" smtClean="0"/>
              <a:t>en</a:t>
            </a:r>
            <a:r>
              <a:rPr lang="en-US" dirty="0" smtClean="0"/>
              <a:t> </a:t>
            </a:r>
            <a:r>
              <a:rPr lang="en-US" dirty="0"/>
              <a:t>masse</a:t>
            </a:r>
          </a:p>
          <a:p>
            <a:r>
              <a:rPr lang="en-US" dirty="0" smtClean="0"/>
              <a:t>Going live with after-school, residency programs</a:t>
            </a:r>
          </a:p>
          <a:p>
            <a:r>
              <a:rPr lang="en-US" dirty="0" smtClean="0"/>
              <a:t>Lag time </a:t>
            </a:r>
            <a:r>
              <a:rPr lang="en-US" smtClean="0"/>
              <a:t>in reports</a:t>
            </a:r>
            <a:endParaRPr lang="en-US" dirty="0"/>
          </a:p>
        </p:txBody>
      </p:sp>
      <p:sp>
        <p:nvSpPr>
          <p:cNvPr id="7" name="Text Placeholder 4"/>
          <p:cNvSpPr txBox="1">
            <a:spLocks/>
          </p:cNvSpPr>
          <p:nvPr/>
        </p:nvSpPr>
        <p:spPr>
          <a:xfrm>
            <a:off x="2551906" y="3962400"/>
            <a:ext cx="4040188" cy="685800"/>
          </a:xfrm>
          <a:prstGeom prst="rect">
            <a:avLst/>
          </a:prstGeom>
          <a:noFill/>
          <a:ln>
            <a:noFill/>
          </a:ln>
        </p:spPr>
        <p:txBody>
          <a:bodyPr vert="horz" lIns="91440" anchor="b" anchorCtr="0">
            <a:noAutofit/>
          </a:bodyPr>
          <a:lstStyle>
            <a:lvl1pPr marL="0" indent="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None/>
              <a:defRPr sz="24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smtClean="0"/>
              <a:t>For the Future</a:t>
            </a:r>
            <a:endParaRPr lang="en-US" dirty="0"/>
          </a:p>
        </p:txBody>
      </p:sp>
      <p:sp>
        <p:nvSpPr>
          <p:cNvPr id="8" name="Content Placeholder 3"/>
          <p:cNvSpPr txBox="1">
            <a:spLocks/>
          </p:cNvSpPr>
          <p:nvPr/>
        </p:nvSpPr>
        <p:spPr>
          <a:xfrm>
            <a:off x="2551906" y="4724400"/>
            <a:ext cx="4038600" cy="11430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Resource scheduler (v14)</a:t>
            </a:r>
          </a:p>
          <a:p>
            <a:r>
              <a:rPr lang="en-US" dirty="0" smtClean="0"/>
              <a:t>Cleaner cart (TNEW v7)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>
              <a:ln/>
              <a:gradFill flip="none">
                <a:gsLst>
                  <a:gs pos="0">
                    <a:schemeClr val="accent6">
                      <a:tint val="70000"/>
                      <a:shade val="100000"/>
                      <a:hueMod val="100000"/>
                      <a:satMod val="195000"/>
                    </a:schemeClr>
                  </a:gs>
                  <a:gs pos="46000">
                    <a:schemeClr val="accent6">
                      <a:tint val="70000"/>
                      <a:shade val="100000"/>
                      <a:hueMod val="100000"/>
                      <a:satMod val="195000"/>
                    </a:schemeClr>
                  </a:gs>
                  <a:gs pos="100000">
                    <a:schemeClr val="accent6">
                      <a:tint val="100000"/>
                      <a:shade val="60000"/>
                      <a:hueMod val="100000"/>
                      <a:satMod val="195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>
          <a:xfrm>
            <a:off x="457200" y="1586200"/>
            <a:ext cx="8458200" cy="45707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Nora </a:t>
            </a:r>
            <a:r>
              <a:rPr lang="en-US" dirty="0"/>
              <a:t>Tjossem</a:t>
            </a:r>
          </a:p>
          <a:p>
            <a:pPr marL="0" indent="0">
              <a:buNone/>
            </a:pPr>
            <a:r>
              <a:rPr lang="en-US" dirty="0"/>
              <a:t>Education Coordinator</a:t>
            </a:r>
          </a:p>
          <a:p>
            <a:pPr marL="0" indent="0">
              <a:buNone/>
            </a:pPr>
            <a:r>
              <a:rPr lang="en-US" dirty="0"/>
              <a:t>Education Department</a:t>
            </a:r>
          </a:p>
          <a:p>
            <a:pPr marL="0" indent="0">
              <a:buNone/>
            </a:pPr>
            <a:r>
              <a:rPr lang="en-US" dirty="0"/>
              <a:t>BAM (Brooklyn Academy of Music)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P</a:t>
            </a:r>
            <a:r>
              <a:rPr lang="en-US" dirty="0"/>
              <a:t>: 718.724.8062</a:t>
            </a:r>
          </a:p>
          <a:p>
            <a:pPr marL="0" indent="0">
              <a:buNone/>
            </a:pPr>
            <a:r>
              <a:rPr lang="en-US" dirty="0"/>
              <a:t>E: </a:t>
            </a:r>
            <a:r>
              <a:rPr lang="en-US" dirty="0">
                <a:hlinkClick r:id="rId3"/>
              </a:rPr>
              <a:t>ntjossem@BAM.org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BAM.org/Education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D7663390-1AD8-4488-A23F-16904AB0972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Training seminar presentation</Template>
  <TotalTime>0</TotalTime>
  <Words>396</Words>
  <Application>Microsoft Office PowerPoint</Application>
  <PresentationFormat>On-screen Show (4:3)</PresentationFormat>
  <Paragraphs>99</Paragraphs>
  <Slides>14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Bookman Old Style</vt:lpstr>
      <vt:lpstr>Calibri</vt:lpstr>
      <vt:lpstr>Gill Sans MT</vt:lpstr>
      <vt:lpstr>Wingdings</vt:lpstr>
      <vt:lpstr>Wingdings 3</vt:lpstr>
      <vt:lpstr>Origin</vt:lpstr>
      <vt:lpstr>Special Ticketing: BAM Education</vt:lpstr>
      <vt:lpstr>Introduction</vt:lpstr>
      <vt:lpstr>BAM Education: An overview</vt:lpstr>
      <vt:lpstr>Special Ticketing: What makes us special?</vt:lpstr>
      <vt:lpstr>TNEW Project: The basics</vt:lpstr>
      <vt:lpstr>Where we started…</vt:lpstr>
      <vt:lpstr>How it Works</vt:lpstr>
      <vt:lpstr>BAM.org vs. TNEW site</vt:lpstr>
      <vt:lpstr>Order Owner/Initiator</vt:lpstr>
      <vt:lpstr>Custom Screens</vt:lpstr>
      <vt:lpstr>Test Site</vt:lpstr>
      <vt:lpstr>Required Credit Card</vt:lpstr>
      <vt:lpstr>Challenges</vt:lpstr>
      <vt:lpstr>Questions?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2018-02-27T20:40:35Z</dcterms:created>
  <dcterms:modified xsi:type="dcterms:W3CDTF">2018-05-01T15:13:23Z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TC101671269990</vt:lpwstr>
  </property>
</Properties>
</file>