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4"/>
  </p:notesMasterIdLst>
  <p:sldIdLst>
    <p:sldId id="260" r:id="rId5"/>
    <p:sldId id="261" r:id="rId6"/>
    <p:sldId id="262" r:id="rId7"/>
    <p:sldId id="266" r:id="rId8"/>
    <p:sldId id="278" r:id="rId9"/>
    <p:sldId id="264" r:id="rId10"/>
    <p:sldId id="274" r:id="rId11"/>
    <p:sldId id="283" r:id="rId12"/>
    <p:sldId id="282" r:id="rId13"/>
  </p:sldIdLst>
  <p:sldSz cx="9144000" cy="5143500" type="screen16x9"/>
  <p:notesSz cx="7010400" cy="92964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3D20"/>
    <a:srgbClr val="47182C"/>
    <a:srgbClr val="00929F"/>
    <a:srgbClr val="ED1A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84994" autoAdjust="0"/>
  </p:normalViewPr>
  <p:slideViewPr>
    <p:cSldViewPr snapToGrid="0" snapToObjects="1">
      <p:cViewPr>
        <p:scale>
          <a:sx n="102" d="100"/>
          <a:sy n="102" d="100"/>
        </p:scale>
        <p:origin x="-235" y="-5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0AD8943A-AC3F-E24F-94C9-00012BC48550}" type="datetimeFigureOut">
              <a:rPr lang="en-US" altLang="en-US"/>
              <a:pPr>
                <a:defRPr/>
              </a:pPr>
              <a:t>4/19/2018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eaLnBrk="1" hangingPunct="1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  <a:ea typeface="MS PGothic" panose="020B0600070205080204" pitchFamily="34" charset="-128"/>
              </a:defRPr>
            </a:lvl1pPr>
          </a:lstStyle>
          <a:p>
            <a:pPr>
              <a:defRPr/>
            </a:pPr>
            <a:fld id="{49C35590-E848-2E41-B33F-DA4702D5DB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00257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06400" y="696913"/>
            <a:ext cx="619760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ea typeface="MS PGothic" charset="-128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5pPr>
            <a:lvl6pPr marL="2562377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6pPr>
            <a:lvl7pPr marL="3028264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7pPr>
            <a:lvl8pPr marL="3494151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8pPr>
            <a:lvl9pPr marL="3960038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9pPr>
          </a:lstStyle>
          <a:p>
            <a:pPr>
              <a:spcBef>
                <a:spcPct val="0"/>
              </a:spcBef>
            </a:pPr>
            <a:fld id="{36B03584-6469-F54F-B4CD-60B2FE2718C3}" type="slidenum">
              <a:rPr lang="en-US" altLang="en-US">
                <a:latin typeface="Arial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668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06400" y="696913"/>
            <a:ext cx="6197600" cy="34861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ea typeface="MS PGothic" charset="-128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5pPr>
            <a:lvl6pPr marL="2562377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6pPr>
            <a:lvl7pPr marL="3028264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7pPr>
            <a:lvl8pPr marL="3494151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8pPr>
            <a:lvl9pPr marL="3960038" indent="-232943" defTabSz="46588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charset="0"/>
                <a:ea typeface="MS PGothic" charset="-128"/>
              </a:defRPr>
            </a:lvl9pPr>
          </a:lstStyle>
          <a:p>
            <a:pPr>
              <a:spcBef>
                <a:spcPct val="0"/>
              </a:spcBef>
            </a:pPr>
            <a:fld id="{36B03584-6469-F54F-B4CD-60B2FE2718C3}" type="slidenum">
              <a:rPr lang="en-US" altLang="en-US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en-US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824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390" y="2472299"/>
            <a:ext cx="8229600" cy="672440"/>
          </a:xfrm>
          <a:prstGeom prst="rect">
            <a:avLst/>
          </a:prstGeom>
        </p:spPr>
        <p:txBody>
          <a:bodyPr vert="horz"/>
          <a:lstStyle>
            <a:lvl1pPr algn="l">
              <a:defRPr sz="4000" baseline="0">
                <a:solidFill>
                  <a:srgbClr val="ED1A3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1924" y="3193920"/>
            <a:ext cx="8229601" cy="51316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6309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7350" y="2033987"/>
            <a:ext cx="8417984" cy="28271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69420" y="1343181"/>
            <a:ext cx="4965700" cy="357188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2000">
                <a:solidFill>
                  <a:srgbClr val="ED1A3B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20" y="481100"/>
            <a:ext cx="1686698" cy="27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44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5028" y="-604705"/>
            <a:ext cx="5839256" cy="64517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19" y="1654992"/>
            <a:ext cx="1686698" cy="2723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id="1" dur="indefinite" restart="never" nodeType="tmRoot"/>
      </p:par>
    </p:tnLst>
  </p:timing>
  <p:txStyles>
    <p:titleStyle>
      <a:lvl1pPr algn="ctr" defTabSz="457189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-128"/>
        </a:defRPr>
      </a:lvl1pPr>
      <a:lvl2pPr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32" charset="0"/>
          <a:ea typeface="MS PGothic" panose="020B0600070205080204" pitchFamily="34" charset="-128"/>
          <a:cs typeface="ＭＳ Ｐゴシック" charset="-128"/>
        </a:defRPr>
      </a:lvl2pPr>
      <a:lvl3pPr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32" charset="0"/>
          <a:ea typeface="MS PGothic" panose="020B0600070205080204" pitchFamily="34" charset="-128"/>
          <a:cs typeface="ＭＳ Ｐゴシック" charset="-128"/>
        </a:defRPr>
      </a:lvl3pPr>
      <a:lvl4pPr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32" charset="0"/>
          <a:ea typeface="MS PGothic" panose="020B0600070205080204" pitchFamily="34" charset="-128"/>
          <a:cs typeface="ＭＳ Ｐゴシック" charset="-128"/>
        </a:defRPr>
      </a:lvl4pPr>
      <a:lvl5pPr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eorgia" pitchFamily="32" charset="0"/>
          <a:ea typeface="MS PGothic" panose="020B0600070205080204" pitchFamily="34" charset="-128"/>
          <a:cs typeface="ＭＳ Ｐゴシック" charset="-128"/>
        </a:defRPr>
      </a:lvl5pPr>
      <a:lvl6pPr marL="457189"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377"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566"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754" algn="ctr" defTabSz="457189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891" indent="-342891" algn="l" defTabSz="457189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-128"/>
        </a:defRPr>
      </a:lvl1pPr>
      <a:lvl2pPr marL="742932" indent="-285744" algn="l" defTabSz="457189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2971" indent="-228594" algn="l" defTabSz="457189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160" indent="-228594" algn="l" defTabSz="457189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349" indent="-228594" algn="l" defTabSz="457189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537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457189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4571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Membership Tracking and Reporting</a:t>
            </a:r>
            <a:br>
              <a:rPr lang="en-US" u="sng" dirty="0" smtClean="0"/>
            </a:br>
            <a:endParaRPr lang="en-US" dirty="0">
              <a:solidFill>
                <a:srgbClr val="47182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t="50782"/>
          <a:stretch/>
        </p:blipFill>
        <p:spPr>
          <a:xfrm>
            <a:off x="-38100" y="4392619"/>
            <a:ext cx="4791779" cy="76040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26784" t="46020" r="8681" b="41502"/>
          <a:stretch/>
        </p:blipFill>
        <p:spPr>
          <a:xfrm>
            <a:off x="4514849" y="4392619"/>
            <a:ext cx="4916052" cy="76040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2368" y="2565423"/>
            <a:ext cx="8417984" cy="37510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Carnegie </a:t>
            </a:r>
            <a:r>
              <a:rPr lang="en-US" dirty="0"/>
              <a:t>Hall has 3,671 seats, divided among its three </a:t>
            </a:r>
            <a:r>
              <a:rPr lang="en-US" dirty="0" smtClean="0"/>
              <a:t>auditoriums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About Us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7350" y="2252355"/>
            <a:ext cx="65790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Founded in 1891 Carnegie Hall was built by philanthropist Andrew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Carnegie 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1934" y="86247"/>
            <a:ext cx="2743564" cy="1829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TextBox 11"/>
          <p:cNvSpPr txBox="1"/>
          <p:nvPr/>
        </p:nvSpPr>
        <p:spPr>
          <a:xfrm>
            <a:off x="380870" y="2892604"/>
            <a:ext cx="64780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Carnegie Hall presents over 180 concerts a year along with 530 rental events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2368" y="3202757"/>
            <a:ext cx="75931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Georgia"/>
              </a:rPr>
              <a:t>Genres include: Orchestras, Keyboard, Vocal, World, Pop, Rock, Jazz, Chamber and more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2368" y="3514380"/>
            <a:ext cx="8632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Our </a:t>
            </a:r>
            <a:r>
              <a:rPr lang="en-US" sz="1400" b="1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Weill </a:t>
            </a:r>
            <a:r>
              <a:rPr lang="en-US" sz="1400" b="1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Music Institute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 produces an extraordinary range of music education and social impact programs that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reach over 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half a million people in New York City, across the US, and around the globe </a:t>
            </a:r>
          </a:p>
        </p:txBody>
      </p:sp>
    </p:spTree>
    <p:extLst>
      <p:ext uri="{BB962C8B-B14F-4D97-AF65-F5344CB8AC3E}">
        <p14:creationId xmlns:p14="http://schemas.microsoft.com/office/powerpoint/2010/main" val="143437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  <p:bldP spid="12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9420" y="736980"/>
            <a:ext cx="4965700" cy="357188"/>
          </a:xfrm>
        </p:spPr>
        <p:txBody>
          <a:bodyPr/>
          <a:lstStyle/>
          <a:p>
            <a:r>
              <a:rPr lang="en-US" dirty="0" smtClean="0"/>
              <a:t>Friends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32271" y="1188556"/>
            <a:ext cx="4061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The Friends program has over 13,000 donors including: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40330" y="1096385"/>
            <a:ext cx="45762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Friends Memberships last for 1 year from the month a member joins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78089" y="1711776"/>
            <a:ext cx="1640193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 defTabSz="457189" eaLnBrk="1" hangingPunct="1">
              <a:spcBef>
                <a:spcPct val="20000"/>
              </a:spcBef>
            </a:pPr>
            <a:r>
              <a:rPr lang="en-US" sz="1400" u="sng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Levels</a:t>
            </a:r>
            <a:endParaRPr lang="en-US" sz="1400" u="sng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rgbClr val="00929F"/>
                </a:solidFill>
                <a:latin typeface="Georgia"/>
                <a:ea typeface="MS PGothic" panose="020B0600070205080204" pitchFamily="34" charset="-128"/>
              </a:rPr>
              <a:t>$100 – Friend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rgbClr val="47182C"/>
                </a:solidFill>
                <a:latin typeface="Georgia"/>
                <a:ea typeface="MS PGothic" panose="020B0600070205080204" pitchFamily="34" charset="-128"/>
              </a:rPr>
              <a:t>$125 – Composer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rgbClr val="D53D20"/>
                </a:solidFill>
                <a:latin typeface="Georgia"/>
                <a:ea typeface="MS PGothic" panose="020B0600070205080204" pitchFamily="34" charset="-128"/>
              </a:rPr>
              <a:t>$150 – Fellow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rgbClr val="ED1A3B"/>
                </a:solidFill>
                <a:latin typeface="Georgia"/>
                <a:ea typeface="MS PGothic" panose="020B0600070205080204" pitchFamily="34" charset="-128"/>
              </a:rPr>
              <a:t>$300 – Associate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chemeClr val="accent3">
                    <a:lumMod val="75000"/>
                  </a:schemeClr>
                </a:solidFill>
                <a:latin typeface="Georgia"/>
                <a:ea typeface="MS PGothic" panose="020B0600070205080204" pitchFamily="34" charset="-128"/>
              </a:rPr>
              <a:t>$600 – Supporter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chemeClr val="accent6">
                    <a:lumMod val="75000"/>
                  </a:schemeClr>
                </a:solidFill>
                <a:latin typeface="Georgia"/>
                <a:ea typeface="MS PGothic" panose="020B0600070205080204" pitchFamily="34" charset="-128"/>
              </a:rPr>
              <a:t>$900 – Advocate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schemeClr val="tx2">
                    <a:lumMod val="75000"/>
                  </a:schemeClr>
                </a:solidFill>
                <a:latin typeface="Georgia"/>
                <a:ea typeface="MS PGothic" panose="020B0600070205080204" pitchFamily="34" charset="-128"/>
              </a:rPr>
              <a:t>$1500 – Sustainer</a:t>
            </a:r>
          </a:p>
          <a:p>
            <a:pPr lvl="0" defTabSz="457189" eaLnBrk="1" hangingPunct="1">
              <a:spcBef>
                <a:spcPct val="20000"/>
              </a:spcBef>
            </a:pPr>
            <a:endParaRPr lang="en-US" sz="1400" dirty="0" smtClean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  <a:p>
            <a:pPr lvl="0" defTabSz="457189" eaLnBrk="1" hangingPunct="1">
              <a:spcBef>
                <a:spcPct val="20000"/>
              </a:spcBef>
            </a:pPr>
            <a:endParaRPr lang="en-US" sz="1400" dirty="0" smtClean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  <a:p>
            <a:pPr lvl="1" defTabSz="457189" eaLnBrk="1" hangingPunct="1">
              <a:spcBef>
                <a:spcPct val="20000"/>
              </a:spcBef>
            </a:pP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60132" y="4213677"/>
            <a:ext cx="28761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defTabSz="457189" eaLnBrk="1" hangingPunct="1">
              <a:spcBef>
                <a:spcPct val="20000"/>
              </a:spcBef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* Patron Benefits begin at $2,500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2035" b="13137"/>
          <a:stretch/>
        </p:blipFill>
        <p:spPr>
          <a:xfrm>
            <a:off x="1030145" y="3022904"/>
            <a:ext cx="3095563" cy="1853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202855" y="1711776"/>
            <a:ext cx="457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7,800 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Friends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Members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2855" y="1968838"/>
            <a:ext cx="47501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1,000 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Annual Fund donors who decline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benefits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2855" y="2232157"/>
            <a:ext cx="457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2,500 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donors who give under $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100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2855" y="2498771"/>
            <a:ext cx="4572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2,000 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IDNYC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members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376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4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9420" y="1001536"/>
            <a:ext cx="4965700" cy="357188"/>
          </a:xfrm>
        </p:spPr>
        <p:txBody>
          <a:bodyPr/>
          <a:lstStyle/>
          <a:p>
            <a:r>
              <a:rPr lang="en-US" dirty="0" smtClean="0"/>
              <a:t>Tracking Members in Tessitura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87351" y="1577903"/>
            <a:ext cx="8528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Membership is tied to the gift that initiates it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7351" y="1886419"/>
            <a:ext cx="8528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Friend constituency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7351" y="2452728"/>
            <a:ext cx="8528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Expiration date one year after member joins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51" y="3125641"/>
            <a:ext cx="7610475" cy="762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7351" y="2169574"/>
            <a:ext cx="37673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Specific membership level tied to benefits</a:t>
            </a:r>
          </a:p>
        </p:txBody>
      </p:sp>
      <p:sp>
        <p:nvSpPr>
          <p:cNvPr id="5" name="Rectangle 4"/>
          <p:cNvSpPr/>
          <p:nvPr/>
        </p:nvSpPr>
        <p:spPr>
          <a:xfrm>
            <a:off x="387351" y="2752563"/>
            <a:ext cx="36321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Use lists to track number of members</a:t>
            </a:r>
            <a:endParaRPr lang="en-US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51" y="3998136"/>
            <a:ext cx="5098808" cy="11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2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34" y="2387611"/>
            <a:ext cx="1866923" cy="672440"/>
          </a:xfrm>
        </p:spPr>
        <p:txBody>
          <a:bodyPr/>
          <a:lstStyle/>
          <a:p>
            <a:r>
              <a:rPr lang="en-US" dirty="0" smtClean="0"/>
              <a:t>  </a:t>
            </a:r>
            <a:r>
              <a:rPr lang="en-US" u="sng" dirty="0" smtClean="0"/>
              <a:t/>
            </a:r>
            <a:br>
              <a:rPr lang="en-US" u="sng" dirty="0" smtClean="0"/>
            </a:br>
            <a:endParaRPr lang="en-US" dirty="0">
              <a:solidFill>
                <a:srgbClr val="47182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57677" y="1316592"/>
            <a:ext cx="4576215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Membership Renewal Notices</a:t>
            </a:r>
          </a:p>
          <a:p>
            <a:pPr marL="742950" lvl="1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5 Efforts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57677" y="562371"/>
            <a:ext cx="4576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Print Acknowledgement Letters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57677" y="955767"/>
            <a:ext cx="4576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Additional Gift Asks </a:t>
            </a:r>
          </a:p>
        </p:txBody>
      </p:sp>
      <p:sp>
        <p:nvSpPr>
          <p:cNvPr id="6" name="Rectangle 5"/>
          <p:cNvSpPr/>
          <p:nvPr/>
        </p:nvSpPr>
        <p:spPr>
          <a:xfrm>
            <a:off x="222822" y="2475276"/>
            <a:ext cx="35589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ED1A3B"/>
                </a:solidFill>
                <a:latin typeface="Georgia"/>
                <a:ea typeface="MS PGothic" panose="020B0600070205080204" pitchFamily="34" charset="-128"/>
              </a:rPr>
              <a:t>Membership Cycle</a:t>
            </a:r>
            <a:endParaRPr lang="en-US" sz="1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01" y="2387611"/>
            <a:ext cx="3443244" cy="23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91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9420" y="1063334"/>
            <a:ext cx="8107830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Custom: Internal Membership Report</a:t>
            </a:r>
          </a:p>
          <a:p>
            <a:pPr marL="28575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How </a:t>
            </a: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many members renewed, upgraded, and downgraded in a given time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frame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37467" y="430966"/>
            <a:ext cx="35557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457189" eaLnBrk="1" hangingPunct="1">
              <a:spcBef>
                <a:spcPct val="20000"/>
              </a:spcBef>
            </a:pPr>
            <a:r>
              <a:rPr lang="en-US" sz="2000" dirty="0">
                <a:solidFill>
                  <a:srgbClr val="ED1A3B"/>
                </a:solidFill>
                <a:latin typeface="Georgia"/>
                <a:ea typeface="MS PGothic" panose="020B0600070205080204" pitchFamily="34" charset="-128"/>
              </a:rPr>
              <a:t>Tracking </a:t>
            </a:r>
            <a:r>
              <a:rPr lang="en-US" sz="2000" dirty="0" smtClean="0">
                <a:solidFill>
                  <a:srgbClr val="ED1A3B"/>
                </a:solidFill>
                <a:latin typeface="Georgia"/>
                <a:ea typeface="MS PGothic" panose="020B0600070205080204" pitchFamily="34" charset="-128"/>
              </a:rPr>
              <a:t>Membership Trends</a:t>
            </a:r>
            <a:endParaRPr lang="en-US" sz="2000" dirty="0">
              <a:solidFill>
                <a:srgbClr val="ED1A3B"/>
              </a:solidFill>
              <a:latin typeface="Georgia"/>
              <a:ea typeface="MS PGothic" panose="020B0600070205080204" pitchFamily="34" charset="-128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074775" y="1604973"/>
            <a:ext cx="6516650" cy="3355141"/>
            <a:chOff x="0" y="0"/>
            <a:chExt cx="9990158" cy="51435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924550" cy="51435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24550" y="631021"/>
              <a:ext cx="4065608" cy="45124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927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9420" y="1001536"/>
            <a:ext cx="4965700" cy="357188"/>
          </a:xfrm>
        </p:spPr>
        <p:txBody>
          <a:bodyPr/>
          <a:lstStyle/>
          <a:p>
            <a:r>
              <a:rPr lang="en-US" dirty="0" smtClean="0"/>
              <a:t>Revenue by Source and Appeal Report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69420" y="1496131"/>
            <a:ext cx="4572000" cy="56630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Goals based on </a:t>
            </a: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revenue</a:t>
            </a:r>
          </a:p>
          <a:p>
            <a:pPr marL="285750" lvl="0" indent="-285750" defTabSz="457189"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1400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Tracks all channels and campaigns</a:t>
            </a:r>
            <a:endParaRPr lang="en-US" sz="1400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420" y="2062440"/>
            <a:ext cx="4050653" cy="30810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1420" y="1779285"/>
            <a:ext cx="3762247" cy="309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401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7350" y="1395812"/>
            <a:ext cx="4203700" cy="282716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Our version of T-Stats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Provides data difficult to extract from Tessitura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7350" y="895506"/>
            <a:ext cx="4965700" cy="357188"/>
          </a:xfrm>
        </p:spPr>
        <p:txBody>
          <a:bodyPr/>
          <a:lstStyle/>
          <a:p>
            <a:r>
              <a:rPr lang="en-US" dirty="0" smtClean="0"/>
              <a:t>Data Cubes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50" y="2076450"/>
            <a:ext cx="3738612" cy="26956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6" t="1698" r="52554" b="3173"/>
          <a:stretch/>
        </p:blipFill>
        <p:spPr>
          <a:xfrm>
            <a:off x="4724399" y="2076450"/>
            <a:ext cx="3562351" cy="1847851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6421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69420" y="1048395"/>
            <a:ext cx="4965700" cy="357188"/>
          </a:xfrm>
        </p:spPr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638332" y="3162588"/>
            <a:ext cx="3143717" cy="103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189" eaLnBrk="1" hangingPunct="1">
              <a:spcBef>
                <a:spcPct val="20000"/>
              </a:spcBef>
            </a:pPr>
            <a:r>
              <a:rPr lang="en-US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Nicole Zee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Coordinator, Friends</a:t>
            </a:r>
          </a:p>
          <a:p>
            <a:pPr lvl="0" defTabSz="457189" eaLnBrk="1" hangingPunct="1">
              <a:spcBef>
                <a:spcPct val="20000"/>
              </a:spcBef>
            </a:pPr>
            <a:r>
              <a:rPr lang="en-US" dirty="0" smtClean="0">
                <a:solidFill>
                  <a:prstClr val="black"/>
                </a:solidFill>
                <a:latin typeface="Georgia"/>
                <a:ea typeface="MS PGothic" panose="020B0600070205080204" pitchFamily="34" charset="-128"/>
              </a:rPr>
              <a:t>nzee@carnegiehall.org</a:t>
            </a:r>
            <a:endParaRPr lang="en-US" dirty="0">
              <a:solidFill>
                <a:prstClr val="black"/>
              </a:solidFill>
              <a:latin typeface="Georgia"/>
              <a:ea typeface="MS PGothic" panose="020B0600070205080204" pitchFamily="34" charset="-128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1902945" y="4454799"/>
            <a:ext cx="4965700" cy="357188"/>
          </a:xfrm>
          <a:prstGeom prst="rect">
            <a:avLst/>
          </a:prstGeom>
        </p:spPr>
        <p:txBody>
          <a:bodyPr vert="horz"/>
          <a:lstStyle>
            <a:lvl1pPr marL="0" indent="0" algn="l" defTabSz="457189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rgbClr val="ED1A3B"/>
                </a:solidFill>
                <a:latin typeface="+mj-lt"/>
                <a:ea typeface="MS PGothic" panose="020B0600070205080204" pitchFamily="34" charset="-128"/>
                <a:cs typeface="ＭＳ Ｐゴシック" charset="-128"/>
              </a:defRPr>
            </a:lvl1pPr>
            <a:lvl2pPr marL="742932" indent="-285744" algn="l" defTabSz="457189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2pPr>
            <a:lvl3pPr marL="1142971" indent="-228594" algn="l" defTabSz="457189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3pPr>
            <a:lvl4pPr marL="1600160" indent="-228594" algn="l" defTabSz="457189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4pPr>
            <a:lvl5pPr marL="2057349" indent="-228594" algn="l" defTabSz="457189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MS PGothic" panose="020B0600070205080204" pitchFamily="34" charset="-128"/>
                <a:cs typeface="+mn-cs"/>
              </a:defRPr>
            </a:lvl5pPr>
            <a:lvl6pPr marL="2514537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457189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50" y="1574667"/>
            <a:ext cx="3842737" cy="28801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371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rnegie2010-03">
  <a:themeElements>
    <a:clrScheme name="New_Carnegie Hall Brand color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Tessitura Presentation 2017" id="{504C0444-C8BC-4D06-BB61-DA496A3724EB}" vid="{06AF3938-EF5D-4E4C-91C2-4BF7CE935C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A964C3BDADDC47BF2CBE9C6956CC4D" ma:contentTypeVersion="" ma:contentTypeDescription="Create a new document." ma:contentTypeScope="" ma:versionID="ab96ca095d03577eabb4433c875cf1e3">
  <xsd:schema xmlns:xsd="http://www.w3.org/2001/XMLSchema" xmlns:xs="http://www.w3.org/2001/XMLSchema" xmlns:p="http://schemas.microsoft.com/office/2006/metadata/properties" xmlns:ns2="0f268b4c-b11e-488f-9c57-d464dfd12d0f" xmlns:ns3="6ae07896-1829-4ff0-8aa9-340885f8ef64" targetNamespace="http://schemas.microsoft.com/office/2006/metadata/properties" ma:root="true" ma:fieldsID="23f5dd245ac6935b3d3ddccd7e092e9f" ns2:_="" ns3:_="">
    <xsd:import namespace="0f268b4c-b11e-488f-9c57-d464dfd12d0f"/>
    <xsd:import namespace="6ae07896-1829-4ff0-8aa9-340885f8ef6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LastSharedByUser" minOccurs="0"/>
                <xsd:element ref="ns3:LastSharedBy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268b4c-b11e-488f-9c57-d464dfd12d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e07896-1829-4ff0-8aa9-340885f8ef64" elementFormDefault="qualified">
    <xsd:import namespace="http://schemas.microsoft.com/office/2006/documentManagement/types"/>
    <xsd:import namespace="http://schemas.microsoft.com/office/infopath/2007/PartnerControls"/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39959AB-922C-4BA1-9FF7-B3B6C5FC696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21A6E9-1862-4443-BCE9-D33E5C9518CB}">
  <ds:schemaRefs>
    <ds:schemaRef ds:uri="http://purl.org/dc/terms/"/>
    <ds:schemaRef ds:uri="http://schemas.microsoft.com/office/infopath/2007/PartnerControls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0f268b4c-b11e-488f-9c57-d464dfd12d0f"/>
    <ds:schemaRef ds:uri="http://schemas.microsoft.com/office/2006/metadata/properties"/>
    <ds:schemaRef ds:uri="http://schemas.openxmlformats.org/package/2006/metadata/core-properties"/>
    <ds:schemaRef ds:uri="6ae07896-1829-4ff0-8aa9-340885f8ef64"/>
  </ds:schemaRefs>
</ds:datastoreItem>
</file>

<file path=customXml/itemProps3.xml><?xml version="1.0" encoding="utf-8"?>
<ds:datastoreItem xmlns:ds="http://schemas.openxmlformats.org/officeDocument/2006/customXml" ds:itemID="{A6CC9ABF-AD24-4FD9-ADE7-5D900AA43A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268b4c-b11e-488f-9c57-d464dfd12d0f"/>
    <ds:schemaRef ds:uri="6ae07896-1829-4ff0-8aa9-340885f8ef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Tessitura Presentation 2017</Template>
  <TotalTime>2512</TotalTime>
  <Words>281</Words>
  <Application>Microsoft Office PowerPoint</Application>
  <PresentationFormat>On-screen Show (16:9)</PresentationFormat>
  <Paragraphs>51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Carnegie2010-03</vt:lpstr>
      <vt:lpstr>Membership Tracking and Reporting 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Membership Transitions  Going Digital</dc:title>
  <dc:creator>Groob, Kevin</dc:creator>
  <cp:lastModifiedBy>Josue Urbina</cp:lastModifiedBy>
  <cp:revision>108</cp:revision>
  <cp:lastPrinted>2017-04-17T18:24:04Z</cp:lastPrinted>
  <dcterms:created xsi:type="dcterms:W3CDTF">2017-06-21T17:34:31Z</dcterms:created>
  <dcterms:modified xsi:type="dcterms:W3CDTF">2018-04-19T18:54:10Z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0x010100A9A964C3BDADDC47BF2CBE9C6956CC4D</vt:lpwstr>
  </property>
</Properties>
</file>