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5"/>
  </p:notesMasterIdLst>
  <p:sldIdLst>
    <p:sldId id="256" r:id="rId2"/>
    <p:sldId id="271" r:id="rId3"/>
    <p:sldId id="260" r:id="rId4"/>
    <p:sldId id="265" r:id="rId5"/>
    <p:sldId id="262" r:id="rId6"/>
    <p:sldId id="274" r:id="rId7"/>
    <p:sldId id="280" r:id="rId8"/>
    <p:sldId id="279" r:id="rId9"/>
    <p:sldId id="278" r:id="rId10"/>
    <p:sldId id="277" r:id="rId11"/>
    <p:sldId id="282" r:id="rId12"/>
    <p:sldId id="281" r:id="rId13"/>
    <p:sldId id="273" r:id="rId1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 uri="{2D200454-40CA-4A62-9FC3-DE9A4176ACB9}">
      <p15:notesGuideLst xmlns:p15="http://schemas.microsoft.com/office/powerpoint/2012/main" xmlns="">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623" autoAdjust="0"/>
    <p:restoredTop sz="94660" autoAdjust="0"/>
  </p:normalViewPr>
  <p:slideViewPr>
    <p:cSldViewPr snapToGrid="0">
      <p:cViewPr>
        <p:scale>
          <a:sx n="100" d="100"/>
          <a:sy n="100" d="100"/>
        </p:scale>
        <p:origin x="658" y="187"/>
      </p:cViewPr>
      <p:guideLst>
        <p:guide orient="horz" pos="2160"/>
        <p:guide pos="3840"/>
      </p:guideLst>
    </p:cSldViewPr>
  </p:slideViewPr>
  <p:outlineViewPr>
    <p:cViewPr>
      <p:scale>
        <a:sx n="33" d="100"/>
        <a:sy n="33" d="100"/>
      </p:scale>
      <p:origin x="42" y="1464"/>
    </p:cViewPr>
  </p:outlineViewPr>
  <p:notesTextViewPr>
    <p:cViewPr>
      <p:scale>
        <a:sx n="3" d="2"/>
        <a:sy n="3" d="2"/>
      </p:scale>
      <p:origin x="0" y="0"/>
    </p:cViewPr>
  </p:notesTextViewPr>
  <p:sorterViewPr>
    <p:cViewPr>
      <p:scale>
        <a:sx n="66" d="100"/>
        <a:sy n="66" d="100"/>
      </p:scale>
      <p:origin x="0" y="0"/>
    </p:cViewPr>
  </p:sorterViewPr>
  <p:notesViewPr>
    <p:cSldViewPr snapToGrid="0">
      <p:cViewPr>
        <p:scale>
          <a:sx n="130" d="100"/>
          <a:sy n="130" d="100"/>
        </p:scale>
        <p:origin x="-918" y="2346"/>
      </p:cViewPr>
      <p:guideLst>
        <p:guide orient="horz" pos="2928"/>
        <p:guide pos="2208"/>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fld id="{7764010C-DEF7-4669-8170-B9AA776A5D1B}" type="datetimeFigureOut">
              <a:rPr lang="en-US" smtClean="0"/>
              <a:pPr/>
              <a:t>4/19/2018</a:t>
            </a:fld>
            <a:endParaRPr lang="en-US"/>
          </a:p>
        </p:txBody>
      </p:sp>
      <p:sp>
        <p:nvSpPr>
          <p:cNvPr id="4" name="Slide Image Placeholder 3"/>
          <p:cNvSpPr>
            <a:spLocks noGrp="1" noRot="1" noChangeAspect="1"/>
          </p:cNvSpPr>
          <p:nvPr>
            <p:ph type="sldImg" idx="2"/>
          </p:nvPr>
        </p:nvSpPr>
        <p:spPr>
          <a:xfrm>
            <a:off x="406400" y="696913"/>
            <a:ext cx="6197600" cy="348615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77" tIns="46589" rIns="93177" bIns="46589"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fld id="{032F7FE3-DC68-4D11-8226-69AC4FB1C3AE}" type="slidenum">
              <a:rPr lang="en-US" smtClean="0"/>
              <a:pPr/>
              <a:t>‹#›</a:t>
            </a:fld>
            <a:endParaRPr lang="en-US"/>
          </a:p>
        </p:txBody>
      </p:sp>
    </p:spTree>
    <p:extLst>
      <p:ext uri="{BB962C8B-B14F-4D97-AF65-F5344CB8AC3E}">
        <p14:creationId xmlns:p14="http://schemas.microsoft.com/office/powerpoint/2010/main" val="6057944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32F7FE3-DC68-4D11-8226-69AC4FB1C3AE}" type="slidenum">
              <a:rPr lang="en-US" smtClean="0"/>
              <a:pPr/>
              <a:t>1</a:t>
            </a:fld>
            <a:endParaRPr lang="en-US"/>
          </a:p>
        </p:txBody>
      </p:sp>
    </p:spTree>
    <p:extLst>
      <p:ext uri="{BB962C8B-B14F-4D97-AF65-F5344CB8AC3E}">
        <p14:creationId xmlns:p14="http://schemas.microsoft.com/office/powerpoint/2010/main" val="33518295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a:p>
            <a:r>
              <a:rPr lang="en-US" dirty="0" smtClean="0"/>
              <a:t>I want to share a bit of information about the Metropolitan Opera. </a:t>
            </a:r>
          </a:p>
          <a:p>
            <a:endParaRPr lang="en-US" dirty="0"/>
          </a:p>
          <a:p>
            <a:r>
              <a:rPr lang="en-US" dirty="0" smtClean="0"/>
              <a:t>--The Metropolitan Opera was founded in 1883, and we celebrated our 50</a:t>
            </a:r>
            <a:r>
              <a:rPr lang="en-US" baseline="30000" dirty="0" smtClean="0"/>
              <a:t>th</a:t>
            </a:r>
            <a:r>
              <a:rPr lang="en-US" dirty="0" smtClean="0"/>
              <a:t> anniversary at our Lincoln Center home last season. </a:t>
            </a:r>
          </a:p>
          <a:p>
            <a:endParaRPr lang="en-US" dirty="0"/>
          </a:p>
          <a:p>
            <a:pPr>
              <a:buFontTx/>
              <a:buChar char="-"/>
            </a:pPr>
            <a:r>
              <a:rPr lang="en-US" dirty="0" smtClean="0"/>
              <a:t>-The current season, which runs through May 12, features 220 performances of 26 works, including five new productions.  </a:t>
            </a:r>
          </a:p>
          <a:p>
            <a:pPr>
              <a:buFontTx/>
              <a:buChar char="-"/>
            </a:pPr>
            <a:endParaRPr lang="en-US" dirty="0"/>
          </a:p>
          <a:p>
            <a:pPr>
              <a:buFontTx/>
              <a:buChar char="-"/>
            </a:pPr>
            <a:r>
              <a:rPr lang="en-US" dirty="0" smtClean="0"/>
              <a:t>- The Met also presented 10 </a:t>
            </a:r>
            <a:r>
              <a:rPr lang="en-US" i="1" dirty="0" smtClean="0"/>
              <a:t>Live in HD </a:t>
            </a:r>
            <a:r>
              <a:rPr lang="en-US" dirty="0" smtClean="0"/>
              <a:t>cinema presentations to more than 2,000 theaters in 70 countries around the world—the last transmission for the season will be </a:t>
            </a:r>
            <a:r>
              <a:rPr lang="en-US" i="1" dirty="0" err="1" smtClean="0"/>
              <a:t>Cendrillon</a:t>
            </a:r>
            <a:r>
              <a:rPr lang="en-US" dirty="0" smtClean="0"/>
              <a:t> on April 28.</a:t>
            </a:r>
          </a:p>
          <a:p>
            <a:pPr>
              <a:buFontTx/>
              <a:buChar char="-"/>
            </a:pPr>
            <a:endParaRPr lang="en-US" dirty="0" smtClean="0"/>
          </a:p>
          <a:p>
            <a:r>
              <a:rPr lang="en-US" dirty="0" smtClean="0"/>
              <a:t> --In addition, the Met facilitates programs that range from initiatives like our Summer Recital series in NYC parks with young artists to our </a:t>
            </a:r>
            <a:r>
              <a:rPr lang="en-US" i="1" dirty="0" smtClean="0"/>
              <a:t>HD Live in Schools </a:t>
            </a:r>
            <a:r>
              <a:rPr lang="en-US" dirty="0" smtClean="0"/>
              <a:t>programs, which are currently offered in 45 school districts in 36 states across the U.S.</a:t>
            </a:r>
            <a:endParaRPr lang="en-US" dirty="0"/>
          </a:p>
        </p:txBody>
      </p:sp>
      <p:sp>
        <p:nvSpPr>
          <p:cNvPr id="4" name="Slide Number Placeholder 3"/>
          <p:cNvSpPr>
            <a:spLocks noGrp="1"/>
          </p:cNvSpPr>
          <p:nvPr>
            <p:ph type="sldNum" sz="quarter" idx="10"/>
          </p:nvPr>
        </p:nvSpPr>
        <p:spPr/>
        <p:txBody>
          <a:bodyPr/>
          <a:lstStyle/>
          <a:p>
            <a:fld id="{032F7FE3-DC68-4D11-8226-69AC4FB1C3AE}" type="slidenum">
              <a:rPr lang="en-US" smtClean="0"/>
              <a:pPr/>
              <a:t>2</a:t>
            </a:fld>
            <a:endParaRPr lang="en-US"/>
          </a:p>
        </p:txBody>
      </p:sp>
    </p:spTree>
    <p:extLst>
      <p:ext uri="{BB962C8B-B14F-4D97-AF65-F5344CB8AC3E}">
        <p14:creationId xmlns:p14="http://schemas.microsoft.com/office/powerpoint/2010/main" val="27498353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a:p>
            <a:r>
              <a:rPr lang="en-US" dirty="0" smtClean="0"/>
              <a:t>--We currently have more than 30,000 Guild members at the Met. </a:t>
            </a:r>
          </a:p>
          <a:p>
            <a:endParaRPr lang="en-US" dirty="0"/>
          </a:p>
          <a:p>
            <a:r>
              <a:rPr lang="en-US" dirty="0" smtClean="0"/>
              <a:t>--Guild membership offers seven levels of support, beginning at the $85 National level, through the $2,000 Benefactor level. Our Patron Program begins at $2,750.</a:t>
            </a:r>
          </a:p>
          <a:p>
            <a:endParaRPr lang="en-US" dirty="0"/>
          </a:p>
          <a:p>
            <a:r>
              <a:rPr lang="en-US" dirty="0" smtClean="0"/>
              <a:t>--We currently have an 80% membership renewal rate. </a:t>
            </a:r>
          </a:p>
          <a:p>
            <a:endParaRPr lang="en-US" dirty="0" smtClean="0"/>
          </a:p>
          <a:p>
            <a:r>
              <a:rPr lang="en-US" dirty="0" smtClean="0"/>
              <a:t>--Membership renewal is on an annual rolling basis, and our members receive their member guide, which includes their membership card, and information on other benefits, within two weeks of joining or renewing. </a:t>
            </a:r>
          </a:p>
          <a:p>
            <a:endParaRPr lang="en-US" dirty="0" smtClean="0"/>
          </a:p>
          <a:p>
            <a:r>
              <a:rPr lang="en-US" dirty="0" smtClean="0"/>
              <a:t>--We currently send out 6 acquisition and reinstate mailings throughout the year and we build targeted phone and email campaigns around these efforts.</a:t>
            </a:r>
            <a:endParaRPr lang="en-US" dirty="0"/>
          </a:p>
        </p:txBody>
      </p:sp>
      <p:sp>
        <p:nvSpPr>
          <p:cNvPr id="4" name="Slide Number Placeholder 3"/>
          <p:cNvSpPr>
            <a:spLocks noGrp="1"/>
          </p:cNvSpPr>
          <p:nvPr>
            <p:ph type="sldNum" sz="quarter" idx="10"/>
          </p:nvPr>
        </p:nvSpPr>
        <p:spPr/>
        <p:txBody>
          <a:bodyPr/>
          <a:lstStyle/>
          <a:p>
            <a:fld id="{032F7FE3-DC68-4D11-8226-69AC4FB1C3AE}" type="slidenum">
              <a:rPr lang="en-US" smtClean="0"/>
              <a:pPr/>
              <a:t>3</a:t>
            </a:fld>
            <a:endParaRPr lang="en-US"/>
          </a:p>
        </p:txBody>
      </p:sp>
    </p:spTree>
    <p:extLst>
      <p:ext uri="{BB962C8B-B14F-4D97-AF65-F5344CB8AC3E}">
        <p14:creationId xmlns:p14="http://schemas.microsoft.com/office/powerpoint/2010/main" val="31504040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endParaRPr lang="en-US" dirty="0"/>
          </a:p>
          <a:p>
            <a:r>
              <a:rPr lang="en-US" dirty="0" smtClean="0"/>
              <a:t>--As far as membership renewals, our strategy includes up to 9 renewal letters, 3 e-renewals, and an ongoing phone campaign. </a:t>
            </a:r>
          </a:p>
          <a:p>
            <a:endParaRPr lang="en-US" dirty="0" smtClean="0"/>
          </a:p>
          <a:p>
            <a:r>
              <a:rPr lang="en-US" dirty="0" smtClean="0"/>
              <a:t> --We incentivize members to renew early, and in fact send them their first “early renewal” pitch two months after they join or renew. </a:t>
            </a:r>
          </a:p>
          <a:p>
            <a:endParaRPr lang="en-US" dirty="0" smtClean="0"/>
          </a:p>
          <a:p>
            <a:r>
              <a:rPr lang="en-US" dirty="0" smtClean="0"/>
              <a:t>--We always encourage members to renew at the next level or higher in all of our solicitations.  How do we do this? Well there are several ways that we have done this successfully: </a:t>
            </a:r>
          </a:p>
          <a:p>
            <a:r>
              <a:rPr lang="en-US" dirty="0" smtClean="0"/>
              <a:t>	- We try and secure a challenge grant every year to encourage giving.</a:t>
            </a:r>
          </a:p>
          <a:p>
            <a:r>
              <a:rPr lang="en-US" dirty="0" smtClean="0"/>
              <a:t>	- We send solicitations promoting higher level benefits in a timely 	manner…for example, we build an acquisition campaign around our 	member on-sale periods in house and for Live in HD. </a:t>
            </a:r>
          </a:p>
          <a:p>
            <a:r>
              <a:rPr lang="en-US" dirty="0" smtClean="0"/>
              <a:t>	- We use one-time incentives, such as discount ticket offers or special 	premiums , like Met DVDs, CDs, tote bags, etc. </a:t>
            </a:r>
          </a:p>
          <a:p>
            <a:endParaRPr lang="en-US" dirty="0" smtClean="0"/>
          </a:p>
          <a:p>
            <a:r>
              <a:rPr lang="en-US" dirty="0" smtClean="0"/>
              <a:t>--Once they lapse, we continue to try and renew them at their current level or at any level. </a:t>
            </a:r>
          </a:p>
          <a:p>
            <a:endParaRPr lang="en-US" dirty="0" smtClean="0"/>
          </a:p>
          <a:p>
            <a:r>
              <a:rPr lang="en-US" dirty="0" smtClean="0"/>
              <a:t>--This strategy has worked very well for us and has helped to increase the average membership gift by 44%. In fact, our last fiscal year saw an increase in over $100,000 in membership revenue through this strategy. </a:t>
            </a:r>
          </a:p>
        </p:txBody>
      </p:sp>
      <p:sp>
        <p:nvSpPr>
          <p:cNvPr id="4" name="Slide Number Placeholder 3"/>
          <p:cNvSpPr>
            <a:spLocks noGrp="1"/>
          </p:cNvSpPr>
          <p:nvPr>
            <p:ph type="sldNum" sz="quarter" idx="10"/>
          </p:nvPr>
        </p:nvSpPr>
        <p:spPr/>
        <p:txBody>
          <a:bodyPr/>
          <a:lstStyle/>
          <a:p>
            <a:fld id="{032F7FE3-DC68-4D11-8226-69AC4FB1C3AE}" type="slidenum">
              <a:rPr lang="en-US" smtClean="0"/>
              <a:pPr/>
              <a:t>4</a:t>
            </a:fld>
            <a:endParaRPr lang="en-US"/>
          </a:p>
        </p:txBody>
      </p:sp>
    </p:spTree>
    <p:extLst>
      <p:ext uri="{BB962C8B-B14F-4D97-AF65-F5344CB8AC3E}">
        <p14:creationId xmlns:p14="http://schemas.microsoft.com/office/powerpoint/2010/main" val="32990394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1040" y="4415790"/>
            <a:ext cx="5608320" cy="3192708"/>
          </a:xfrm>
        </p:spPr>
        <p:txBody>
          <a:bodyPr>
            <a:normAutofit/>
          </a:bodyPr>
          <a:lstStyle/>
          <a:p>
            <a:endParaRPr lang="en-US" dirty="0" smtClean="0"/>
          </a:p>
          <a:p>
            <a:r>
              <a:rPr lang="en-US" dirty="0" smtClean="0"/>
              <a:t>--All Guild members receive exclusive benefits by level, in thanks for their support of the Met. These benefits are tailored to enhance their “Met experience”.  Some examples of benefits are:</a:t>
            </a:r>
          </a:p>
          <a:p>
            <a:endParaRPr lang="en-US" dirty="0" smtClean="0"/>
          </a:p>
          <a:p>
            <a:r>
              <a:rPr lang="en-US" dirty="0" smtClean="0"/>
              <a:t>--an annual subscription to Opera News magazine. </a:t>
            </a:r>
          </a:p>
          <a:p>
            <a:endParaRPr lang="en-US" dirty="0" smtClean="0"/>
          </a:p>
          <a:p>
            <a:r>
              <a:rPr lang="en-US" dirty="0" smtClean="0"/>
              <a:t>--priority ticketing by level</a:t>
            </a:r>
          </a:p>
          <a:p>
            <a:endParaRPr lang="en-US" dirty="0" smtClean="0"/>
          </a:p>
          <a:p>
            <a:r>
              <a:rPr lang="en-US" dirty="0" smtClean="0"/>
              <a:t>--access to the Belmont Room, our members-only lounge, 45 minutes before curtain and during intermissions.</a:t>
            </a:r>
          </a:p>
          <a:p>
            <a:endParaRPr lang="en-US" dirty="0" smtClean="0"/>
          </a:p>
          <a:p>
            <a:r>
              <a:rPr lang="en-US" dirty="0" smtClean="0"/>
              <a:t>--Higher levels enjoy exclusive dress rehearsals.</a:t>
            </a:r>
          </a:p>
          <a:p>
            <a:endParaRPr lang="en-US" dirty="0" smtClean="0"/>
          </a:p>
          <a:p>
            <a:r>
              <a:rPr lang="en-US" dirty="0" smtClean="0"/>
              <a:t>--When members join our Patron Program we offer a more tailored relationship with the Met.</a:t>
            </a:r>
          </a:p>
        </p:txBody>
      </p:sp>
      <p:sp>
        <p:nvSpPr>
          <p:cNvPr id="4" name="Slide Number Placeholder 3"/>
          <p:cNvSpPr>
            <a:spLocks noGrp="1"/>
          </p:cNvSpPr>
          <p:nvPr>
            <p:ph type="sldNum" sz="quarter" idx="10"/>
          </p:nvPr>
        </p:nvSpPr>
        <p:spPr/>
        <p:txBody>
          <a:bodyPr/>
          <a:lstStyle/>
          <a:p>
            <a:fld id="{032F7FE3-DC68-4D11-8226-69AC4FB1C3AE}" type="slidenum">
              <a:rPr lang="en-US" smtClean="0"/>
              <a:pPr/>
              <a:t>5</a:t>
            </a:fld>
            <a:endParaRPr lang="en-US"/>
          </a:p>
        </p:txBody>
      </p:sp>
    </p:spTree>
    <p:extLst>
      <p:ext uri="{BB962C8B-B14F-4D97-AF65-F5344CB8AC3E}">
        <p14:creationId xmlns:p14="http://schemas.microsoft.com/office/powerpoint/2010/main" val="16246698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1040" y="4415790"/>
            <a:ext cx="5608320" cy="2489102"/>
          </a:xfrm>
        </p:spPr>
        <p:txBody>
          <a:bodyPr>
            <a:normAutofit/>
          </a:bodyPr>
          <a:lstStyle/>
          <a:p>
            <a:endParaRPr lang="en-US" dirty="0" smtClean="0"/>
          </a:p>
          <a:p>
            <a:r>
              <a:rPr lang="en-US" dirty="0" smtClean="0"/>
              <a:t>--Use Tessitura to track your success…or your challenges. The data you gather will be very important in helping you to pivot and adjust your fundraising strategies.</a:t>
            </a:r>
          </a:p>
          <a:p>
            <a:endParaRPr lang="en-US" dirty="0" smtClean="0"/>
          </a:p>
          <a:p>
            <a:r>
              <a:rPr lang="en-US" dirty="0" smtClean="0"/>
              <a:t>--I’m going to go through some reports that have been very helpful to us as we track the success of our efforts. Some of them may already be reports that you are using. </a:t>
            </a:r>
          </a:p>
          <a:p>
            <a:endParaRPr lang="en-US" dirty="0" smtClean="0"/>
          </a:p>
          <a:p>
            <a:r>
              <a:rPr lang="en-US" dirty="0" smtClean="0"/>
              <a:t>--The first report is the Campaign Revenue Report.</a:t>
            </a:r>
          </a:p>
          <a:p>
            <a:endParaRPr lang="en-US" dirty="0" smtClean="0"/>
          </a:p>
          <a:p>
            <a:r>
              <a:rPr lang="en-US" dirty="0" smtClean="0"/>
              <a:t>--This report gives you a nice overview of your revenue for a unique campaign, broken down by category and appeal. It calculates # of gifts and average gift and can be pulled by any date parameter.</a:t>
            </a:r>
          </a:p>
          <a:p>
            <a:endParaRPr lang="en-US" dirty="0" smtClean="0"/>
          </a:p>
          <a:p>
            <a:endParaRPr lang="en-US" dirty="0"/>
          </a:p>
        </p:txBody>
      </p:sp>
      <p:sp>
        <p:nvSpPr>
          <p:cNvPr id="4" name="Slide Number Placeholder 3"/>
          <p:cNvSpPr>
            <a:spLocks noGrp="1"/>
          </p:cNvSpPr>
          <p:nvPr>
            <p:ph type="sldNum" sz="quarter" idx="10"/>
          </p:nvPr>
        </p:nvSpPr>
        <p:spPr/>
        <p:txBody>
          <a:bodyPr/>
          <a:lstStyle/>
          <a:p>
            <a:fld id="{032F7FE3-DC68-4D11-8226-69AC4FB1C3AE}" type="slidenum">
              <a:rPr lang="en-US" smtClean="0"/>
              <a:pPr/>
              <a:t>6</a:t>
            </a:fld>
            <a:endParaRPr lang="en-US"/>
          </a:p>
        </p:txBody>
      </p:sp>
    </p:spTree>
    <p:extLst>
      <p:ext uri="{BB962C8B-B14F-4D97-AF65-F5344CB8AC3E}">
        <p14:creationId xmlns:p14="http://schemas.microsoft.com/office/powerpoint/2010/main" val="16246698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1040" y="4415790"/>
            <a:ext cx="5608320" cy="2489102"/>
          </a:xfrm>
        </p:spPr>
        <p:txBody>
          <a:bodyPr>
            <a:normAutofit/>
          </a:bodyPr>
          <a:lstStyle/>
          <a:p>
            <a:endParaRPr lang="en-US" dirty="0" smtClean="0"/>
          </a:p>
          <a:p>
            <a:r>
              <a:rPr lang="en-US" dirty="0" smtClean="0"/>
              <a:t>--The second report is the Fund Activity Report.</a:t>
            </a:r>
          </a:p>
          <a:p>
            <a:endParaRPr lang="en-US" dirty="0" smtClean="0"/>
          </a:p>
          <a:p>
            <a:r>
              <a:rPr lang="en-US" dirty="0" smtClean="0"/>
              <a:t>--This report will give you a quick snapshot of your revenue by fund. In this example, I am pulling to see how much revenue was brought in through the three funds that report to our membership campaign. </a:t>
            </a:r>
          </a:p>
          <a:p>
            <a:endParaRPr lang="en-US" dirty="0" smtClean="0"/>
          </a:p>
          <a:p>
            <a:r>
              <a:rPr lang="en-US" dirty="0" smtClean="0"/>
              <a:t>--The revenue is broken down by pledges, payments, and gifts. </a:t>
            </a:r>
          </a:p>
          <a:p>
            <a:endParaRPr lang="en-US" dirty="0" smtClean="0"/>
          </a:p>
          <a:p>
            <a:r>
              <a:rPr lang="en-US" dirty="0" smtClean="0"/>
              <a:t>--I use this report daily to see how much revenue has been booked.</a:t>
            </a:r>
          </a:p>
          <a:p>
            <a:endParaRPr lang="en-US" dirty="0" smtClean="0"/>
          </a:p>
          <a:p>
            <a:endParaRPr lang="en-US" dirty="0"/>
          </a:p>
        </p:txBody>
      </p:sp>
      <p:sp>
        <p:nvSpPr>
          <p:cNvPr id="4" name="Slide Number Placeholder 3"/>
          <p:cNvSpPr>
            <a:spLocks noGrp="1"/>
          </p:cNvSpPr>
          <p:nvPr>
            <p:ph type="sldNum" sz="quarter" idx="10"/>
          </p:nvPr>
        </p:nvSpPr>
        <p:spPr/>
        <p:txBody>
          <a:bodyPr/>
          <a:lstStyle/>
          <a:p>
            <a:fld id="{032F7FE3-DC68-4D11-8226-69AC4FB1C3AE}" type="slidenum">
              <a:rPr lang="en-US" smtClean="0"/>
              <a:pPr/>
              <a:t>7</a:t>
            </a:fld>
            <a:endParaRPr lang="en-US"/>
          </a:p>
        </p:txBody>
      </p:sp>
    </p:spTree>
    <p:extLst>
      <p:ext uri="{BB962C8B-B14F-4D97-AF65-F5344CB8AC3E}">
        <p14:creationId xmlns:p14="http://schemas.microsoft.com/office/powerpoint/2010/main" val="16246698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1040" y="4415790"/>
            <a:ext cx="5608320" cy="2489102"/>
          </a:xfrm>
        </p:spPr>
        <p:txBody>
          <a:bodyPr>
            <a:normAutofit/>
          </a:bodyPr>
          <a:lstStyle/>
          <a:p>
            <a:endParaRPr lang="en-US" dirty="0" smtClean="0"/>
          </a:p>
          <a:p>
            <a:r>
              <a:rPr lang="en-US" dirty="0" smtClean="0"/>
              <a:t>--This is one of my favorite reports…the Revenue by Source &amp; Appeal report, which shows detailed revenue results for our appeals by segment.</a:t>
            </a:r>
          </a:p>
          <a:p>
            <a:endParaRPr lang="en-US" dirty="0" smtClean="0"/>
          </a:p>
          <a:p>
            <a:r>
              <a:rPr lang="en-US" dirty="0" smtClean="0"/>
              <a:t>--We set up a unique appeal in Tessitura for each fundraising effort and create source codes for each segment, so we can track the productivity of that segment. </a:t>
            </a:r>
          </a:p>
          <a:p>
            <a:endParaRPr lang="en-US" dirty="0" smtClean="0"/>
          </a:p>
          <a:p>
            <a:r>
              <a:rPr lang="en-US" dirty="0" smtClean="0"/>
              <a:t>--It shows how many gifts came in through our appeal, calculates average gift, ROI, and presents gross vs. net revenue. Through this report, you can analyze which segments are your best performing prospects, as well as evaluate the success of any test segments.</a:t>
            </a:r>
          </a:p>
          <a:p>
            <a:endParaRPr lang="en-US" dirty="0" smtClean="0"/>
          </a:p>
          <a:p>
            <a:endParaRPr lang="en-US" dirty="0"/>
          </a:p>
        </p:txBody>
      </p:sp>
      <p:sp>
        <p:nvSpPr>
          <p:cNvPr id="4" name="Slide Number Placeholder 3"/>
          <p:cNvSpPr>
            <a:spLocks noGrp="1"/>
          </p:cNvSpPr>
          <p:nvPr>
            <p:ph type="sldNum" sz="quarter" idx="10"/>
          </p:nvPr>
        </p:nvSpPr>
        <p:spPr/>
        <p:txBody>
          <a:bodyPr/>
          <a:lstStyle/>
          <a:p>
            <a:fld id="{032F7FE3-DC68-4D11-8226-69AC4FB1C3AE}" type="slidenum">
              <a:rPr lang="en-US" smtClean="0"/>
              <a:pPr/>
              <a:t>8</a:t>
            </a:fld>
            <a:endParaRPr lang="en-US"/>
          </a:p>
        </p:txBody>
      </p:sp>
    </p:spTree>
    <p:extLst>
      <p:ext uri="{BB962C8B-B14F-4D97-AF65-F5344CB8AC3E}">
        <p14:creationId xmlns:p14="http://schemas.microsoft.com/office/powerpoint/2010/main" val="16246698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1040" y="4415790"/>
            <a:ext cx="5608320" cy="2489102"/>
          </a:xfrm>
        </p:spPr>
        <p:txBody>
          <a:bodyPr>
            <a:normAutofit fontScale="92500" lnSpcReduction="10000"/>
          </a:bodyPr>
          <a:lstStyle/>
          <a:p>
            <a:endParaRPr lang="en-US" dirty="0" smtClean="0"/>
          </a:p>
          <a:p>
            <a:r>
              <a:rPr lang="en-US" dirty="0" smtClean="0"/>
              <a:t>--The next report is the Membership Renewals Report</a:t>
            </a:r>
          </a:p>
          <a:p>
            <a:endParaRPr lang="en-US" dirty="0" smtClean="0"/>
          </a:p>
          <a:p>
            <a:r>
              <a:rPr lang="en-US" dirty="0" smtClean="0"/>
              <a:t>--It’s provides a quick way for us to see our membership renewal rate for the overall program or by membership level for a set date range. It’s also a great way to get counts, by expiration date, of members who have not yet renewed for retargeting.</a:t>
            </a:r>
          </a:p>
          <a:p>
            <a:endParaRPr lang="en-US" dirty="0" smtClean="0"/>
          </a:p>
          <a:p>
            <a:r>
              <a:rPr lang="en-US" dirty="0" smtClean="0"/>
              <a:t>--It can be viewed in three modes: “Single”, “Comparison”, and “Years of Service”</a:t>
            </a:r>
          </a:p>
          <a:p>
            <a:endParaRPr lang="en-US" dirty="0" smtClean="0"/>
          </a:p>
          <a:p>
            <a:r>
              <a:rPr lang="en-US" dirty="0" smtClean="0"/>
              <a:t>--In this example, we are looking at the “Comparison” mode, which shows the renewal rate variances by expiration month from August 1, 2017 through January 31, 2018 for our Donor level members.</a:t>
            </a:r>
          </a:p>
          <a:p>
            <a:endParaRPr lang="en-US" dirty="0" smtClean="0"/>
          </a:p>
          <a:p>
            <a:r>
              <a:rPr lang="en-US" dirty="0" smtClean="0"/>
              <a:t>--I will mention that the “Years of Service” mode is particularly helpful if you are trying to understand your “first year member” renewal rate.</a:t>
            </a:r>
          </a:p>
          <a:p>
            <a:endParaRPr lang="en-US" dirty="0" smtClean="0"/>
          </a:p>
          <a:p>
            <a:endParaRPr lang="en-US" dirty="0"/>
          </a:p>
        </p:txBody>
      </p:sp>
      <p:sp>
        <p:nvSpPr>
          <p:cNvPr id="4" name="Slide Number Placeholder 3"/>
          <p:cNvSpPr>
            <a:spLocks noGrp="1"/>
          </p:cNvSpPr>
          <p:nvPr>
            <p:ph type="sldNum" sz="quarter" idx="10"/>
          </p:nvPr>
        </p:nvSpPr>
        <p:spPr/>
        <p:txBody>
          <a:bodyPr/>
          <a:lstStyle/>
          <a:p>
            <a:fld id="{032F7FE3-DC68-4D11-8226-69AC4FB1C3AE}" type="slidenum">
              <a:rPr lang="en-US" smtClean="0"/>
              <a:pPr/>
              <a:t>9</a:t>
            </a:fld>
            <a:endParaRPr lang="en-US"/>
          </a:p>
        </p:txBody>
      </p:sp>
    </p:spTree>
    <p:extLst>
      <p:ext uri="{BB962C8B-B14F-4D97-AF65-F5344CB8AC3E}">
        <p14:creationId xmlns:p14="http://schemas.microsoft.com/office/powerpoint/2010/main" val="16246698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1040" y="4415790"/>
            <a:ext cx="5608320" cy="2489102"/>
          </a:xfrm>
        </p:spPr>
        <p:txBody>
          <a:bodyPr>
            <a:normAutofit/>
          </a:bodyPr>
          <a:lstStyle/>
          <a:p>
            <a:endParaRPr lang="en-US" dirty="0" smtClean="0"/>
          </a:p>
          <a:p>
            <a:r>
              <a:rPr lang="en-US" dirty="0" smtClean="0"/>
              <a:t>--Next up is the Membership Statistics: Counts &amp; Percentages Report.</a:t>
            </a:r>
          </a:p>
          <a:p>
            <a:endParaRPr lang="en-US" dirty="0" smtClean="0"/>
          </a:p>
          <a:p>
            <a:r>
              <a:rPr lang="en-US" dirty="0" smtClean="0"/>
              <a:t>--This is a quick way to get some details on your membership statistics for the overall program or by level. </a:t>
            </a:r>
          </a:p>
          <a:p>
            <a:endParaRPr lang="en-US" dirty="0" smtClean="0"/>
          </a:p>
          <a:p>
            <a:r>
              <a:rPr lang="en-US" dirty="0" smtClean="0"/>
              <a:t>--In this example, I am looking specifically at our Supporting level members, with expiration dates ranging from January 2017 through December 2017. As you can see, this report breaks down how many Supporting members were acquired, renewed, and reinstated within those parameters.  </a:t>
            </a:r>
          </a:p>
          <a:p>
            <a:endParaRPr lang="en-US" dirty="0" smtClean="0"/>
          </a:p>
          <a:p>
            <a:r>
              <a:rPr lang="en-US" dirty="0" smtClean="0"/>
              <a:t>--It’s quite helpful when you want to understand the make-up of your membership program overall or by level. </a:t>
            </a:r>
          </a:p>
          <a:p>
            <a:endParaRPr lang="en-US" dirty="0" smtClean="0"/>
          </a:p>
          <a:p>
            <a:endParaRPr lang="en-US" dirty="0"/>
          </a:p>
        </p:txBody>
      </p:sp>
      <p:sp>
        <p:nvSpPr>
          <p:cNvPr id="4" name="Slide Number Placeholder 3"/>
          <p:cNvSpPr>
            <a:spLocks noGrp="1"/>
          </p:cNvSpPr>
          <p:nvPr>
            <p:ph type="sldNum" sz="quarter" idx="10"/>
          </p:nvPr>
        </p:nvSpPr>
        <p:spPr/>
        <p:txBody>
          <a:bodyPr/>
          <a:lstStyle/>
          <a:p>
            <a:fld id="{032F7FE3-DC68-4D11-8226-69AC4FB1C3AE}" type="slidenum">
              <a:rPr lang="en-US" smtClean="0"/>
              <a:pPr/>
              <a:t>10</a:t>
            </a:fld>
            <a:endParaRPr lang="en-US"/>
          </a:p>
        </p:txBody>
      </p:sp>
    </p:spTree>
    <p:extLst>
      <p:ext uri="{BB962C8B-B14F-4D97-AF65-F5344CB8AC3E}">
        <p14:creationId xmlns:p14="http://schemas.microsoft.com/office/powerpoint/2010/main" val="16246698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1040" y="4415790"/>
            <a:ext cx="5608320" cy="2489102"/>
          </a:xfrm>
        </p:spPr>
        <p:txBody>
          <a:bodyPr>
            <a:normAutofit/>
          </a:bodyPr>
          <a:lstStyle/>
          <a:p>
            <a:endParaRPr lang="en-US" dirty="0" smtClean="0"/>
          </a:p>
          <a:p>
            <a:r>
              <a:rPr lang="en-US" dirty="0" smtClean="0"/>
              <a:t>--Next is a customized report we use called the Met Membership on the </a:t>
            </a:r>
            <a:r>
              <a:rPr lang="en-US" dirty="0" err="1" smtClean="0"/>
              <a:t>Masterfile</a:t>
            </a:r>
            <a:r>
              <a:rPr lang="en-US" dirty="0" smtClean="0"/>
              <a:t>.</a:t>
            </a:r>
          </a:p>
          <a:p>
            <a:endParaRPr lang="en-US" dirty="0" smtClean="0"/>
          </a:p>
          <a:p>
            <a:r>
              <a:rPr lang="en-US" dirty="0" smtClean="0"/>
              <a:t>--This report was created because we needed a quick way to look at YTD membership counts when compared to the previous fiscal year. </a:t>
            </a:r>
          </a:p>
          <a:p>
            <a:endParaRPr lang="en-US" dirty="0" smtClean="0"/>
          </a:p>
          <a:p>
            <a:r>
              <a:rPr lang="en-US" dirty="0" smtClean="0"/>
              <a:t>-- It allows us to see the variances for each program at each level and allows us to drill down and find those individuals, so that we can work on a retargeting strategy that makes sense for them. </a:t>
            </a:r>
          </a:p>
          <a:p>
            <a:endParaRPr lang="en-US" dirty="0" smtClean="0"/>
          </a:p>
          <a:p>
            <a:r>
              <a:rPr lang="en-US" dirty="0" smtClean="0"/>
              <a:t>-- In this example, I am showing the Patron, Young Associate, and Upper Guild counts. </a:t>
            </a:r>
            <a:endParaRPr lang="en-US" dirty="0"/>
          </a:p>
        </p:txBody>
      </p:sp>
      <p:sp>
        <p:nvSpPr>
          <p:cNvPr id="4" name="Slide Number Placeholder 3"/>
          <p:cNvSpPr>
            <a:spLocks noGrp="1"/>
          </p:cNvSpPr>
          <p:nvPr>
            <p:ph type="sldNum" sz="quarter" idx="10"/>
          </p:nvPr>
        </p:nvSpPr>
        <p:spPr/>
        <p:txBody>
          <a:bodyPr/>
          <a:lstStyle/>
          <a:p>
            <a:fld id="{032F7FE3-DC68-4D11-8226-69AC4FB1C3AE}" type="slidenum">
              <a:rPr lang="en-US" smtClean="0"/>
              <a:pPr/>
              <a:t>11</a:t>
            </a:fld>
            <a:endParaRPr lang="en-US"/>
          </a:p>
        </p:txBody>
      </p:sp>
    </p:spTree>
    <p:extLst>
      <p:ext uri="{BB962C8B-B14F-4D97-AF65-F5344CB8AC3E}">
        <p14:creationId xmlns:p14="http://schemas.microsoft.com/office/powerpoint/2010/main" val="16246698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1040" y="4415790"/>
            <a:ext cx="5608320" cy="2489102"/>
          </a:xfrm>
        </p:spPr>
        <p:txBody>
          <a:bodyPr>
            <a:normAutofit fontScale="92500"/>
          </a:bodyPr>
          <a:lstStyle/>
          <a:p>
            <a:endParaRPr lang="en-US" dirty="0" smtClean="0"/>
          </a:p>
          <a:p>
            <a:r>
              <a:rPr lang="en-US" dirty="0" smtClean="0"/>
              <a:t>--Lastly is a customized Membership Movement Report.</a:t>
            </a:r>
          </a:p>
          <a:p>
            <a:endParaRPr lang="en-US" dirty="0" smtClean="0"/>
          </a:p>
          <a:p>
            <a:r>
              <a:rPr lang="en-US" dirty="0" smtClean="0"/>
              <a:t>--Although Tessitura already has a Membership Movement Report that gives numbers and percentages of renewed, lapsed/dropped, and upgraded members, we wanted to be able to specifically look at each level and summarize the movement of members at that level in a given timeframe. </a:t>
            </a:r>
          </a:p>
          <a:p>
            <a:endParaRPr lang="en-US" dirty="0" smtClean="0"/>
          </a:p>
          <a:p>
            <a:r>
              <a:rPr lang="en-US" dirty="0" smtClean="0"/>
              <a:t>--This example shows  the movement of our Sponsor level members from January 2017 through December 2017. In the box below, we can quickly tell that this level had an 83% renewal rate and that we dropped 211 members from the year before. </a:t>
            </a:r>
          </a:p>
          <a:p>
            <a:endParaRPr lang="en-US" dirty="0" smtClean="0"/>
          </a:p>
          <a:p>
            <a:r>
              <a:rPr lang="en-US" dirty="0" smtClean="0"/>
              <a:t>To summarize, there are many great reports available to you in Tessitura that you can use to help track your success and better understand the challenges of your membership program. </a:t>
            </a:r>
          </a:p>
          <a:p>
            <a:endParaRPr lang="en-US" dirty="0"/>
          </a:p>
        </p:txBody>
      </p:sp>
      <p:sp>
        <p:nvSpPr>
          <p:cNvPr id="4" name="Slide Number Placeholder 3"/>
          <p:cNvSpPr>
            <a:spLocks noGrp="1"/>
          </p:cNvSpPr>
          <p:nvPr>
            <p:ph type="sldNum" sz="quarter" idx="10"/>
          </p:nvPr>
        </p:nvSpPr>
        <p:spPr/>
        <p:txBody>
          <a:bodyPr/>
          <a:lstStyle/>
          <a:p>
            <a:fld id="{032F7FE3-DC68-4D11-8226-69AC4FB1C3AE}" type="slidenum">
              <a:rPr lang="en-US" smtClean="0"/>
              <a:pPr/>
              <a:t>12</a:t>
            </a:fld>
            <a:endParaRPr lang="en-US"/>
          </a:p>
        </p:txBody>
      </p:sp>
    </p:spTree>
    <p:extLst>
      <p:ext uri="{BB962C8B-B14F-4D97-AF65-F5344CB8AC3E}">
        <p14:creationId xmlns:p14="http://schemas.microsoft.com/office/powerpoint/2010/main" val="162466981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32F7FE3-DC68-4D11-8226-69AC4FB1C3AE}" type="slidenum">
              <a:rPr lang="en-US" smtClean="0"/>
              <a:pPr/>
              <a:t>13</a:t>
            </a:fld>
            <a:endParaRPr lang="en-US"/>
          </a:p>
        </p:txBody>
      </p:sp>
    </p:spTree>
    <p:extLst>
      <p:ext uri="{BB962C8B-B14F-4D97-AF65-F5344CB8AC3E}">
        <p14:creationId xmlns:p14="http://schemas.microsoft.com/office/powerpoint/2010/main" val="27230070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B991D691-805E-451B-B32D-E0BB57582D04}" type="datetimeFigureOut">
              <a:rPr lang="en-US" smtClean="0"/>
              <a:pPr/>
              <a:t>4/19/2018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0CDC597-AB01-4110-8DC7-7FCDBA621C1D}" type="slidenum">
              <a:rPr lang="en-US" smtClean="0"/>
              <a:pPr/>
              <a:t>‹#›</a:t>
            </a:fld>
            <a:endParaRPr lang="en-US"/>
          </a:p>
        </p:txBody>
      </p:sp>
    </p:spTree>
    <p:extLst>
      <p:ext uri="{BB962C8B-B14F-4D97-AF65-F5344CB8AC3E}">
        <p14:creationId xmlns:p14="http://schemas.microsoft.com/office/powerpoint/2010/main" val="31536949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991D691-805E-451B-B32D-E0BB57582D04}" type="datetimeFigureOut">
              <a:rPr lang="en-US" smtClean="0"/>
              <a:pPr/>
              <a:t>4/19/2018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0CDC597-AB01-4110-8DC7-7FCDBA621C1D}" type="slidenum">
              <a:rPr lang="en-US" smtClean="0"/>
              <a:pPr/>
              <a:t>‹#›</a:t>
            </a:fld>
            <a:endParaRPr lang="en-US"/>
          </a:p>
        </p:txBody>
      </p:sp>
    </p:spTree>
    <p:extLst>
      <p:ext uri="{BB962C8B-B14F-4D97-AF65-F5344CB8AC3E}">
        <p14:creationId xmlns:p14="http://schemas.microsoft.com/office/powerpoint/2010/main" val="24789702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991D691-805E-451B-B32D-E0BB57582D04}" type="datetimeFigureOut">
              <a:rPr lang="en-US" smtClean="0"/>
              <a:pPr/>
              <a:t>4/19/2018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0CDC597-AB01-4110-8DC7-7FCDBA621C1D}" type="slidenum">
              <a:rPr lang="en-US" smtClean="0"/>
              <a:pPr/>
              <a:t>‹#›</a:t>
            </a:fld>
            <a:endParaRPr lang="en-US"/>
          </a:p>
        </p:txBody>
      </p:sp>
    </p:spTree>
    <p:extLst>
      <p:ext uri="{BB962C8B-B14F-4D97-AF65-F5344CB8AC3E}">
        <p14:creationId xmlns:p14="http://schemas.microsoft.com/office/powerpoint/2010/main" val="22931165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B991D691-805E-451B-B32D-E0BB57582D04}" type="datetimeFigureOut">
              <a:rPr lang="en-US" smtClean="0"/>
              <a:pPr/>
              <a:t>4/19/2018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0CDC597-AB01-4110-8DC7-7FCDBA621C1D}" type="slidenum">
              <a:rPr lang="en-US" smtClean="0"/>
              <a:pPr/>
              <a:t>‹#›</a:t>
            </a:fld>
            <a:endParaRPr lang="en-US"/>
          </a:p>
        </p:txBody>
      </p:sp>
    </p:spTree>
    <p:extLst>
      <p:ext uri="{BB962C8B-B14F-4D97-AF65-F5344CB8AC3E}">
        <p14:creationId xmlns:p14="http://schemas.microsoft.com/office/powerpoint/2010/main" val="15375424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B991D691-805E-451B-B32D-E0BB57582D04}" type="datetimeFigureOut">
              <a:rPr lang="en-US" smtClean="0"/>
              <a:pPr/>
              <a:t>4/19/2018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0CDC597-AB01-4110-8DC7-7FCDBA621C1D}" type="slidenum">
              <a:rPr lang="en-US" smtClean="0"/>
              <a:pPr/>
              <a:t>‹#›</a:t>
            </a:fld>
            <a:endParaRPr lang="en-US"/>
          </a:p>
        </p:txBody>
      </p:sp>
    </p:spTree>
    <p:extLst>
      <p:ext uri="{BB962C8B-B14F-4D97-AF65-F5344CB8AC3E}">
        <p14:creationId xmlns:p14="http://schemas.microsoft.com/office/powerpoint/2010/main" val="23793421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B991D691-805E-451B-B32D-E0BB57582D04}" type="datetimeFigureOut">
              <a:rPr lang="en-US" smtClean="0"/>
              <a:pPr/>
              <a:t>4/19/2018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0CDC597-AB01-4110-8DC7-7FCDBA621C1D}" type="slidenum">
              <a:rPr lang="en-US" smtClean="0"/>
              <a:pPr/>
              <a:t>‹#›</a:t>
            </a:fld>
            <a:endParaRPr lang="en-US"/>
          </a:p>
        </p:txBody>
      </p:sp>
    </p:spTree>
    <p:extLst>
      <p:ext uri="{BB962C8B-B14F-4D97-AF65-F5344CB8AC3E}">
        <p14:creationId xmlns:p14="http://schemas.microsoft.com/office/powerpoint/2010/main" val="13452392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991D691-805E-451B-B32D-E0BB57582D04}" type="datetimeFigureOut">
              <a:rPr lang="en-US" smtClean="0"/>
              <a:pPr/>
              <a:t>4/19/2018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0CDC597-AB01-4110-8DC7-7FCDBA621C1D}" type="slidenum">
              <a:rPr lang="en-US" smtClean="0"/>
              <a:pPr/>
              <a:t>‹#›</a:t>
            </a:fld>
            <a:endParaRPr lang="en-US"/>
          </a:p>
        </p:txBody>
      </p:sp>
    </p:spTree>
    <p:extLst>
      <p:ext uri="{BB962C8B-B14F-4D97-AF65-F5344CB8AC3E}">
        <p14:creationId xmlns:p14="http://schemas.microsoft.com/office/powerpoint/2010/main" val="20659877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991D691-805E-451B-B32D-E0BB57582D04}" type="datetimeFigureOut">
              <a:rPr lang="en-US" smtClean="0"/>
              <a:pPr/>
              <a:t>4/19/2018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0CDC597-AB01-4110-8DC7-7FCDBA621C1D}" type="slidenum">
              <a:rPr lang="en-US" smtClean="0"/>
              <a:pPr/>
              <a:t>‹#›</a:t>
            </a:fld>
            <a:endParaRPr lang="en-US"/>
          </a:p>
        </p:txBody>
      </p:sp>
    </p:spTree>
    <p:extLst>
      <p:ext uri="{BB962C8B-B14F-4D97-AF65-F5344CB8AC3E}">
        <p14:creationId xmlns:p14="http://schemas.microsoft.com/office/powerpoint/2010/main" val="10004150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991D691-805E-451B-B32D-E0BB57582D04}" type="datetimeFigureOut">
              <a:rPr lang="en-US" smtClean="0"/>
              <a:pPr/>
              <a:t>4/19/2018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0CDC597-AB01-4110-8DC7-7FCDBA621C1D}" type="slidenum">
              <a:rPr lang="en-US" smtClean="0"/>
              <a:pPr/>
              <a:t>‹#›</a:t>
            </a:fld>
            <a:endParaRPr lang="en-US"/>
          </a:p>
        </p:txBody>
      </p:sp>
    </p:spTree>
    <p:extLst>
      <p:ext uri="{BB962C8B-B14F-4D97-AF65-F5344CB8AC3E}">
        <p14:creationId xmlns:p14="http://schemas.microsoft.com/office/powerpoint/2010/main" val="551763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991D691-805E-451B-B32D-E0BB57582D04}" type="datetimeFigureOut">
              <a:rPr lang="en-US" smtClean="0"/>
              <a:pPr/>
              <a:t>4/19/2018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0CDC597-AB01-4110-8DC7-7FCDBA621C1D}" type="slidenum">
              <a:rPr lang="en-US" smtClean="0"/>
              <a:pPr/>
              <a:t>‹#›</a:t>
            </a:fld>
            <a:endParaRPr lang="en-US"/>
          </a:p>
        </p:txBody>
      </p:sp>
    </p:spTree>
    <p:extLst>
      <p:ext uri="{BB962C8B-B14F-4D97-AF65-F5344CB8AC3E}">
        <p14:creationId xmlns:p14="http://schemas.microsoft.com/office/powerpoint/2010/main" val="15199231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991D691-805E-451B-B32D-E0BB57582D04}" type="datetimeFigureOut">
              <a:rPr lang="en-US" smtClean="0"/>
              <a:pPr/>
              <a:t>4/19/2018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0CDC597-AB01-4110-8DC7-7FCDBA621C1D}" type="slidenum">
              <a:rPr lang="en-US" smtClean="0"/>
              <a:pPr/>
              <a:t>‹#›</a:t>
            </a:fld>
            <a:endParaRPr lang="en-US"/>
          </a:p>
        </p:txBody>
      </p:sp>
    </p:spTree>
    <p:extLst>
      <p:ext uri="{BB962C8B-B14F-4D97-AF65-F5344CB8AC3E}">
        <p14:creationId xmlns:p14="http://schemas.microsoft.com/office/powerpoint/2010/main" val="27895501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991D691-805E-451B-B32D-E0BB57582D04}" type="datetimeFigureOut">
              <a:rPr lang="en-US" smtClean="0"/>
              <a:pPr/>
              <a:t>4/19/2018</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0CDC597-AB01-4110-8DC7-7FCDBA621C1D}" type="slidenum">
              <a:rPr lang="en-US" smtClean="0"/>
              <a:pPr/>
              <a:t>‹#›</a:t>
            </a:fld>
            <a:endParaRPr lang="en-US"/>
          </a:p>
        </p:txBody>
      </p:sp>
    </p:spTree>
    <p:extLst>
      <p:ext uri="{BB962C8B-B14F-4D97-AF65-F5344CB8AC3E}">
        <p14:creationId xmlns:p14="http://schemas.microsoft.com/office/powerpoint/2010/main" val="186321542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hyperlink" Target="mailto:blach@metopera.or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t="-9000" b="-9000"/>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 y="87682"/>
            <a:ext cx="12191999" cy="687116"/>
          </a:xfrm>
        </p:spPr>
        <p:txBody>
          <a:bodyPr>
            <a:normAutofit fontScale="90000"/>
          </a:bodyPr>
          <a:lstStyle/>
          <a:p>
            <a:r>
              <a:rPr lang="en-US" sz="4400" b="1" dirty="0" smtClean="0">
                <a:solidFill>
                  <a:schemeClr val="bg1"/>
                </a:solidFill>
              </a:rPr>
              <a:t>Membership at the Met</a:t>
            </a:r>
            <a:endParaRPr lang="en-US" sz="4400" b="1" dirty="0">
              <a:solidFill>
                <a:schemeClr val="bg1"/>
              </a:solidFill>
            </a:endParaRPr>
          </a:p>
        </p:txBody>
      </p:sp>
      <p:sp>
        <p:nvSpPr>
          <p:cNvPr id="6" name="Subtitle 5"/>
          <p:cNvSpPr>
            <a:spLocks noGrp="1"/>
          </p:cNvSpPr>
          <p:nvPr>
            <p:ph type="subTitle" idx="1"/>
          </p:nvPr>
        </p:nvSpPr>
        <p:spPr>
          <a:xfrm>
            <a:off x="739037" y="699643"/>
            <a:ext cx="10597017" cy="364884"/>
          </a:xfrm>
        </p:spPr>
        <p:txBody>
          <a:bodyPr>
            <a:normAutofit fontScale="25000" lnSpcReduction="20000"/>
          </a:bodyPr>
          <a:lstStyle/>
          <a:p>
            <a:r>
              <a:rPr lang="en-US" sz="8000" b="1" dirty="0" smtClean="0">
                <a:solidFill>
                  <a:schemeClr val="bg1"/>
                </a:solidFill>
              </a:rPr>
              <a:t>Barbra S. Lach, Director of Membership &amp; Promotions</a:t>
            </a:r>
            <a:r>
              <a:rPr lang="en-US" sz="9600" b="1" dirty="0" smtClean="0">
                <a:solidFill>
                  <a:schemeClr val="bg1"/>
                </a:solidFill>
              </a:rPr>
              <a:t/>
            </a:r>
            <a:br>
              <a:rPr lang="en-US" sz="9600" b="1" dirty="0" smtClean="0">
                <a:solidFill>
                  <a:schemeClr val="bg1"/>
                </a:solidFill>
              </a:rPr>
            </a:br>
            <a:endParaRPr lang="en-US" sz="9600" b="1" dirty="0" smtClean="0">
              <a:solidFill>
                <a:schemeClr val="bg1"/>
              </a:solidFill>
            </a:endParaRPr>
          </a:p>
          <a:p>
            <a:endParaRPr lang="en-US" dirty="0"/>
          </a:p>
          <a:p>
            <a:endParaRPr lang="en-US" dirty="0"/>
          </a:p>
        </p:txBody>
      </p:sp>
      <p:pic>
        <p:nvPicPr>
          <p:cNvPr id="7" name="Picture 6" descr="met opera logo.jpg"/>
          <p:cNvPicPr>
            <a:picLocks noChangeAspect="1"/>
          </p:cNvPicPr>
          <p:nvPr/>
        </p:nvPicPr>
        <p:blipFill>
          <a:blip r:embed="rId4" cstate="print"/>
          <a:srcRect l="6633" t="7070" r="10705" b="8746"/>
          <a:stretch>
            <a:fillRect/>
          </a:stretch>
        </p:blipFill>
        <p:spPr>
          <a:xfrm>
            <a:off x="175364" y="177703"/>
            <a:ext cx="1828800" cy="1303728"/>
          </a:xfrm>
          <a:prstGeom prst="rect">
            <a:avLst/>
          </a:prstGeom>
          <a:solidFill>
            <a:schemeClr val="accent1"/>
          </a:solidFill>
        </p:spPr>
      </p:pic>
      <p:sp>
        <p:nvSpPr>
          <p:cNvPr id="8" name="Rectangle 7"/>
          <p:cNvSpPr/>
          <p:nvPr/>
        </p:nvSpPr>
        <p:spPr>
          <a:xfrm>
            <a:off x="7841293" y="6396335"/>
            <a:ext cx="4100000" cy="461665"/>
          </a:xfrm>
          <a:prstGeom prst="rect">
            <a:avLst/>
          </a:prstGeom>
        </p:spPr>
        <p:txBody>
          <a:bodyPr wrap="square">
            <a:spAutoFit/>
          </a:bodyPr>
          <a:lstStyle/>
          <a:p>
            <a:r>
              <a:rPr lang="en-US" sz="2400" b="1" dirty="0" smtClean="0">
                <a:solidFill>
                  <a:schemeClr val="bg1"/>
                </a:solidFill>
              </a:rPr>
              <a:t>NYC TUG Event </a:t>
            </a:r>
            <a:r>
              <a:rPr lang="en-US" sz="2400" b="1" dirty="0">
                <a:solidFill>
                  <a:schemeClr val="bg1"/>
                </a:solidFill>
              </a:rPr>
              <a:t>/ </a:t>
            </a:r>
            <a:r>
              <a:rPr lang="en-US" sz="2400" b="1" dirty="0" smtClean="0">
                <a:solidFill>
                  <a:schemeClr val="bg1"/>
                </a:solidFill>
              </a:rPr>
              <a:t>April 18, 2018</a:t>
            </a:r>
            <a:endParaRPr lang="en-US" sz="2400" b="1" dirty="0">
              <a:solidFill>
                <a:schemeClr val="bg1"/>
              </a:solidFill>
            </a:endParaRPr>
          </a:p>
        </p:txBody>
      </p:sp>
    </p:spTree>
    <p:extLst>
      <p:ext uri="{BB962C8B-B14F-4D97-AF65-F5344CB8AC3E}">
        <p14:creationId xmlns:p14="http://schemas.microsoft.com/office/powerpoint/2010/main" val="116867925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4739" y="1"/>
            <a:ext cx="10515600" cy="1325563"/>
          </a:xfrm>
        </p:spPr>
        <p:txBody>
          <a:bodyPr/>
          <a:lstStyle/>
          <a:p>
            <a:pPr algn="ctr"/>
            <a:r>
              <a:rPr lang="en-US" dirty="0" smtClean="0"/>
              <a:t>About The Metropolitan Opera</a:t>
            </a:r>
            <a:endParaRPr lang="en-US" dirty="0"/>
          </a:p>
        </p:txBody>
      </p:sp>
      <p:sp>
        <p:nvSpPr>
          <p:cNvPr id="3" name="Content Placeholder 2"/>
          <p:cNvSpPr>
            <a:spLocks noGrp="1"/>
          </p:cNvSpPr>
          <p:nvPr>
            <p:ph sz="half" idx="1"/>
          </p:nvPr>
        </p:nvSpPr>
        <p:spPr>
          <a:xfrm>
            <a:off x="865894" y="3995803"/>
            <a:ext cx="9453808" cy="2592888"/>
          </a:xfrm>
        </p:spPr>
        <p:txBody>
          <a:bodyPr>
            <a:noAutofit/>
          </a:bodyPr>
          <a:lstStyle/>
          <a:p>
            <a:pPr>
              <a:buNone/>
            </a:pPr>
            <a:endParaRPr lang="en-US" sz="500" dirty="0"/>
          </a:p>
          <a:p>
            <a:r>
              <a:rPr lang="en-US" sz="2400" dirty="0" smtClean="0"/>
              <a:t>The </a:t>
            </a:r>
            <a:r>
              <a:rPr lang="en-US" sz="2400" dirty="0" err="1" smtClean="0"/>
              <a:t>Met’s</a:t>
            </a:r>
            <a:r>
              <a:rPr lang="en-US" sz="2400" dirty="0" smtClean="0"/>
              <a:t> 2017─18 season features 220 </a:t>
            </a:r>
            <a:r>
              <a:rPr lang="en-US" sz="2400" dirty="0"/>
              <a:t>performances of </a:t>
            </a:r>
            <a:r>
              <a:rPr lang="en-US" sz="2400" dirty="0" smtClean="0"/>
              <a:t>26 </a:t>
            </a:r>
            <a:r>
              <a:rPr lang="en-US" sz="2400" dirty="0"/>
              <a:t>works, </a:t>
            </a:r>
            <a:r>
              <a:rPr lang="en-US" sz="2400" dirty="0" smtClean="0"/>
              <a:t>including  5 new productions. </a:t>
            </a:r>
          </a:p>
          <a:p>
            <a:r>
              <a:rPr lang="en-US" sz="2400" dirty="0" smtClean="0"/>
              <a:t>10 </a:t>
            </a:r>
            <a:r>
              <a:rPr lang="en-US" sz="2400" i="1" dirty="0" smtClean="0"/>
              <a:t>Live in HD </a:t>
            </a:r>
            <a:r>
              <a:rPr lang="en-US" sz="2400" dirty="0" smtClean="0"/>
              <a:t>cinema transmissions at more than 2,000 theaters in over 70 countries worldwide.</a:t>
            </a:r>
          </a:p>
          <a:p>
            <a:r>
              <a:rPr lang="en-US" sz="2400" dirty="0" smtClean="0"/>
              <a:t>In addition, the Met facilitates several public and education initiatives, such as our Summer Recital Series and our</a:t>
            </a:r>
            <a:r>
              <a:rPr lang="en-US" sz="2400" i="1" dirty="0" smtClean="0"/>
              <a:t> HD Live in </a:t>
            </a:r>
            <a:r>
              <a:rPr lang="en-US" sz="2400" i="1" smtClean="0"/>
              <a:t>Schools </a:t>
            </a:r>
            <a:r>
              <a:rPr lang="en-US" sz="2400" smtClean="0"/>
              <a:t>program.</a:t>
            </a:r>
            <a:endParaRPr lang="en-US" sz="2400" dirty="0"/>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357281" y="5400392"/>
            <a:ext cx="1724932" cy="1303728"/>
          </a:xfrm>
          <a:prstGeom prst="rect">
            <a:avLst/>
          </a:prstGeom>
        </p:spPr>
      </p:pic>
      <p:pic>
        <p:nvPicPr>
          <p:cNvPr id="5" name="Picture 4"/>
          <p:cNvPicPr>
            <a:picLocks noChangeAspect="1"/>
          </p:cNvPicPr>
          <p:nvPr/>
        </p:nvPicPr>
        <p:blipFill>
          <a:blip r:embed="rId4" cstate="print"/>
          <a:stretch>
            <a:fillRect/>
          </a:stretch>
        </p:blipFill>
        <p:spPr>
          <a:xfrm>
            <a:off x="8079288" y="1330139"/>
            <a:ext cx="3544150" cy="2490299"/>
          </a:xfrm>
          <a:prstGeom prst="rect">
            <a:avLst/>
          </a:prstGeom>
        </p:spPr>
      </p:pic>
      <p:pic>
        <p:nvPicPr>
          <p:cNvPr id="6" name="Picture 5"/>
          <p:cNvPicPr>
            <a:picLocks noChangeAspect="1"/>
          </p:cNvPicPr>
          <p:nvPr/>
        </p:nvPicPr>
        <p:blipFill>
          <a:blip r:embed="rId5" cstate="print"/>
          <a:stretch>
            <a:fillRect/>
          </a:stretch>
        </p:blipFill>
        <p:spPr>
          <a:xfrm>
            <a:off x="4246324" y="1332283"/>
            <a:ext cx="3745282" cy="2474484"/>
          </a:xfrm>
          <a:prstGeom prst="rect">
            <a:avLst/>
          </a:prstGeom>
        </p:spPr>
      </p:pic>
      <p:pic>
        <p:nvPicPr>
          <p:cNvPr id="7" name="Picture 6"/>
          <p:cNvPicPr>
            <a:picLocks noChangeAspect="1"/>
          </p:cNvPicPr>
          <p:nvPr/>
        </p:nvPicPr>
        <p:blipFill>
          <a:blip r:embed="rId6" cstate="print"/>
          <a:stretch>
            <a:fillRect/>
          </a:stretch>
        </p:blipFill>
        <p:spPr>
          <a:xfrm>
            <a:off x="413359" y="1312656"/>
            <a:ext cx="3745282" cy="2497830"/>
          </a:xfrm>
          <a:prstGeom prst="rect">
            <a:avLst/>
          </a:prstGeom>
        </p:spPr>
      </p:pic>
    </p:spTree>
    <p:extLst>
      <p:ext uri="{BB962C8B-B14F-4D97-AF65-F5344CB8AC3E}">
        <p14:creationId xmlns:p14="http://schemas.microsoft.com/office/powerpoint/2010/main" val="30829752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2903" y="239865"/>
            <a:ext cx="11699310" cy="1325563"/>
          </a:xfrm>
        </p:spPr>
        <p:txBody>
          <a:bodyPr>
            <a:normAutofit/>
          </a:bodyPr>
          <a:lstStyle/>
          <a:p>
            <a:pPr algn="ctr"/>
            <a:r>
              <a:rPr lang="en-US" dirty="0" smtClean="0"/>
              <a:t>Guild Membership At A Glance</a:t>
            </a:r>
            <a:endParaRPr lang="en-US" dirty="0"/>
          </a:p>
        </p:txBody>
      </p:sp>
      <p:sp>
        <p:nvSpPr>
          <p:cNvPr id="3" name="Content Placeholder 2"/>
          <p:cNvSpPr>
            <a:spLocks noGrp="1"/>
          </p:cNvSpPr>
          <p:nvPr>
            <p:ph idx="1"/>
          </p:nvPr>
        </p:nvSpPr>
        <p:spPr>
          <a:xfrm>
            <a:off x="850725" y="1487422"/>
            <a:ext cx="7253615" cy="3836139"/>
          </a:xfrm>
        </p:spPr>
        <p:txBody>
          <a:bodyPr>
            <a:normAutofit fontScale="85000" lnSpcReduction="20000"/>
          </a:bodyPr>
          <a:lstStyle/>
          <a:p>
            <a:pPr marL="0" indent="0">
              <a:buFont typeface="Wingdings" pitchFamily="2" charset="2"/>
              <a:buChar char="v"/>
            </a:pPr>
            <a:r>
              <a:rPr lang="en-US" sz="2400" dirty="0" smtClean="0"/>
              <a:t> </a:t>
            </a:r>
            <a:r>
              <a:rPr lang="en-US" dirty="0" smtClean="0"/>
              <a:t>30,000+ Guild Members</a:t>
            </a:r>
          </a:p>
          <a:p>
            <a:pPr marL="0" indent="0">
              <a:buNone/>
            </a:pPr>
            <a:endParaRPr lang="en-US" sz="500" dirty="0" smtClean="0"/>
          </a:p>
          <a:p>
            <a:pPr marL="0" indent="0">
              <a:buFont typeface="Wingdings" pitchFamily="2" charset="2"/>
              <a:buChar char="v"/>
            </a:pPr>
            <a:r>
              <a:rPr lang="en-US" dirty="0" smtClean="0"/>
              <a:t> Seven levels of support: $85 National level - $2,000 Benefactor level</a:t>
            </a:r>
          </a:p>
          <a:p>
            <a:pPr marL="0" indent="0">
              <a:buNone/>
            </a:pPr>
            <a:endParaRPr lang="en-US" sz="500" dirty="0" smtClean="0"/>
          </a:p>
          <a:p>
            <a:pPr marL="0" indent="0">
              <a:buFont typeface="Wingdings" pitchFamily="2" charset="2"/>
              <a:buChar char="v"/>
            </a:pPr>
            <a:r>
              <a:rPr lang="en-US" dirty="0" smtClean="0"/>
              <a:t> 80% renewal rate</a:t>
            </a:r>
          </a:p>
          <a:p>
            <a:pPr marL="0" indent="0">
              <a:buFont typeface="Wingdings" pitchFamily="2" charset="2"/>
              <a:buChar char="v"/>
            </a:pPr>
            <a:endParaRPr lang="en-US" sz="500" dirty="0" smtClean="0"/>
          </a:p>
          <a:p>
            <a:pPr marL="0" indent="0">
              <a:buFont typeface="Wingdings" pitchFamily="2" charset="2"/>
              <a:buChar char="v"/>
            </a:pPr>
            <a:r>
              <a:rPr lang="en-US" dirty="0" smtClean="0"/>
              <a:t> Membership renewal is on an annual rolling basis; receive Member Guide and membership card within 2 weeks</a:t>
            </a:r>
          </a:p>
          <a:p>
            <a:pPr marL="0" indent="0">
              <a:buNone/>
            </a:pPr>
            <a:endParaRPr lang="en-US" sz="500" dirty="0" smtClean="0"/>
          </a:p>
          <a:p>
            <a:pPr marL="0" indent="0">
              <a:buFont typeface="Wingdings" pitchFamily="2" charset="2"/>
              <a:buChar char="v"/>
            </a:pPr>
            <a:r>
              <a:rPr lang="en-US" dirty="0" smtClean="0"/>
              <a:t> 6 membership acquisition/reinstate mailings a year, with targeted phone and email campaigns</a:t>
            </a:r>
          </a:p>
          <a:p>
            <a:pPr marL="0" indent="0">
              <a:buNone/>
            </a:pPr>
            <a:endParaRPr lang="en-US" dirty="0" smtClean="0"/>
          </a:p>
          <a:p>
            <a:pPr marL="0" indent="0">
              <a:buFontTx/>
              <a:buChar char="-"/>
            </a:pPr>
            <a:endParaRPr lang="en-US" sz="3000" dirty="0" smtClean="0"/>
          </a:p>
          <a:p>
            <a:pPr>
              <a:buNone/>
            </a:pPr>
            <a:endParaRPr lang="en-US" dirty="0"/>
          </a:p>
          <a:p>
            <a:endParaRPr lang="en-US" dirty="0"/>
          </a:p>
          <a:p>
            <a:endParaRPr lang="en-US" dirty="0"/>
          </a:p>
          <a:p>
            <a:endParaRPr lang="en-US" dirty="0"/>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357281" y="5400392"/>
            <a:ext cx="1724932" cy="1303728"/>
          </a:xfrm>
          <a:prstGeom prst="rect">
            <a:avLst/>
          </a:prstGeom>
        </p:spPr>
      </p:pic>
      <p:pic>
        <p:nvPicPr>
          <p:cNvPr id="1026" name="Picture 2"/>
          <p:cNvPicPr>
            <a:picLocks noChangeAspect="1" noChangeArrowheads="1"/>
          </p:cNvPicPr>
          <p:nvPr/>
        </p:nvPicPr>
        <p:blipFill>
          <a:blip r:embed="rId4" cstate="print"/>
          <a:srcRect l="28909" t="5755" r="28649" b="12207"/>
          <a:stretch>
            <a:fillRect/>
          </a:stretch>
        </p:blipFill>
        <p:spPr bwMode="auto">
          <a:xfrm>
            <a:off x="8484965" y="1691013"/>
            <a:ext cx="2137106" cy="3304805"/>
          </a:xfrm>
          <a:prstGeom prst="rect">
            <a:avLst/>
          </a:prstGeom>
          <a:noFill/>
          <a:ln w="9525">
            <a:noFill/>
            <a:miter lim="800000"/>
            <a:headEnd/>
            <a:tailEnd/>
          </a:ln>
        </p:spPr>
      </p:pic>
    </p:spTree>
    <p:extLst>
      <p:ext uri="{BB962C8B-B14F-4D97-AF65-F5344CB8AC3E}">
        <p14:creationId xmlns:p14="http://schemas.microsoft.com/office/powerpoint/2010/main" val="371513564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Solicitation Strategy</a:t>
            </a:r>
            <a:endParaRPr lang="en-US" dirty="0"/>
          </a:p>
        </p:txBody>
      </p:sp>
      <p:sp>
        <p:nvSpPr>
          <p:cNvPr id="4" name="Content Placeholder 3"/>
          <p:cNvSpPr>
            <a:spLocks noGrp="1"/>
          </p:cNvSpPr>
          <p:nvPr>
            <p:ph idx="1"/>
          </p:nvPr>
        </p:nvSpPr>
        <p:spPr>
          <a:xfrm>
            <a:off x="838200" y="1690688"/>
            <a:ext cx="10515600" cy="4008654"/>
          </a:xfrm>
        </p:spPr>
        <p:txBody>
          <a:bodyPr>
            <a:normAutofit lnSpcReduction="10000"/>
          </a:bodyPr>
          <a:lstStyle/>
          <a:p>
            <a:pPr>
              <a:buFont typeface="Wingdings" pitchFamily="2" charset="2"/>
              <a:buChar char="v"/>
            </a:pPr>
            <a:r>
              <a:rPr lang="en-US" dirty="0" smtClean="0"/>
              <a:t> Renewals: Up to 9 letters, 3 emails, plus telephone follow-up</a:t>
            </a:r>
          </a:p>
          <a:p>
            <a:pPr>
              <a:buNone/>
            </a:pPr>
            <a:endParaRPr lang="en-US" sz="500" dirty="0" smtClean="0"/>
          </a:p>
          <a:p>
            <a:pPr>
              <a:buFont typeface="Wingdings" pitchFamily="2" charset="2"/>
              <a:buChar char="v"/>
            </a:pPr>
            <a:r>
              <a:rPr lang="en-US" dirty="0" smtClean="0"/>
              <a:t> Early renewals are incentivized.</a:t>
            </a:r>
          </a:p>
          <a:p>
            <a:pPr>
              <a:buFont typeface="Wingdings" pitchFamily="2" charset="2"/>
              <a:buChar char="v"/>
            </a:pPr>
            <a:endParaRPr lang="en-US" sz="500" dirty="0" smtClean="0"/>
          </a:p>
          <a:p>
            <a:pPr>
              <a:buFont typeface="Wingdings" pitchFamily="2" charset="2"/>
              <a:buChar char="v"/>
            </a:pPr>
            <a:r>
              <a:rPr lang="en-US" dirty="0" smtClean="0"/>
              <a:t> Always encourage members to renew at the next level or higher:</a:t>
            </a:r>
          </a:p>
          <a:p>
            <a:pPr algn="ctr">
              <a:buFont typeface="Wingdings" pitchFamily="2" charset="2"/>
              <a:buChar char="ü"/>
            </a:pPr>
            <a:r>
              <a:rPr lang="en-US" dirty="0" smtClean="0"/>
              <a:t>Motivate members with a challenge grant.</a:t>
            </a:r>
          </a:p>
          <a:p>
            <a:pPr algn="ctr">
              <a:buFont typeface="Wingdings" pitchFamily="2" charset="2"/>
              <a:buChar char="ü"/>
            </a:pPr>
            <a:r>
              <a:rPr lang="en-US" dirty="0" smtClean="0"/>
              <a:t> Highlight higher level benefits in a timely manner.</a:t>
            </a:r>
          </a:p>
          <a:p>
            <a:pPr algn="ctr">
              <a:buFont typeface="Wingdings" pitchFamily="2" charset="2"/>
              <a:buChar char="ü"/>
            </a:pPr>
            <a:r>
              <a:rPr lang="en-US" dirty="0" smtClean="0"/>
              <a:t> Use one-time offers (i.e. ticket discounts; premiums)</a:t>
            </a:r>
          </a:p>
          <a:p>
            <a:pPr algn="ctr">
              <a:buNone/>
            </a:pPr>
            <a:endParaRPr lang="en-US" sz="500" dirty="0" smtClean="0"/>
          </a:p>
          <a:p>
            <a:pPr>
              <a:buFont typeface="Wingdings" pitchFamily="2" charset="2"/>
              <a:buChar char="v"/>
            </a:pPr>
            <a:r>
              <a:rPr lang="en-US" dirty="0" smtClean="0"/>
              <a:t> Results: 44% increase in the average membership gift over 5 years</a:t>
            </a:r>
          </a:p>
          <a:p>
            <a:endParaRPr lang="en-US" dirty="0"/>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357281" y="5400392"/>
            <a:ext cx="1724932" cy="1303728"/>
          </a:xfrm>
          <a:prstGeom prst="rect">
            <a:avLst/>
          </a:prstGeom>
        </p:spPr>
      </p:pic>
    </p:spTree>
    <p:extLst>
      <p:ext uri="{BB962C8B-B14F-4D97-AF65-F5344CB8AC3E}">
        <p14:creationId xmlns:p14="http://schemas.microsoft.com/office/powerpoint/2010/main" val="358020102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Benefits &amp; </a:t>
            </a:r>
            <a:r>
              <a:rPr lang="en-US" dirty="0" err="1" smtClean="0"/>
              <a:t>Touchpoints</a:t>
            </a:r>
            <a:endParaRPr lang="en-US" dirty="0"/>
          </a:p>
        </p:txBody>
      </p:sp>
      <p:sp>
        <p:nvSpPr>
          <p:cNvPr id="3" name="Content Placeholder 2"/>
          <p:cNvSpPr>
            <a:spLocks noGrp="1"/>
          </p:cNvSpPr>
          <p:nvPr>
            <p:ph idx="1"/>
          </p:nvPr>
        </p:nvSpPr>
        <p:spPr>
          <a:xfrm>
            <a:off x="875778" y="1575104"/>
            <a:ext cx="10515600" cy="4351338"/>
          </a:xfrm>
        </p:spPr>
        <p:txBody>
          <a:bodyPr/>
          <a:lstStyle/>
          <a:p>
            <a:pPr>
              <a:buFont typeface="Wingdings" pitchFamily="2" charset="2"/>
              <a:buChar char="v"/>
            </a:pPr>
            <a:r>
              <a:rPr lang="en-US" dirty="0" smtClean="0"/>
              <a:t> </a:t>
            </a:r>
            <a:r>
              <a:rPr lang="en-US" sz="2400" dirty="0" smtClean="0"/>
              <a:t>Members enjoy a full year of benefits. All members receive </a:t>
            </a:r>
            <a:r>
              <a:rPr lang="en-US" sz="2400" i="1" dirty="0" smtClean="0"/>
              <a:t>Opera News </a:t>
            </a:r>
            <a:r>
              <a:rPr lang="en-US" sz="2400" dirty="0" smtClean="0"/>
              <a:t>magazine</a:t>
            </a:r>
          </a:p>
          <a:p>
            <a:pPr>
              <a:buNone/>
            </a:pPr>
            <a:endParaRPr lang="en-US" sz="500" dirty="0" smtClean="0"/>
          </a:p>
          <a:p>
            <a:pPr>
              <a:buFont typeface="Wingdings" pitchFamily="2" charset="2"/>
              <a:buChar char="v"/>
            </a:pPr>
            <a:r>
              <a:rPr lang="en-US" sz="2400" dirty="0" smtClean="0"/>
              <a:t>$150 Supporting level and above: Priority ticketing by level at the Opera House and advance access for </a:t>
            </a:r>
            <a:r>
              <a:rPr lang="en-US" sz="2400" i="1" dirty="0" smtClean="0"/>
              <a:t>The Met: Live in HD </a:t>
            </a:r>
            <a:r>
              <a:rPr lang="en-US" sz="2400" dirty="0" smtClean="0"/>
              <a:t>cinema series. </a:t>
            </a:r>
          </a:p>
          <a:p>
            <a:pPr>
              <a:buNone/>
            </a:pPr>
            <a:endParaRPr lang="en-US" sz="500" dirty="0" smtClean="0"/>
          </a:p>
          <a:p>
            <a:pPr>
              <a:buFont typeface="Wingdings" pitchFamily="2" charset="2"/>
              <a:buChar char="v"/>
            </a:pPr>
            <a:r>
              <a:rPr lang="en-US" sz="2400" dirty="0" smtClean="0"/>
              <a:t> At the $500 Donor level, members enjoy access to our Belmont Room members’ lounge.  </a:t>
            </a:r>
          </a:p>
          <a:p>
            <a:pPr>
              <a:buNone/>
            </a:pPr>
            <a:endParaRPr lang="en-US" sz="500" dirty="0" smtClean="0"/>
          </a:p>
          <a:p>
            <a:pPr>
              <a:buFont typeface="Wingdings" pitchFamily="2" charset="2"/>
              <a:buChar char="v"/>
            </a:pPr>
            <a:r>
              <a:rPr lang="en-US" sz="2400" dirty="0" smtClean="0"/>
              <a:t> Members at the $850 Sponsor level and above enjoy dress rehearsals.</a:t>
            </a:r>
          </a:p>
          <a:p>
            <a:pPr>
              <a:buNone/>
            </a:pPr>
            <a:endParaRPr lang="en-US" sz="500" dirty="0" smtClean="0"/>
          </a:p>
          <a:p>
            <a:pPr>
              <a:buFont typeface="Wingdings" pitchFamily="2" charset="2"/>
              <a:buChar char="v"/>
            </a:pPr>
            <a:r>
              <a:rPr lang="en-US" sz="2400" dirty="0" smtClean="0"/>
              <a:t> Met Patrons ($2,750+) enjoy more behind-the-scenes access. </a:t>
            </a:r>
          </a:p>
          <a:p>
            <a:pPr>
              <a:buNone/>
            </a:pPr>
            <a:endParaRPr lang="en-US" sz="2400" dirty="0" smtClean="0"/>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357281" y="5400392"/>
            <a:ext cx="1724932" cy="1303728"/>
          </a:xfrm>
          <a:prstGeom prst="rect">
            <a:avLst/>
          </a:prstGeom>
        </p:spPr>
      </p:pic>
    </p:spTree>
    <p:extLst>
      <p:ext uri="{BB962C8B-B14F-4D97-AF65-F5344CB8AC3E}">
        <p14:creationId xmlns:p14="http://schemas.microsoft.com/office/powerpoint/2010/main" val="327614144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Standard Reporting</a:t>
            </a:r>
            <a:endParaRPr lang="en-US" dirty="0"/>
          </a:p>
        </p:txBody>
      </p:sp>
      <p:sp>
        <p:nvSpPr>
          <p:cNvPr id="3" name="Content Placeholder 2"/>
          <p:cNvSpPr>
            <a:spLocks noGrp="1"/>
          </p:cNvSpPr>
          <p:nvPr>
            <p:ph idx="1"/>
          </p:nvPr>
        </p:nvSpPr>
        <p:spPr>
          <a:xfrm>
            <a:off x="850726" y="1662787"/>
            <a:ext cx="5261975" cy="3905500"/>
          </a:xfrm>
        </p:spPr>
        <p:txBody>
          <a:bodyPr>
            <a:normAutofit/>
          </a:bodyPr>
          <a:lstStyle/>
          <a:p>
            <a:pPr>
              <a:buFont typeface="Wingdings" pitchFamily="2" charset="2"/>
              <a:buChar char="v"/>
            </a:pPr>
            <a:r>
              <a:rPr lang="en-US" dirty="0" smtClean="0"/>
              <a:t> Campaign Revenue Report</a:t>
            </a:r>
            <a:endParaRPr lang="en-US" sz="2000" dirty="0" smtClean="0"/>
          </a:p>
          <a:p>
            <a:pPr>
              <a:buNone/>
            </a:pPr>
            <a:endParaRPr lang="en-US" sz="2000" dirty="0" smtClean="0"/>
          </a:p>
          <a:p>
            <a:pPr>
              <a:buFont typeface="Wingdings" pitchFamily="2" charset="2"/>
              <a:buChar char="ü"/>
            </a:pPr>
            <a:r>
              <a:rPr lang="en-US" sz="2000" dirty="0" smtClean="0"/>
              <a:t>Found under “Campaign &amp; Appeal” reports </a:t>
            </a:r>
          </a:p>
          <a:p>
            <a:pPr>
              <a:buFont typeface="Wingdings" pitchFamily="2" charset="2"/>
              <a:buChar char="ü"/>
            </a:pPr>
            <a:r>
              <a:rPr lang="en-US" sz="2000" dirty="0" smtClean="0"/>
              <a:t>Shows revenue (pledges + gifts) from all categories reporting to one campaign by appeal by date range.</a:t>
            </a:r>
          </a:p>
          <a:p>
            <a:pPr>
              <a:buFont typeface="Wingdings" pitchFamily="2" charset="2"/>
              <a:buChar char="ü"/>
            </a:pPr>
            <a:r>
              <a:rPr lang="en-US" sz="2000" dirty="0" smtClean="0"/>
              <a:t>Calculates # of gifts and average gift  </a:t>
            </a:r>
          </a:p>
          <a:p>
            <a:pPr>
              <a:buNone/>
            </a:pPr>
            <a:r>
              <a:rPr lang="en-US" dirty="0" smtClean="0"/>
              <a:t/>
            </a:r>
            <a:br>
              <a:rPr lang="en-US" dirty="0" smtClean="0"/>
            </a:br>
            <a:endParaRPr lang="en-US" dirty="0"/>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357281" y="5400392"/>
            <a:ext cx="1724932" cy="1303728"/>
          </a:xfrm>
          <a:prstGeom prst="rect">
            <a:avLst/>
          </a:prstGeom>
        </p:spPr>
      </p:pic>
      <p:pic>
        <p:nvPicPr>
          <p:cNvPr id="2050" name="Picture 2"/>
          <p:cNvPicPr>
            <a:picLocks noChangeAspect="1" noChangeArrowheads="1"/>
          </p:cNvPicPr>
          <p:nvPr/>
        </p:nvPicPr>
        <p:blipFill>
          <a:blip r:embed="rId4" cstate="print"/>
          <a:srcRect t="6807" r="35891" b="5479"/>
          <a:stretch>
            <a:fillRect/>
          </a:stretch>
        </p:blipFill>
        <p:spPr bwMode="auto">
          <a:xfrm>
            <a:off x="6510484" y="1465545"/>
            <a:ext cx="3748332" cy="4102742"/>
          </a:xfrm>
          <a:prstGeom prst="rect">
            <a:avLst/>
          </a:prstGeom>
          <a:noFill/>
          <a:ln w="9525">
            <a:noFill/>
            <a:miter lim="800000"/>
            <a:headEnd/>
            <a:tailEnd/>
          </a:ln>
        </p:spPr>
      </p:pic>
    </p:spTree>
    <p:extLst>
      <p:ext uri="{BB962C8B-B14F-4D97-AF65-F5344CB8AC3E}">
        <p14:creationId xmlns:p14="http://schemas.microsoft.com/office/powerpoint/2010/main" val="327614144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Standard Reporting</a:t>
            </a:r>
            <a:endParaRPr lang="en-US" dirty="0"/>
          </a:p>
        </p:txBody>
      </p:sp>
      <p:sp>
        <p:nvSpPr>
          <p:cNvPr id="3" name="Content Placeholder 2"/>
          <p:cNvSpPr>
            <a:spLocks noGrp="1"/>
          </p:cNvSpPr>
          <p:nvPr>
            <p:ph idx="1"/>
          </p:nvPr>
        </p:nvSpPr>
        <p:spPr>
          <a:xfrm>
            <a:off x="850726" y="1662787"/>
            <a:ext cx="4922277" cy="3386885"/>
          </a:xfrm>
        </p:spPr>
        <p:txBody>
          <a:bodyPr>
            <a:normAutofit fontScale="92500" lnSpcReduction="10000"/>
          </a:bodyPr>
          <a:lstStyle/>
          <a:p>
            <a:pPr>
              <a:buFont typeface="Wingdings" pitchFamily="2" charset="2"/>
              <a:buChar char="v"/>
            </a:pPr>
            <a:r>
              <a:rPr lang="en-US" dirty="0" smtClean="0"/>
              <a:t> Fund Activity Report</a:t>
            </a:r>
          </a:p>
          <a:p>
            <a:pPr>
              <a:buNone/>
            </a:pPr>
            <a:endParaRPr lang="en-US" sz="2200" dirty="0" smtClean="0"/>
          </a:p>
          <a:p>
            <a:pPr>
              <a:buFont typeface="Wingdings" pitchFamily="2" charset="2"/>
              <a:buChar char="ü"/>
            </a:pPr>
            <a:r>
              <a:rPr lang="en-US" sz="2200" dirty="0" smtClean="0"/>
              <a:t>Found under “Finance” reports </a:t>
            </a:r>
          </a:p>
          <a:p>
            <a:pPr>
              <a:buFont typeface="Wingdings" pitchFamily="2" charset="2"/>
              <a:buChar char="ü"/>
            </a:pPr>
            <a:r>
              <a:rPr lang="en-US" sz="2200" dirty="0" smtClean="0"/>
              <a:t>Shows revenue (pledges + payments + gifts) from specific funds by date range</a:t>
            </a:r>
          </a:p>
          <a:p>
            <a:pPr>
              <a:buFont typeface="Wingdings" pitchFamily="2" charset="2"/>
              <a:buChar char="ü"/>
            </a:pPr>
            <a:r>
              <a:rPr lang="en-US" sz="2200" dirty="0" smtClean="0"/>
              <a:t> Easy snapshot to show how many gifts were booked and how much we raised overall on a daily basis</a:t>
            </a:r>
          </a:p>
          <a:p>
            <a:pPr>
              <a:buNone/>
            </a:pPr>
            <a:r>
              <a:rPr lang="en-US" dirty="0" smtClean="0"/>
              <a:t/>
            </a:r>
            <a:br>
              <a:rPr lang="en-US" dirty="0" smtClean="0"/>
            </a:br>
            <a:endParaRPr lang="en-US" dirty="0"/>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357281" y="5400392"/>
            <a:ext cx="1724932" cy="1303728"/>
          </a:xfrm>
          <a:prstGeom prst="rect">
            <a:avLst/>
          </a:prstGeom>
        </p:spPr>
      </p:pic>
      <p:pic>
        <p:nvPicPr>
          <p:cNvPr id="3074" name="Picture 2"/>
          <p:cNvPicPr>
            <a:picLocks noChangeAspect="1" noChangeArrowheads="1"/>
          </p:cNvPicPr>
          <p:nvPr/>
        </p:nvPicPr>
        <p:blipFill>
          <a:blip r:embed="rId4" cstate="print"/>
          <a:srcRect t="6996" r="17276" b="57743"/>
          <a:stretch>
            <a:fillRect/>
          </a:stretch>
        </p:blipFill>
        <p:spPr bwMode="auto">
          <a:xfrm>
            <a:off x="5915545" y="2183641"/>
            <a:ext cx="5603165" cy="1910687"/>
          </a:xfrm>
          <a:prstGeom prst="rect">
            <a:avLst/>
          </a:prstGeom>
          <a:noFill/>
          <a:ln w="9525">
            <a:noFill/>
            <a:miter lim="800000"/>
            <a:headEnd/>
            <a:tailEnd/>
          </a:ln>
        </p:spPr>
      </p:pic>
    </p:spTree>
    <p:extLst>
      <p:ext uri="{BB962C8B-B14F-4D97-AF65-F5344CB8AC3E}">
        <p14:creationId xmlns:p14="http://schemas.microsoft.com/office/powerpoint/2010/main" val="327614144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Standard Reporting</a:t>
            </a:r>
            <a:endParaRPr lang="en-US" dirty="0"/>
          </a:p>
        </p:txBody>
      </p:sp>
      <p:sp>
        <p:nvSpPr>
          <p:cNvPr id="3" name="Content Placeholder 2"/>
          <p:cNvSpPr>
            <a:spLocks noGrp="1"/>
          </p:cNvSpPr>
          <p:nvPr>
            <p:ph idx="1"/>
          </p:nvPr>
        </p:nvSpPr>
        <p:spPr>
          <a:xfrm>
            <a:off x="850726" y="1662787"/>
            <a:ext cx="5017811" cy="4014682"/>
          </a:xfrm>
        </p:spPr>
        <p:txBody>
          <a:bodyPr>
            <a:normAutofit/>
          </a:bodyPr>
          <a:lstStyle/>
          <a:p>
            <a:pPr>
              <a:buFont typeface="Wingdings" pitchFamily="2" charset="2"/>
              <a:buChar char="v"/>
            </a:pPr>
            <a:r>
              <a:rPr lang="en-US" dirty="0" smtClean="0"/>
              <a:t> Revenue by Source &amp; Appeal</a:t>
            </a:r>
          </a:p>
          <a:p>
            <a:pPr>
              <a:buNone/>
            </a:pPr>
            <a:endParaRPr lang="en-US" sz="1200" dirty="0" smtClean="0"/>
          </a:p>
          <a:p>
            <a:pPr>
              <a:buFont typeface="Wingdings" pitchFamily="2" charset="2"/>
              <a:buChar char="ü"/>
            </a:pPr>
            <a:r>
              <a:rPr lang="en-US" sz="2000" dirty="0" smtClean="0"/>
              <a:t>Found  under “Campaign &amp; Appeal” reports</a:t>
            </a:r>
          </a:p>
          <a:p>
            <a:pPr>
              <a:buFont typeface="Wingdings" pitchFamily="2" charset="2"/>
              <a:buChar char="ü"/>
            </a:pPr>
            <a:r>
              <a:rPr lang="en-US" sz="2000" dirty="0" smtClean="0"/>
              <a:t>Shows detailed revenue for each appeal by segment</a:t>
            </a:r>
          </a:p>
          <a:p>
            <a:pPr>
              <a:buFont typeface="Wingdings" pitchFamily="2" charset="2"/>
              <a:buChar char="ü"/>
            </a:pPr>
            <a:r>
              <a:rPr lang="en-US" sz="2000" dirty="0" smtClean="0"/>
              <a:t> Calculates # of gifts, average gift, ROI, and presents gross vs. net revenue</a:t>
            </a:r>
          </a:p>
          <a:p>
            <a:pPr>
              <a:buFont typeface="Wingdings" pitchFamily="2" charset="2"/>
              <a:buChar char="ü"/>
            </a:pPr>
            <a:r>
              <a:rPr lang="en-US" sz="2000" dirty="0" smtClean="0"/>
              <a:t>Helps to identify best performing segments</a:t>
            </a:r>
          </a:p>
          <a:p>
            <a:pPr>
              <a:buFont typeface="Wingdings" pitchFamily="2" charset="2"/>
              <a:buChar char="ü"/>
            </a:pPr>
            <a:r>
              <a:rPr lang="en-US" sz="2000" dirty="0" smtClean="0"/>
              <a:t>Allows you to measure success of control vs. test packages </a:t>
            </a:r>
            <a:endParaRPr lang="en-US" sz="2000" dirty="0"/>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357281" y="5400392"/>
            <a:ext cx="1724932" cy="1303728"/>
          </a:xfrm>
          <a:prstGeom prst="rect">
            <a:avLst/>
          </a:prstGeom>
        </p:spPr>
      </p:pic>
      <p:pic>
        <p:nvPicPr>
          <p:cNvPr id="4098" name="Picture 2"/>
          <p:cNvPicPr>
            <a:picLocks noChangeAspect="1" noChangeArrowheads="1"/>
          </p:cNvPicPr>
          <p:nvPr/>
        </p:nvPicPr>
        <p:blipFill>
          <a:blip r:embed="rId4" cstate="print"/>
          <a:srcRect t="6576" r="17052" b="52994"/>
          <a:stretch>
            <a:fillRect/>
          </a:stretch>
        </p:blipFill>
        <p:spPr bwMode="auto">
          <a:xfrm>
            <a:off x="6086902" y="1787287"/>
            <a:ext cx="5636525" cy="2197859"/>
          </a:xfrm>
          <a:prstGeom prst="rect">
            <a:avLst/>
          </a:prstGeom>
          <a:noFill/>
          <a:ln w="9525">
            <a:noFill/>
            <a:miter lim="800000"/>
            <a:headEnd/>
            <a:tailEnd/>
          </a:ln>
        </p:spPr>
      </p:pic>
    </p:spTree>
    <p:extLst>
      <p:ext uri="{BB962C8B-B14F-4D97-AF65-F5344CB8AC3E}">
        <p14:creationId xmlns:p14="http://schemas.microsoft.com/office/powerpoint/2010/main" val="327614144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Standard Reporting</a:t>
            </a:r>
            <a:endParaRPr lang="en-US" dirty="0"/>
          </a:p>
        </p:txBody>
      </p:sp>
      <p:sp>
        <p:nvSpPr>
          <p:cNvPr id="3" name="Content Placeholder 2"/>
          <p:cNvSpPr>
            <a:spLocks noGrp="1"/>
          </p:cNvSpPr>
          <p:nvPr>
            <p:ph idx="1"/>
          </p:nvPr>
        </p:nvSpPr>
        <p:spPr>
          <a:xfrm>
            <a:off x="850726" y="1662787"/>
            <a:ext cx="5261975" cy="4351338"/>
          </a:xfrm>
        </p:spPr>
        <p:txBody>
          <a:bodyPr>
            <a:normAutofit fontScale="92500"/>
          </a:bodyPr>
          <a:lstStyle/>
          <a:p>
            <a:pPr>
              <a:buFont typeface="Wingdings" pitchFamily="2" charset="2"/>
              <a:buChar char="v"/>
            </a:pPr>
            <a:r>
              <a:rPr lang="en-US" dirty="0" smtClean="0"/>
              <a:t> Membership Renewals Report</a:t>
            </a:r>
          </a:p>
          <a:p>
            <a:pPr>
              <a:buNone/>
            </a:pPr>
            <a:endParaRPr lang="en-US" sz="2000" dirty="0" smtClean="0"/>
          </a:p>
          <a:p>
            <a:pPr>
              <a:buFont typeface="Wingdings" pitchFamily="2" charset="2"/>
              <a:buChar char="ü"/>
            </a:pPr>
            <a:r>
              <a:rPr lang="en-US" sz="2000" dirty="0" smtClean="0"/>
              <a:t>Found under “Membership” reports </a:t>
            </a:r>
          </a:p>
          <a:p>
            <a:pPr>
              <a:buFont typeface="Wingdings" pitchFamily="2" charset="2"/>
              <a:buChar char="ü"/>
            </a:pPr>
            <a:r>
              <a:rPr lang="en-US" sz="2000" dirty="0" smtClean="0"/>
              <a:t>Can be viewed in “Single”, “Comparison”, and “Years of Service” Modes and adjustable by date</a:t>
            </a:r>
          </a:p>
          <a:p>
            <a:pPr>
              <a:buFont typeface="Wingdings" pitchFamily="2" charset="2"/>
              <a:buChar char="ü"/>
            </a:pPr>
            <a:r>
              <a:rPr lang="en-US" sz="2000" dirty="0" smtClean="0"/>
              <a:t>Quick way to see your overall renewal rate or renewal rate by level</a:t>
            </a:r>
          </a:p>
          <a:p>
            <a:pPr>
              <a:buFont typeface="Wingdings" pitchFamily="2" charset="2"/>
              <a:buChar char="ü"/>
            </a:pPr>
            <a:r>
              <a:rPr lang="en-US" sz="2000" dirty="0" smtClean="0"/>
              <a:t> Shows how many members have been renewed and how many have lapsed</a:t>
            </a:r>
          </a:p>
          <a:p>
            <a:pPr>
              <a:buFont typeface="Wingdings" pitchFamily="2" charset="2"/>
              <a:buChar char="ü"/>
            </a:pPr>
            <a:r>
              <a:rPr lang="en-US" sz="2000" dirty="0" smtClean="0"/>
              <a:t>“Comparison” shows YTD variances and “Years of Service” assesses renewal rate by loyalty of up to 3+ years</a:t>
            </a:r>
            <a:br>
              <a:rPr lang="en-US" sz="2000" dirty="0" smtClean="0"/>
            </a:br>
            <a:endParaRPr lang="en-US" sz="2000" dirty="0"/>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357281" y="5400392"/>
            <a:ext cx="1724932" cy="1303728"/>
          </a:xfrm>
          <a:prstGeom prst="rect">
            <a:avLst/>
          </a:prstGeom>
        </p:spPr>
      </p:pic>
      <p:pic>
        <p:nvPicPr>
          <p:cNvPr id="5122" name="Picture 2"/>
          <p:cNvPicPr>
            <a:picLocks noChangeAspect="1" noChangeArrowheads="1"/>
          </p:cNvPicPr>
          <p:nvPr/>
        </p:nvPicPr>
        <p:blipFill>
          <a:blip r:embed="rId4" cstate="print"/>
          <a:srcRect l="5485" t="14972" r="20522" b="32556"/>
          <a:stretch>
            <a:fillRect/>
          </a:stretch>
        </p:blipFill>
        <p:spPr bwMode="auto">
          <a:xfrm>
            <a:off x="6180940" y="2033516"/>
            <a:ext cx="4955631" cy="2811440"/>
          </a:xfrm>
          <a:prstGeom prst="rect">
            <a:avLst/>
          </a:prstGeom>
          <a:noFill/>
          <a:ln w="9525">
            <a:noFill/>
            <a:miter lim="800000"/>
            <a:headEnd/>
            <a:tailEnd/>
          </a:ln>
        </p:spPr>
      </p:pic>
    </p:spTree>
    <p:extLst>
      <p:ext uri="{BB962C8B-B14F-4D97-AF65-F5344CB8AC3E}">
        <p14:creationId xmlns:p14="http://schemas.microsoft.com/office/powerpoint/2010/main" val="327614144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Standard Reporting</a:t>
            </a:r>
            <a:endParaRPr lang="en-US" dirty="0"/>
          </a:p>
        </p:txBody>
      </p:sp>
      <p:sp>
        <p:nvSpPr>
          <p:cNvPr id="3" name="Content Placeholder 2"/>
          <p:cNvSpPr>
            <a:spLocks noGrp="1"/>
          </p:cNvSpPr>
          <p:nvPr>
            <p:ph idx="1"/>
          </p:nvPr>
        </p:nvSpPr>
        <p:spPr>
          <a:xfrm>
            <a:off x="850727" y="1662787"/>
            <a:ext cx="4540139" cy="4351338"/>
          </a:xfrm>
        </p:spPr>
        <p:txBody>
          <a:bodyPr>
            <a:normAutofit lnSpcReduction="10000"/>
          </a:bodyPr>
          <a:lstStyle/>
          <a:p>
            <a:pPr>
              <a:buFont typeface="Wingdings" pitchFamily="2" charset="2"/>
              <a:buChar char="v"/>
            </a:pPr>
            <a:r>
              <a:rPr lang="en-US" dirty="0" smtClean="0"/>
              <a:t> Membership Statistics: Counts &amp; Percentages Report</a:t>
            </a:r>
            <a:endParaRPr lang="en-US" sz="1200" dirty="0" smtClean="0"/>
          </a:p>
          <a:p>
            <a:pPr>
              <a:buNone/>
            </a:pPr>
            <a:endParaRPr lang="en-US" sz="1200" dirty="0" smtClean="0"/>
          </a:p>
          <a:p>
            <a:pPr>
              <a:buFont typeface="Wingdings" pitchFamily="2" charset="2"/>
              <a:buChar char="ü"/>
            </a:pPr>
            <a:r>
              <a:rPr lang="en-US" sz="2000" dirty="0" smtClean="0"/>
              <a:t> Found under “Membership” reports</a:t>
            </a:r>
          </a:p>
          <a:p>
            <a:pPr>
              <a:buFont typeface="Wingdings" pitchFamily="2" charset="2"/>
              <a:buChar char="ü"/>
            </a:pPr>
            <a:r>
              <a:rPr lang="en-US" sz="2000" dirty="0" smtClean="0"/>
              <a:t> Details membership statistics (renewals/reinstates/acquisition) by level and counts</a:t>
            </a:r>
          </a:p>
          <a:p>
            <a:pPr>
              <a:buFont typeface="Wingdings" pitchFamily="2" charset="2"/>
              <a:buChar char="ü"/>
            </a:pPr>
            <a:r>
              <a:rPr lang="en-US" sz="2000" dirty="0" smtClean="0"/>
              <a:t>Variable expiration date range </a:t>
            </a:r>
          </a:p>
          <a:p>
            <a:pPr>
              <a:buFont typeface="Wingdings" pitchFamily="2" charset="2"/>
              <a:buChar char="ü"/>
            </a:pPr>
            <a:r>
              <a:rPr lang="en-US" sz="2000" dirty="0" smtClean="0"/>
              <a:t>Helpful in understanding the make-up of each membership level or of the overall program</a:t>
            </a:r>
            <a:r>
              <a:rPr lang="en-US" dirty="0" smtClean="0"/>
              <a:t/>
            </a:r>
            <a:br>
              <a:rPr lang="en-US" dirty="0" smtClean="0"/>
            </a:br>
            <a:endParaRPr lang="en-US" dirty="0"/>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357281" y="5400392"/>
            <a:ext cx="1724932" cy="1303728"/>
          </a:xfrm>
          <a:prstGeom prst="rect">
            <a:avLst/>
          </a:prstGeom>
        </p:spPr>
      </p:pic>
      <p:pic>
        <p:nvPicPr>
          <p:cNvPr id="7170" name="Picture 2"/>
          <p:cNvPicPr>
            <a:picLocks noChangeAspect="1" noChangeArrowheads="1"/>
          </p:cNvPicPr>
          <p:nvPr/>
        </p:nvPicPr>
        <p:blipFill>
          <a:blip r:embed="rId4" cstate="print"/>
          <a:srcRect l="4258" t="15628" r="28929" b="39692"/>
          <a:stretch>
            <a:fillRect/>
          </a:stretch>
        </p:blipFill>
        <p:spPr bwMode="auto">
          <a:xfrm>
            <a:off x="5486400" y="1856096"/>
            <a:ext cx="6045958" cy="3234518"/>
          </a:xfrm>
          <a:prstGeom prst="rect">
            <a:avLst/>
          </a:prstGeom>
          <a:noFill/>
          <a:ln w="9525">
            <a:noFill/>
            <a:miter lim="800000"/>
            <a:headEnd/>
            <a:tailEnd/>
          </a:ln>
        </p:spPr>
      </p:pic>
    </p:spTree>
    <p:extLst>
      <p:ext uri="{BB962C8B-B14F-4D97-AF65-F5344CB8AC3E}">
        <p14:creationId xmlns:p14="http://schemas.microsoft.com/office/powerpoint/2010/main" val="327614144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Custom Reporting</a:t>
            </a:r>
            <a:endParaRPr lang="en-US" dirty="0"/>
          </a:p>
        </p:txBody>
      </p:sp>
      <p:sp>
        <p:nvSpPr>
          <p:cNvPr id="3" name="Content Placeholder 2"/>
          <p:cNvSpPr>
            <a:spLocks noGrp="1"/>
          </p:cNvSpPr>
          <p:nvPr>
            <p:ph idx="1"/>
          </p:nvPr>
        </p:nvSpPr>
        <p:spPr>
          <a:xfrm>
            <a:off x="850726" y="1662787"/>
            <a:ext cx="5261975" cy="3605249"/>
          </a:xfrm>
        </p:spPr>
        <p:txBody>
          <a:bodyPr>
            <a:normAutofit/>
          </a:bodyPr>
          <a:lstStyle/>
          <a:p>
            <a:pPr>
              <a:buFont typeface="Wingdings" pitchFamily="2" charset="2"/>
              <a:buChar char="v"/>
            </a:pPr>
            <a:r>
              <a:rPr lang="en-US" dirty="0" smtClean="0"/>
              <a:t> Met Membership on the </a:t>
            </a:r>
            <a:r>
              <a:rPr lang="en-US" dirty="0" err="1" smtClean="0"/>
              <a:t>Masterfile</a:t>
            </a:r>
            <a:r>
              <a:rPr lang="en-US" dirty="0" smtClean="0"/>
              <a:t> Report</a:t>
            </a:r>
          </a:p>
          <a:p>
            <a:pPr>
              <a:buNone/>
            </a:pPr>
            <a:endParaRPr lang="en-US" sz="2000" dirty="0" smtClean="0"/>
          </a:p>
          <a:p>
            <a:pPr>
              <a:buFont typeface="Wingdings" pitchFamily="2" charset="2"/>
              <a:buChar char="ü"/>
            </a:pPr>
            <a:r>
              <a:rPr lang="en-US" sz="2000" dirty="0" smtClean="0"/>
              <a:t> Customized report that shows a snapshot comparison YTD of membership counts and variances by program and level</a:t>
            </a:r>
          </a:p>
          <a:p>
            <a:pPr>
              <a:buNone/>
            </a:pPr>
            <a:r>
              <a:rPr lang="en-US" sz="2000" dirty="0" smtClean="0"/>
              <a:t> </a:t>
            </a:r>
            <a:r>
              <a:rPr lang="en-US" dirty="0" smtClean="0"/>
              <a:t/>
            </a:r>
            <a:br>
              <a:rPr lang="en-US" dirty="0" smtClean="0"/>
            </a:br>
            <a:endParaRPr lang="en-US" dirty="0"/>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357281" y="5400392"/>
            <a:ext cx="1724932" cy="1303728"/>
          </a:xfrm>
          <a:prstGeom prst="rect">
            <a:avLst/>
          </a:prstGeom>
        </p:spPr>
      </p:pic>
      <p:pic>
        <p:nvPicPr>
          <p:cNvPr id="8194" name="Picture 2"/>
          <p:cNvPicPr>
            <a:picLocks noChangeAspect="1" noChangeArrowheads="1"/>
          </p:cNvPicPr>
          <p:nvPr/>
        </p:nvPicPr>
        <p:blipFill>
          <a:blip r:embed="rId4" cstate="print"/>
          <a:srcRect l="2015" t="9095" r="37537" b="46841"/>
          <a:stretch>
            <a:fillRect/>
          </a:stretch>
        </p:blipFill>
        <p:spPr bwMode="auto">
          <a:xfrm>
            <a:off x="5977589" y="1610435"/>
            <a:ext cx="4572131" cy="2666290"/>
          </a:xfrm>
          <a:prstGeom prst="rect">
            <a:avLst/>
          </a:prstGeom>
          <a:noFill/>
          <a:ln w="9525">
            <a:noFill/>
            <a:miter lim="800000"/>
            <a:headEnd/>
            <a:tailEnd/>
          </a:ln>
        </p:spPr>
      </p:pic>
    </p:spTree>
    <p:extLst>
      <p:ext uri="{BB962C8B-B14F-4D97-AF65-F5344CB8AC3E}">
        <p14:creationId xmlns:p14="http://schemas.microsoft.com/office/powerpoint/2010/main" val="327614144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Custom Reporting</a:t>
            </a:r>
            <a:endParaRPr lang="en-US" dirty="0"/>
          </a:p>
        </p:txBody>
      </p:sp>
      <p:sp>
        <p:nvSpPr>
          <p:cNvPr id="3" name="Content Placeholder 2"/>
          <p:cNvSpPr>
            <a:spLocks noGrp="1"/>
          </p:cNvSpPr>
          <p:nvPr>
            <p:ph idx="1"/>
          </p:nvPr>
        </p:nvSpPr>
        <p:spPr>
          <a:xfrm>
            <a:off x="850726" y="1662787"/>
            <a:ext cx="5031459" cy="3850909"/>
          </a:xfrm>
        </p:spPr>
        <p:txBody>
          <a:bodyPr>
            <a:normAutofit/>
          </a:bodyPr>
          <a:lstStyle/>
          <a:p>
            <a:pPr>
              <a:buFont typeface="Wingdings" pitchFamily="2" charset="2"/>
              <a:buChar char="v"/>
            </a:pPr>
            <a:r>
              <a:rPr lang="en-US" dirty="0" smtClean="0"/>
              <a:t> Membership Movement Report</a:t>
            </a:r>
          </a:p>
          <a:p>
            <a:pPr>
              <a:buNone/>
            </a:pPr>
            <a:endParaRPr lang="en-US" sz="2000" dirty="0" smtClean="0"/>
          </a:p>
          <a:p>
            <a:pPr>
              <a:buFont typeface="Wingdings" pitchFamily="2" charset="2"/>
              <a:buChar char="ü"/>
            </a:pPr>
            <a:r>
              <a:rPr lang="en-US" sz="2000" dirty="0" smtClean="0"/>
              <a:t> Customized report that shows membership movement within any date range for a specific level or for multiple levels</a:t>
            </a:r>
            <a:r>
              <a:rPr lang="en-US" dirty="0" smtClean="0"/>
              <a:t/>
            </a:r>
            <a:br>
              <a:rPr lang="en-US" dirty="0" smtClean="0"/>
            </a:br>
            <a:endParaRPr lang="en-US" dirty="0"/>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357281" y="5400392"/>
            <a:ext cx="1724932" cy="1303728"/>
          </a:xfrm>
          <a:prstGeom prst="rect">
            <a:avLst/>
          </a:prstGeom>
        </p:spPr>
      </p:pic>
      <p:pic>
        <p:nvPicPr>
          <p:cNvPr id="1026" name="Picture 2"/>
          <p:cNvPicPr>
            <a:picLocks noChangeAspect="1" noChangeArrowheads="1"/>
          </p:cNvPicPr>
          <p:nvPr/>
        </p:nvPicPr>
        <p:blipFill>
          <a:blip r:embed="rId4" cstate="print"/>
          <a:srcRect l="1797" t="9766" r="37422" b="15137"/>
          <a:stretch>
            <a:fillRect/>
          </a:stretch>
        </p:blipFill>
        <p:spPr bwMode="auto">
          <a:xfrm>
            <a:off x="6063407" y="1488558"/>
            <a:ext cx="4004516" cy="3958192"/>
          </a:xfrm>
          <a:prstGeom prst="rect">
            <a:avLst/>
          </a:prstGeom>
          <a:noFill/>
          <a:ln w="9525">
            <a:noFill/>
            <a:miter lim="800000"/>
            <a:headEnd/>
            <a:tailEnd/>
          </a:ln>
        </p:spPr>
      </p:pic>
    </p:spTree>
    <p:extLst>
      <p:ext uri="{BB962C8B-B14F-4D97-AF65-F5344CB8AC3E}">
        <p14:creationId xmlns:p14="http://schemas.microsoft.com/office/powerpoint/2010/main" val="327614144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Contact Information</a:t>
            </a:r>
            <a:endParaRPr lang="en-US" dirty="0"/>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357281" y="5400392"/>
            <a:ext cx="1724932" cy="1303728"/>
          </a:xfrm>
          <a:prstGeom prst="rect">
            <a:avLst/>
          </a:prstGeom>
        </p:spPr>
      </p:pic>
      <p:sp>
        <p:nvSpPr>
          <p:cNvPr id="10" name="TextBox 9"/>
          <p:cNvSpPr txBox="1"/>
          <p:nvPr/>
        </p:nvSpPr>
        <p:spPr>
          <a:xfrm>
            <a:off x="4321480" y="1867555"/>
            <a:ext cx="5674291" cy="2086725"/>
          </a:xfrm>
          <a:prstGeom prst="rect">
            <a:avLst/>
          </a:prstGeom>
          <a:noFill/>
        </p:spPr>
        <p:txBody>
          <a:bodyPr wrap="square" rtlCol="0">
            <a:spAutoFit/>
          </a:bodyPr>
          <a:lstStyle/>
          <a:p>
            <a:pPr marL="228600" indent="-228600">
              <a:lnSpc>
                <a:spcPct val="90000"/>
              </a:lnSpc>
              <a:spcBef>
                <a:spcPts val="1000"/>
              </a:spcBef>
            </a:pPr>
            <a:r>
              <a:rPr lang="en-US" sz="2400" dirty="0" smtClean="0"/>
              <a:t>	</a:t>
            </a:r>
            <a:r>
              <a:rPr lang="en-US" sz="2400" dirty="0"/>
              <a:t>Barbra Lach</a:t>
            </a:r>
            <a:br>
              <a:rPr lang="en-US" sz="2400" dirty="0"/>
            </a:br>
            <a:r>
              <a:rPr lang="en-US" sz="2400" dirty="0"/>
              <a:t>Director of Membership and Promotions</a:t>
            </a:r>
            <a:br>
              <a:rPr lang="en-US" sz="2400" dirty="0"/>
            </a:br>
            <a:r>
              <a:rPr lang="en-US" sz="2400" dirty="0"/>
              <a:t>The Metropolitan Opera</a:t>
            </a:r>
            <a:br>
              <a:rPr lang="en-US" sz="2400" dirty="0"/>
            </a:br>
            <a:r>
              <a:rPr lang="en-US" sz="2400" dirty="0" smtClean="0"/>
              <a:t>(212) 870-4509</a:t>
            </a:r>
            <a:r>
              <a:rPr lang="en-US" sz="2400" dirty="0"/>
              <a:t/>
            </a:r>
            <a:br>
              <a:rPr lang="en-US" sz="2400" dirty="0"/>
            </a:br>
            <a:r>
              <a:rPr lang="en-US" sz="2400" u="sng" dirty="0">
                <a:hlinkClick r:id="rId4"/>
              </a:rPr>
              <a:t>blach@metopera.org</a:t>
            </a:r>
            <a:r>
              <a:rPr lang="en-US" sz="2400" u="sng" dirty="0"/>
              <a:t/>
            </a:r>
            <a:br>
              <a:rPr lang="en-US" sz="2400" u="sng" dirty="0"/>
            </a:br>
            <a:endParaRPr lang="en-US" sz="2400" dirty="0"/>
          </a:p>
        </p:txBody>
      </p:sp>
      <p:pic>
        <p:nvPicPr>
          <p:cNvPr id="8" name="Picture 7"/>
          <p:cNvPicPr/>
          <p:nvPr/>
        </p:nvPicPr>
        <p:blipFill>
          <a:blip r:embed="rId5" cstate="print">
            <a:lum/>
          </a:blip>
          <a:srcRect l="32036" t="20736" r="34715" b="28708"/>
          <a:stretch>
            <a:fillRect/>
          </a:stretch>
        </p:blipFill>
        <p:spPr bwMode="auto">
          <a:xfrm>
            <a:off x="2430049" y="1901392"/>
            <a:ext cx="1866378" cy="2194618"/>
          </a:xfrm>
          <a:prstGeom prst="rect">
            <a:avLst/>
          </a:prstGeom>
          <a:noFill/>
          <a:ln w="9525">
            <a:noFill/>
            <a:miter lim="800000"/>
            <a:headEnd/>
            <a:tailEnd/>
          </a:ln>
        </p:spPr>
      </p:pic>
    </p:spTree>
    <p:extLst>
      <p:ext uri="{BB962C8B-B14F-4D97-AF65-F5344CB8AC3E}">
        <p14:creationId xmlns:p14="http://schemas.microsoft.com/office/powerpoint/2010/main" val="19079949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1802</TotalTime>
  <Words>1901</Words>
  <Application>Microsoft Office PowerPoint</Application>
  <PresentationFormat>Custom</PresentationFormat>
  <Paragraphs>205</Paragraphs>
  <Slides>13</Slides>
  <Notes>13</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Office Theme</vt:lpstr>
      <vt:lpstr>Membership at the Met</vt:lpstr>
      <vt:lpstr>About The Metropolitan Opera</vt:lpstr>
      <vt:lpstr>Guild Membership At A Glance</vt:lpstr>
      <vt:lpstr>Solicitation Strategy</vt:lpstr>
      <vt:lpstr>Benefits &amp; Touchpoints</vt:lpstr>
      <vt:lpstr>Standard Reporting</vt:lpstr>
      <vt:lpstr>Standard Reporting</vt:lpstr>
      <vt:lpstr>Standard Reporting</vt:lpstr>
      <vt:lpstr>Standard Reporting</vt:lpstr>
      <vt:lpstr>Standard Reporting</vt:lpstr>
      <vt:lpstr>Custom Reporting</vt:lpstr>
      <vt:lpstr>Custom Reporting</vt:lpstr>
      <vt:lpstr>Contact Information</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dc:title>
  <dc:creator>Busti, Anthony</dc:creator>
  <cp:lastModifiedBy>Josue Urbina</cp:lastModifiedBy>
  <cp:revision>175</cp:revision>
  <dcterms:created xsi:type="dcterms:W3CDTF">2017-07-14T19:36:25Z</dcterms:created>
  <dcterms:modified xsi:type="dcterms:W3CDTF">2018-04-19T19:11:55Z</dcterms:modified>
</cp:coreProperties>
</file>