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2" r:id="rId3"/>
    <p:sldId id="283" r:id="rId4"/>
    <p:sldId id="274" r:id="rId5"/>
    <p:sldId id="275" r:id="rId6"/>
    <p:sldId id="276" r:id="rId7"/>
    <p:sldId id="277" r:id="rId8"/>
    <p:sldId id="278" r:id="rId9"/>
    <p:sldId id="279" r:id="rId10"/>
    <p:sldId id="280" r:id="rId11"/>
    <p:sldId id="282" r:id="rId12"/>
    <p:sldId id="281" r:id="rId13"/>
    <p:sldId id="27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4D9B"/>
    <a:srgbClr val="F96DC7"/>
    <a:srgbClr val="FF6699"/>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2" autoAdjust="0"/>
    <p:restoredTop sz="93659" autoAdjust="0"/>
  </p:normalViewPr>
  <p:slideViewPr>
    <p:cSldViewPr snapToGrid="0">
      <p:cViewPr>
        <p:scale>
          <a:sx n="84" d="100"/>
          <a:sy n="84" d="100"/>
        </p:scale>
        <p:origin x="-96"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package" Target="../embeddings/Microsoft_Excel_Worksheet1.xlsx"/><Relationship Id="rId1" Type="http://schemas.openxmlformats.org/officeDocument/2006/relationships/themeOverride" Target="../theme/themeOverride1.xml"/><Relationship Id="rId4" Type="http://schemas.microsoft.com/office/2011/relationships/chartStyle" Target="style1.xml"/></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openxmlformats.org/officeDocument/2006/relationships/package" Target="../embeddings/Microsoft_Excel_Worksheet2.xlsx"/><Relationship Id="rId1" Type="http://schemas.openxmlformats.org/officeDocument/2006/relationships/themeOverride" Target="../theme/themeOverride2.xml"/><Relationship Id="rId4"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Partners Program Revenue by Month</a:t>
            </a:r>
          </a:p>
        </c:rich>
      </c:tx>
      <c:layout/>
      <c:overlay val="0"/>
      <c:spPr>
        <a:noFill/>
        <a:ln>
          <a:noFill/>
        </a:ln>
        <a:effectLst/>
      </c:spPr>
    </c:title>
    <c:autoTitleDeleted val="0"/>
    <c:plotArea>
      <c:layout/>
      <c:barChart>
        <c:barDir val="col"/>
        <c:grouping val="clustered"/>
        <c:varyColors val="0"/>
        <c:ser>
          <c:idx val="1"/>
          <c:order val="0"/>
          <c:tx>
            <c:strRef>
              <c:f>'DevPro Macro'!$C$3</c:f>
              <c:strCache>
                <c:ptCount val="1"/>
                <c:pt idx="0">
                  <c:v>Goal 
$Amount</c:v>
                </c:pt>
              </c:strCache>
            </c:strRef>
          </c:tx>
          <c:spPr>
            <a:solidFill>
              <a:srgbClr val="FFFF99"/>
            </a:solidFill>
            <a:ln>
              <a:noFill/>
            </a:ln>
            <a:effectLst/>
          </c:spPr>
          <c:invertIfNegative val="0"/>
          <c:cat>
            <c:strRef>
              <c:f>'DevPro Macro'!$A$4:$A$15</c:f>
              <c:strCache>
                <c:ptCount val="12"/>
                <c:pt idx="0">
                  <c:v>September</c:v>
                </c:pt>
                <c:pt idx="1">
                  <c:v>October</c:v>
                </c:pt>
                <c:pt idx="2">
                  <c:v>November</c:v>
                </c:pt>
                <c:pt idx="3">
                  <c:v>December</c:v>
                </c:pt>
                <c:pt idx="4">
                  <c:v>January</c:v>
                </c:pt>
                <c:pt idx="5">
                  <c:v>February</c:v>
                </c:pt>
                <c:pt idx="6">
                  <c:v>March</c:v>
                </c:pt>
                <c:pt idx="7">
                  <c:v>April</c:v>
                </c:pt>
                <c:pt idx="8">
                  <c:v>May</c:v>
                </c:pt>
                <c:pt idx="9">
                  <c:v>June</c:v>
                </c:pt>
                <c:pt idx="10">
                  <c:v>July</c:v>
                </c:pt>
                <c:pt idx="11">
                  <c:v>August</c:v>
                </c:pt>
              </c:strCache>
            </c:strRef>
          </c:cat>
          <c:val>
            <c:numRef>
              <c:f>'DevPro Macro'!$C$4:$C$15</c:f>
              <c:numCache>
                <c:formatCode>#,##0_);\(#,##0\)</c:formatCode>
                <c:ptCount val="12"/>
                <c:pt idx="0">
                  <c:v>70875</c:v>
                </c:pt>
                <c:pt idx="1">
                  <c:v>99750</c:v>
                </c:pt>
                <c:pt idx="2">
                  <c:v>65625</c:v>
                </c:pt>
                <c:pt idx="3">
                  <c:v>315000</c:v>
                </c:pt>
                <c:pt idx="4">
                  <c:v>225750</c:v>
                </c:pt>
                <c:pt idx="5">
                  <c:v>378000</c:v>
                </c:pt>
                <c:pt idx="6">
                  <c:v>451500</c:v>
                </c:pt>
                <c:pt idx="7">
                  <c:v>362250</c:v>
                </c:pt>
                <c:pt idx="8">
                  <c:v>624750</c:v>
                </c:pt>
                <c:pt idx="9">
                  <c:v>309750</c:v>
                </c:pt>
                <c:pt idx="10">
                  <c:v>333375</c:v>
                </c:pt>
                <c:pt idx="11">
                  <c:v>115500</c:v>
                </c:pt>
              </c:numCache>
            </c:numRef>
          </c:val>
        </c:ser>
        <c:ser>
          <c:idx val="2"/>
          <c:order val="1"/>
          <c:tx>
            <c:strRef>
              <c:f>'DevPro Macro'!$D$3</c:f>
              <c:strCache>
                <c:ptCount val="1"/>
                <c:pt idx="0">
                  <c:v>Projection
 $Amount</c:v>
                </c:pt>
              </c:strCache>
            </c:strRef>
          </c:tx>
          <c:spPr>
            <a:solidFill>
              <a:schemeClr val="accent6"/>
            </a:solidFill>
            <a:ln>
              <a:noFill/>
            </a:ln>
            <a:effectLst/>
          </c:spPr>
          <c:invertIfNegative val="0"/>
          <c:cat>
            <c:strRef>
              <c:f>'DevPro Macro'!$A$4:$A$15</c:f>
              <c:strCache>
                <c:ptCount val="12"/>
                <c:pt idx="0">
                  <c:v>September</c:v>
                </c:pt>
                <c:pt idx="1">
                  <c:v>October</c:v>
                </c:pt>
                <c:pt idx="2">
                  <c:v>November</c:v>
                </c:pt>
                <c:pt idx="3">
                  <c:v>December</c:v>
                </c:pt>
                <c:pt idx="4">
                  <c:v>January</c:v>
                </c:pt>
                <c:pt idx="5">
                  <c:v>February</c:v>
                </c:pt>
                <c:pt idx="6">
                  <c:v>March</c:v>
                </c:pt>
                <c:pt idx="7">
                  <c:v>April</c:v>
                </c:pt>
                <c:pt idx="8">
                  <c:v>May</c:v>
                </c:pt>
                <c:pt idx="9">
                  <c:v>June</c:v>
                </c:pt>
                <c:pt idx="10">
                  <c:v>July</c:v>
                </c:pt>
                <c:pt idx="11">
                  <c:v>August</c:v>
                </c:pt>
              </c:strCache>
            </c:strRef>
          </c:cat>
          <c:val>
            <c:numRef>
              <c:f>'DevPro Macro'!$D$4:$D$15</c:f>
              <c:numCache>
                <c:formatCode>#,##0_);\(#,##0\)</c:formatCode>
                <c:ptCount val="12"/>
                <c:pt idx="0">
                  <c:v>164363.78999999998</c:v>
                </c:pt>
                <c:pt idx="1">
                  <c:v>159739</c:v>
                </c:pt>
                <c:pt idx="2">
                  <c:v>107500</c:v>
                </c:pt>
                <c:pt idx="3">
                  <c:v>325429.68</c:v>
                </c:pt>
                <c:pt idx="4">
                  <c:v>207000</c:v>
                </c:pt>
                <c:pt idx="5">
                  <c:v>328600</c:v>
                </c:pt>
                <c:pt idx="6">
                  <c:v>385900</c:v>
                </c:pt>
                <c:pt idx="7">
                  <c:v>362250</c:v>
                </c:pt>
                <c:pt idx="8">
                  <c:v>624750</c:v>
                </c:pt>
                <c:pt idx="9">
                  <c:v>309743</c:v>
                </c:pt>
                <c:pt idx="10">
                  <c:v>315363</c:v>
                </c:pt>
                <c:pt idx="11">
                  <c:v>71500</c:v>
                </c:pt>
              </c:numCache>
            </c:numRef>
          </c:val>
        </c:ser>
        <c:ser>
          <c:idx val="3"/>
          <c:order val="2"/>
          <c:tx>
            <c:strRef>
              <c:f>'DevPro Macro'!$E$3</c:f>
              <c:strCache>
                <c:ptCount val="1"/>
                <c:pt idx="0">
                  <c:v>To Date
 $Amount</c:v>
                </c:pt>
              </c:strCache>
            </c:strRef>
          </c:tx>
          <c:spPr>
            <a:solidFill>
              <a:schemeClr val="accent4"/>
            </a:solidFill>
            <a:ln>
              <a:noFill/>
            </a:ln>
            <a:effectLst/>
          </c:spPr>
          <c:invertIfNegative val="0"/>
          <c:cat>
            <c:strRef>
              <c:f>'DevPro Macro'!$A$4:$A$15</c:f>
              <c:strCache>
                <c:ptCount val="12"/>
                <c:pt idx="0">
                  <c:v>September</c:v>
                </c:pt>
                <c:pt idx="1">
                  <c:v>October</c:v>
                </c:pt>
                <c:pt idx="2">
                  <c:v>November</c:v>
                </c:pt>
                <c:pt idx="3">
                  <c:v>December</c:v>
                </c:pt>
                <c:pt idx="4">
                  <c:v>January</c:v>
                </c:pt>
                <c:pt idx="5">
                  <c:v>February</c:v>
                </c:pt>
                <c:pt idx="6">
                  <c:v>March</c:v>
                </c:pt>
                <c:pt idx="7">
                  <c:v>April</c:v>
                </c:pt>
                <c:pt idx="8">
                  <c:v>May</c:v>
                </c:pt>
                <c:pt idx="9">
                  <c:v>June</c:v>
                </c:pt>
                <c:pt idx="10">
                  <c:v>July</c:v>
                </c:pt>
                <c:pt idx="11">
                  <c:v>August</c:v>
                </c:pt>
              </c:strCache>
            </c:strRef>
          </c:cat>
          <c:val>
            <c:numRef>
              <c:f>'DevPro Macro'!$E$4:$E$15</c:f>
              <c:numCache>
                <c:formatCode>_(* #,##0_);_(* \(#,##0\);_(* "-"??_);_(@_)</c:formatCode>
                <c:ptCount val="12"/>
                <c:pt idx="0">
                  <c:v>164363.78999999998</c:v>
                </c:pt>
                <c:pt idx="1">
                  <c:v>159739</c:v>
                </c:pt>
                <c:pt idx="2">
                  <c:v>107500</c:v>
                </c:pt>
                <c:pt idx="3">
                  <c:v>325429.68</c:v>
                </c:pt>
                <c:pt idx="4">
                  <c:v>179771.5</c:v>
                </c:pt>
                <c:pt idx="5">
                  <c:v>293187.82999999996</c:v>
                </c:pt>
                <c:pt idx="6">
                  <c:v>277634.5</c:v>
                </c:pt>
                <c:pt idx="7">
                  <c:v>104250</c:v>
                </c:pt>
                <c:pt idx="8">
                  <c:v>95638.040000000008</c:v>
                </c:pt>
                <c:pt idx="9">
                  <c:v>28667</c:v>
                </c:pt>
                <c:pt idx="10">
                  <c:v>5000</c:v>
                </c:pt>
                <c:pt idx="11">
                  <c:v>0</c:v>
                </c:pt>
              </c:numCache>
            </c:numRef>
          </c:val>
        </c:ser>
        <c:dLbls>
          <c:showLegendKey val="0"/>
          <c:showVal val="0"/>
          <c:showCatName val="0"/>
          <c:showSerName val="0"/>
          <c:showPercent val="0"/>
          <c:showBubbleSize val="0"/>
        </c:dLbls>
        <c:gapWidth val="219"/>
        <c:overlap val="-27"/>
        <c:axId val="49335680"/>
        <c:axId val="49341568"/>
        <c:extLst>
          <c:ext xmlns:c15="http://schemas.microsoft.com/office/drawing/2012/chart" uri="{02D57815-91ED-43cb-92C2-25804820EDAC}">
            <c15:filteredBarSeries>
              <c15:ser>
                <c:idx val="0"/>
                <c:order val="0"/>
                <c:tx>
                  <c:strRef>
                    <c:extLst>
                      <c:ext uri="{02D57815-91ED-43cb-92C2-25804820EDAC}">
                        <c15:formulaRef>
                          <c15:sqref>'DevPro Macro'!$B$3</c15:sqref>
                        </c15:formulaRef>
                      </c:ext>
                    </c:extLst>
                    <c:strCache>
                      <c:ptCount val="1"/>
                    </c:strCache>
                  </c:strRef>
                </c:tx>
                <c:spPr>
                  <a:solidFill>
                    <a:schemeClr val="accent1"/>
                  </a:solidFill>
                  <a:ln>
                    <a:noFill/>
                  </a:ln>
                  <a:effectLst/>
                </c:spPr>
                <c:invertIfNegative val="0"/>
                <c:cat>
                  <c:strRef>
                    <c:extLst>
                      <c:ext uri="{02D57815-91ED-43cb-92C2-25804820EDAC}">
                        <c15:formulaRef>
                          <c15:sqref>'DevPro Macro'!$A$4:$A$15</c15:sqref>
                        </c15:formulaRef>
                      </c:ext>
                    </c:extLst>
                    <c:strCache>
                      <c:ptCount val="12"/>
                      <c:pt idx="0">
                        <c:v>September</c:v>
                      </c:pt>
                      <c:pt idx="1">
                        <c:v>October</c:v>
                      </c:pt>
                      <c:pt idx="2">
                        <c:v>November</c:v>
                      </c:pt>
                      <c:pt idx="3">
                        <c:v>December</c:v>
                      </c:pt>
                      <c:pt idx="4">
                        <c:v>January</c:v>
                      </c:pt>
                      <c:pt idx="5">
                        <c:v>February</c:v>
                      </c:pt>
                      <c:pt idx="6">
                        <c:v>March</c:v>
                      </c:pt>
                      <c:pt idx="7">
                        <c:v>April</c:v>
                      </c:pt>
                      <c:pt idx="8">
                        <c:v>May</c:v>
                      </c:pt>
                      <c:pt idx="9">
                        <c:v>June</c:v>
                      </c:pt>
                      <c:pt idx="10">
                        <c:v>July</c:v>
                      </c:pt>
                      <c:pt idx="11">
                        <c:v>August</c:v>
                      </c:pt>
                    </c:strCache>
                  </c:strRef>
                </c:cat>
                <c:val>
                  <c:numRef>
                    <c:extLst>
                      <c:ext uri="{02D57815-91ED-43cb-92C2-25804820EDAC}">
                        <c15:formulaRef>
                          <c15:sqref>'DevPro Macro'!$B$4:$B$15</c15:sqref>
                        </c15:formulaRef>
                      </c:ext>
                    </c:extLst>
                    <c:numCache>
                      <c:formatCode>General</c:formatCode>
                      <c:ptCount val="12"/>
                    </c:numCache>
                  </c:numRef>
                </c:val>
              </c15:ser>
            </c15:filteredBarSeries>
          </c:ext>
        </c:extLst>
      </c:barChart>
      <c:catAx>
        <c:axId val="493356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341568"/>
        <c:crosses val="autoZero"/>
        <c:auto val="1"/>
        <c:lblAlgn val="ctr"/>
        <c:lblOffset val="100"/>
        <c:noMultiLvlLbl val="0"/>
      </c:catAx>
      <c:valAx>
        <c:axId val="49341568"/>
        <c:scaling>
          <c:orientation val="minMax"/>
        </c:scaling>
        <c:delete val="0"/>
        <c:axPos val="l"/>
        <c:majorGridlines>
          <c:spPr>
            <a:ln w="9525" cap="flat" cmpd="sng" algn="ctr">
              <a:solidFill>
                <a:schemeClr val="tx1">
                  <a:lumMod val="15000"/>
                  <a:lumOff val="85000"/>
                </a:schemeClr>
              </a:solidFill>
              <a:round/>
            </a:ln>
            <a:effectLst/>
          </c:spPr>
        </c:majorGridlines>
        <c:numFmt formatCode="#,##0_);\(#,##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33568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FY17 and FY18 Cumulative to Date Comparison</a:t>
            </a:r>
          </a:p>
        </c:rich>
      </c:tx>
      <c:overlay val="0"/>
      <c:spPr>
        <a:noFill/>
        <a:ln>
          <a:noFill/>
        </a:ln>
        <a:effectLst/>
      </c:spPr>
    </c:title>
    <c:autoTitleDeleted val="0"/>
    <c:plotArea>
      <c:layout/>
      <c:lineChart>
        <c:grouping val="standard"/>
        <c:varyColors val="0"/>
        <c:ser>
          <c:idx val="0"/>
          <c:order val="0"/>
          <c:tx>
            <c:strRef>
              <c:f>'DevPro Macro'!$L$3</c:f>
              <c:strCache>
                <c:ptCount val="1"/>
                <c:pt idx="0">
                  <c:v>FY18 
Cumulative Goal</c:v>
                </c:pt>
              </c:strCache>
            </c:strRef>
          </c:tx>
          <c:spPr>
            <a:ln w="28575" cap="rnd">
              <a:solidFill>
                <a:schemeClr val="accent1"/>
              </a:solidFill>
              <a:prstDash val="sysDash"/>
              <a:round/>
            </a:ln>
            <a:effectLst/>
          </c:spPr>
          <c:marker>
            <c:symbol val="none"/>
          </c:marker>
          <c:cat>
            <c:strRef>
              <c:f>'DevPro Macro'!$J$4:$K$15</c:f>
              <c:strCache>
                <c:ptCount val="12"/>
                <c:pt idx="0">
                  <c:v>September</c:v>
                </c:pt>
                <c:pt idx="1">
                  <c:v>October</c:v>
                </c:pt>
                <c:pt idx="2">
                  <c:v>November</c:v>
                </c:pt>
                <c:pt idx="3">
                  <c:v>December</c:v>
                </c:pt>
                <c:pt idx="4">
                  <c:v>January</c:v>
                </c:pt>
                <c:pt idx="5">
                  <c:v>February</c:v>
                </c:pt>
                <c:pt idx="6">
                  <c:v>March</c:v>
                </c:pt>
                <c:pt idx="7">
                  <c:v>April</c:v>
                </c:pt>
                <c:pt idx="8">
                  <c:v>May</c:v>
                </c:pt>
                <c:pt idx="9">
                  <c:v>June</c:v>
                </c:pt>
                <c:pt idx="10">
                  <c:v>July</c:v>
                </c:pt>
                <c:pt idx="11">
                  <c:v>August</c:v>
                </c:pt>
              </c:strCache>
              <c:extLst>
                <c:ext xmlns:c15="http://schemas.microsoft.com/office/drawing/2012/chart" uri="{02D57815-91ED-43cb-92C2-25804820EDAC}">
                  <c15:fullRef>
                    <c15:sqref>'DevPro Macro'!$J$4:$K$16</c15:sqref>
                  </c15:fullRef>
                </c:ext>
              </c:extLst>
            </c:strRef>
          </c:cat>
          <c:val>
            <c:numRef>
              <c:f>'DevPro Macro'!$L$4:$L$15</c:f>
              <c:numCache>
                <c:formatCode>#,##0_);\(#,##0\)</c:formatCode>
                <c:ptCount val="12"/>
                <c:pt idx="0">
                  <c:v>192080</c:v>
                </c:pt>
                <c:pt idx="1">
                  <c:v>263182.5</c:v>
                </c:pt>
                <c:pt idx="2">
                  <c:v>405286</c:v>
                </c:pt>
                <c:pt idx="3">
                  <c:v>786803.5</c:v>
                </c:pt>
                <c:pt idx="4">
                  <c:v>924791</c:v>
                </c:pt>
                <c:pt idx="5">
                  <c:v>1338207.5</c:v>
                </c:pt>
                <c:pt idx="6">
                  <c:v>1697430</c:v>
                </c:pt>
                <c:pt idx="7">
                  <c:v>2145832.5</c:v>
                </c:pt>
                <c:pt idx="8">
                  <c:v>2649115</c:v>
                </c:pt>
                <c:pt idx="9">
                  <c:v>2958602.5</c:v>
                </c:pt>
                <c:pt idx="10">
                  <c:v>3173765</c:v>
                </c:pt>
                <c:pt idx="11">
                  <c:v>3352125</c:v>
                </c:pt>
              </c:numCache>
              <c:extLst>
                <c:ext xmlns:c15="http://schemas.microsoft.com/office/drawing/2012/chart" uri="{02D57815-91ED-43cb-92C2-25804820EDAC}">
                  <c15:fullRef>
                    <c15:sqref>'DevPro Macro'!$L$4:$L$16</c15:sqref>
                  </c15:fullRef>
                </c:ext>
              </c:extLst>
            </c:numRef>
          </c:val>
          <c:smooth val="0"/>
        </c:ser>
        <c:ser>
          <c:idx val="2"/>
          <c:order val="1"/>
          <c:tx>
            <c:strRef>
              <c:f>'DevPro Macro'!$M$3</c:f>
              <c:strCache>
                <c:ptCount val="1"/>
                <c:pt idx="0">
                  <c:v>FY18  
Cumulative To Date $ Amount</c:v>
                </c:pt>
              </c:strCache>
            </c:strRef>
          </c:tx>
          <c:spPr>
            <a:ln w="28575" cap="rnd">
              <a:solidFill>
                <a:schemeClr val="accent4"/>
              </a:solidFill>
              <a:round/>
            </a:ln>
            <a:effectLst/>
          </c:spPr>
          <c:marker>
            <c:symbol val="none"/>
          </c:marker>
          <c:cat>
            <c:strRef>
              <c:f>'DevPro Macro'!$J$4:$K$15</c:f>
              <c:strCache>
                <c:ptCount val="12"/>
                <c:pt idx="0">
                  <c:v>September</c:v>
                </c:pt>
                <c:pt idx="1">
                  <c:v>October</c:v>
                </c:pt>
                <c:pt idx="2">
                  <c:v>November</c:v>
                </c:pt>
                <c:pt idx="3">
                  <c:v>December</c:v>
                </c:pt>
                <c:pt idx="4">
                  <c:v>January</c:v>
                </c:pt>
                <c:pt idx="5">
                  <c:v>February</c:v>
                </c:pt>
                <c:pt idx="6">
                  <c:v>March</c:v>
                </c:pt>
                <c:pt idx="7">
                  <c:v>April</c:v>
                </c:pt>
                <c:pt idx="8">
                  <c:v>May</c:v>
                </c:pt>
                <c:pt idx="9">
                  <c:v>June</c:v>
                </c:pt>
                <c:pt idx="10">
                  <c:v>July</c:v>
                </c:pt>
                <c:pt idx="11">
                  <c:v>August</c:v>
                </c:pt>
              </c:strCache>
              <c:extLst>
                <c:ext xmlns:c15="http://schemas.microsoft.com/office/drawing/2012/chart" uri="{02D57815-91ED-43cb-92C2-25804820EDAC}">
                  <c15:fullRef>
                    <c15:sqref>'DevPro Macro'!$J$4:$K$16</c15:sqref>
                  </c15:fullRef>
                </c:ext>
              </c:extLst>
            </c:strRef>
          </c:cat>
          <c:val>
            <c:numRef>
              <c:f>'DevPro Macro'!$M$4:$M$15</c:f>
              <c:numCache>
                <c:formatCode>_(* #,##0_);_(* \(#,##0\);_(* "-"??_);_(@_)</c:formatCode>
                <c:ptCount val="12"/>
                <c:pt idx="0">
                  <c:v>158141</c:v>
                </c:pt>
                <c:pt idx="1">
                  <c:v>284811.73000000004</c:v>
                </c:pt>
                <c:pt idx="2">
                  <c:v>471217.91000000003</c:v>
                </c:pt>
                <c:pt idx="3">
                  <c:v>882962.97</c:v>
                </c:pt>
                <c:pt idx="4">
                  <c:v>967962.97</c:v>
                </c:pt>
                <c:pt idx="5">
                  <c:v>1346172.64</c:v>
                </c:pt>
                <c:pt idx="6">
                  <c:v>1741181.3299999998</c:v>
                </c:pt>
              </c:numCache>
              <c:extLst>
                <c:ext xmlns:c15="http://schemas.microsoft.com/office/drawing/2012/chart" uri="{02D57815-91ED-43cb-92C2-25804820EDAC}">
                  <c15:fullRef>
                    <c15:sqref>'DevPro Macro'!$M$4:$M$16</c15:sqref>
                  </c15:fullRef>
                </c:ext>
              </c:extLst>
            </c:numRef>
          </c:val>
          <c:smooth val="0"/>
        </c:ser>
        <c:ser>
          <c:idx val="1"/>
          <c:order val="2"/>
          <c:tx>
            <c:strRef>
              <c:f>'DevPro Macro'!$N$3</c:f>
              <c:strCache>
                <c:ptCount val="1"/>
                <c:pt idx="0">
                  <c:v>FY17 
CumulativeTo Date $ Amount</c:v>
                </c:pt>
              </c:strCache>
            </c:strRef>
          </c:tx>
          <c:spPr>
            <a:ln w="28575" cap="rnd">
              <a:solidFill>
                <a:schemeClr val="accent2"/>
              </a:solidFill>
              <a:prstDash val="sysDot"/>
              <a:round/>
            </a:ln>
            <a:effectLst/>
          </c:spPr>
          <c:marker>
            <c:symbol val="none"/>
          </c:marker>
          <c:cat>
            <c:strRef>
              <c:f>'DevPro Macro'!$J$4:$K$15</c:f>
              <c:strCache>
                <c:ptCount val="12"/>
                <c:pt idx="0">
                  <c:v>September</c:v>
                </c:pt>
                <c:pt idx="1">
                  <c:v>October</c:v>
                </c:pt>
                <c:pt idx="2">
                  <c:v>November</c:v>
                </c:pt>
                <c:pt idx="3">
                  <c:v>December</c:v>
                </c:pt>
                <c:pt idx="4">
                  <c:v>January</c:v>
                </c:pt>
                <c:pt idx="5">
                  <c:v>February</c:v>
                </c:pt>
                <c:pt idx="6">
                  <c:v>March</c:v>
                </c:pt>
                <c:pt idx="7">
                  <c:v>April</c:v>
                </c:pt>
                <c:pt idx="8">
                  <c:v>May</c:v>
                </c:pt>
                <c:pt idx="9">
                  <c:v>June</c:v>
                </c:pt>
                <c:pt idx="10">
                  <c:v>July</c:v>
                </c:pt>
                <c:pt idx="11">
                  <c:v>August</c:v>
                </c:pt>
              </c:strCache>
              <c:extLst>
                <c:ext xmlns:c15="http://schemas.microsoft.com/office/drawing/2012/chart" uri="{02D57815-91ED-43cb-92C2-25804820EDAC}">
                  <c15:fullRef>
                    <c15:sqref>'DevPro Macro'!$J$4:$K$16</c15:sqref>
                  </c15:fullRef>
                </c:ext>
              </c:extLst>
            </c:strRef>
          </c:cat>
          <c:val>
            <c:numRef>
              <c:f>'DevPro Macro'!$N$4:$N$15</c:f>
              <c:numCache>
                <c:formatCode>_(* #,##0_);_(* \(#,##0\);_(* "-"??_);_(@_)</c:formatCode>
                <c:ptCount val="12"/>
                <c:pt idx="0">
                  <c:v>201120</c:v>
                </c:pt>
                <c:pt idx="1">
                  <c:v>276393.83</c:v>
                </c:pt>
                <c:pt idx="2">
                  <c:v>360393.83</c:v>
                </c:pt>
                <c:pt idx="3">
                  <c:v>757192.06</c:v>
                </c:pt>
                <c:pt idx="4">
                  <c:v>872740.29</c:v>
                </c:pt>
                <c:pt idx="5">
                  <c:v>1181727.6499999999</c:v>
                </c:pt>
                <c:pt idx="6">
                  <c:v>1586844.65</c:v>
                </c:pt>
                <c:pt idx="7">
                  <c:v>1945637.22</c:v>
                </c:pt>
                <c:pt idx="8">
                  <c:v>2385254.6</c:v>
                </c:pt>
                <c:pt idx="9">
                  <c:v>2717555.8200000003</c:v>
                </c:pt>
                <c:pt idx="10">
                  <c:v>2964261.7900000005</c:v>
                </c:pt>
                <c:pt idx="11">
                  <c:v>3126511.7900000005</c:v>
                </c:pt>
              </c:numCache>
              <c:extLst>
                <c:ext xmlns:c15="http://schemas.microsoft.com/office/drawing/2012/chart" uri="{02D57815-91ED-43cb-92C2-25804820EDAC}">
                  <c15:fullRef>
                    <c15:sqref>'DevPro Macro'!$N$4:$N$16</c15:sqref>
                  </c15:fullRef>
                </c:ext>
              </c:extLst>
            </c:numRef>
          </c:val>
          <c:smooth val="0"/>
        </c:ser>
        <c:dLbls>
          <c:showLegendKey val="0"/>
          <c:showVal val="0"/>
          <c:showCatName val="0"/>
          <c:showSerName val="0"/>
          <c:showPercent val="0"/>
          <c:showBubbleSize val="0"/>
        </c:dLbls>
        <c:marker val="1"/>
        <c:smooth val="0"/>
        <c:axId val="53378432"/>
        <c:axId val="53380224"/>
        <c:extLst/>
      </c:lineChart>
      <c:catAx>
        <c:axId val="533784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3380224"/>
        <c:crosses val="autoZero"/>
        <c:auto val="1"/>
        <c:lblAlgn val="ctr"/>
        <c:lblOffset val="100"/>
        <c:noMultiLvlLbl val="0"/>
      </c:catAx>
      <c:valAx>
        <c:axId val="53380224"/>
        <c:scaling>
          <c:orientation val="minMax"/>
          <c:max val="3500000"/>
        </c:scaling>
        <c:delete val="0"/>
        <c:axPos val="l"/>
        <c:majorGridlines>
          <c:spPr>
            <a:ln w="9525" cap="flat" cmpd="sng" algn="ctr">
              <a:solidFill>
                <a:schemeClr val="tx1">
                  <a:lumMod val="15000"/>
                  <a:lumOff val="85000"/>
                </a:schemeClr>
              </a:solidFill>
              <a:round/>
            </a:ln>
            <a:effectLst/>
          </c:spPr>
        </c:majorGridlines>
        <c:numFmt formatCode="#,##0_);\(#,##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33784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925466-A864-4FD1-8047-3A0C97482776}" type="datetimeFigureOut">
              <a:rPr lang="en-US" smtClean="0"/>
              <a:t>4/19/2018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67E487-F335-4463-8CAF-0B934F99280E}" type="slidenum">
              <a:rPr lang="en-US" smtClean="0"/>
              <a:t>‹#›</a:t>
            </a:fld>
            <a:endParaRPr lang="en-US"/>
          </a:p>
        </p:txBody>
      </p:sp>
    </p:spTree>
    <p:extLst>
      <p:ext uri="{BB962C8B-B14F-4D97-AF65-F5344CB8AC3E}">
        <p14:creationId xmlns:p14="http://schemas.microsoft.com/office/powerpoint/2010/main" val="3491547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First,</a:t>
            </a:r>
            <a:r>
              <a:rPr lang="en-US" baseline="0" dirty="0" smtClean="0"/>
              <a:t> a quick overview of individual giving at The Public</a:t>
            </a:r>
            <a:endParaRPr lang="en-US" dirty="0" smtClean="0"/>
          </a:p>
          <a:p>
            <a:pPr marL="171450" indent="-171450">
              <a:buFont typeface="Arial" panose="020B0604020202020204" pitchFamily="34" charset="0"/>
              <a:buChar char="•"/>
            </a:pPr>
            <a:r>
              <a:rPr lang="en-US" dirty="0" smtClean="0"/>
              <a:t>Traditional Membership</a:t>
            </a:r>
            <a:r>
              <a:rPr lang="en-US" baseline="0" dirty="0" smtClean="0"/>
              <a:t> model lives with Marketing</a:t>
            </a:r>
          </a:p>
          <a:p>
            <a:pPr marL="171450" indent="-171450">
              <a:buFont typeface="Arial" panose="020B0604020202020204" pitchFamily="34" charset="0"/>
              <a:buChar char="•"/>
            </a:pPr>
            <a:r>
              <a:rPr lang="en-US" baseline="0" dirty="0" smtClean="0"/>
              <a:t>Development handles our Young Partners, which starts at $500, Partners starting at $2,500, and Major Gifts $25K+</a:t>
            </a:r>
          </a:p>
          <a:p>
            <a:pPr marL="171450" indent="-171450">
              <a:buFont typeface="Arial" panose="020B0604020202020204" pitchFamily="34" charset="0"/>
              <a:buChar char="•"/>
            </a:pPr>
            <a:r>
              <a:rPr lang="en-US" baseline="0" dirty="0" smtClean="0"/>
              <a:t>This totals over 2,000 households and raises over $10MM annually</a:t>
            </a:r>
          </a:p>
          <a:p>
            <a:pPr marL="171450" indent="-171450">
              <a:buFont typeface="Arial" panose="020B0604020202020204" pitchFamily="34" charset="0"/>
              <a:buChar char="•"/>
            </a:pPr>
            <a:r>
              <a:rPr lang="en-US" baseline="0" dirty="0" smtClean="0"/>
              <a:t>-- two clicks for animation—</a:t>
            </a:r>
          </a:p>
          <a:p>
            <a:pPr marL="171450" indent="-171450">
              <a:buFont typeface="Arial" panose="020B0604020202020204" pitchFamily="34" charset="0"/>
              <a:buChar char="•"/>
            </a:pPr>
            <a:r>
              <a:rPr lang="en-US" dirty="0" smtClean="0"/>
              <a:t>Today I will be focusing</a:t>
            </a:r>
            <a:r>
              <a:rPr lang="en-US" baseline="0" dirty="0" smtClean="0"/>
              <a:t> on our Partners Program levels up to $10,000 as we worked towards creating a way to project our fiscal year end and track on renewal and acquisition rates</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2</a:t>
            </a:fld>
            <a:endParaRPr lang="en-US"/>
          </a:p>
        </p:txBody>
      </p:sp>
    </p:spTree>
    <p:extLst>
      <p:ext uri="{BB962C8B-B14F-4D97-AF65-F5344CB8AC3E}">
        <p14:creationId xmlns:p14="http://schemas.microsoft.com/office/powerpoint/2010/main" val="3059085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Here are the goals we set out with</a:t>
            </a:r>
          </a:p>
          <a:p>
            <a:pPr marL="171450" indent="-171450">
              <a:buFont typeface="Arial" panose="020B0604020202020204" pitchFamily="34" charset="0"/>
              <a:buChar char="•"/>
            </a:pPr>
            <a:r>
              <a:rPr lang="en-US" dirty="0" smtClean="0"/>
              <a:t>In addition to projecting and analyzing more accurately, we wanted to streamline</a:t>
            </a:r>
            <a:r>
              <a:rPr lang="en-US" baseline="0" dirty="0" smtClean="0"/>
              <a:t> our reporting processes. We had different variations of reports living with multiple employees, which meant we were repeating work, pulling data more than once, and had to look at multiple reports to get the full picture</a:t>
            </a:r>
          </a:p>
          <a:p>
            <a:pPr marL="171450" indent="-171450">
              <a:buFont typeface="Arial" panose="020B0604020202020204" pitchFamily="34" charset="0"/>
              <a:buChar char="•"/>
            </a:pPr>
            <a:r>
              <a:rPr lang="en-US" baseline="0" dirty="0" smtClean="0"/>
              <a:t>We also wanted to make sure we could update whatever we came up with monthly in less than an hour</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We decided to look at each of these Partner levels by expiration month.</a:t>
            </a:r>
          </a:p>
          <a:p>
            <a:pPr marL="171450" indent="-171450">
              <a:buFont typeface="Arial" panose="020B0604020202020204" pitchFamily="34" charset="0"/>
              <a:buChar char="•"/>
            </a:pPr>
            <a:r>
              <a:rPr lang="en-US" baseline="0" dirty="0" smtClean="0"/>
              <a:t>This way, we could calculate renewal and acquisition goals for each month, and more easily see how we were tracking throughout the year</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3</a:t>
            </a:fld>
            <a:endParaRPr lang="en-US"/>
          </a:p>
        </p:txBody>
      </p:sp>
    </p:spTree>
    <p:extLst>
      <p:ext uri="{BB962C8B-B14F-4D97-AF65-F5344CB8AC3E}">
        <p14:creationId xmlns:p14="http://schemas.microsoft.com/office/powerpoint/2010/main" val="1362413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First</a:t>
            </a:r>
            <a:r>
              <a:rPr lang="en-US" baseline="0" dirty="0" smtClean="0"/>
              <a:t> we had to set up master lists for the year, splitting out each Partner level by expiration month</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We used the criteria of membership level, expiration date range, and those with a status of cancelled, deactivated, suspended statuses</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And we then have all of these lists ready to go for the year, which we will use in reports and pull into T-stats for tracking</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4</a:t>
            </a:fld>
            <a:endParaRPr lang="en-US"/>
          </a:p>
        </p:txBody>
      </p:sp>
    </p:spTree>
    <p:extLst>
      <p:ext uri="{BB962C8B-B14F-4D97-AF65-F5344CB8AC3E}">
        <p14:creationId xmlns:p14="http://schemas.microsoft.com/office/powerpoint/2010/main" val="1813849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One</a:t>
            </a:r>
            <a:r>
              <a:rPr lang="en-US" baseline="0" dirty="0" smtClean="0"/>
              <a:t> other master set up at the beginning of the year is, using the master lists we just created, calculating renewal and acquisition rate goals</a:t>
            </a:r>
          </a:p>
          <a:p>
            <a:pPr marL="171450" indent="-171450">
              <a:buFont typeface="Arial" panose="020B0604020202020204" pitchFamily="34" charset="0"/>
              <a:buChar char="•"/>
            </a:pPr>
            <a:r>
              <a:rPr lang="en-US" baseline="0" dirty="0" smtClean="0"/>
              <a:t>The first column, Total FY17 Partners, are the numbers from those lists we just made, giving us our starting place</a:t>
            </a:r>
          </a:p>
          <a:p>
            <a:pPr marL="171450" indent="-171450">
              <a:buFont typeface="Arial" panose="020B0604020202020204" pitchFamily="34" charset="0"/>
              <a:buChar char="•"/>
            </a:pPr>
            <a:r>
              <a:rPr lang="en-US" baseline="0" dirty="0" smtClean="0"/>
              <a:t>Historically, we have an 80% renewal rate in this line, and have a goal of 25% acquisition, since we factor in growth year over year, and both of those are calculated here, giving us our frozen FY18 goal</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5</a:t>
            </a:fld>
            <a:endParaRPr lang="en-US"/>
          </a:p>
        </p:txBody>
      </p:sp>
    </p:spTree>
    <p:extLst>
      <p:ext uri="{BB962C8B-B14F-4D97-AF65-F5344CB8AC3E}">
        <p14:creationId xmlns:p14="http://schemas.microsoft.com/office/powerpoint/2010/main" val="204955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Once those master lists and numbers are set for</a:t>
            </a:r>
            <a:r>
              <a:rPr lang="en-US" baseline="0" dirty="0" smtClean="0"/>
              <a:t> the year, we now just have to pull in ‘to-date’ numbers every month</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We have a simple T-Stats report looking at the fund all of these gifts are booked into, filter by this fiscal year’s campaign, and measuring number of contributions and number of constituents</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We then filter this report by each master list we made (monthly expiration dates by level)</a:t>
            </a:r>
          </a:p>
          <a:p>
            <a:pPr marL="171450" indent="-171450">
              <a:buFont typeface="Arial" panose="020B0604020202020204" pitchFamily="34" charset="0"/>
              <a:buChar char="•"/>
            </a:pPr>
            <a:r>
              <a:rPr lang="en-US" baseline="0" dirty="0" smtClean="0"/>
              <a:t>--two animation clicks—</a:t>
            </a:r>
          </a:p>
          <a:p>
            <a:pPr marL="171450" indent="-171450">
              <a:buFont typeface="Arial" panose="020B0604020202020204" pitchFamily="34" charset="0"/>
              <a:buChar char="•"/>
            </a:pPr>
            <a:r>
              <a:rPr lang="en-US" baseline="0" dirty="0" smtClean="0"/>
              <a:t>And then populate our excel with those numbers</a:t>
            </a:r>
          </a:p>
          <a:p>
            <a:pPr marL="171450" indent="-171450">
              <a:buFont typeface="Arial" panose="020B0604020202020204" pitchFamily="34" charset="0"/>
              <a:buChar char="•"/>
            </a:pPr>
            <a:r>
              <a:rPr lang="en-US" baseline="0" dirty="0" smtClean="0"/>
              <a:t>In this excel, we are also calculating the renewal rates, dividing the renewed to date numbers by last year’s actuals that we populated in the last slide</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6</a:t>
            </a:fld>
            <a:endParaRPr lang="en-US"/>
          </a:p>
        </p:txBody>
      </p:sp>
    </p:spTree>
    <p:extLst>
      <p:ext uri="{BB962C8B-B14F-4D97-AF65-F5344CB8AC3E}">
        <p14:creationId xmlns:p14="http://schemas.microsoft.com/office/powerpoint/2010/main" val="2112696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Now that we have our renewal numbers, we move to acquisition</a:t>
            </a:r>
            <a:r>
              <a:rPr lang="en-US" baseline="0" dirty="0" smtClean="0"/>
              <a:t> and reinstated gifts</a:t>
            </a:r>
            <a:endParaRPr lang="en-US" dirty="0" smtClean="0"/>
          </a:p>
          <a:p>
            <a:pPr marL="171450" indent="-171450">
              <a:buFont typeface="Arial" panose="020B0604020202020204" pitchFamily="34" charset="0"/>
              <a:buChar char="•"/>
            </a:pPr>
            <a:r>
              <a:rPr lang="en-US" dirty="0" smtClean="0"/>
              <a:t>In order to pull</a:t>
            </a:r>
            <a:r>
              <a:rPr lang="en-US" baseline="0" dirty="0" smtClean="0"/>
              <a:t> these numbers, we first pull a new contributions report of the fund we are analyzing, with the fiscal year range to date, and save that report as a list</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And then we save two lists – an acquisition list with the criteria of NOT IN the last two year’s master lists – you’ll see both 17 and 18 master lists selected here –</a:t>
            </a:r>
          </a:p>
          <a:p>
            <a:pPr marL="171450" indent="-171450">
              <a:buFont typeface="Arial" panose="020B0604020202020204" pitchFamily="34" charset="0"/>
              <a:buChar char="•"/>
            </a:pPr>
            <a:r>
              <a:rPr lang="en-US" baseline="0" dirty="0" smtClean="0"/>
              <a:t>And a reinstated list with criteria of in our new contributions report, but not in that acquisition list just created</a:t>
            </a:r>
          </a:p>
          <a:p>
            <a:pPr marL="171450" indent="-171450">
              <a:buFont typeface="Arial" panose="020B0604020202020204" pitchFamily="34" charset="0"/>
              <a:buChar char="•"/>
            </a:pPr>
            <a:r>
              <a:rPr lang="en-US" baseline="0" dirty="0" smtClean="0"/>
              <a:t>We create versions of each of these for each of the 3 levels we are analyzing, using Membership Level criteria</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7</a:t>
            </a:fld>
            <a:endParaRPr lang="en-US"/>
          </a:p>
        </p:txBody>
      </p:sp>
    </p:spTree>
    <p:extLst>
      <p:ext uri="{BB962C8B-B14F-4D97-AF65-F5344CB8AC3E}">
        <p14:creationId xmlns:p14="http://schemas.microsoft.com/office/powerpoint/2010/main" val="2596738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Similarly to calculating renewals, </a:t>
            </a:r>
          </a:p>
          <a:p>
            <a:pPr marL="171450" indent="-171450">
              <a:buFont typeface="Arial" panose="020B0604020202020204" pitchFamily="34" charset="0"/>
              <a:buChar char="•"/>
            </a:pPr>
            <a:r>
              <a:rPr lang="en-US" dirty="0" smtClean="0"/>
              <a:t>--animation</a:t>
            </a:r>
            <a:r>
              <a:rPr lang="en-US" baseline="0" dirty="0" smtClean="0"/>
              <a:t> click—</a:t>
            </a:r>
          </a:p>
          <a:p>
            <a:pPr marL="171450" indent="-171450">
              <a:buFont typeface="Arial" panose="020B0604020202020204" pitchFamily="34" charset="0"/>
              <a:buChar char="•"/>
            </a:pPr>
            <a:r>
              <a:rPr lang="en-US" dirty="0" smtClean="0"/>
              <a:t>we have a simple T-Stats reporting pulling in contribution</a:t>
            </a:r>
            <a:r>
              <a:rPr lang="en-US" baseline="0" dirty="0" smtClean="0"/>
              <a:t> month, filtered by this year’s fiscal year campaign</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We filter this by each of acquisition and reinstated lists we just made</a:t>
            </a:r>
          </a:p>
          <a:p>
            <a:pPr marL="171450" indent="-171450">
              <a:buFont typeface="Arial" panose="020B0604020202020204" pitchFamily="34" charset="0"/>
              <a:buChar char="•"/>
            </a:pPr>
            <a:r>
              <a:rPr lang="en-US" baseline="0" dirty="0" smtClean="0"/>
              <a:t>--three animation clicks—</a:t>
            </a:r>
          </a:p>
          <a:p>
            <a:pPr marL="171450" indent="-171450">
              <a:buFont typeface="Arial" panose="020B0604020202020204" pitchFamily="34" charset="0"/>
              <a:buChar char="•"/>
            </a:pPr>
            <a:r>
              <a:rPr lang="en-US" baseline="0" dirty="0" smtClean="0"/>
              <a:t>And then populate the excel with those numbers</a:t>
            </a:r>
          </a:p>
          <a:p>
            <a:pPr marL="171450" indent="-171450">
              <a:buFont typeface="Arial" panose="020B0604020202020204" pitchFamily="34" charset="0"/>
              <a:buChar char="•"/>
            </a:pPr>
            <a:r>
              <a:rPr lang="en-US" baseline="0" dirty="0" smtClean="0"/>
              <a:t>Again, we are calculating percentages by dividing our to date numbers by the goals we initially set. To note = we set up these formulas at the beginning of the year when we’re creating our master lists, so our monthly updates we really just pulling in our to-date numbers</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8</a:t>
            </a:fld>
            <a:endParaRPr lang="en-US"/>
          </a:p>
        </p:txBody>
      </p:sp>
    </p:spTree>
    <p:extLst>
      <p:ext uri="{BB962C8B-B14F-4D97-AF65-F5344CB8AC3E}">
        <p14:creationId xmlns:p14="http://schemas.microsoft.com/office/powerpoint/2010/main" val="544106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Now,</a:t>
            </a:r>
            <a:r>
              <a:rPr lang="en-US" baseline="0" dirty="0" smtClean="0"/>
              <a:t> after we populate the renewal, reinstated, and acquisition numbers for each month, our projections are calculated</a:t>
            </a:r>
          </a:p>
          <a:p>
            <a:pPr marL="171450" indent="-171450">
              <a:buFont typeface="Arial" panose="020B0604020202020204" pitchFamily="34" charset="0"/>
              <a:buChar char="•"/>
            </a:pPr>
            <a:r>
              <a:rPr lang="en-US" baseline="0" dirty="0" smtClean="0"/>
              <a:t>We have three different formulas</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1, for months that are long past, we are only summing up our actuals</a:t>
            </a:r>
          </a:p>
          <a:p>
            <a:pPr marL="171450" indent="-171450">
              <a:buFont typeface="Arial" panose="020B0604020202020204" pitchFamily="34" charset="0"/>
              <a:buChar char="•"/>
            </a:pPr>
            <a:r>
              <a:rPr lang="en-US" baseline="0" dirty="0" smtClean="0"/>
              <a:t>--animation click—</a:t>
            </a:r>
          </a:p>
          <a:p>
            <a:pPr marL="171450" indent="-171450">
              <a:buFont typeface="Arial" panose="020B0604020202020204" pitchFamily="34" charset="0"/>
              <a:buChar char="•"/>
            </a:pPr>
            <a:r>
              <a:rPr lang="en-US" baseline="0" dirty="0" smtClean="0"/>
              <a:t>2, for months that are just past, we are summing actuals, plus what is left to get to our 80% renewal rate goal, assuming some renewals will come in during their ‘lapsed’ period</a:t>
            </a:r>
          </a:p>
          <a:p>
            <a:pPr marL="171450" indent="-171450">
              <a:buFont typeface="Arial" panose="020B0604020202020204" pitchFamily="34" charset="0"/>
              <a:buChar char="•"/>
            </a:pPr>
            <a:r>
              <a:rPr lang="en-US" baseline="0" dirty="0" smtClean="0"/>
              <a:t>And 3, for months we have not yet reached (reminder, these months are indicators of their expiration month, not the month of their giving) we are calculating actuals, what is left to our 80% renewal rate goal, and our 25% acquisition goal for that month</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9</a:t>
            </a:fld>
            <a:endParaRPr lang="en-US"/>
          </a:p>
        </p:txBody>
      </p:sp>
    </p:spTree>
    <p:extLst>
      <p:ext uri="{BB962C8B-B14F-4D97-AF65-F5344CB8AC3E}">
        <p14:creationId xmlns:p14="http://schemas.microsoft.com/office/powerpoint/2010/main" val="3271380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We then can look at some big</a:t>
            </a:r>
            <a:r>
              <a:rPr lang="en-US" baseline="0" dirty="0" smtClean="0"/>
              <a:t> picture tables to give us an idea of where we are</a:t>
            </a:r>
          </a:p>
          <a:p>
            <a:pPr marL="171450" indent="-171450">
              <a:buFont typeface="Arial" panose="020B0604020202020204" pitchFamily="34" charset="0"/>
              <a:buChar char="•"/>
            </a:pPr>
            <a:r>
              <a:rPr lang="en-US" baseline="0" dirty="0" smtClean="0"/>
              <a:t>The yellow goal amount column stays frozen all year, as this is our institutional budgeted goal</a:t>
            </a:r>
          </a:p>
          <a:p>
            <a:pPr marL="171450" indent="-171450">
              <a:buFont typeface="Arial" panose="020B0604020202020204" pitchFamily="34" charset="0"/>
              <a:buChar char="•"/>
            </a:pPr>
            <a:r>
              <a:rPr lang="en-US" baseline="0" dirty="0" smtClean="0"/>
              <a:t>The orange projection column is summing all of the calculations we just discussed, showing that we are projecting $10,000 more that budgeted</a:t>
            </a:r>
          </a:p>
          <a:p>
            <a:pPr marL="171450" indent="-171450">
              <a:buFont typeface="Arial" panose="020B0604020202020204" pitchFamily="34" charset="0"/>
              <a:buChar char="•"/>
            </a:pPr>
            <a:r>
              <a:rPr lang="en-US" baseline="0" dirty="0" smtClean="0"/>
              <a:t>And then we have our to date and left to projection amounts for reference</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10</a:t>
            </a:fld>
            <a:endParaRPr lang="en-US"/>
          </a:p>
        </p:txBody>
      </p:sp>
    </p:spTree>
    <p:extLst>
      <p:ext uri="{BB962C8B-B14F-4D97-AF65-F5344CB8AC3E}">
        <p14:creationId xmlns:p14="http://schemas.microsoft.com/office/powerpoint/2010/main" val="2670196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We can also look at this cumulatively.</a:t>
            </a:r>
          </a:p>
          <a:p>
            <a:pPr marL="171450" indent="-171450">
              <a:buFont typeface="Arial" panose="020B0604020202020204" pitchFamily="34" charset="0"/>
              <a:buChar char="•"/>
            </a:pPr>
            <a:r>
              <a:rPr lang="en-US" dirty="0" smtClean="0"/>
              <a:t>Our goal is set up with frozen cumulative numbers</a:t>
            </a:r>
            <a:endParaRPr lang="en-US" baseline="0" dirty="0" smtClean="0"/>
          </a:p>
          <a:p>
            <a:pPr marL="171450" indent="-171450">
              <a:buFont typeface="Arial" panose="020B0604020202020204" pitchFamily="34" charset="0"/>
              <a:buChar char="•"/>
            </a:pPr>
            <a:r>
              <a:rPr lang="en-US" baseline="0" dirty="0" smtClean="0"/>
              <a:t>we add in actuals here based on when gifts came in rather than expiration dates</a:t>
            </a:r>
          </a:p>
          <a:p>
            <a:pPr marL="171450" indent="-171450">
              <a:buFont typeface="Arial" panose="020B0604020202020204" pitchFamily="34" charset="0"/>
              <a:buChar char="•"/>
            </a:pPr>
            <a:r>
              <a:rPr lang="en-US" baseline="0" dirty="0" smtClean="0"/>
              <a:t>and we have last year’s cumulative amounts for reference</a:t>
            </a: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11</a:t>
            </a:fld>
            <a:endParaRPr lang="en-US"/>
          </a:p>
        </p:txBody>
      </p:sp>
    </p:spTree>
    <p:extLst>
      <p:ext uri="{BB962C8B-B14F-4D97-AF65-F5344CB8AC3E}">
        <p14:creationId xmlns:p14="http://schemas.microsoft.com/office/powerpoint/2010/main" val="3453509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And then finally, some more detailed tables looking at our goals and projections by level</a:t>
            </a:r>
          </a:p>
          <a:p>
            <a:pPr marL="171450" indent="-171450">
              <a:buFont typeface="Arial" panose="020B0604020202020204" pitchFamily="34" charset="0"/>
              <a:buChar char="•"/>
            </a:pPr>
            <a:r>
              <a:rPr lang="en-US" dirty="0" smtClean="0"/>
              <a:t>--animation click--</a:t>
            </a:r>
          </a:p>
          <a:p>
            <a:pPr marL="171450" indent="-171450">
              <a:buFont typeface="Arial" panose="020B0604020202020204" pitchFamily="34" charset="0"/>
              <a:buChar char="•"/>
            </a:pPr>
            <a:r>
              <a:rPr lang="en-US" dirty="0" smtClean="0"/>
              <a:t>Our renewal rates</a:t>
            </a:r>
          </a:p>
          <a:p>
            <a:pPr marL="171450" indent="-171450">
              <a:buFont typeface="Arial" panose="020B0604020202020204" pitchFamily="34" charset="0"/>
              <a:buChar char="•"/>
            </a:pPr>
            <a:r>
              <a:rPr lang="en-US" dirty="0" smtClean="0"/>
              <a:t>--animation click--</a:t>
            </a:r>
          </a:p>
          <a:p>
            <a:pPr marL="171450" indent="-171450">
              <a:buFont typeface="Arial" panose="020B0604020202020204" pitchFamily="34" charset="0"/>
              <a:buChar char="•"/>
            </a:pPr>
            <a:r>
              <a:rPr lang="en-US" dirty="0" smtClean="0"/>
              <a:t>And our acquisition rates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9967E487-F335-4463-8CAF-0B934F99280E}" type="slidenum">
              <a:rPr lang="en-US" smtClean="0"/>
              <a:t>12</a:t>
            </a:fld>
            <a:endParaRPr lang="en-US"/>
          </a:p>
        </p:txBody>
      </p:sp>
    </p:spTree>
    <p:extLst>
      <p:ext uri="{BB962C8B-B14F-4D97-AF65-F5344CB8AC3E}">
        <p14:creationId xmlns:p14="http://schemas.microsoft.com/office/powerpoint/2010/main" val="2095021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A0BBF79-5FCF-4817-8B1B-280FBEA7088E}" type="datetimeFigureOut">
              <a:rPr lang="en-US" smtClean="0"/>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1077873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0BBF79-5FCF-4817-8B1B-280FBEA7088E}" type="datetimeFigureOut">
              <a:rPr lang="en-US" smtClean="0"/>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884656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0BBF79-5FCF-4817-8B1B-280FBEA7088E}" type="datetimeFigureOut">
              <a:rPr lang="en-US" smtClean="0"/>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2289751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A0BBF79-5FCF-4817-8B1B-280FBEA7088E}" type="datetimeFigureOut">
              <a:rPr lang="en-US" smtClean="0"/>
              <a:t>4/19/2018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4025029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A0BBF79-5FCF-4817-8B1B-280FBEA7088E}" type="datetimeFigureOut">
              <a:rPr lang="en-US" smtClean="0"/>
              <a:t>4/19/2018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4149236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0BBF79-5FCF-4817-8B1B-280FBEA7088E}" type="datetimeFigureOut">
              <a:rPr lang="en-US" smtClean="0"/>
              <a:t>4/19/2018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1373104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0BBF79-5FCF-4817-8B1B-280FBEA7088E}" type="datetimeFigureOut">
              <a:rPr lang="en-US" smtClean="0"/>
              <a:t>4/19/2018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2545479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0BBF79-5FCF-4817-8B1B-280FBEA7088E}" type="datetimeFigureOut">
              <a:rPr lang="en-US" smtClean="0"/>
              <a:t>4/19/2018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1599751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0BBF79-5FCF-4817-8B1B-280FBEA7088E}" type="datetimeFigureOut">
              <a:rPr lang="en-US" smtClean="0"/>
              <a:t>4/19/2018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3296101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0BBF79-5FCF-4817-8B1B-280FBEA7088E}" type="datetimeFigureOut">
              <a:rPr lang="en-US" smtClean="0"/>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4031205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0BBF79-5FCF-4817-8B1B-280FBEA7088E}" type="datetimeFigureOut">
              <a:rPr lang="en-US" smtClean="0"/>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D81B8-9E20-48D8-BD75-2DD8A20331CA}" type="slidenum">
              <a:rPr lang="en-US" smtClean="0"/>
              <a:t>‹#›</a:t>
            </a:fld>
            <a:endParaRPr lang="en-US"/>
          </a:p>
        </p:txBody>
      </p:sp>
    </p:spTree>
    <p:extLst>
      <p:ext uri="{BB962C8B-B14F-4D97-AF65-F5344CB8AC3E}">
        <p14:creationId xmlns:p14="http://schemas.microsoft.com/office/powerpoint/2010/main" val="3164713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0BBF79-5FCF-4817-8B1B-280FBEA7088E}" type="datetimeFigureOut">
              <a:rPr lang="en-US" smtClean="0"/>
              <a:t>4/19/2018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AD81B8-9E20-48D8-BD75-2DD8A20331CA}" type="slidenum">
              <a:rPr lang="en-US" smtClean="0"/>
              <a:t>‹#›</a:t>
            </a:fld>
            <a:endParaRPr lang="en-US"/>
          </a:p>
        </p:txBody>
      </p:sp>
    </p:spTree>
    <p:extLst>
      <p:ext uri="{BB962C8B-B14F-4D97-AF65-F5344CB8AC3E}">
        <p14:creationId xmlns:p14="http://schemas.microsoft.com/office/powerpoint/2010/main" val="26564071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9.wmf"/><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b="-20000"/>
          </a:stretch>
        </a:blipFill>
        <a:effectLst/>
      </p:bgPr>
    </p:bg>
    <p:spTree>
      <p:nvGrpSpPr>
        <p:cNvPr id="1" name=""/>
        <p:cNvGrpSpPr/>
        <p:nvPr/>
      </p:nvGrpSpPr>
      <p:grpSpPr>
        <a:xfrm>
          <a:off x="0" y="0"/>
          <a:ext cx="0" cy="0"/>
          <a:chOff x="0" y="0"/>
          <a:chExt cx="0" cy="0"/>
        </a:xfrm>
      </p:grpSpPr>
      <p:sp>
        <p:nvSpPr>
          <p:cNvPr id="5" name="TextBox 4"/>
          <p:cNvSpPr txBox="1"/>
          <p:nvPr/>
        </p:nvSpPr>
        <p:spPr>
          <a:xfrm>
            <a:off x="108398" y="5738782"/>
            <a:ext cx="5566204" cy="1015663"/>
          </a:xfrm>
          <a:prstGeom prst="rect">
            <a:avLst/>
          </a:prstGeom>
          <a:noFill/>
        </p:spPr>
        <p:txBody>
          <a:bodyPr wrap="none" rtlCol="0">
            <a:spAutoFit/>
          </a:bodyPr>
          <a:lstStyle/>
          <a:p>
            <a:r>
              <a:rPr lang="en-US" sz="2000" b="1" dirty="0" smtClean="0">
                <a:solidFill>
                  <a:schemeClr val="bg1"/>
                </a:solidFill>
                <a:latin typeface="Arial" panose="020B0604020202020204" pitchFamily="34" charset="0"/>
                <a:cs typeface="Arial" panose="020B0604020202020204" pitchFamily="34" charset="0"/>
              </a:rPr>
              <a:t>Kelsey Moriarty</a:t>
            </a:r>
          </a:p>
          <a:p>
            <a:r>
              <a:rPr lang="en-US" sz="2000" b="1" dirty="0" smtClean="0">
                <a:solidFill>
                  <a:schemeClr val="bg1"/>
                </a:solidFill>
                <a:latin typeface="Arial" panose="020B0604020202020204" pitchFamily="34" charset="0"/>
                <a:cs typeface="Arial" panose="020B0604020202020204" pitchFamily="34" charset="0"/>
              </a:rPr>
              <a:t>Senior Manager, Individual Giving Programs</a:t>
            </a:r>
          </a:p>
          <a:p>
            <a:r>
              <a:rPr lang="en-US" sz="2000" b="1" dirty="0" smtClean="0">
                <a:solidFill>
                  <a:schemeClr val="bg1"/>
                </a:solidFill>
                <a:latin typeface="Arial" panose="020B0604020202020204" pitchFamily="34" charset="0"/>
                <a:cs typeface="Arial" panose="020B0604020202020204" pitchFamily="34" charset="0"/>
              </a:rPr>
              <a:t>kmoriarty@publictheater.org</a:t>
            </a:r>
            <a:endParaRPr lang="en-US" sz="2000" b="1"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Tree>
    <p:extLst>
      <p:ext uri="{BB962C8B-B14F-4D97-AF65-F5344CB8AC3E}">
        <p14:creationId xmlns:p14="http://schemas.microsoft.com/office/powerpoint/2010/main" val="2456910690"/>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sp>
        <p:nvSpPr>
          <p:cNvPr id="3" name="TextBox 2"/>
          <p:cNvSpPr txBox="1"/>
          <p:nvPr/>
        </p:nvSpPr>
        <p:spPr>
          <a:xfrm>
            <a:off x="481365" y="1218802"/>
            <a:ext cx="5413661"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Individual Giving at The Public</a:t>
            </a:r>
            <a:endParaRPr lang="en-US" sz="2800" b="1" dirty="0">
              <a:latin typeface="Arial" panose="020B0604020202020204" pitchFamily="34" charset="0"/>
              <a:cs typeface="Arial" panose="020B0604020202020204" pitchFamily="34" charset="0"/>
            </a:endParaRPr>
          </a:p>
        </p:txBody>
      </p:sp>
      <p:grpSp>
        <p:nvGrpSpPr>
          <p:cNvPr id="8" name="Group 7"/>
          <p:cNvGrpSpPr/>
          <p:nvPr/>
        </p:nvGrpSpPr>
        <p:grpSpPr>
          <a:xfrm>
            <a:off x="481365" y="2344317"/>
            <a:ext cx="3009233" cy="3016741"/>
            <a:chOff x="1389479" y="102"/>
            <a:chExt cx="1578857" cy="1578857"/>
          </a:xfrm>
        </p:grpSpPr>
        <p:sp>
          <p:nvSpPr>
            <p:cNvPr id="9" name="Oval 8"/>
            <p:cNvSpPr/>
            <p:nvPr/>
          </p:nvSpPr>
          <p:spPr>
            <a:xfrm>
              <a:off x="1389479" y="102"/>
              <a:ext cx="1578857" cy="1578857"/>
            </a:xfrm>
            <a:prstGeom prst="ellipse">
              <a:avLst/>
            </a:prstGeom>
            <a:solidFill>
              <a:srgbClr val="EE4D9B"/>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Oval 4"/>
            <p:cNvSpPr/>
            <p:nvPr/>
          </p:nvSpPr>
          <p:spPr>
            <a:xfrm>
              <a:off x="1620697" y="231320"/>
              <a:ext cx="1116421" cy="11164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2400" b="1" kern="1200" dirty="0" smtClean="0">
                  <a:latin typeface="Arial" panose="020B0604020202020204" pitchFamily="34" charset="0"/>
                  <a:cs typeface="Arial" panose="020B0604020202020204" pitchFamily="34" charset="0"/>
                </a:rPr>
                <a:t>Young Partners</a:t>
              </a:r>
            </a:p>
            <a:p>
              <a:pPr lvl="0" algn="ctr" defTabSz="622300">
                <a:lnSpc>
                  <a:spcPct val="90000"/>
                </a:lnSpc>
                <a:spcBef>
                  <a:spcPct val="0"/>
                </a:spcBef>
                <a:spcAft>
                  <a:spcPct val="35000"/>
                </a:spcAft>
              </a:pPr>
              <a:r>
                <a:rPr lang="en-US" sz="2400" b="1" dirty="0" smtClean="0">
                  <a:latin typeface="Arial" panose="020B0604020202020204" pitchFamily="34" charset="0"/>
                  <a:cs typeface="Arial" panose="020B0604020202020204" pitchFamily="34" charset="0"/>
                </a:rPr>
                <a:t>$500+</a:t>
              </a:r>
              <a:endParaRPr lang="en-US" sz="2400" b="1" kern="1200" dirty="0">
                <a:latin typeface="Arial" panose="020B0604020202020204" pitchFamily="34" charset="0"/>
                <a:cs typeface="Arial" panose="020B0604020202020204" pitchFamily="34" charset="0"/>
              </a:endParaRPr>
            </a:p>
          </p:txBody>
        </p:sp>
      </p:grpSp>
      <p:grpSp>
        <p:nvGrpSpPr>
          <p:cNvPr id="11" name="Group 10"/>
          <p:cNvGrpSpPr/>
          <p:nvPr/>
        </p:nvGrpSpPr>
        <p:grpSpPr>
          <a:xfrm>
            <a:off x="4538251" y="2344317"/>
            <a:ext cx="3084802" cy="3074986"/>
            <a:chOff x="1389479" y="102"/>
            <a:chExt cx="1578857" cy="1578857"/>
          </a:xfrm>
        </p:grpSpPr>
        <p:sp>
          <p:nvSpPr>
            <p:cNvPr id="12" name="Oval 11"/>
            <p:cNvSpPr/>
            <p:nvPr/>
          </p:nvSpPr>
          <p:spPr>
            <a:xfrm>
              <a:off x="1389479" y="102"/>
              <a:ext cx="1578857" cy="1578857"/>
            </a:xfrm>
            <a:prstGeom prst="ellipse">
              <a:avLst/>
            </a:prstGeom>
            <a:solidFill>
              <a:srgbClr val="EE4D9B"/>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Oval 4"/>
            <p:cNvSpPr/>
            <p:nvPr/>
          </p:nvSpPr>
          <p:spPr>
            <a:xfrm>
              <a:off x="1620697" y="231320"/>
              <a:ext cx="1116421" cy="11164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2400" b="1" kern="1200" dirty="0" smtClean="0">
                  <a:latin typeface="Arial" panose="020B0604020202020204" pitchFamily="34" charset="0"/>
                  <a:cs typeface="Arial" panose="020B0604020202020204" pitchFamily="34" charset="0"/>
                </a:rPr>
                <a:t>Partners</a:t>
              </a:r>
            </a:p>
            <a:p>
              <a:pPr lvl="0" algn="ctr" defTabSz="622300">
                <a:lnSpc>
                  <a:spcPct val="90000"/>
                </a:lnSpc>
                <a:spcBef>
                  <a:spcPct val="0"/>
                </a:spcBef>
                <a:spcAft>
                  <a:spcPct val="35000"/>
                </a:spcAft>
              </a:pPr>
              <a:r>
                <a:rPr lang="en-US" sz="2400" b="1" dirty="0" smtClean="0">
                  <a:latin typeface="Arial" panose="020B0604020202020204" pitchFamily="34" charset="0"/>
                  <a:cs typeface="Arial" panose="020B0604020202020204" pitchFamily="34" charset="0"/>
                </a:rPr>
                <a:t>$2.5K+</a:t>
              </a:r>
              <a:endParaRPr lang="en-US" sz="2400" kern="1200" dirty="0">
                <a:latin typeface="Arial" panose="020B0604020202020204" pitchFamily="34" charset="0"/>
                <a:cs typeface="Arial" panose="020B0604020202020204" pitchFamily="34" charset="0"/>
              </a:endParaRPr>
            </a:p>
          </p:txBody>
        </p:sp>
      </p:grpSp>
      <p:grpSp>
        <p:nvGrpSpPr>
          <p:cNvPr id="14" name="Group 13"/>
          <p:cNvGrpSpPr/>
          <p:nvPr/>
        </p:nvGrpSpPr>
        <p:grpSpPr>
          <a:xfrm>
            <a:off x="8670707" y="2344317"/>
            <a:ext cx="3009233" cy="2961975"/>
            <a:chOff x="1389479" y="102"/>
            <a:chExt cx="1578857" cy="1578857"/>
          </a:xfrm>
        </p:grpSpPr>
        <p:sp>
          <p:nvSpPr>
            <p:cNvPr id="15" name="Oval 14"/>
            <p:cNvSpPr/>
            <p:nvPr/>
          </p:nvSpPr>
          <p:spPr>
            <a:xfrm>
              <a:off x="1389479" y="102"/>
              <a:ext cx="1578857" cy="1578857"/>
            </a:xfrm>
            <a:prstGeom prst="ellipse">
              <a:avLst/>
            </a:prstGeom>
            <a:solidFill>
              <a:srgbClr val="EE4D9B"/>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Oval 4"/>
            <p:cNvSpPr/>
            <p:nvPr/>
          </p:nvSpPr>
          <p:spPr>
            <a:xfrm>
              <a:off x="1620697" y="231320"/>
              <a:ext cx="1116421" cy="11164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2400" b="1" kern="1200" dirty="0" smtClean="0">
                  <a:latin typeface="Arial" panose="020B0604020202020204" pitchFamily="34" charset="0"/>
                  <a:cs typeface="Arial" panose="020B0604020202020204" pitchFamily="34" charset="0"/>
                </a:rPr>
                <a:t>Major Gifts</a:t>
              </a:r>
            </a:p>
            <a:p>
              <a:pPr lvl="0" algn="ctr" defTabSz="622300">
                <a:lnSpc>
                  <a:spcPct val="90000"/>
                </a:lnSpc>
                <a:spcBef>
                  <a:spcPct val="0"/>
                </a:spcBef>
                <a:spcAft>
                  <a:spcPct val="35000"/>
                </a:spcAft>
              </a:pPr>
              <a:r>
                <a:rPr lang="en-US" sz="2400" b="1" dirty="0" smtClean="0">
                  <a:latin typeface="Arial" panose="020B0604020202020204" pitchFamily="34" charset="0"/>
                  <a:cs typeface="Arial" panose="020B0604020202020204" pitchFamily="34" charset="0"/>
                </a:rPr>
                <a:t>$25K+</a:t>
              </a:r>
              <a:endParaRPr lang="en-US" sz="2400" b="1" kern="1200" dirty="0">
                <a:latin typeface="Arial" panose="020B0604020202020204" pitchFamily="34" charset="0"/>
                <a:cs typeface="Arial" panose="020B0604020202020204" pitchFamily="34" charset="0"/>
              </a:endParaRPr>
            </a:p>
          </p:txBody>
        </p:sp>
      </p:grpSp>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
        <p:nvSpPr>
          <p:cNvPr id="4" name="TextBox 3"/>
          <p:cNvSpPr txBox="1"/>
          <p:nvPr/>
        </p:nvSpPr>
        <p:spPr>
          <a:xfrm>
            <a:off x="2193378" y="1938756"/>
            <a:ext cx="2344873" cy="369332"/>
          </a:xfrm>
          <a:prstGeom prst="rect">
            <a:avLst/>
          </a:prstGeom>
          <a:noFill/>
        </p:spPr>
        <p:txBody>
          <a:bodyPr wrap="none" rtlCol="0">
            <a:spAutoFit/>
          </a:bodyPr>
          <a:lstStyle/>
          <a:p>
            <a:r>
              <a:rPr lang="en-US" dirty="0" smtClean="0"/>
              <a:t>Over 2,000 households</a:t>
            </a:r>
            <a:endParaRPr lang="en-US" dirty="0"/>
          </a:p>
        </p:txBody>
      </p:sp>
      <p:sp>
        <p:nvSpPr>
          <p:cNvPr id="5" name="TextBox 4"/>
          <p:cNvSpPr txBox="1"/>
          <p:nvPr/>
        </p:nvSpPr>
        <p:spPr>
          <a:xfrm>
            <a:off x="7623053" y="1938756"/>
            <a:ext cx="2085186" cy="369332"/>
          </a:xfrm>
          <a:prstGeom prst="rect">
            <a:avLst/>
          </a:prstGeom>
          <a:noFill/>
        </p:spPr>
        <p:txBody>
          <a:bodyPr wrap="none" rtlCol="0">
            <a:spAutoFit/>
          </a:bodyPr>
          <a:lstStyle/>
          <a:p>
            <a:r>
              <a:rPr lang="en-US" dirty="0" smtClean="0"/>
              <a:t>Over $10M annually</a:t>
            </a:r>
            <a:endParaRPr lang="en-US" dirty="0"/>
          </a:p>
        </p:txBody>
      </p:sp>
    </p:spTree>
    <p:extLst>
      <p:ext uri="{BB962C8B-B14F-4D97-AF65-F5344CB8AC3E}">
        <p14:creationId xmlns:p14="http://schemas.microsoft.com/office/powerpoint/2010/main" val="201748611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nodeType="withEffect">
                                  <p:stCondLst>
                                    <p:cond delay="0"/>
                                  </p:stCondLst>
                                  <p:childTnLst>
                                    <p:anim calcmode="lin" valueType="num">
                                      <p:cBhvr>
                                        <p:cTn id="12" dur="1000"/>
                                        <p:tgtEl>
                                          <p:spTgt spid="14"/>
                                        </p:tgtEl>
                                        <p:attrNameLst>
                                          <p:attrName>ppt_w</p:attrName>
                                        </p:attrNameLst>
                                      </p:cBhvr>
                                      <p:tavLst>
                                        <p:tav tm="0">
                                          <p:val>
                                            <p:strVal val="ppt_w"/>
                                          </p:val>
                                        </p:tav>
                                        <p:tav tm="100000">
                                          <p:val>
                                            <p:fltVal val="0"/>
                                          </p:val>
                                        </p:tav>
                                      </p:tavLst>
                                    </p:anim>
                                    <p:anim calcmode="lin" valueType="num">
                                      <p:cBhvr>
                                        <p:cTn id="13" dur="1000"/>
                                        <p:tgtEl>
                                          <p:spTgt spid="14"/>
                                        </p:tgtEl>
                                        <p:attrNameLst>
                                          <p:attrName>ppt_h</p:attrName>
                                        </p:attrNameLst>
                                      </p:cBhvr>
                                      <p:tavLst>
                                        <p:tav tm="0">
                                          <p:val>
                                            <p:strVal val="ppt_h"/>
                                          </p:val>
                                        </p:tav>
                                        <p:tav tm="100000">
                                          <p:val>
                                            <p:fltVal val="0"/>
                                          </p:val>
                                        </p:tav>
                                      </p:tavLst>
                                    </p:anim>
                                    <p:anim calcmode="lin" valueType="num">
                                      <p:cBhvr>
                                        <p:cTn id="14" dur="1000"/>
                                        <p:tgtEl>
                                          <p:spTgt spid="14"/>
                                        </p:tgtEl>
                                        <p:attrNameLst>
                                          <p:attrName>style.rotation</p:attrName>
                                        </p:attrNameLst>
                                      </p:cBhvr>
                                      <p:tavLst>
                                        <p:tav tm="0">
                                          <p:val>
                                            <p:fltVal val="0"/>
                                          </p:val>
                                        </p:tav>
                                        <p:tav tm="100000">
                                          <p:val>
                                            <p:fltVal val="90"/>
                                          </p:val>
                                        </p:tav>
                                      </p:tavLst>
                                    </p:anim>
                                    <p:animEffect transition="out" filter="fade">
                                      <p:cBhvr>
                                        <p:cTn id="15" dur="1000"/>
                                        <p:tgtEl>
                                          <p:spTgt spid="14"/>
                                        </p:tgtEl>
                                      </p:cBhvr>
                                    </p:animEffect>
                                    <p:set>
                                      <p:cBhvr>
                                        <p:cTn id="16" dur="1" fill="hold">
                                          <p:stCondLst>
                                            <p:cond delay="999"/>
                                          </p:stCondLst>
                                        </p:cTn>
                                        <p:tgtEl>
                                          <p:spTgt spid="14"/>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mph" presetSubtype="0" fill="hold" nodeType="clickEffect">
                                  <p:stCondLst>
                                    <p:cond delay="0"/>
                                  </p:stCondLst>
                                  <p:childTnLst>
                                    <p:animScale>
                                      <p:cBhvr>
                                        <p:cTn id="20" dur="2000" fill="hold"/>
                                        <p:tgtEl>
                                          <p:spTgt spid="11"/>
                                        </p:tgtEl>
                                      </p:cBhvr>
                                      <p:by x="150000" y="150000"/>
                                    </p:animScale>
                                  </p:childTnLst>
                                </p:cTn>
                              </p:par>
                              <p:par>
                                <p:cTn id="21" presetID="31" presetClass="exit" presetSubtype="0" fill="hold" grpId="0" nodeType="withEffect">
                                  <p:stCondLst>
                                    <p:cond delay="0"/>
                                  </p:stCondLst>
                                  <p:childTnLst>
                                    <p:anim calcmode="lin" valueType="num">
                                      <p:cBhvr>
                                        <p:cTn id="22" dur="1000"/>
                                        <p:tgtEl>
                                          <p:spTgt spid="4"/>
                                        </p:tgtEl>
                                        <p:attrNameLst>
                                          <p:attrName>ppt_w</p:attrName>
                                        </p:attrNameLst>
                                      </p:cBhvr>
                                      <p:tavLst>
                                        <p:tav tm="0">
                                          <p:val>
                                            <p:strVal val="ppt_w"/>
                                          </p:val>
                                        </p:tav>
                                        <p:tav tm="100000">
                                          <p:val>
                                            <p:fltVal val="0"/>
                                          </p:val>
                                        </p:tav>
                                      </p:tavLst>
                                    </p:anim>
                                    <p:anim calcmode="lin" valueType="num">
                                      <p:cBhvr>
                                        <p:cTn id="23" dur="1000"/>
                                        <p:tgtEl>
                                          <p:spTgt spid="4"/>
                                        </p:tgtEl>
                                        <p:attrNameLst>
                                          <p:attrName>ppt_h</p:attrName>
                                        </p:attrNameLst>
                                      </p:cBhvr>
                                      <p:tavLst>
                                        <p:tav tm="0">
                                          <p:val>
                                            <p:strVal val="ppt_h"/>
                                          </p:val>
                                        </p:tav>
                                        <p:tav tm="100000">
                                          <p:val>
                                            <p:fltVal val="0"/>
                                          </p:val>
                                        </p:tav>
                                      </p:tavLst>
                                    </p:anim>
                                    <p:anim calcmode="lin" valueType="num">
                                      <p:cBhvr>
                                        <p:cTn id="24" dur="1000"/>
                                        <p:tgtEl>
                                          <p:spTgt spid="4"/>
                                        </p:tgtEl>
                                        <p:attrNameLst>
                                          <p:attrName>style.rotation</p:attrName>
                                        </p:attrNameLst>
                                      </p:cBhvr>
                                      <p:tavLst>
                                        <p:tav tm="0">
                                          <p:val>
                                            <p:fltVal val="0"/>
                                          </p:val>
                                        </p:tav>
                                        <p:tav tm="100000">
                                          <p:val>
                                            <p:fltVal val="90"/>
                                          </p:val>
                                        </p:tav>
                                      </p:tavLst>
                                    </p:anim>
                                    <p:animEffect transition="out" filter="fade">
                                      <p:cBhvr>
                                        <p:cTn id="25" dur="1000"/>
                                        <p:tgtEl>
                                          <p:spTgt spid="4"/>
                                        </p:tgtEl>
                                      </p:cBhvr>
                                    </p:animEffect>
                                    <p:set>
                                      <p:cBhvr>
                                        <p:cTn id="26" dur="1" fill="hold">
                                          <p:stCondLst>
                                            <p:cond delay="999"/>
                                          </p:stCondLst>
                                        </p:cTn>
                                        <p:tgtEl>
                                          <p:spTgt spid="4"/>
                                        </p:tgtEl>
                                        <p:attrNameLst>
                                          <p:attrName>style.visibility</p:attrName>
                                        </p:attrNameLst>
                                      </p:cBhvr>
                                      <p:to>
                                        <p:strVal val="hidden"/>
                                      </p:to>
                                    </p:set>
                                  </p:childTnLst>
                                </p:cTn>
                              </p:par>
                              <p:par>
                                <p:cTn id="27" presetID="31" presetClass="exit" presetSubtype="0" fill="hold" grpId="0" nodeType="withEffect">
                                  <p:stCondLst>
                                    <p:cond delay="0"/>
                                  </p:stCondLst>
                                  <p:childTnLst>
                                    <p:anim calcmode="lin" valueType="num">
                                      <p:cBhvr>
                                        <p:cTn id="28" dur="1000"/>
                                        <p:tgtEl>
                                          <p:spTgt spid="5"/>
                                        </p:tgtEl>
                                        <p:attrNameLst>
                                          <p:attrName>ppt_w</p:attrName>
                                        </p:attrNameLst>
                                      </p:cBhvr>
                                      <p:tavLst>
                                        <p:tav tm="0">
                                          <p:val>
                                            <p:strVal val="ppt_w"/>
                                          </p:val>
                                        </p:tav>
                                        <p:tav tm="100000">
                                          <p:val>
                                            <p:fltVal val="0"/>
                                          </p:val>
                                        </p:tav>
                                      </p:tavLst>
                                    </p:anim>
                                    <p:anim calcmode="lin" valueType="num">
                                      <p:cBhvr>
                                        <p:cTn id="29" dur="1000"/>
                                        <p:tgtEl>
                                          <p:spTgt spid="5"/>
                                        </p:tgtEl>
                                        <p:attrNameLst>
                                          <p:attrName>ppt_h</p:attrName>
                                        </p:attrNameLst>
                                      </p:cBhvr>
                                      <p:tavLst>
                                        <p:tav tm="0">
                                          <p:val>
                                            <p:strVal val="ppt_h"/>
                                          </p:val>
                                        </p:tav>
                                        <p:tav tm="100000">
                                          <p:val>
                                            <p:fltVal val="0"/>
                                          </p:val>
                                        </p:tav>
                                      </p:tavLst>
                                    </p:anim>
                                    <p:anim calcmode="lin" valueType="num">
                                      <p:cBhvr>
                                        <p:cTn id="30" dur="1000"/>
                                        <p:tgtEl>
                                          <p:spTgt spid="5"/>
                                        </p:tgtEl>
                                        <p:attrNameLst>
                                          <p:attrName>style.rotation</p:attrName>
                                        </p:attrNameLst>
                                      </p:cBhvr>
                                      <p:tavLst>
                                        <p:tav tm="0">
                                          <p:val>
                                            <p:fltVal val="0"/>
                                          </p:val>
                                        </p:tav>
                                        <p:tav tm="100000">
                                          <p:val>
                                            <p:fltVal val="90"/>
                                          </p:val>
                                        </p:tav>
                                      </p:tavLst>
                                    </p:anim>
                                    <p:animEffect transition="out" filter="fade">
                                      <p:cBhvr>
                                        <p:cTn id="31" dur="1000"/>
                                        <p:tgtEl>
                                          <p:spTgt spid="5"/>
                                        </p:tgtEl>
                                      </p:cBhvr>
                                    </p:animEffect>
                                    <p:set>
                                      <p:cBhvr>
                                        <p:cTn id="32"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
        <p:nvSpPr>
          <p:cNvPr id="4" name="TextBox 3"/>
          <p:cNvSpPr txBox="1"/>
          <p:nvPr/>
        </p:nvSpPr>
        <p:spPr>
          <a:xfrm>
            <a:off x="481365" y="1218802"/>
            <a:ext cx="1183337"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Goals</a:t>
            </a:r>
            <a:endParaRPr lang="en-US" sz="2800" b="1" dirty="0">
              <a:latin typeface="Arial" panose="020B0604020202020204" pitchFamily="34" charset="0"/>
              <a:cs typeface="Arial" panose="020B0604020202020204" pitchFamily="34" charset="0"/>
            </a:endParaRPr>
          </a:p>
        </p:txBody>
      </p:sp>
      <p:sp>
        <p:nvSpPr>
          <p:cNvPr id="5" name="TextBox 4"/>
          <p:cNvSpPr txBox="1"/>
          <p:nvPr/>
        </p:nvSpPr>
        <p:spPr>
          <a:xfrm>
            <a:off x="959004" y="1911068"/>
            <a:ext cx="5546005" cy="1477328"/>
          </a:xfrm>
          <a:prstGeom prst="rect">
            <a:avLst/>
          </a:prstGeom>
          <a:noFill/>
        </p:spPr>
        <p:txBody>
          <a:bodyPr wrap="none" rtlCol="0">
            <a:spAutoFit/>
          </a:bodyPr>
          <a:lstStyle/>
          <a:p>
            <a:pPr marL="285750" indent="-285750">
              <a:buFont typeface="Arial" panose="020B0604020202020204" pitchFamily="34" charset="0"/>
              <a:buChar char="•"/>
            </a:pPr>
            <a:r>
              <a:rPr lang="en-US" dirty="0" smtClean="0"/>
              <a:t>Project contributions for Partners line ($2,500-$9,999)</a:t>
            </a:r>
          </a:p>
          <a:p>
            <a:pPr marL="285750" indent="-285750">
              <a:buFont typeface="Arial" panose="020B0604020202020204" pitchFamily="34" charset="0"/>
              <a:buChar char="•"/>
            </a:pPr>
            <a:r>
              <a:rPr lang="en-US" dirty="0" smtClean="0"/>
              <a:t>Analyze renewal and acquisition rates</a:t>
            </a:r>
          </a:p>
          <a:p>
            <a:pPr marL="285750" indent="-285750">
              <a:buFont typeface="Arial" panose="020B0604020202020204" pitchFamily="34" charset="0"/>
              <a:buChar char="•"/>
            </a:pPr>
            <a:r>
              <a:rPr lang="en-US" dirty="0" smtClean="0"/>
              <a:t>Track projections against budgeted goal</a:t>
            </a:r>
          </a:p>
          <a:p>
            <a:pPr marL="285750" indent="-285750">
              <a:buFont typeface="Arial" panose="020B0604020202020204" pitchFamily="34" charset="0"/>
              <a:buChar char="•"/>
            </a:pPr>
            <a:r>
              <a:rPr lang="en-US" dirty="0" smtClean="0"/>
              <a:t>Streamline reports and analysis</a:t>
            </a:r>
          </a:p>
          <a:p>
            <a:pPr marL="285750" indent="-285750">
              <a:buFont typeface="Arial" panose="020B0604020202020204" pitchFamily="34" charset="0"/>
              <a:buChar char="•"/>
            </a:pPr>
            <a:r>
              <a:rPr lang="en-US" dirty="0" smtClean="0"/>
              <a:t>Easily update on a monthly basis</a:t>
            </a:r>
          </a:p>
        </p:txBody>
      </p:sp>
      <p:sp>
        <p:nvSpPr>
          <p:cNvPr id="10" name="TextBox 9"/>
          <p:cNvSpPr txBox="1"/>
          <p:nvPr/>
        </p:nvSpPr>
        <p:spPr>
          <a:xfrm>
            <a:off x="6505009" y="3597507"/>
            <a:ext cx="1620957"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Solution</a:t>
            </a:r>
            <a:endParaRPr lang="en-US" sz="2800" b="1" dirty="0">
              <a:latin typeface="Arial" panose="020B0604020202020204" pitchFamily="34" charset="0"/>
              <a:cs typeface="Arial" panose="020B0604020202020204" pitchFamily="34" charset="0"/>
            </a:endParaRPr>
          </a:p>
        </p:txBody>
      </p:sp>
      <p:sp>
        <p:nvSpPr>
          <p:cNvPr id="11" name="TextBox 10"/>
          <p:cNvSpPr txBox="1"/>
          <p:nvPr/>
        </p:nvSpPr>
        <p:spPr>
          <a:xfrm>
            <a:off x="6505010" y="4233956"/>
            <a:ext cx="5424394" cy="1754326"/>
          </a:xfrm>
          <a:prstGeom prst="rect">
            <a:avLst/>
          </a:prstGeom>
          <a:noFill/>
        </p:spPr>
        <p:txBody>
          <a:bodyPr wrap="square" rtlCol="0">
            <a:spAutoFit/>
          </a:bodyPr>
          <a:lstStyle/>
          <a:p>
            <a:pPr marL="285750" indent="-285750">
              <a:buFont typeface="Arial" panose="020B0604020202020204" pitchFamily="34" charset="0"/>
              <a:buChar char="•"/>
            </a:pPr>
            <a:r>
              <a:rPr lang="en-US" dirty="0" smtClean="0"/>
              <a:t>Break out numbers by Membership Level and Expiration Date</a:t>
            </a:r>
          </a:p>
          <a:p>
            <a:pPr marL="285750" indent="-285750">
              <a:buFont typeface="Arial" panose="020B0604020202020204" pitchFamily="34" charset="0"/>
              <a:buChar char="•"/>
            </a:pPr>
            <a:r>
              <a:rPr lang="en-US" dirty="0" smtClean="0"/>
              <a:t>Create renewal and acquisition goals for each month</a:t>
            </a:r>
          </a:p>
          <a:p>
            <a:pPr marL="285750" indent="-285750">
              <a:buFont typeface="Arial" panose="020B0604020202020204" pitchFamily="34" charset="0"/>
              <a:buChar char="•"/>
            </a:pPr>
            <a:r>
              <a:rPr lang="en-US" dirty="0" smtClean="0"/>
              <a:t>Track actuals monthly and compare to fiscal years goals</a:t>
            </a:r>
          </a:p>
          <a:p>
            <a:pPr marL="285750" indent="-285750">
              <a:buFont typeface="Arial" panose="020B0604020202020204" pitchFamily="34" charset="0"/>
              <a:buChar char="•"/>
            </a:pPr>
            <a:endParaRPr lang="en-US" dirty="0" smtClean="0"/>
          </a:p>
        </p:txBody>
      </p:sp>
    </p:spTree>
    <p:extLst>
      <p:ext uri="{BB962C8B-B14F-4D97-AF65-F5344CB8AC3E}">
        <p14:creationId xmlns:p14="http://schemas.microsoft.com/office/powerpoint/2010/main" val="1591697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
        <p:nvSpPr>
          <p:cNvPr id="5" name="TextBox 4"/>
          <p:cNvSpPr txBox="1"/>
          <p:nvPr/>
        </p:nvSpPr>
        <p:spPr>
          <a:xfrm>
            <a:off x="1024491" y="1405437"/>
            <a:ext cx="6778074" cy="1169551"/>
          </a:xfrm>
          <a:prstGeom prst="rect">
            <a:avLst/>
          </a:prstGeom>
          <a:noFill/>
        </p:spPr>
        <p:txBody>
          <a:bodyPr wrap="square" rtlCol="0">
            <a:spAutoFit/>
          </a:bodyPr>
          <a:lstStyle/>
          <a:p>
            <a:pPr marL="285750" indent="-285750">
              <a:buFont typeface="Arial" panose="020B0604020202020204" pitchFamily="34" charset="0"/>
              <a:buChar char="•"/>
            </a:pPr>
            <a:r>
              <a:rPr lang="en-US" sz="1400" dirty="0" smtClean="0"/>
              <a:t>Create lists for each level and each expiration month</a:t>
            </a:r>
          </a:p>
          <a:p>
            <a:pPr marL="285750" indent="-285750">
              <a:buFont typeface="Arial" panose="020B0604020202020204" pitchFamily="34" charset="0"/>
              <a:buChar char="•"/>
            </a:pPr>
            <a:r>
              <a:rPr lang="en-US" sz="1400" dirty="0" smtClean="0"/>
              <a:t>Criteria:</a:t>
            </a:r>
          </a:p>
          <a:p>
            <a:pPr marL="742950" lvl="1" indent="-285750">
              <a:buFont typeface="Arial" panose="020B0604020202020204" pitchFamily="34" charset="0"/>
              <a:buChar char="•"/>
            </a:pPr>
            <a:r>
              <a:rPr lang="en-US" sz="1400" dirty="0" smtClean="0"/>
              <a:t>Membership level</a:t>
            </a:r>
          </a:p>
          <a:p>
            <a:pPr marL="742950" lvl="1" indent="-285750">
              <a:buFont typeface="Arial" panose="020B0604020202020204" pitchFamily="34" charset="0"/>
              <a:buChar char="•"/>
            </a:pPr>
            <a:r>
              <a:rPr lang="en-US" sz="1400" dirty="0" smtClean="0"/>
              <a:t>Expiration date range</a:t>
            </a:r>
          </a:p>
          <a:p>
            <a:pPr marL="742950" lvl="1" indent="-285750">
              <a:buFont typeface="Arial" panose="020B0604020202020204" pitchFamily="34" charset="0"/>
              <a:buChar char="•"/>
            </a:pPr>
            <a:r>
              <a:rPr lang="en-US" sz="1400" dirty="0" smtClean="0"/>
              <a:t>Status not in Cancelled, Deactivated, or Suspended</a:t>
            </a:r>
            <a:endParaRPr lang="en-US" sz="1400" dirty="0"/>
          </a:p>
        </p:txBody>
      </p:sp>
      <p:pic>
        <p:nvPicPr>
          <p:cNvPr id="7" name="Picture 6"/>
          <p:cNvPicPr>
            <a:picLocks noChangeAspect="1"/>
          </p:cNvPicPr>
          <p:nvPr/>
        </p:nvPicPr>
        <p:blipFill rotWithShape="1">
          <a:blip r:embed="rId4"/>
          <a:srcRect l="21769" t="8942" r="46767" b="15448"/>
          <a:stretch/>
        </p:blipFill>
        <p:spPr>
          <a:xfrm>
            <a:off x="7237141" y="1049756"/>
            <a:ext cx="4828478" cy="5758113"/>
          </a:xfrm>
          <a:prstGeom prst="rect">
            <a:avLst/>
          </a:prstGeom>
        </p:spPr>
      </p:pic>
      <p:pic>
        <p:nvPicPr>
          <p:cNvPr id="8" name="Picture 7"/>
          <p:cNvPicPr>
            <a:picLocks noChangeAspect="1"/>
          </p:cNvPicPr>
          <p:nvPr/>
        </p:nvPicPr>
        <p:blipFill rotWithShape="1">
          <a:blip r:embed="rId5"/>
          <a:srcRect l="26342" t="19350" r="26098" b="23578"/>
          <a:stretch/>
        </p:blipFill>
        <p:spPr>
          <a:xfrm>
            <a:off x="332686" y="2674673"/>
            <a:ext cx="6123253" cy="4133196"/>
          </a:xfrm>
          <a:prstGeom prst="rect">
            <a:avLst/>
          </a:prstGeom>
        </p:spPr>
      </p:pic>
      <p:sp>
        <p:nvSpPr>
          <p:cNvPr id="11" name="TextBox 10"/>
          <p:cNvSpPr txBox="1"/>
          <p:nvPr/>
        </p:nvSpPr>
        <p:spPr>
          <a:xfrm>
            <a:off x="480677" y="984140"/>
            <a:ext cx="2284600"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Master Lists</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044037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2899700886"/>
              </p:ext>
            </p:extLst>
          </p:nvPr>
        </p:nvGraphicFramePr>
        <p:xfrm>
          <a:off x="4382432" y="1049757"/>
          <a:ext cx="7616279" cy="5760690"/>
        </p:xfrm>
        <a:graphic>
          <a:graphicData uri="http://schemas.openxmlformats.org/drawingml/2006/table">
            <a:tbl>
              <a:tblPr/>
              <a:tblGrid>
                <a:gridCol w="1758267"/>
                <a:gridCol w="712499"/>
                <a:gridCol w="525755"/>
                <a:gridCol w="767087"/>
                <a:gridCol w="560232"/>
                <a:gridCol w="767087"/>
                <a:gridCol w="525755"/>
                <a:gridCol w="672278"/>
                <a:gridCol w="560232"/>
                <a:gridCol w="767087"/>
              </a:tblGrid>
              <a:tr h="134185">
                <a:tc>
                  <a:txBody>
                    <a:bodyPr/>
                    <a:lstStyle/>
                    <a:p>
                      <a:pPr algn="ctr" fontAlgn="b"/>
                      <a:endParaRPr lang="en-US" sz="9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n-US" sz="9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r>
                        <a:rPr lang="en-US" sz="900" b="1" i="0" u="none" strike="noStrike">
                          <a:solidFill>
                            <a:srgbClr val="000000"/>
                          </a:solidFill>
                          <a:effectLst/>
                          <a:latin typeface="Calibri" panose="020F0502020204030204" pitchFamily="34" charset="0"/>
                        </a:rPr>
                        <a:t>Total FY17 Partners</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hMerge="1">
                  <a:txBody>
                    <a:bodyPr/>
                    <a:lstStyle/>
                    <a:p>
                      <a:endParaRPr lang="en-US"/>
                    </a:p>
                  </a:txBody>
                  <a:tcPr/>
                </a:tc>
                <a:tc gridSpan="2">
                  <a:txBody>
                    <a:bodyPr/>
                    <a:lstStyle/>
                    <a:p>
                      <a:pPr algn="ctr" fontAlgn="b"/>
                      <a:r>
                        <a:rPr lang="en-US" sz="900" b="1" i="0" u="none" strike="noStrike">
                          <a:solidFill>
                            <a:srgbClr val="000000"/>
                          </a:solidFill>
                          <a:effectLst/>
                          <a:latin typeface="Calibri" panose="020F0502020204030204" pitchFamily="34" charset="0"/>
                        </a:rPr>
                        <a:t>80% RN Rate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hMerge="1">
                  <a:txBody>
                    <a:bodyPr/>
                    <a:lstStyle/>
                    <a:p>
                      <a:endParaRPr lang="en-US"/>
                    </a:p>
                  </a:txBody>
                  <a:tcPr/>
                </a:tc>
                <a:tc gridSpan="2">
                  <a:txBody>
                    <a:bodyPr/>
                    <a:lstStyle/>
                    <a:p>
                      <a:pPr algn="ctr" fontAlgn="b"/>
                      <a:r>
                        <a:rPr lang="en-US" sz="900" b="1" i="0" u="none" strike="noStrike">
                          <a:solidFill>
                            <a:srgbClr val="000000"/>
                          </a:solidFill>
                          <a:effectLst/>
                          <a:latin typeface="Calibri" panose="020F0502020204030204" pitchFamily="34" charset="0"/>
                        </a:rPr>
                        <a:t>25% Acqusition Goal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hMerge="1">
                  <a:txBody>
                    <a:bodyPr/>
                    <a:lstStyle/>
                    <a:p>
                      <a:endParaRPr lang="en-US"/>
                    </a:p>
                  </a:txBody>
                  <a:tcPr/>
                </a:tc>
                <a:tc gridSpan="2">
                  <a:txBody>
                    <a:bodyPr/>
                    <a:lstStyle/>
                    <a:p>
                      <a:pPr algn="ctr" fontAlgn="b"/>
                      <a:r>
                        <a:rPr lang="en-US" sz="900" b="1" i="0" u="none" strike="noStrike">
                          <a:solidFill>
                            <a:srgbClr val="000000"/>
                          </a:solidFill>
                          <a:effectLst/>
                          <a:latin typeface="Calibri" panose="020F0502020204030204" pitchFamily="34" charset="0"/>
                        </a:rPr>
                        <a:t>Total FY18 Goal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hMerge="1">
                  <a:txBody>
                    <a:bodyPr/>
                    <a:lstStyle/>
                    <a:p>
                      <a:endParaRPr lang="en-US"/>
                    </a:p>
                  </a:txBody>
                  <a:tcPr/>
                </a:tc>
              </a:tr>
              <a:tr h="153618">
                <a:tc>
                  <a:txBody>
                    <a:bodyPr/>
                    <a:lstStyle/>
                    <a:p>
                      <a:pPr algn="l" fontAlgn="b"/>
                      <a:endParaRPr lang="en-US" sz="9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en-US" sz="9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9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9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9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9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September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9,375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39,375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October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26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16,250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68,250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31,500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November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21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13,125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55,125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10,500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December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80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200,000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160,000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210,000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73,500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31,500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Janurary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54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135,000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108,000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141,750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31,500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February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103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257,500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206,000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64,375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108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270,375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18,000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5,625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23,625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March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114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285,000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91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228,000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29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71,250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299,250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20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100,000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105,000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dirty="0">
                          <a:solidFill>
                            <a:srgbClr val="000000"/>
                          </a:solidFill>
                          <a:effectLst/>
                          <a:latin typeface="Calibri" panose="020F0502020204030204" pitchFamily="34" charset="0"/>
                        </a:rPr>
                        <a:t>45,000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11,250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47,250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April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87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217,500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174,000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54,375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91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228,375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dirty="0">
                          <a:solidFill>
                            <a:srgbClr val="000000"/>
                          </a:solidFill>
                          <a:effectLst/>
                          <a:latin typeface="Calibri" panose="020F0502020204030204" pitchFamily="34" charset="0"/>
                        </a:rPr>
                        <a:t>16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13,125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55,125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May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148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370,000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118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296,000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92,500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388,500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30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June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82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205,000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164,000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51,250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215,250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15,750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July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73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182,500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146,000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45,625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191,625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18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90,000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19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94,500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11,250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47,250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34185">
                <a:tc>
                  <a:txBody>
                    <a:bodyPr/>
                    <a:lstStyle/>
                    <a:p>
                      <a:pPr algn="r" fontAlgn="b"/>
                      <a:r>
                        <a:rPr lang="en-US" sz="900" b="1" i="0" u="none" strike="noStrike">
                          <a:solidFill>
                            <a:srgbClr val="000000"/>
                          </a:solidFill>
                          <a:effectLst/>
                          <a:latin typeface="Calibri" panose="020F0502020204030204" pitchFamily="34" charset="0"/>
                        </a:rPr>
                        <a:t>August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32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84,000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31,500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r>
              <a:tr h="153618">
                <a:tc>
                  <a:txBody>
                    <a:bodyPr/>
                    <a:lstStyle/>
                    <a:p>
                      <a:pPr algn="r" fontAlgn="b"/>
                      <a:r>
                        <a:rPr lang="en-US" sz="9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9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134185">
                <a:tc gridSpan="2">
                  <a:txBody>
                    <a:bodyPr/>
                    <a:lstStyle/>
                    <a:p>
                      <a:pPr algn="ctr" fontAlgn="b"/>
                      <a:r>
                        <a:rPr lang="en-US" sz="900" b="1" i="0" u="none" strike="noStrike">
                          <a:solidFill>
                            <a:srgbClr val="000000"/>
                          </a:solidFill>
                          <a:effectLst/>
                          <a:latin typeface="Calibri" panose="020F0502020204030204" pitchFamily="34" charset="0"/>
                        </a:rPr>
                        <a:t>TOTAL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900" b="1" i="0" u="none" strike="noStrike">
                          <a:solidFill>
                            <a:srgbClr val="000000"/>
                          </a:solidFill>
                          <a:effectLst/>
                          <a:latin typeface="Calibri" panose="020F0502020204030204" pitchFamily="34" charset="0"/>
                        </a:rPr>
                        <a:t>       1,034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$3,192,500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827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$2,554,000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259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$798,125</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a:solidFill>
                            <a:srgbClr val="000000"/>
                          </a:solidFill>
                          <a:effectLst/>
                          <a:latin typeface="Calibri" panose="020F0502020204030204" pitchFamily="34" charset="0"/>
                        </a:rPr>
                        <a:t>1,086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900" b="1" i="0" u="none" strike="noStrike" dirty="0">
                          <a:solidFill>
                            <a:srgbClr val="000000"/>
                          </a:solidFill>
                          <a:effectLst/>
                          <a:latin typeface="Calibri" panose="020F0502020204030204" pitchFamily="34" charset="0"/>
                        </a:rPr>
                        <a:t>$3,352,125</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bl>
          </a:graphicData>
        </a:graphic>
      </p:graphicFrame>
      <p:sp>
        <p:nvSpPr>
          <p:cNvPr id="8" name="TextBox 7"/>
          <p:cNvSpPr txBox="1"/>
          <p:nvPr/>
        </p:nvSpPr>
        <p:spPr>
          <a:xfrm>
            <a:off x="459920" y="2341955"/>
            <a:ext cx="3363953" cy="1477328"/>
          </a:xfrm>
          <a:prstGeom prst="rect">
            <a:avLst/>
          </a:prstGeom>
          <a:noFill/>
        </p:spPr>
        <p:txBody>
          <a:bodyPr wrap="square" rtlCol="0">
            <a:spAutoFit/>
          </a:bodyPr>
          <a:lstStyle/>
          <a:p>
            <a:pPr marL="285750" indent="-285750">
              <a:buFont typeface="Arial" panose="020B0604020202020204" pitchFamily="34" charset="0"/>
              <a:buChar char="•"/>
            </a:pPr>
            <a:r>
              <a:rPr lang="en-US" dirty="0" smtClean="0"/>
              <a:t>From the built lists, enter last year’s actuals into excel</a:t>
            </a:r>
          </a:p>
          <a:p>
            <a:pPr marL="285750" indent="-285750">
              <a:buFont typeface="Arial" panose="020B0604020202020204" pitchFamily="34" charset="0"/>
              <a:buChar char="•"/>
            </a:pPr>
            <a:r>
              <a:rPr lang="en-US" dirty="0" smtClean="0"/>
              <a:t>Calculate renewal and acquisition goals to find this year’s fiscal year goal</a:t>
            </a:r>
            <a:endParaRPr lang="en-US" dirty="0"/>
          </a:p>
        </p:txBody>
      </p:sp>
      <p:sp>
        <p:nvSpPr>
          <p:cNvPr id="11" name="TextBox 10"/>
          <p:cNvSpPr txBox="1"/>
          <p:nvPr/>
        </p:nvSpPr>
        <p:spPr>
          <a:xfrm>
            <a:off x="481365" y="1218802"/>
            <a:ext cx="2429961" cy="954107"/>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FY17 Actuals</a:t>
            </a:r>
          </a:p>
          <a:p>
            <a:r>
              <a:rPr lang="en-US" sz="2800" b="1" dirty="0" smtClean="0">
                <a:latin typeface="Arial" panose="020B0604020202020204" pitchFamily="34" charset="0"/>
                <a:cs typeface="Arial" panose="020B0604020202020204" pitchFamily="34" charset="0"/>
              </a:rPr>
              <a:t>FY18 Goals</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9547502"/>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pic>
        <p:nvPicPr>
          <p:cNvPr id="6" name="Picture 5"/>
          <p:cNvPicPr>
            <a:picLocks noChangeAspect="1"/>
          </p:cNvPicPr>
          <p:nvPr/>
        </p:nvPicPr>
        <p:blipFill rotWithShape="1">
          <a:blip r:embed="rId4"/>
          <a:srcRect l="10518" t="8618" r="42378" b="47317"/>
          <a:stretch/>
        </p:blipFill>
        <p:spPr>
          <a:xfrm>
            <a:off x="422910" y="1863795"/>
            <a:ext cx="6789420" cy="3572686"/>
          </a:xfrm>
          <a:prstGeom prst="rect">
            <a:avLst/>
          </a:prstGeom>
        </p:spPr>
      </p:pic>
      <p:sp>
        <p:nvSpPr>
          <p:cNvPr id="9" name="TextBox 8"/>
          <p:cNvSpPr txBox="1"/>
          <p:nvPr/>
        </p:nvSpPr>
        <p:spPr>
          <a:xfrm>
            <a:off x="7349490" y="1865336"/>
            <a:ext cx="4842510" cy="2308324"/>
          </a:xfrm>
          <a:prstGeom prst="rect">
            <a:avLst/>
          </a:prstGeom>
          <a:noFill/>
        </p:spPr>
        <p:txBody>
          <a:bodyPr wrap="square" rtlCol="0">
            <a:spAutoFit/>
          </a:bodyPr>
          <a:lstStyle/>
          <a:p>
            <a:pPr marL="285750" indent="-285750">
              <a:buFont typeface="Arial" panose="020B0604020202020204" pitchFamily="34" charset="0"/>
              <a:buChar char="•"/>
            </a:pPr>
            <a:r>
              <a:rPr lang="en-US" dirty="0" smtClean="0"/>
              <a:t>T-Stats Report</a:t>
            </a:r>
          </a:p>
          <a:p>
            <a:pPr marL="742950" lvl="1" indent="-285750">
              <a:buFont typeface="Arial" panose="020B0604020202020204" pitchFamily="34" charset="0"/>
              <a:buChar char="•"/>
            </a:pPr>
            <a:r>
              <a:rPr lang="en-US" dirty="0" smtClean="0"/>
              <a:t>Category = Fund</a:t>
            </a:r>
          </a:p>
          <a:p>
            <a:pPr marL="742950" lvl="1" indent="-285750">
              <a:buFont typeface="Arial" panose="020B0604020202020204" pitchFamily="34" charset="0"/>
              <a:buChar char="•"/>
            </a:pPr>
            <a:r>
              <a:rPr lang="en-US" dirty="0" smtClean="0"/>
              <a:t>Filter by Fiscal Year Campaign</a:t>
            </a:r>
          </a:p>
          <a:p>
            <a:pPr marL="742950" lvl="1" indent="-285750">
              <a:buFont typeface="Arial" panose="020B0604020202020204" pitchFamily="34" charset="0"/>
              <a:buChar char="•"/>
            </a:pPr>
            <a:r>
              <a:rPr lang="en-US" dirty="0" smtClean="0"/>
              <a:t>Measures = Contribution Amount and Number of Constituents</a:t>
            </a:r>
          </a:p>
          <a:p>
            <a:pPr marL="742950" lvl="1" indent="-285750">
              <a:buFont typeface="Arial" panose="020B0604020202020204" pitchFamily="34" charset="0"/>
              <a:buChar char="•"/>
            </a:pPr>
            <a:r>
              <a:rPr lang="en-US" dirty="0" smtClean="0"/>
              <a:t>List-Based Filter</a:t>
            </a:r>
          </a:p>
          <a:p>
            <a:pPr marL="1200150" lvl="2" indent="-285750">
              <a:buFont typeface="Arial" panose="020B0604020202020204" pitchFamily="34" charset="0"/>
              <a:buChar char="•"/>
            </a:pPr>
            <a:r>
              <a:rPr lang="en-US" dirty="0" smtClean="0"/>
              <a:t>Filter by each of the month and level lists created</a:t>
            </a:r>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600317177"/>
              </p:ext>
            </p:extLst>
          </p:nvPr>
        </p:nvGraphicFramePr>
        <p:xfrm>
          <a:off x="457200" y="5686729"/>
          <a:ext cx="6755130" cy="962025"/>
        </p:xfrm>
        <a:graphic>
          <a:graphicData uri="http://schemas.openxmlformats.org/drawingml/2006/table">
            <a:tbl>
              <a:tblPr/>
              <a:tblGrid>
                <a:gridCol w="2333035"/>
                <a:gridCol w="945413"/>
                <a:gridCol w="697624"/>
                <a:gridCol w="1017844"/>
                <a:gridCol w="743370"/>
                <a:gridCol w="1017844"/>
              </a:tblGrid>
              <a:tr h="190500">
                <a:tc>
                  <a:txBody>
                    <a:bodyPr/>
                    <a:lstStyle/>
                    <a:p>
                      <a:pPr algn="ctr" fontAlgn="b"/>
                      <a:endParaRPr lang="en-US" sz="11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r>
                        <a:rPr lang="en-US" sz="1100" b="1" i="0" u="none" strike="noStrike">
                          <a:solidFill>
                            <a:srgbClr val="000000"/>
                          </a:solidFill>
                          <a:effectLst/>
                          <a:latin typeface="Calibri" panose="020F0502020204030204" pitchFamily="34" charset="0"/>
                        </a:rPr>
                        <a:t>FY18 RN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FY18 RN %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hMerge="1">
                  <a:txBody>
                    <a:bodyPr/>
                    <a:lstStyle/>
                    <a:p>
                      <a:endParaRPr lang="en-US"/>
                    </a:p>
                  </a:txBody>
                  <a:tcPr/>
                </a:tc>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DFEC"/>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DFEC"/>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DFEC"/>
                    </a:solidFill>
                  </a:tcPr>
                </a:tc>
              </a:tr>
              <a:tr h="190500">
                <a:tc>
                  <a:txBody>
                    <a:bodyPr/>
                    <a:lstStyle/>
                    <a:p>
                      <a:pPr algn="r" fontAlgn="b"/>
                      <a:r>
                        <a:rPr lang="en-US" sz="1100" b="1" i="0" u="none" strike="noStrike">
                          <a:solidFill>
                            <a:srgbClr val="000000"/>
                          </a:solidFill>
                          <a:effectLst/>
                          <a:latin typeface="Calibri" panose="020F0502020204030204" pitchFamily="34" charset="0"/>
                        </a:rPr>
                        <a:t>September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25,091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67%</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dirty="0">
                          <a:solidFill>
                            <a:srgbClr val="000000"/>
                          </a:solidFill>
                          <a:effectLst/>
                          <a:latin typeface="Calibri" panose="020F0502020204030204" pitchFamily="34" charset="0"/>
                        </a:rPr>
                        <a:t>67%</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r>
              <a:tr h="190500">
                <a:tc>
                  <a:txBody>
                    <a:bodyPr/>
                    <a:lstStyle/>
                    <a:p>
                      <a:pPr algn="r" fontAlgn="b"/>
                      <a:r>
                        <a:rPr lang="en-US" sz="11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dirty="0">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r>
              <a:tr h="190500">
                <a:tc>
                  <a:txBody>
                    <a:bodyPr/>
                    <a:lstStyle/>
                    <a:p>
                      <a:pPr algn="r" fontAlgn="b"/>
                      <a:r>
                        <a:rPr lang="en-US" sz="11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10,000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100%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dirty="0">
                          <a:solidFill>
                            <a:srgbClr val="000000"/>
                          </a:solidFill>
                          <a:effectLst/>
                          <a:latin typeface="Calibri" panose="020F0502020204030204" pitchFamily="34" charset="0"/>
                        </a:rPr>
                        <a:t>67%</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r>
            </a:tbl>
          </a:graphicData>
        </a:graphic>
      </p:graphicFrame>
      <p:sp>
        <p:nvSpPr>
          <p:cNvPr id="11" name="TextBox 10"/>
          <p:cNvSpPr txBox="1"/>
          <p:nvPr/>
        </p:nvSpPr>
        <p:spPr>
          <a:xfrm>
            <a:off x="7349490" y="5686729"/>
            <a:ext cx="4000500" cy="923330"/>
          </a:xfrm>
          <a:prstGeom prst="rect">
            <a:avLst/>
          </a:prstGeom>
          <a:noFill/>
        </p:spPr>
        <p:txBody>
          <a:bodyPr wrap="square" rtlCol="0">
            <a:spAutoFit/>
          </a:bodyPr>
          <a:lstStyle/>
          <a:p>
            <a:pPr marL="285750" indent="-285750">
              <a:buFont typeface="Arial" panose="020B0604020202020204" pitchFamily="34" charset="0"/>
              <a:buChar char="•"/>
            </a:pPr>
            <a:r>
              <a:rPr lang="en-US" dirty="0" smtClean="0"/>
              <a:t>Enter into excel</a:t>
            </a:r>
          </a:p>
          <a:p>
            <a:pPr marL="285750" indent="-285750">
              <a:buFont typeface="Arial" panose="020B0604020202020204" pitchFamily="34" charset="0"/>
              <a:buChar char="•"/>
            </a:pPr>
            <a:r>
              <a:rPr lang="en-US" dirty="0" smtClean="0"/>
              <a:t>Calculate renewal rate </a:t>
            </a:r>
            <a:r>
              <a:rPr lang="en-US" dirty="0"/>
              <a:t>(</a:t>
            </a:r>
            <a:r>
              <a:rPr lang="en-US" dirty="0" smtClean="0"/>
              <a:t>renewed to date/last year’s actual)</a:t>
            </a:r>
            <a:endParaRPr lang="en-US" dirty="0"/>
          </a:p>
        </p:txBody>
      </p:sp>
      <p:sp>
        <p:nvSpPr>
          <p:cNvPr id="13" name="TextBox 12"/>
          <p:cNvSpPr txBox="1"/>
          <p:nvPr/>
        </p:nvSpPr>
        <p:spPr>
          <a:xfrm>
            <a:off x="481365" y="1218802"/>
            <a:ext cx="5200463"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Calculating Renewals to Date</a:t>
            </a:r>
            <a:endParaRPr lang="en-US" sz="2800" b="1" dirty="0">
              <a:latin typeface="Arial" panose="020B0604020202020204" pitchFamily="34" charset="0"/>
              <a:cs typeface="Arial" panose="020B0604020202020204" pitchFamily="34" charset="0"/>
            </a:endParaRPr>
          </a:p>
        </p:txBody>
      </p:sp>
      <p:sp>
        <p:nvSpPr>
          <p:cNvPr id="14" name="Oval 13"/>
          <p:cNvSpPr/>
          <p:nvPr/>
        </p:nvSpPr>
        <p:spPr>
          <a:xfrm>
            <a:off x="6199456" y="2130904"/>
            <a:ext cx="1150034" cy="572598"/>
          </a:xfrm>
          <a:prstGeom prst="ellipse">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4511333" y="2678000"/>
            <a:ext cx="1417320" cy="682996"/>
          </a:xfrm>
          <a:prstGeom prst="ellipse">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p:nvPr/>
        </p:nvCxnSpPr>
        <p:spPr>
          <a:xfrm flipH="1" flipV="1">
            <a:off x="7260688" y="2761456"/>
            <a:ext cx="866774" cy="698580"/>
          </a:xfrm>
          <a:prstGeom prst="straightConnector1">
            <a:avLst/>
          </a:prstGeom>
          <a:ln>
            <a:solidFill>
              <a:srgbClr val="EE4D9B"/>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6017455" y="3019498"/>
            <a:ext cx="2110007" cy="425961"/>
          </a:xfrm>
          <a:prstGeom prst="straightConnector1">
            <a:avLst/>
          </a:prstGeom>
          <a:ln>
            <a:solidFill>
              <a:srgbClr val="EE4D9B"/>
            </a:solidFill>
            <a:tailEnd type="triangle"/>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3705078" y="3482769"/>
            <a:ext cx="1402373" cy="190102"/>
          </a:xfrm>
          <a:prstGeom prst="rect">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3705078" y="6088490"/>
            <a:ext cx="1767254" cy="270107"/>
          </a:xfrm>
          <a:prstGeom prst="rect">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25"/>
          <p:cNvCxnSpPr>
            <a:stCxn id="23" idx="2"/>
          </p:cNvCxnSpPr>
          <p:nvPr/>
        </p:nvCxnSpPr>
        <p:spPr>
          <a:xfrm flipH="1">
            <a:off x="4406264" y="3672871"/>
            <a:ext cx="1" cy="2415619"/>
          </a:xfrm>
          <a:prstGeom prst="line">
            <a:avLst/>
          </a:prstGeom>
          <a:ln w="38100">
            <a:solidFill>
              <a:srgbClr val="EE4D9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68167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down)">
                                      <p:cBhvr>
                                        <p:cTn id="16" dur="500"/>
                                        <p:tgtEl>
                                          <p:spTgt spid="14"/>
                                        </p:tgtEl>
                                      </p:cBhvr>
                                    </p:animEffect>
                                  </p:childTnLst>
                                </p:cTn>
                              </p:par>
                              <p:par>
                                <p:cTn id="17" presetID="22" presetClass="entr" presetSubtype="4"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down)">
                                      <p:cBhvr>
                                        <p:cTn id="19" dur="500"/>
                                        <p:tgtEl>
                                          <p:spTgt spid="20"/>
                                        </p:tgtEl>
                                      </p:cBhvr>
                                    </p:animEffect>
                                  </p:childTnLst>
                                </p:cTn>
                              </p:par>
                              <p:par>
                                <p:cTn id="20" presetID="22" presetClass="entr" presetSubtype="4"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xit" presetSubtype="4" fill="hold" grpId="1" nodeType="clickEffect">
                                  <p:stCondLst>
                                    <p:cond delay="0"/>
                                  </p:stCondLst>
                                  <p:childTnLst>
                                    <p:animEffect transition="out" filter="wipe(down)">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par>
                                <p:cTn id="28" presetID="22" presetClass="exit" presetSubtype="4" fill="hold" grpId="1" nodeType="withEffect">
                                  <p:stCondLst>
                                    <p:cond delay="0"/>
                                  </p:stCondLst>
                                  <p:childTnLst>
                                    <p:animEffect transition="out" filter="wipe(down)">
                                      <p:cBhvr>
                                        <p:cTn id="29" dur="500"/>
                                        <p:tgtEl>
                                          <p:spTgt spid="14"/>
                                        </p:tgtEl>
                                      </p:cBhvr>
                                    </p:animEffect>
                                    <p:set>
                                      <p:cBhvr>
                                        <p:cTn id="30" dur="1" fill="hold">
                                          <p:stCondLst>
                                            <p:cond delay="499"/>
                                          </p:stCondLst>
                                        </p:cTn>
                                        <p:tgtEl>
                                          <p:spTgt spid="14"/>
                                        </p:tgtEl>
                                        <p:attrNameLst>
                                          <p:attrName>style.visibility</p:attrName>
                                        </p:attrNameLst>
                                      </p:cBhvr>
                                      <p:to>
                                        <p:strVal val="hidden"/>
                                      </p:to>
                                    </p:set>
                                  </p:childTnLst>
                                </p:cTn>
                              </p:par>
                              <p:par>
                                <p:cTn id="31" presetID="22" presetClass="exit" presetSubtype="4" fill="hold" nodeType="withEffect">
                                  <p:stCondLst>
                                    <p:cond delay="0"/>
                                  </p:stCondLst>
                                  <p:childTnLst>
                                    <p:animEffect transition="out" filter="wipe(down)">
                                      <p:cBhvr>
                                        <p:cTn id="32" dur="500"/>
                                        <p:tgtEl>
                                          <p:spTgt spid="20"/>
                                        </p:tgtEl>
                                      </p:cBhvr>
                                    </p:animEffect>
                                    <p:set>
                                      <p:cBhvr>
                                        <p:cTn id="33" dur="1" fill="hold">
                                          <p:stCondLst>
                                            <p:cond delay="499"/>
                                          </p:stCondLst>
                                        </p:cTn>
                                        <p:tgtEl>
                                          <p:spTgt spid="20"/>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0"/>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2" presetClass="exit" presetSubtype="4" fill="hold" nodeType="withEffect">
                                  <p:stCondLst>
                                    <p:cond delay="0"/>
                                  </p:stCondLst>
                                  <p:childTnLst>
                                    <p:animEffect transition="out" filter="wipe(down)">
                                      <p:cBhvr>
                                        <p:cTn id="41" dur="500"/>
                                        <p:tgtEl>
                                          <p:spTgt spid="16"/>
                                        </p:tgtEl>
                                      </p:cBhvr>
                                    </p:animEffect>
                                    <p:set>
                                      <p:cBhvr>
                                        <p:cTn id="42" dur="1" fill="hold">
                                          <p:stCondLst>
                                            <p:cond delay="499"/>
                                          </p:stCondLst>
                                        </p:cTn>
                                        <p:tgtEl>
                                          <p:spTgt spid="16"/>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circle(in)">
                                      <p:cBhvr>
                                        <p:cTn id="47" dur="2000"/>
                                        <p:tgtEl>
                                          <p:spTgt spid="24"/>
                                        </p:tgtEl>
                                      </p:cBhvr>
                                    </p:animEffect>
                                  </p:childTnLst>
                                </p:cTn>
                              </p:par>
                              <p:par>
                                <p:cTn id="48" presetID="6" presetClass="entr" presetSubtype="16"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circle(in)">
                                      <p:cBhvr>
                                        <p:cTn id="50" dur="2000"/>
                                        <p:tgtEl>
                                          <p:spTgt spid="26"/>
                                        </p:tgtEl>
                                      </p:cBhvr>
                                    </p:animEffect>
                                  </p:childTnLst>
                                </p:cTn>
                              </p:par>
                              <p:par>
                                <p:cTn id="51" presetID="6" presetClass="entr" presetSubtype="1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circle(in)">
                                      <p:cBhvr>
                                        <p:cTn id="53"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animBg="1"/>
      <p:bldP spid="14" grpId="1" animBg="1"/>
      <p:bldP spid="15" grpId="0" animBg="1"/>
      <p:bldP spid="15" grpId="1"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
        <p:nvSpPr>
          <p:cNvPr id="8" name="TextBox 7"/>
          <p:cNvSpPr txBox="1"/>
          <p:nvPr/>
        </p:nvSpPr>
        <p:spPr>
          <a:xfrm>
            <a:off x="481365" y="1218802"/>
            <a:ext cx="7020961"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Pulling Reinstated Gifts and Acquisition</a:t>
            </a:r>
            <a:endParaRPr lang="en-US" sz="2800" b="1" dirty="0">
              <a:latin typeface="Arial" panose="020B0604020202020204" pitchFamily="34" charset="0"/>
              <a:cs typeface="Arial" panose="020B0604020202020204" pitchFamily="34" charset="0"/>
            </a:endParaRPr>
          </a:p>
        </p:txBody>
      </p:sp>
      <p:sp>
        <p:nvSpPr>
          <p:cNvPr id="4" name="TextBox 3"/>
          <p:cNvSpPr txBox="1"/>
          <p:nvPr/>
        </p:nvSpPr>
        <p:spPr>
          <a:xfrm>
            <a:off x="481365" y="1962616"/>
            <a:ext cx="5129560"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t>Run a new contributions report of fiscal year to date</a:t>
            </a:r>
          </a:p>
          <a:p>
            <a:pPr marL="285750" indent="-285750">
              <a:buFont typeface="Arial" panose="020B0604020202020204" pitchFamily="34" charset="0"/>
              <a:buChar char="•"/>
            </a:pPr>
            <a:r>
              <a:rPr lang="en-US" dirty="0" smtClean="0"/>
              <a:t>Save report as a list</a:t>
            </a:r>
          </a:p>
          <a:p>
            <a:pPr marL="285750" indent="-285750">
              <a:buFont typeface="Arial" panose="020B0604020202020204" pitchFamily="34" charset="0"/>
              <a:buChar char="•"/>
            </a:pPr>
            <a:r>
              <a:rPr lang="en-US" dirty="0" smtClean="0"/>
              <a:t>Create Acquisition list</a:t>
            </a:r>
          </a:p>
          <a:p>
            <a:pPr marL="742950" lvl="1" indent="-285750">
              <a:buFont typeface="Arial" panose="020B0604020202020204" pitchFamily="34" charset="0"/>
              <a:buChar char="•"/>
            </a:pPr>
            <a:r>
              <a:rPr lang="en-US" dirty="0" smtClean="0"/>
              <a:t>Criteria</a:t>
            </a:r>
          </a:p>
          <a:p>
            <a:pPr marL="1200150" lvl="2" indent="-285750">
              <a:buFont typeface="Arial" panose="020B0604020202020204" pitchFamily="34" charset="0"/>
              <a:buChar char="•"/>
            </a:pPr>
            <a:r>
              <a:rPr lang="en-US" dirty="0" smtClean="0"/>
              <a:t>In new contributions list</a:t>
            </a:r>
          </a:p>
          <a:p>
            <a:pPr marL="1200150" lvl="2" indent="-285750">
              <a:buFont typeface="Arial" panose="020B0604020202020204" pitchFamily="34" charset="0"/>
              <a:buChar char="•"/>
            </a:pPr>
            <a:r>
              <a:rPr lang="en-US" dirty="0" smtClean="0"/>
              <a:t>Not in master lists of last two year’s donors</a:t>
            </a:r>
          </a:p>
          <a:p>
            <a:pPr marL="1200150" lvl="2" indent="-285750">
              <a:buFont typeface="Arial" panose="020B0604020202020204" pitchFamily="34" charset="0"/>
              <a:buChar char="•"/>
            </a:pPr>
            <a:r>
              <a:rPr lang="en-US" dirty="0" smtClean="0"/>
              <a:t>Membership Level</a:t>
            </a:r>
          </a:p>
          <a:p>
            <a:pPr marL="285750" indent="-285750">
              <a:buFont typeface="Arial" panose="020B0604020202020204" pitchFamily="34" charset="0"/>
              <a:buChar char="•"/>
            </a:pPr>
            <a:r>
              <a:rPr lang="en-US" dirty="0" smtClean="0"/>
              <a:t>Create Reinstated list</a:t>
            </a:r>
          </a:p>
          <a:p>
            <a:pPr marL="742950" lvl="1" indent="-285750">
              <a:buFont typeface="Arial" panose="020B0604020202020204" pitchFamily="34" charset="0"/>
              <a:buChar char="•"/>
            </a:pPr>
            <a:r>
              <a:rPr lang="en-US" dirty="0" smtClean="0"/>
              <a:t>Criteria</a:t>
            </a:r>
          </a:p>
          <a:p>
            <a:pPr marL="1200150" lvl="2" indent="-285750">
              <a:buFont typeface="Arial" panose="020B0604020202020204" pitchFamily="34" charset="0"/>
              <a:buChar char="•"/>
            </a:pPr>
            <a:r>
              <a:rPr lang="en-US" dirty="0" smtClean="0"/>
              <a:t>In new contributions list</a:t>
            </a:r>
          </a:p>
          <a:p>
            <a:pPr marL="1200150" lvl="2" indent="-285750">
              <a:buFont typeface="Arial" panose="020B0604020202020204" pitchFamily="34" charset="0"/>
              <a:buChar char="•"/>
            </a:pPr>
            <a:r>
              <a:rPr lang="en-US" dirty="0" smtClean="0"/>
              <a:t>Not in the Acquisition list</a:t>
            </a:r>
          </a:p>
          <a:p>
            <a:pPr marL="1200150" lvl="2" indent="-285750">
              <a:buFont typeface="Arial" panose="020B0604020202020204" pitchFamily="34" charset="0"/>
              <a:buChar char="•"/>
            </a:pPr>
            <a:r>
              <a:rPr lang="en-US" dirty="0" smtClean="0"/>
              <a:t>Membership Level</a:t>
            </a:r>
          </a:p>
        </p:txBody>
      </p:sp>
      <p:pic>
        <p:nvPicPr>
          <p:cNvPr id="7" name="Picture 6"/>
          <p:cNvPicPr>
            <a:picLocks noChangeAspect="1"/>
          </p:cNvPicPr>
          <p:nvPr/>
        </p:nvPicPr>
        <p:blipFill rotWithShape="1">
          <a:blip r:embed="rId4"/>
          <a:srcRect l="34116" t="31707" r="30487" b="33496"/>
          <a:stretch/>
        </p:blipFill>
        <p:spPr>
          <a:xfrm>
            <a:off x="5748581" y="1742022"/>
            <a:ext cx="5447243" cy="3012170"/>
          </a:xfrm>
          <a:prstGeom prst="rect">
            <a:avLst/>
          </a:prstGeom>
        </p:spPr>
      </p:pic>
      <p:pic>
        <p:nvPicPr>
          <p:cNvPr id="5" name="Picture 4"/>
          <p:cNvPicPr>
            <a:picLocks noChangeAspect="1"/>
          </p:cNvPicPr>
          <p:nvPr/>
        </p:nvPicPr>
        <p:blipFill rotWithShape="1">
          <a:blip r:embed="rId5"/>
          <a:srcRect l="28171" t="20325" r="23628" b="21789"/>
          <a:stretch/>
        </p:blipFill>
        <p:spPr>
          <a:xfrm>
            <a:off x="5748581" y="1962616"/>
            <a:ext cx="6305887" cy="4259766"/>
          </a:xfrm>
          <a:prstGeom prst="rect">
            <a:avLst/>
          </a:prstGeom>
        </p:spPr>
      </p:pic>
    </p:spTree>
    <p:extLst>
      <p:ext uri="{BB962C8B-B14F-4D97-AF65-F5344CB8AC3E}">
        <p14:creationId xmlns:p14="http://schemas.microsoft.com/office/powerpoint/2010/main" val="359640331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
        <p:nvSpPr>
          <p:cNvPr id="8" name="TextBox 7"/>
          <p:cNvSpPr txBox="1"/>
          <p:nvPr/>
        </p:nvSpPr>
        <p:spPr>
          <a:xfrm>
            <a:off x="481365" y="1218802"/>
            <a:ext cx="7763151"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Calculating Reinstated Gifts and Acquisition</a:t>
            </a:r>
            <a:endParaRPr lang="en-US" sz="2800" b="1"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rotWithShape="1">
          <a:blip r:embed="rId4"/>
          <a:srcRect l="10427" t="8455" r="42013" b="44065"/>
          <a:stretch/>
        </p:blipFill>
        <p:spPr>
          <a:xfrm>
            <a:off x="481366" y="1722528"/>
            <a:ext cx="6015366" cy="3377860"/>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603258703"/>
              </p:ext>
            </p:extLst>
          </p:nvPr>
        </p:nvGraphicFramePr>
        <p:xfrm>
          <a:off x="698096" y="5620526"/>
          <a:ext cx="5798635" cy="962025"/>
        </p:xfrm>
        <a:graphic>
          <a:graphicData uri="http://schemas.openxmlformats.org/drawingml/2006/table">
            <a:tbl>
              <a:tblPr/>
              <a:tblGrid>
                <a:gridCol w="2136523"/>
                <a:gridCol w="865780"/>
                <a:gridCol w="680755"/>
                <a:gridCol w="659809"/>
                <a:gridCol w="680755"/>
                <a:gridCol w="775013"/>
              </a:tblGrid>
              <a:tr h="190500">
                <a:tc>
                  <a:txBody>
                    <a:bodyPr/>
                    <a:lstStyle/>
                    <a:p>
                      <a:pPr algn="ctr" fontAlgn="b"/>
                      <a:endParaRPr lang="en-US" sz="11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gridSpan="2">
                  <a:txBody>
                    <a:bodyPr/>
                    <a:lstStyle/>
                    <a:p>
                      <a:pPr algn="ctr" fontAlgn="b"/>
                      <a:r>
                        <a:rPr lang="en-US" sz="1100" b="1" i="0" u="none" strike="noStrike">
                          <a:solidFill>
                            <a:srgbClr val="000000"/>
                          </a:solidFill>
                          <a:effectLst/>
                          <a:latin typeface="Calibri" panose="020F0502020204030204" pitchFamily="34" charset="0"/>
                        </a:rPr>
                        <a:t>Acqusition to Date</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Acqusition %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hMerge="1">
                  <a:txBody>
                    <a:bodyPr/>
                    <a:lstStyle/>
                    <a:p>
                      <a:endParaRPr lang="en-US"/>
                    </a:p>
                  </a:txBody>
                  <a:tcPr/>
                </a:tc>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b"/>
                      <a:r>
                        <a:rPr lang="en-US" sz="1100" b="1" i="0" u="none" strike="noStrike" dirty="0">
                          <a:solidFill>
                            <a:srgbClr val="000000"/>
                          </a:solidFill>
                          <a:effectLst/>
                          <a:latin typeface="Calibri" panose="020F0502020204030204" pitchFamily="34" charset="0"/>
                        </a:rPr>
                        <a:t>% </a:t>
                      </a:r>
                      <a:r>
                        <a:rPr lang="en-US" sz="1100" b="1" i="0" u="none" strike="noStrike" dirty="0" err="1">
                          <a:solidFill>
                            <a:srgbClr val="000000"/>
                          </a:solidFill>
                          <a:effectLst/>
                          <a:latin typeface="Calibri" panose="020F0502020204030204" pitchFamily="34" charset="0"/>
                        </a:rPr>
                        <a:t>Amt</a:t>
                      </a:r>
                      <a:endParaRPr lang="en-US" sz="1100" b="1" i="0" u="none" strike="noStrike" dirty="0">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r>
              <a:tr h="190500">
                <a:tc>
                  <a:txBody>
                    <a:bodyPr/>
                    <a:lstStyle/>
                    <a:p>
                      <a:pPr algn="r" fontAlgn="b"/>
                      <a:r>
                        <a:rPr lang="en-US" sz="1100" b="1" i="0" u="none" strike="noStrike">
                          <a:solidFill>
                            <a:srgbClr val="000000"/>
                          </a:solidFill>
                          <a:effectLst/>
                          <a:latin typeface="Calibri" panose="020F0502020204030204" pitchFamily="34" charset="0"/>
                        </a:rPr>
                        <a:t>September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6 </a:t>
                      </a:r>
                    </a:p>
                  </a:txBody>
                  <a:tcPr marL="0" marR="0" marT="0" marB="0" anchor="b">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15,604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40%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42%</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r>
              <a:tr h="190500">
                <a:tc>
                  <a:txBody>
                    <a:bodyPr/>
                    <a:lstStyle/>
                    <a:p>
                      <a:pPr algn="r" fontAlgn="b"/>
                      <a:r>
                        <a:rPr lang="en-US" sz="11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33%</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33%</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r>
              <a:tr h="190500">
                <a:tc>
                  <a:txBody>
                    <a:bodyPr/>
                    <a:lstStyle/>
                    <a:p>
                      <a:pPr algn="r" fontAlgn="b"/>
                      <a:r>
                        <a:rPr lang="en-US" sz="11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100" b="0" i="0" u="none" strike="noStrike" dirty="0">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r>
            </a:tbl>
          </a:graphicData>
        </a:graphic>
      </p:graphicFrame>
      <p:sp>
        <p:nvSpPr>
          <p:cNvPr id="9" name="TextBox 8"/>
          <p:cNvSpPr txBox="1"/>
          <p:nvPr/>
        </p:nvSpPr>
        <p:spPr>
          <a:xfrm>
            <a:off x="6624660" y="1742022"/>
            <a:ext cx="4842510" cy="2308324"/>
          </a:xfrm>
          <a:prstGeom prst="rect">
            <a:avLst/>
          </a:prstGeom>
          <a:noFill/>
        </p:spPr>
        <p:txBody>
          <a:bodyPr wrap="square" rtlCol="0">
            <a:spAutoFit/>
          </a:bodyPr>
          <a:lstStyle/>
          <a:p>
            <a:pPr marL="285750" indent="-285750">
              <a:buFont typeface="Arial" panose="020B0604020202020204" pitchFamily="34" charset="0"/>
              <a:buChar char="•"/>
            </a:pPr>
            <a:r>
              <a:rPr lang="en-US" dirty="0" smtClean="0"/>
              <a:t>T-Stats Report</a:t>
            </a:r>
          </a:p>
          <a:p>
            <a:pPr marL="742950" lvl="1" indent="-285750">
              <a:buFont typeface="Arial" panose="020B0604020202020204" pitchFamily="34" charset="0"/>
              <a:buChar char="•"/>
            </a:pPr>
            <a:r>
              <a:rPr lang="en-US" dirty="0" smtClean="0"/>
              <a:t>Category = Contribution Month</a:t>
            </a:r>
          </a:p>
          <a:p>
            <a:pPr marL="742950" lvl="1" indent="-285750">
              <a:buFont typeface="Arial" panose="020B0604020202020204" pitchFamily="34" charset="0"/>
              <a:buChar char="•"/>
            </a:pPr>
            <a:r>
              <a:rPr lang="en-US" dirty="0" smtClean="0"/>
              <a:t>Filter by Fiscal Year Campaign</a:t>
            </a:r>
          </a:p>
          <a:p>
            <a:pPr marL="742950" lvl="1" indent="-285750">
              <a:buFont typeface="Arial" panose="020B0604020202020204" pitchFamily="34" charset="0"/>
              <a:buChar char="•"/>
            </a:pPr>
            <a:r>
              <a:rPr lang="en-US" dirty="0" smtClean="0"/>
              <a:t>Measures = Contribution Amount and Number of Constituents</a:t>
            </a:r>
          </a:p>
          <a:p>
            <a:pPr marL="742950" lvl="1" indent="-285750">
              <a:buFont typeface="Arial" panose="020B0604020202020204" pitchFamily="34" charset="0"/>
              <a:buChar char="•"/>
            </a:pPr>
            <a:r>
              <a:rPr lang="en-US" dirty="0" smtClean="0"/>
              <a:t>List-Based Filter</a:t>
            </a:r>
          </a:p>
          <a:p>
            <a:pPr marL="1200150" lvl="2" indent="-285750">
              <a:buFont typeface="Arial" panose="020B0604020202020204" pitchFamily="34" charset="0"/>
              <a:buChar char="•"/>
            </a:pPr>
            <a:r>
              <a:rPr lang="en-US" dirty="0" smtClean="0"/>
              <a:t>Filter by each New and Reinstated list and enter into excel</a:t>
            </a:r>
            <a:endParaRPr lang="en-US" dirty="0"/>
          </a:p>
        </p:txBody>
      </p:sp>
      <p:sp>
        <p:nvSpPr>
          <p:cNvPr id="10" name="TextBox 9"/>
          <p:cNvSpPr txBox="1"/>
          <p:nvPr/>
        </p:nvSpPr>
        <p:spPr>
          <a:xfrm>
            <a:off x="6624660" y="5387776"/>
            <a:ext cx="4000500" cy="923330"/>
          </a:xfrm>
          <a:prstGeom prst="rect">
            <a:avLst/>
          </a:prstGeom>
          <a:noFill/>
        </p:spPr>
        <p:txBody>
          <a:bodyPr wrap="square" rtlCol="0">
            <a:spAutoFit/>
          </a:bodyPr>
          <a:lstStyle/>
          <a:p>
            <a:pPr marL="285750" indent="-285750">
              <a:buFont typeface="Arial" panose="020B0604020202020204" pitchFamily="34" charset="0"/>
              <a:buChar char="•"/>
            </a:pPr>
            <a:r>
              <a:rPr lang="en-US" dirty="0" smtClean="0"/>
              <a:t>Enter into excel</a:t>
            </a:r>
          </a:p>
          <a:p>
            <a:pPr marL="285750" indent="-285750">
              <a:buFont typeface="Arial" panose="020B0604020202020204" pitchFamily="34" charset="0"/>
              <a:buChar char="•"/>
            </a:pPr>
            <a:r>
              <a:rPr lang="en-US" dirty="0" smtClean="0"/>
              <a:t>Calculate acquisition rate (acquisition to date/last year’s actual)</a:t>
            </a:r>
            <a:endParaRPr lang="en-US" dirty="0"/>
          </a:p>
        </p:txBody>
      </p:sp>
      <p:sp>
        <p:nvSpPr>
          <p:cNvPr id="11" name="Oval 10"/>
          <p:cNvSpPr/>
          <p:nvPr/>
        </p:nvSpPr>
        <p:spPr>
          <a:xfrm>
            <a:off x="5623729" y="1816941"/>
            <a:ext cx="1150034" cy="572598"/>
          </a:xfrm>
          <a:prstGeom prst="ellipse">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3935606" y="2364037"/>
            <a:ext cx="1417320" cy="682996"/>
          </a:xfrm>
          <a:prstGeom prst="ellipse">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p:nvPr/>
        </p:nvCxnSpPr>
        <p:spPr>
          <a:xfrm flipH="1" flipV="1">
            <a:off x="6684961" y="2447493"/>
            <a:ext cx="866774" cy="698580"/>
          </a:xfrm>
          <a:prstGeom prst="straightConnector1">
            <a:avLst/>
          </a:prstGeom>
          <a:ln>
            <a:solidFill>
              <a:srgbClr val="EE4D9B"/>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flipV="1">
            <a:off x="5441728" y="2705535"/>
            <a:ext cx="2110007" cy="425961"/>
          </a:xfrm>
          <a:prstGeom prst="straightConnector1">
            <a:avLst/>
          </a:prstGeom>
          <a:ln>
            <a:solidFill>
              <a:srgbClr val="EE4D9B"/>
            </a:solidFill>
            <a:tailEnd type="triangl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954215" y="3146073"/>
            <a:ext cx="1153551" cy="173902"/>
          </a:xfrm>
          <a:prstGeom prst="rect">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806843" y="6014587"/>
            <a:ext cx="2229391" cy="175198"/>
          </a:xfrm>
          <a:prstGeom prst="rect">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p:nvPr/>
        </p:nvCxnSpPr>
        <p:spPr>
          <a:xfrm>
            <a:off x="3516922" y="3319975"/>
            <a:ext cx="14068" cy="2694612"/>
          </a:xfrm>
          <a:prstGeom prst="line">
            <a:avLst/>
          </a:prstGeom>
          <a:ln w="38100">
            <a:solidFill>
              <a:srgbClr val="EE4D9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488055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down)">
                                      <p:cBhvr>
                                        <p:cTn id="13" dur="500"/>
                                        <p:tgtEl>
                                          <p:spTgt spid="12"/>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par>
                                <p:cTn id="17" presetID="22" presetClass="entr" presetSubtype="4"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par>
                                <p:cTn id="20" presetID="2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xit" presetSubtype="4" fill="hold" grpId="1" nodeType="clickEffect">
                                  <p:stCondLst>
                                    <p:cond delay="0"/>
                                  </p:stCondLst>
                                  <p:childTnLst>
                                    <p:animEffect transition="out" filter="wipe(down)">
                                      <p:cBhvr>
                                        <p:cTn id="26" dur="500"/>
                                        <p:tgtEl>
                                          <p:spTgt spid="12"/>
                                        </p:tgtEl>
                                      </p:cBhvr>
                                    </p:animEffect>
                                    <p:set>
                                      <p:cBhvr>
                                        <p:cTn id="27" dur="1" fill="hold">
                                          <p:stCondLst>
                                            <p:cond delay="499"/>
                                          </p:stCondLst>
                                        </p:cTn>
                                        <p:tgtEl>
                                          <p:spTgt spid="12"/>
                                        </p:tgtEl>
                                        <p:attrNameLst>
                                          <p:attrName>style.visibility</p:attrName>
                                        </p:attrNameLst>
                                      </p:cBhvr>
                                      <p:to>
                                        <p:strVal val="hidden"/>
                                      </p:to>
                                    </p:set>
                                  </p:childTnLst>
                                </p:cTn>
                              </p:par>
                              <p:par>
                                <p:cTn id="28" presetID="22" presetClass="exit" presetSubtype="4" fill="hold" grpId="1" nodeType="withEffect">
                                  <p:stCondLst>
                                    <p:cond delay="0"/>
                                  </p:stCondLst>
                                  <p:childTnLst>
                                    <p:animEffect transition="out" filter="wipe(down)">
                                      <p:cBhvr>
                                        <p:cTn id="29" dur="500"/>
                                        <p:tgtEl>
                                          <p:spTgt spid="11"/>
                                        </p:tgtEl>
                                      </p:cBhvr>
                                    </p:animEffect>
                                    <p:set>
                                      <p:cBhvr>
                                        <p:cTn id="30" dur="1" fill="hold">
                                          <p:stCondLst>
                                            <p:cond delay="499"/>
                                          </p:stCondLst>
                                        </p:cTn>
                                        <p:tgtEl>
                                          <p:spTgt spid="11"/>
                                        </p:tgtEl>
                                        <p:attrNameLst>
                                          <p:attrName>style.visibility</p:attrName>
                                        </p:attrNameLst>
                                      </p:cBhvr>
                                      <p:to>
                                        <p:strVal val="hidden"/>
                                      </p:to>
                                    </p:set>
                                  </p:childTnLst>
                                </p:cTn>
                              </p:par>
                              <p:par>
                                <p:cTn id="31" presetID="22" presetClass="exit" presetSubtype="4" fill="hold" nodeType="withEffect">
                                  <p:stCondLst>
                                    <p:cond delay="0"/>
                                  </p:stCondLst>
                                  <p:childTnLst>
                                    <p:animEffect transition="out" filter="wipe(down)">
                                      <p:cBhvr>
                                        <p:cTn id="32" dur="500"/>
                                        <p:tgtEl>
                                          <p:spTgt spid="14"/>
                                        </p:tgtEl>
                                      </p:cBhvr>
                                    </p:animEffect>
                                    <p:set>
                                      <p:cBhvr>
                                        <p:cTn id="33" dur="1" fill="hold">
                                          <p:stCondLst>
                                            <p:cond delay="499"/>
                                          </p:stCondLst>
                                        </p:cTn>
                                        <p:tgtEl>
                                          <p:spTgt spid="14"/>
                                        </p:tgtEl>
                                        <p:attrNameLst>
                                          <p:attrName>style.visibility</p:attrName>
                                        </p:attrNameLst>
                                      </p:cBhvr>
                                      <p:to>
                                        <p:strVal val="hidden"/>
                                      </p:to>
                                    </p:set>
                                  </p:childTnLst>
                                </p:cTn>
                              </p:par>
                              <p:par>
                                <p:cTn id="34" presetID="22" presetClass="exit" presetSubtype="4" fill="hold" nodeType="withEffect">
                                  <p:stCondLst>
                                    <p:cond delay="0"/>
                                  </p:stCondLst>
                                  <p:childTnLst>
                                    <p:animEffect transition="out" filter="wipe(down)">
                                      <p:cBhvr>
                                        <p:cTn id="35" dur="500"/>
                                        <p:tgtEl>
                                          <p:spTgt spid="13"/>
                                        </p:tgtEl>
                                      </p:cBhvr>
                                    </p:animEffect>
                                    <p:set>
                                      <p:cBhvr>
                                        <p:cTn id="36" dur="1" fill="hold">
                                          <p:stCondLst>
                                            <p:cond delay="499"/>
                                          </p:stCondLst>
                                        </p:cTn>
                                        <p:tgtEl>
                                          <p:spTgt spid="1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circle(in)">
                                      <p:cBhvr>
                                        <p:cTn id="47" dur="2000"/>
                                        <p:tgtEl>
                                          <p:spTgt spid="16"/>
                                        </p:tgtEl>
                                      </p:cBhvr>
                                    </p:animEffect>
                                  </p:childTnLst>
                                </p:cTn>
                              </p:par>
                              <p:par>
                                <p:cTn id="48" presetID="6" presetClass="entr" presetSubtype="16"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circle(in)">
                                      <p:cBhvr>
                                        <p:cTn id="50" dur="2000"/>
                                        <p:tgtEl>
                                          <p:spTgt spid="17"/>
                                        </p:tgtEl>
                                      </p:cBhvr>
                                    </p:animEffect>
                                  </p:childTnLst>
                                </p:cTn>
                              </p:par>
                              <p:par>
                                <p:cTn id="51" presetID="6" presetClass="entr" presetSubtype="16"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circle(in)">
                                      <p:cBhvr>
                                        <p:cTn id="5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1" grpId="1" animBg="1"/>
      <p:bldP spid="12" grpId="0" animBg="1"/>
      <p:bldP spid="12" grpId="1" animBg="1"/>
      <p:bldP spid="7"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
        <p:nvSpPr>
          <p:cNvPr id="8" name="TextBox 7"/>
          <p:cNvSpPr txBox="1"/>
          <p:nvPr/>
        </p:nvSpPr>
        <p:spPr>
          <a:xfrm>
            <a:off x="481365" y="1218802"/>
            <a:ext cx="1941557"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Projecting</a:t>
            </a:r>
            <a:endParaRPr lang="en-US" sz="2800" b="1"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928154798"/>
              </p:ext>
            </p:extLst>
          </p:nvPr>
        </p:nvGraphicFramePr>
        <p:xfrm>
          <a:off x="838199" y="1911068"/>
          <a:ext cx="10515600" cy="871504"/>
        </p:xfrm>
        <a:graphic>
          <a:graphicData uri="http://schemas.openxmlformats.org/drawingml/2006/table">
            <a:tbl>
              <a:tblPr/>
              <a:tblGrid>
                <a:gridCol w="1764130"/>
                <a:gridCol w="714877"/>
                <a:gridCol w="527509"/>
                <a:gridCol w="769645"/>
                <a:gridCol w="527509"/>
                <a:gridCol w="639930"/>
                <a:gridCol w="562101"/>
                <a:gridCol w="544805"/>
                <a:gridCol w="527509"/>
                <a:gridCol w="674520"/>
                <a:gridCol w="3263065"/>
              </a:tblGrid>
              <a:tr h="172575">
                <a:tc>
                  <a:txBody>
                    <a:bodyPr/>
                    <a:lstStyle/>
                    <a:p>
                      <a:pPr algn="ctr" fontAlgn="b"/>
                      <a:endParaRPr lang="en-US" sz="10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n-US" sz="10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r>
                        <a:rPr lang="en-US" sz="1000" b="1" i="0" u="none" strike="noStrike">
                          <a:solidFill>
                            <a:srgbClr val="000000"/>
                          </a:solidFill>
                          <a:effectLst/>
                          <a:latin typeface="Calibri" panose="020F0502020204030204" pitchFamily="34" charset="0"/>
                        </a:rPr>
                        <a:t>FY18 RN To Date</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hMerge="1">
                  <a:txBody>
                    <a:bodyPr/>
                    <a:lstStyle/>
                    <a:p>
                      <a:endParaRPr lang="en-US"/>
                    </a:p>
                  </a:txBody>
                  <a:tcPr/>
                </a:tc>
                <a:tc gridSpan="2">
                  <a:txBody>
                    <a:bodyPr/>
                    <a:lstStyle/>
                    <a:p>
                      <a:pPr algn="ctr" fontAlgn="b"/>
                      <a:r>
                        <a:rPr lang="en-US" sz="1000" b="1" i="0" u="none" strike="noStrike">
                          <a:solidFill>
                            <a:srgbClr val="000000"/>
                          </a:solidFill>
                          <a:effectLst/>
                          <a:latin typeface="Calibri" panose="020F0502020204030204" pitchFamily="34" charset="0"/>
                        </a:rPr>
                        <a:t>ReInstated to Date</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hMerge="1">
                  <a:txBody>
                    <a:bodyPr/>
                    <a:lstStyle/>
                    <a:p>
                      <a:endParaRPr lang="en-US"/>
                    </a:p>
                  </a:txBody>
                  <a:tcPr/>
                </a:tc>
                <a:tc gridSpan="2">
                  <a:txBody>
                    <a:bodyPr/>
                    <a:lstStyle/>
                    <a:p>
                      <a:pPr algn="ctr" fontAlgn="b"/>
                      <a:r>
                        <a:rPr lang="en-US" sz="1000" b="1" i="0" u="none" strike="noStrike">
                          <a:solidFill>
                            <a:srgbClr val="000000"/>
                          </a:solidFill>
                          <a:effectLst/>
                          <a:latin typeface="Calibri" panose="020F0502020204030204" pitchFamily="34" charset="0"/>
                        </a:rPr>
                        <a:t>Acqusition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hMerge="1">
                  <a:txBody>
                    <a:bodyPr/>
                    <a:lstStyle/>
                    <a:p>
                      <a:endParaRPr lang="en-US"/>
                    </a:p>
                  </a:txBody>
                  <a:tcPr/>
                </a:tc>
                <a:tc gridSpan="2">
                  <a:txBody>
                    <a:bodyPr/>
                    <a:lstStyle/>
                    <a:p>
                      <a:pPr algn="ctr" fontAlgn="b"/>
                      <a:r>
                        <a:rPr lang="en-US" sz="1000" b="1" i="0" u="none" strike="noStrike">
                          <a:solidFill>
                            <a:srgbClr val="000000"/>
                          </a:solidFill>
                          <a:effectLst/>
                          <a:latin typeface="Calibri" panose="020F0502020204030204" pitchFamily="34" charset="0"/>
                        </a:rPr>
                        <a:t>Current Projection</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hMerge="1">
                  <a:txBody>
                    <a:bodyPr/>
                    <a:lstStyle/>
                    <a:p>
                      <a:endParaRPr lang="en-US"/>
                    </a:p>
                  </a:txBody>
                  <a:tcPr/>
                </a:tc>
                <a:tc>
                  <a:txBody>
                    <a:bodyPr/>
                    <a:lstStyle/>
                    <a:p>
                      <a:pPr algn="r" fontAlgn="b"/>
                      <a:endParaRPr lang="en-US" sz="1000" b="0" i="0" u="none" strike="noStrike">
                        <a:solidFill>
                          <a:srgbClr val="000000"/>
                        </a:solidFill>
                        <a:effectLst/>
                        <a:latin typeface="Calibri" panose="020F0502020204030204" pitchFamily="34"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81204">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n-US" sz="10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r" fontAlgn="b"/>
                      <a:r>
                        <a:rPr lang="en-US" sz="10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DFEC"/>
                    </a:solidFill>
                  </a:tcPr>
                </a:tc>
                <a:tc>
                  <a:txBody>
                    <a:bodyPr/>
                    <a:lstStyle/>
                    <a:p>
                      <a:pPr algn="ctr" fontAlgn="b"/>
                      <a:r>
                        <a:rPr lang="en-US" sz="10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1" i="0" u="none" strike="noStrike">
                          <a:solidFill>
                            <a:srgbClr val="000000"/>
                          </a:solidFill>
                          <a:effectLst/>
                          <a:latin typeface="Calibri" panose="020F0502020204030204" pitchFamily="34" charset="0"/>
                        </a:rPr>
                        <a:t># Donors</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a:txBody>
                    <a:bodyPr/>
                    <a:lstStyle/>
                    <a:p>
                      <a:pPr algn="ctr" fontAlgn="b"/>
                      <a:r>
                        <a:rPr lang="en-US" sz="10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b"/>
                      <a:r>
                        <a:rPr lang="en-US" sz="10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b"/>
                      <a:r>
                        <a:rPr lang="en-US" sz="10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r" fontAlgn="b"/>
                      <a:endParaRPr lang="en-US" sz="1000" b="0" i="0" u="none" strike="noStrike" dirty="0">
                        <a:solidFill>
                          <a:srgbClr val="000000"/>
                        </a:solidFill>
                        <a:effectLst/>
                        <a:latin typeface="Calibri" panose="020F0502020204030204" pitchFamily="34"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72575">
                <a:tc>
                  <a:txBody>
                    <a:bodyPr/>
                    <a:lstStyle/>
                    <a:p>
                      <a:pPr algn="r" fontAlgn="b"/>
                      <a:r>
                        <a:rPr lang="en-US" sz="1000" b="1" i="0" u="none" strike="noStrike">
                          <a:solidFill>
                            <a:srgbClr val="000000"/>
                          </a:solidFill>
                          <a:effectLst/>
                          <a:latin typeface="Calibri" panose="020F0502020204030204" pitchFamily="34" charset="0"/>
                        </a:rPr>
                        <a:t>September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10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25,091 </a:t>
                      </a: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2 </a:t>
                      </a:r>
                    </a:p>
                  </a:txBody>
                  <a:tcPr marL="0" marR="0" marT="0" marB="0" anchor="b">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15,604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18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45,695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r>
                        <a:rPr lang="en-US" sz="1000" b="0" i="0" u="none" strike="noStrike">
                          <a:solidFill>
                            <a:srgbClr val="000000"/>
                          </a:solidFill>
                          <a:effectLst/>
                          <a:latin typeface="Calibri" panose="020F0502020204030204" pitchFamily="34" charset="0"/>
                        </a:rPr>
                        <a:t>Additional acq and renewal removed since past Sept dates</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72575">
                <a:tc>
                  <a:txBody>
                    <a:bodyPr/>
                    <a:lstStyle/>
                    <a:p>
                      <a:pPr algn="r" fontAlgn="b"/>
                      <a:r>
                        <a:rPr lang="en-US" sz="10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r>
                        <a:rPr lang="en-US" sz="1000" b="0" i="0" u="none" strike="noStrike">
                          <a:solidFill>
                            <a:srgbClr val="000000"/>
                          </a:solidFill>
                          <a:effectLst/>
                          <a:latin typeface="Calibri" panose="020F0502020204030204" pitchFamily="34" charset="0"/>
                        </a:rPr>
                        <a:t>Additional acq and renewal removed since past Sept dates</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72575">
                <a:tc>
                  <a:txBody>
                    <a:bodyPr/>
                    <a:lstStyle/>
                    <a:p>
                      <a:pPr algn="r" fontAlgn="b"/>
                      <a:r>
                        <a:rPr lang="en-US" sz="10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10,000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10,000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r>
                        <a:rPr lang="en-US" sz="1000" b="0" i="0" u="none" strike="noStrike" dirty="0">
                          <a:solidFill>
                            <a:srgbClr val="000000"/>
                          </a:solidFill>
                          <a:effectLst/>
                          <a:latin typeface="Calibri" panose="020F0502020204030204" pitchFamily="34" charset="0"/>
                        </a:rPr>
                        <a:t>Additional </a:t>
                      </a:r>
                      <a:r>
                        <a:rPr lang="en-US" sz="1000" b="0" i="0" u="none" strike="noStrike" dirty="0" err="1">
                          <a:solidFill>
                            <a:srgbClr val="000000"/>
                          </a:solidFill>
                          <a:effectLst/>
                          <a:latin typeface="Calibri" panose="020F0502020204030204" pitchFamily="34" charset="0"/>
                        </a:rPr>
                        <a:t>acq</a:t>
                      </a:r>
                      <a:r>
                        <a:rPr lang="en-US" sz="1000" b="0" i="0" u="none" strike="noStrike" dirty="0">
                          <a:solidFill>
                            <a:srgbClr val="000000"/>
                          </a:solidFill>
                          <a:effectLst/>
                          <a:latin typeface="Calibri" panose="020F0502020204030204" pitchFamily="34" charset="0"/>
                        </a:rPr>
                        <a:t> and renewal removed since past Sept dates</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77828497"/>
              </p:ext>
            </p:extLst>
          </p:nvPr>
        </p:nvGraphicFramePr>
        <p:xfrm>
          <a:off x="838198" y="3003639"/>
          <a:ext cx="10515601" cy="517725"/>
        </p:xfrm>
        <a:graphic>
          <a:graphicData uri="http://schemas.openxmlformats.org/drawingml/2006/table">
            <a:tbl>
              <a:tblPr/>
              <a:tblGrid>
                <a:gridCol w="1759789"/>
                <a:gridCol w="713117"/>
                <a:gridCol w="529087"/>
                <a:gridCol w="770626"/>
                <a:gridCol w="529087"/>
                <a:gridCol w="644106"/>
                <a:gridCol w="563593"/>
                <a:gridCol w="543464"/>
                <a:gridCol w="529087"/>
                <a:gridCol w="678611"/>
                <a:gridCol w="3255034"/>
              </a:tblGrid>
              <a:tr h="172575">
                <a:tc>
                  <a:txBody>
                    <a:bodyPr/>
                    <a:lstStyle/>
                    <a:p>
                      <a:pPr algn="r" fontAlgn="b"/>
                      <a:r>
                        <a:rPr lang="en-US" sz="1000" b="1" i="0" u="none" strike="noStrike" dirty="0">
                          <a:solidFill>
                            <a:srgbClr val="000000"/>
                          </a:solidFill>
                          <a:effectLst/>
                          <a:latin typeface="Calibri" panose="020F0502020204030204" pitchFamily="34" charset="0"/>
                        </a:rPr>
                        <a:t>January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36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92,272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4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10,000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50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125,500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r>
                        <a:rPr lang="en-US" sz="1000" b="0" i="0" u="none" strike="noStrike">
                          <a:solidFill>
                            <a:srgbClr val="000000"/>
                          </a:solidFill>
                          <a:effectLst/>
                          <a:latin typeface="Calibri" panose="020F0502020204030204" pitchFamily="34" charset="0"/>
                        </a:rPr>
                        <a:t>Additional acq removed since past Jan dates</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72575">
                <a:tc>
                  <a:txBody>
                    <a:bodyPr/>
                    <a:lstStyle/>
                    <a:p>
                      <a:pPr algn="r" fontAlgn="b"/>
                      <a:r>
                        <a:rPr lang="en-US" sz="10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20,000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40,000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r>
                        <a:rPr lang="en-US" sz="1000" b="0" i="0" u="none" strike="noStrike">
                          <a:solidFill>
                            <a:srgbClr val="000000"/>
                          </a:solidFill>
                          <a:effectLst/>
                          <a:latin typeface="Calibri" panose="020F0502020204030204" pitchFamily="34" charset="0"/>
                        </a:rPr>
                        <a:t>Additional acq removed since past Jan dates</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72575">
                <a:tc>
                  <a:txBody>
                    <a:bodyPr/>
                    <a:lstStyle/>
                    <a:p>
                      <a:pPr algn="r" fontAlgn="b"/>
                      <a:r>
                        <a:rPr lang="en-US" sz="10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22,500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dirty="0">
                          <a:solidFill>
                            <a:srgbClr val="000000"/>
                          </a:solidFill>
                          <a:effectLst/>
                          <a:latin typeface="Calibri" panose="020F0502020204030204" pitchFamily="34" charset="0"/>
                        </a:rPr>
                        <a:t>24,000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r>
                        <a:rPr lang="en-US" sz="1000" b="0" i="0" u="none" strike="noStrike" dirty="0">
                          <a:solidFill>
                            <a:srgbClr val="000000"/>
                          </a:solidFill>
                          <a:effectLst/>
                          <a:latin typeface="Calibri" panose="020F0502020204030204" pitchFamily="34" charset="0"/>
                        </a:rPr>
                        <a:t>Additional </a:t>
                      </a:r>
                      <a:r>
                        <a:rPr lang="en-US" sz="1000" b="0" i="0" u="none" strike="noStrike" dirty="0" err="1">
                          <a:solidFill>
                            <a:srgbClr val="000000"/>
                          </a:solidFill>
                          <a:effectLst/>
                          <a:latin typeface="Calibri" panose="020F0502020204030204" pitchFamily="34" charset="0"/>
                        </a:rPr>
                        <a:t>acq</a:t>
                      </a:r>
                      <a:r>
                        <a:rPr lang="en-US" sz="1000" b="0" i="0" u="none" strike="noStrike" dirty="0">
                          <a:solidFill>
                            <a:srgbClr val="000000"/>
                          </a:solidFill>
                          <a:effectLst/>
                          <a:latin typeface="Calibri" panose="020F0502020204030204" pitchFamily="34" charset="0"/>
                        </a:rPr>
                        <a:t> removed since past Jan dates</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bl>
          </a:graphicData>
        </a:graphic>
      </p:graphicFrame>
      <p:graphicFrame>
        <p:nvGraphicFramePr>
          <p:cNvPr id="7" name="Table 6"/>
          <p:cNvGraphicFramePr>
            <a:graphicFrameLocks noGrp="1"/>
          </p:cNvGraphicFramePr>
          <p:nvPr/>
        </p:nvGraphicFramePr>
        <p:xfrm>
          <a:off x="838200" y="3742431"/>
          <a:ext cx="10515601" cy="517725"/>
        </p:xfrm>
        <a:graphic>
          <a:graphicData uri="http://schemas.openxmlformats.org/drawingml/2006/table">
            <a:tbl>
              <a:tblPr/>
              <a:tblGrid>
                <a:gridCol w="1759789"/>
                <a:gridCol w="713117"/>
                <a:gridCol w="529087"/>
                <a:gridCol w="770626"/>
                <a:gridCol w="529087"/>
                <a:gridCol w="644106"/>
                <a:gridCol w="563593"/>
                <a:gridCol w="543464"/>
                <a:gridCol w="529087"/>
                <a:gridCol w="678611"/>
                <a:gridCol w="3255034"/>
              </a:tblGrid>
              <a:tr h="172575">
                <a:tc>
                  <a:txBody>
                    <a:bodyPr/>
                    <a:lstStyle/>
                    <a:p>
                      <a:pPr algn="r" fontAlgn="b"/>
                      <a:r>
                        <a:rPr lang="en-US" sz="1000" b="1" i="0" u="none" strike="noStrike" dirty="0">
                          <a:solidFill>
                            <a:srgbClr val="000000"/>
                          </a:solidFill>
                          <a:effectLst/>
                          <a:latin typeface="Calibri" panose="020F0502020204030204" pitchFamily="34" charset="0"/>
                        </a:rPr>
                        <a:t>May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Shiva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28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72,500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155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388,500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endParaRPr lang="en-US" sz="1000" b="0" i="0" u="none" strike="noStrike">
                        <a:solidFill>
                          <a:srgbClr val="000000"/>
                        </a:solidFill>
                        <a:effectLst/>
                        <a:latin typeface="Calibri" panose="020F0502020204030204" pitchFamily="34"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72575">
                <a:tc>
                  <a:txBody>
                    <a:bodyPr/>
                    <a:lstStyle/>
                    <a:p>
                      <a:pPr algn="r" fontAlgn="b"/>
                      <a:r>
                        <a:rPr lang="en-US" sz="10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Martinson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3,100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32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157,500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endParaRPr lang="en-US" sz="1000" b="0" i="0" u="none" strike="noStrike" dirty="0">
                        <a:solidFill>
                          <a:srgbClr val="000000"/>
                        </a:solidFill>
                        <a:effectLst/>
                        <a:latin typeface="Calibri" panose="020F0502020204030204" pitchFamily="34"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r h="172575">
                <a:tc>
                  <a:txBody>
                    <a:bodyPr/>
                    <a:lstStyle/>
                    <a:p>
                      <a:pPr algn="r" fontAlgn="b"/>
                      <a:r>
                        <a:rPr lang="en-US" sz="10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Anspacher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a:solidFill>
                            <a:srgbClr val="000000"/>
                          </a:solidFill>
                          <a:effectLst/>
                          <a:latin typeface="Calibri" panose="020F0502020204030204" pitchFamily="34" charset="0"/>
                        </a:rPr>
                        <a:t>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20,038 </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en-US" sz="1000" b="0" i="0" u="none" strike="noStrike">
                          <a:solidFill>
                            <a:srgbClr val="000000"/>
                          </a:solidFill>
                          <a:effectLst/>
                          <a:latin typeface="Calibri" panose="020F0502020204030204" pitchFamily="34" charset="0"/>
                        </a:rPr>
                        <a:t>11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000" b="0" i="0" u="none" strike="noStrike">
                          <a:solidFill>
                            <a:srgbClr val="000000"/>
                          </a:solidFill>
                          <a:effectLst/>
                          <a:latin typeface="Calibri" panose="020F0502020204030204" pitchFamily="34" charset="0"/>
                        </a:rPr>
                        <a:t>78,750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endParaRPr lang="en-US" sz="1000" b="0" i="0" u="none" strike="noStrike" dirty="0">
                        <a:solidFill>
                          <a:srgbClr val="000000"/>
                        </a:solidFill>
                        <a:effectLst/>
                        <a:latin typeface="Calibri" panose="020F0502020204030204" pitchFamily="34"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r>
            </a:tbl>
          </a:graphicData>
        </a:graphic>
      </p:graphicFrame>
      <p:sp>
        <p:nvSpPr>
          <p:cNvPr id="11" name="TextBox 10"/>
          <p:cNvSpPr txBox="1"/>
          <p:nvPr/>
        </p:nvSpPr>
        <p:spPr>
          <a:xfrm>
            <a:off x="9593578" y="1370617"/>
            <a:ext cx="867545" cy="369332"/>
          </a:xfrm>
          <a:prstGeom prst="rect">
            <a:avLst/>
          </a:prstGeom>
          <a:noFill/>
        </p:spPr>
        <p:txBody>
          <a:bodyPr wrap="none" rtlCol="0">
            <a:spAutoFit/>
          </a:bodyPr>
          <a:lstStyle/>
          <a:p>
            <a:r>
              <a:rPr lang="en-US" dirty="0" smtClean="0"/>
              <a:t>Actuals</a:t>
            </a:r>
          </a:p>
        </p:txBody>
      </p:sp>
      <p:sp>
        <p:nvSpPr>
          <p:cNvPr id="12" name="TextBox 11"/>
          <p:cNvSpPr txBox="1"/>
          <p:nvPr/>
        </p:nvSpPr>
        <p:spPr>
          <a:xfrm>
            <a:off x="7903445" y="4815392"/>
            <a:ext cx="4246675" cy="369332"/>
          </a:xfrm>
          <a:prstGeom prst="rect">
            <a:avLst/>
          </a:prstGeom>
          <a:noFill/>
        </p:spPr>
        <p:txBody>
          <a:bodyPr wrap="none" rtlCol="0">
            <a:spAutoFit/>
          </a:bodyPr>
          <a:lstStyle/>
          <a:p>
            <a:r>
              <a:rPr lang="en-US" dirty="0" smtClean="0"/>
              <a:t>Actuals + (Renewal goal – renewed to date)</a:t>
            </a:r>
            <a:endParaRPr lang="en-US" dirty="0"/>
          </a:p>
        </p:txBody>
      </p:sp>
      <p:sp>
        <p:nvSpPr>
          <p:cNvPr id="13" name="TextBox 12"/>
          <p:cNvSpPr txBox="1"/>
          <p:nvPr/>
        </p:nvSpPr>
        <p:spPr>
          <a:xfrm>
            <a:off x="450016" y="5184724"/>
            <a:ext cx="5904180" cy="369332"/>
          </a:xfrm>
          <a:prstGeom prst="rect">
            <a:avLst/>
          </a:prstGeom>
          <a:noFill/>
        </p:spPr>
        <p:txBody>
          <a:bodyPr wrap="none" rtlCol="0">
            <a:spAutoFit/>
          </a:bodyPr>
          <a:lstStyle/>
          <a:p>
            <a:r>
              <a:rPr lang="en-US" dirty="0" smtClean="0"/>
              <a:t>Actuals + (Renewal goal – renewed to date) + Acquisition goal</a:t>
            </a:r>
            <a:endParaRPr lang="en-US" dirty="0"/>
          </a:p>
        </p:txBody>
      </p:sp>
      <p:sp>
        <p:nvSpPr>
          <p:cNvPr id="14" name="Oval 13"/>
          <p:cNvSpPr/>
          <p:nvPr/>
        </p:nvSpPr>
        <p:spPr>
          <a:xfrm>
            <a:off x="6846570" y="2116836"/>
            <a:ext cx="1417320" cy="682996"/>
          </a:xfrm>
          <a:prstGeom prst="ellipse">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6846570" y="2921003"/>
            <a:ext cx="1417320" cy="682996"/>
          </a:xfrm>
          <a:prstGeom prst="ellipse">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6846570" y="3656165"/>
            <a:ext cx="1417320" cy="682996"/>
          </a:xfrm>
          <a:prstGeom prst="ellipse">
            <a:avLst/>
          </a:prstGeom>
          <a:noFill/>
          <a:ln w="38100">
            <a:solidFill>
              <a:srgbClr val="EE4D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Arrow Connector 17"/>
          <p:cNvCxnSpPr>
            <a:stCxn id="11" idx="1"/>
          </p:cNvCxnSpPr>
          <p:nvPr/>
        </p:nvCxnSpPr>
        <p:spPr>
          <a:xfrm flipH="1">
            <a:off x="8214359" y="1555283"/>
            <a:ext cx="1379219" cy="561553"/>
          </a:xfrm>
          <a:prstGeom prst="straightConnector1">
            <a:avLst/>
          </a:prstGeom>
          <a:ln>
            <a:solidFill>
              <a:srgbClr val="EE4D9B"/>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4886492" y="4160520"/>
            <a:ext cx="1868638" cy="1024204"/>
          </a:xfrm>
          <a:prstGeom prst="straightConnector1">
            <a:avLst/>
          </a:prstGeom>
          <a:ln>
            <a:solidFill>
              <a:srgbClr val="EE4D9B"/>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flipV="1">
            <a:off x="8214359" y="3549296"/>
            <a:ext cx="1600200" cy="1387511"/>
          </a:xfrm>
          <a:prstGeom prst="straightConnector1">
            <a:avLst/>
          </a:prstGeom>
          <a:ln>
            <a:solidFill>
              <a:srgbClr val="EE4D9B"/>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89449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P spid="16"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266471141"/>
              </p:ext>
            </p:extLst>
          </p:nvPr>
        </p:nvGraphicFramePr>
        <p:xfrm>
          <a:off x="303716" y="2122314"/>
          <a:ext cx="5473699" cy="4114800"/>
        </p:xfrm>
        <a:graphic>
          <a:graphicData uri="http://schemas.openxmlformats.org/drawingml/2006/table">
            <a:tbl>
              <a:tblPr/>
              <a:tblGrid>
                <a:gridCol w="1274132"/>
                <a:gridCol w="1207574"/>
                <a:gridCol w="976201"/>
                <a:gridCol w="1026913"/>
                <a:gridCol w="988879"/>
              </a:tblGrid>
              <a:tr h="962025">
                <a:tc>
                  <a:txBody>
                    <a:bodyPr/>
                    <a:lstStyle/>
                    <a:p>
                      <a:pPr algn="ctr" fontAlgn="b"/>
                      <a:r>
                        <a:rPr lang="en-US" sz="1400" b="1" i="0" u="none" strike="noStrike" dirty="0">
                          <a:solidFill>
                            <a:srgbClr val="000000"/>
                          </a:solidFill>
                          <a:effectLst/>
                          <a:latin typeface="Calibri" panose="020F0502020204030204" pitchFamily="34" charset="0"/>
                        </a:rPr>
                        <a:t>Month</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Calibri" panose="020F0502020204030204" pitchFamily="34" charset="0"/>
                        </a:rPr>
                        <a:t>Goal </a:t>
                      </a:r>
                      <a:br>
                        <a:rPr lang="en-US" sz="1400" b="1" i="0" u="none" strike="noStrike">
                          <a:solidFill>
                            <a:srgbClr val="000000"/>
                          </a:solidFill>
                          <a:effectLst/>
                          <a:latin typeface="Calibri" panose="020F0502020204030204" pitchFamily="34" charset="0"/>
                        </a:rPr>
                      </a:br>
                      <a:r>
                        <a:rPr lang="en-US" sz="1400" b="1" i="0" u="none" strike="noStrike">
                          <a:solidFill>
                            <a:srgbClr val="000000"/>
                          </a:solidFill>
                          <a:effectLst/>
                          <a:latin typeface="Calibri" panose="020F0502020204030204" pitchFamily="34" charset="0"/>
                        </a:rPr>
                        <a:t>$Amount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fontAlgn="b"/>
                      <a:r>
                        <a:rPr lang="en-US" sz="1400" b="1" i="0" u="none" strike="noStrike">
                          <a:solidFill>
                            <a:srgbClr val="000000"/>
                          </a:solidFill>
                          <a:effectLst/>
                          <a:latin typeface="Calibri" panose="020F0502020204030204" pitchFamily="34" charset="0"/>
                        </a:rPr>
                        <a:t>Projection</a:t>
                      </a:r>
                      <a:br>
                        <a:rPr lang="en-US" sz="1400" b="1" i="0" u="none" strike="noStrike">
                          <a:solidFill>
                            <a:srgbClr val="000000"/>
                          </a:solidFill>
                          <a:effectLst/>
                          <a:latin typeface="Calibri" panose="020F0502020204030204" pitchFamily="34" charset="0"/>
                        </a:rPr>
                      </a:br>
                      <a:r>
                        <a:rPr lang="en-US" sz="1400" b="1" i="0" u="none" strike="noStrike">
                          <a:solidFill>
                            <a:srgbClr val="000000"/>
                          </a:solidFill>
                          <a:effectLst/>
                          <a:latin typeface="Calibri" panose="020F0502020204030204" pitchFamily="34" charset="0"/>
                        </a:rPr>
                        <a:t> $Amount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b"/>
                      <a:r>
                        <a:rPr lang="en-US" sz="1400" b="1" i="0" u="none" strike="noStrike">
                          <a:solidFill>
                            <a:srgbClr val="000000"/>
                          </a:solidFill>
                          <a:effectLst/>
                          <a:latin typeface="Calibri" panose="020F0502020204030204" pitchFamily="34" charset="0"/>
                        </a:rPr>
                        <a:t>To Date</a:t>
                      </a:r>
                      <a:br>
                        <a:rPr lang="en-US" sz="1400" b="1" i="0" u="none" strike="noStrike">
                          <a:solidFill>
                            <a:srgbClr val="000000"/>
                          </a:solidFill>
                          <a:effectLst/>
                          <a:latin typeface="Calibri" panose="020F0502020204030204" pitchFamily="34" charset="0"/>
                        </a:rPr>
                      </a:br>
                      <a:r>
                        <a:rPr lang="en-US" sz="1400" b="1" i="0" u="none" strike="noStrike">
                          <a:solidFill>
                            <a:srgbClr val="000000"/>
                          </a:solidFill>
                          <a:effectLst/>
                          <a:latin typeface="Calibri" panose="020F0502020204030204" pitchFamily="34" charset="0"/>
                        </a:rPr>
                        <a:t> $Amount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ctr" fontAlgn="b"/>
                      <a:r>
                        <a:rPr lang="en-US" sz="1400" b="1" i="0" u="none" strike="noStrike">
                          <a:solidFill>
                            <a:srgbClr val="000000"/>
                          </a:solidFill>
                          <a:effectLst/>
                          <a:latin typeface="Calibri" panose="020F0502020204030204" pitchFamily="34" charset="0"/>
                        </a:rPr>
                        <a:t>Left to Projection</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r>
              <a:tr h="238125">
                <a:tc>
                  <a:txBody>
                    <a:bodyPr/>
                    <a:lstStyle/>
                    <a:p>
                      <a:pPr algn="ctr" fontAlgn="b"/>
                      <a:r>
                        <a:rPr lang="en-US" sz="1400" b="1" i="0" u="none" strike="noStrike">
                          <a:solidFill>
                            <a:srgbClr val="000000"/>
                          </a:solidFill>
                          <a:effectLst/>
                          <a:latin typeface="Calibri" panose="020F0502020204030204" pitchFamily="34" charset="0"/>
                        </a:rPr>
                        <a:t>September</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70,875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164,364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164,364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125">
                <a:tc>
                  <a:txBody>
                    <a:bodyPr/>
                    <a:lstStyle/>
                    <a:p>
                      <a:pPr algn="ctr" fontAlgn="b"/>
                      <a:r>
                        <a:rPr lang="en-US" sz="1400" b="1" i="0" u="none" strike="noStrike">
                          <a:solidFill>
                            <a:srgbClr val="000000"/>
                          </a:solidFill>
                          <a:effectLst/>
                          <a:latin typeface="Calibri" panose="020F0502020204030204" pitchFamily="34" charset="0"/>
                        </a:rPr>
                        <a:t>October</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99,750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159,739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159,739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125">
                <a:tc>
                  <a:txBody>
                    <a:bodyPr/>
                    <a:lstStyle/>
                    <a:p>
                      <a:pPr algn="ctr" fontAlgn="b"/>
                      <a:r>
                        <a:rPr lang="en-US" sz="1400" b="1" i="0" u="none" strike="noStrike">
                          <a:solidFill>
                            <a:srgbClr val="000000"/>
                          </a:solidFill>
                          <a:effectLst/>
                          <a:latin typeface="Calibri" panose="020F0502020204030204" pitchFamily="34" charset="0"/>
                        </a:rPr>
                        <a:t>November</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65,625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107,500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107,500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125">
                <a:tc>
                  <a:txBody>
                    <a:bodyPr/>
                    <a:lstStyle/>
                    <a:p>
                      <a:pPr algn="ctr" fontAlgn="b"/>
                      <a:r>
                        <a:rPr lang="en-US" sz="1400" b="1" i="0" u="none" strike="noStrike">
                          <a:solidFill>
                            <a:srgbClr val="000000"/>
                          </a:solidFill>
                          <a:effectLst/>
                          <a:latin typeface="Calibri" panose="020F0502020204030204" pitchFamily="34" charset="0"/>
                        </a:rPr>
                        <a:t>December</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315,000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325,430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325,430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7650">
                <a:tc>
                  <a:txBody>
                    <a:bodyPr/>
                    <a:lstStyle/>
                    <a:p>
                      <a:pPr algn="ctr" fontAlgn="b"/>
                      <a:r>
                        <a:rPr lang="en-US" sz="1400" b="1" i="0" u="none" strike="noStrike">
                          <a:solidFill>
                            <a:srgbClr val="000000"/>
                          </a:solidFill>
                          <a:effectLst/>
                          <a:latin typeface="Calibri" panose="020F0502020204030204" pitchFamily="34" charset="0"/>
                        </a:rPr>
                        <a:t>January</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225,750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207,000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179,772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Calibri" panose="020F0502020204030204" pitchFamily="34" charset="0"/>
                        </a:rPr>
                        <a:t>         </a:t>
                      </a:r>
                      <a:r>
                        <a:rPr lang="en-US" sz="1400" b="0" i="0" u="none" strike="noStrike" dirty="0" smtClean="0">
                          <a:solidFill>
                            <a:srgbClr val="000000"/>
                          </a:solidFill>
                          <a:effectLst/>
                          <a:latin typeface="Calibri" panose="020F0502020204030204" pitchFamily="34" charset="0"/>
                        </a:rPr>
                        <a:t>27,227             </a:t>
                      </a:r>
                      <a:endParaRPr lang="en-US" sz="1400" b="0" i="0" u="none" strike="noStrike" dirty="0">
                        <a:solidFill>
                          <a:srgbClr val="000000"/>
                        </a:solidFill>
                        <a:effectLst/>
                        <a:latin typeface="Calibri" panose="020F0502020204030204" pitchFamily="34"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47650">
                <a:tc>
                  <a:txBody>
                    <a:bodyPr/>
                    <a:lstStyle/>
                    <a:p>
                      <a:pPr algn="ctr" fontAlgn="b"/>
                      <a:r>
                        <a:rPr lang="en-US" sz="1400" b="1" i="0" u="none" strike="noStrike">
                          <a:solidFill>
                            <a:srgbClr val="000000"/>
                          </a:solidFill>
                          <a:effectLst/>
                          <a:latin typeface="Calibri" panose="020F0502020204030204" pitchFamily="34" charset="0"/>
                        </a:rPr>
                        <a:t>February</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378,000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400" b="0" i="0" u="none" strike="noStrike">
                          <a:solidFill>
                            <a:srgbClr val="000000"/>
                          </a:solidFill>
                          <a:effectLst/>
                          <a:latin typeface="Calibri" panose="020F0502020204030204" pitchFamily="34" charset="0"/>
                        </a:rPr>
                        <a:t>328,600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400" b="0" i="0" u="none" strike="noStrike">
                          <a:solidFill>
                            <a:srgbClr val="000000"/>
                          </a:solidFill>
                          <a:effectLst/>
                          <a:latin typeface="Calibri" panose="020F0502020204030204" pitchFamily="34" charset="0"/>
                        </a:rPr>
                        <a:t>        293,188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400" b="0" i="0" u="none" strike="noStrike">
                          <a:solidFill>
                            <a:srgbClr val="000000"/>
                          </a:solidFill>
                          <a:effectLst/>
                          <a:latin typeface="Calibri" panose="020F0502020204030204" pitchFamily="34" charset="0"/>
                        </a:rPr>
                        <a:t>         35,412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r>
              <a:tr h="247650">
                <a:tc>
                  <a:txBody>
                    <a:bodyPr/>
                    <a:lstStyle/>
                    <a:p>
                      <a:pPr algn="ctr" fontAlgn="b"/>
                      <a:r>
                        <a:rPr lang="en-US" sz="1400" b="1" i="0" u="none" strike="noStrike">
                          <a:solidFill>
                            <a:srgbClr val="000000"/>
                          </a:solidFill>
                          <a:effectLst/>
                          <a:latin typeface="Calibri" panose="020F0502020204030204" pitchFamily="34" charset="0"/>
                        </a:rPr>
                        <a:t>March</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451,500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400" b="0" i="0" u="none" strike="noStrike">
                          <a:solidFill>
                            <a:srgbClr val="000000"/>
                          </a:solidFill>
                          <a:effectLst/>
                          <a:latin typeface="Calibri" panose="020F0502020204030204" pitchFamily="34" charset="0"/>
                        </a:rPr>
                        <a:t>385,900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r" fontAlgn="b"/>
                      <a:r>
                        <a:rPr lang="en-US" sz="1400" b="0" i="0" u="none" strike="noStrike">
                          <a:solidFill>
                            <a:srgbClr val="000000"/>
                          </a:solidFill>
                          <a:effectLst/>
                          <a:latin typeface="Calibri" panose="020F0502020204030204" pitchFamily="34" charset="0"/>
                        </a:rPr>
                        <a:t>        277,635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400" b="0" i="0" u="none" strike="noStrike">
                          <a:solidFill>
                            <a:srgbClr val="000000"/>
                          </a:solidFill>
                          <a:effectLst/>
                          <a:latin typeface="Calibri" panose="020F0502020204030204" pitchFamily="34" charset="0"/>
                        </a:rPr>
                        <a:t>       108,266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r>
              <a:tr h="247650">
                <a:tc>
                  <a:txBody>
                    <a:bodyPr/>
                    <a:lstStyle/>
                    <a:p>
                      <a:pPr algn="ctr" fontAlgn="b"/>
                      <a:r>
                        <a:rPr lang="en-US" sz="1400" b="1" i="0" u="none" strike="noStrike">
                          <a:solidFill>
                            <a:srgbClr val="000000"/>
                          </a:solidFill>
                          <a:effectLst/>
                          <a:latin typeface="Calibri" panose="020F0502020204030204" pitchFamily="34" charset="0"/>
                        </a:rPr>
                        <a:t>April</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362,250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362,250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400" b="0" i="0" u="none" strike="noStrike">
                          <a:solidFill>
                            <a:srgbClr val="000000"/>
                          </a:solidFill>
                          <a:effectLst/>
                          <a:latin typeface="Calibri" panose="020F0502020204030204" pitchFamily="34" charset="0"/>
                        </a:rPr>
                        <a:t>        104,250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258,000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r>
              <a:tr h="238125">
                <a:tc>
                  <a:txBody>
                    <a:bodyPr/>
                    <a:lstStyle/>
                    <a:p>
                      <a:pPr algn="ctr" fontAlgn="b"/>
                      <a:r>
                        <a:rPr lang="en-US" sz="1400" b="1" i="0" u="none" strike="noStrike">
                          <a:solidFill>
                            <a:srgbClr val="000000"/>
                          </a:solidFill>
                          <a:effectLst/>
                          <a:latin typeface="Calibri" panose="020F0502020204030204" pitchFamily="34" charset="0"/>
                        </a:rPr>
                        <a:t>May</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624,750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624,750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400" b="0" i="0" u="none" strike="noStrike">
                          <a:solidFill>
                            <a:srgbClr val="000000"/>
                          </a:solidFill>
                          <a:effectLst/>
                          <a:latin typeface="Calibri" panose="020F0502020204030204" pitchFamily="34" charset="0"/>
                        </a:rPr>
                        <a:t>          95,638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529,112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r>
              <a:tr h="238125">
                <a:tc>
                  <a:txBody>
                    <a:bodyPr/>
                    <a:lstStyle/>
                    <a:p>
                      <a:pPr algn="ctr" fontAlgn="b"/>
                      <a:r>
                        <a:rPr lang="en-US" sz="1400" b="1" i="0" u="none" strike="noStrike">
                          <a:solidFill>
                            <a:srgbClr val="000000"/>
                          </a:solidFill>
                          <a:effectLst/>
                          <a:latin typeface="Calibri" panose="020F0502020204030204" pitchFamily="34" charset="0"/>
                        </a:rPr>
                        <a:t>June</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309,750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309,743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400" b="0" i="0" u="none" strike="noStrike">
                          <a:solidFill>
                            <a:srgbClr val="000000"/>
                          </a:solidFill>
                          <a:effectLst/>
                          <a:latin typeface="Calibri" panose="020F0502020204030204" pitchFamily="34" charset="0"/>
                        </a:rPr>
                        <a:t>          28,667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281,076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r>
              <a:tr h="238125">
                <a:tc>
                  <a:txBody>
                    <a:bodyPr/>
                    <a:lstStyle/>
                    <a:p>
                      <a:pPr algn="ctr" fontAlgn="b"/>
                      <a:r>
                        <a:rPr lang="en-US" sz="1400" b="1" i="0" u="none" strike="noStrike">
                          <a:solidFill>
                            <a:srgbClr val="000000"/>
                          </a:solidFill>
                          <a:effectLst/>
                          <a:latin typeface="Calibri" panose="020F0502020204030204" pitchFamily="34" charset="0"/>
                        </a:rPr>
                        <a:t>July</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333,375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315,363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400" b="0" i="0" u="none" strike="noStrike">
                          <a:solidFill>
                            <a:srgbClr val="000000"/>
                          </a:solidFill>
                          <a:effectLst/>
                          <a:latin typeface="Calibri" panose="020F0502020204030204" pitchFamily="34" charset="0"/>
                        </a:rPr>
                        <a:t>             5,000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310,363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r>
              <a:tr h="247650">
                <a:tc>
                  <a:txBody>
                    <a:bodyPr/>
                    <a:lstStyle/>
                    <a:p>
                      <a:pPr algn="ctr" fontAlgn="b"/>
                      <a:r>
                        <a:rPr lang="en-US" sz="1400" b="1" i="0" u="none" strike="noStrike">
                          <a:solidFill>
                            <a:srgbClr val="000000"/>
                          </a:solidFill>
                          <a:effectLst/>
                          <a:latin typeface="Calibri" panose="020F0502020204030204" pitchFamily="34" charset="0"/>
                        </a:rPr>
                        <a:t>August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115,500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71,500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400" b="0" i="0" u="none" strike="noStrike">
                          <a:solidFill>
                            <a:srgbClr val="000000"/>
                          </a:solidFill>
                          <a:effectLst/>
                          <a:latin typeface="Calibri" panose="020F0502020204030204" pitchFamily="34" charset="0"/>
                        </a:rPr>
                        <a:t>                    -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71,500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r>
              <a:tr h="247650">
                <a:tc>
                  <a:txBody>
                    <a:bodyPr/>
                    <a:lstStyle/>
                    <a:p>
                      <a:pPr algn="ctr" fontAlgn="b"/>
                      <a:r>
                        <a:rPr lang="en-US" sz="1400" b="1" i="0" u="none" strike="noStrike">
                          <a:solidFill>
                            <a:srgbClr val="000000"/>
                          </a:solidFill>
                          <a:effectLst/>
                          <a:latin typeface="Calibri" panose="020F0502020204030204" pitchFamily="34" charset="0"/>
                        </a:rPr>
                        <a:t>Total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400" b="1" i="0" u="none" strike="noStrike">
                          <a:solidFill>
                            <a:srgbClr val="000000"/>
                          </a:solidFill>
                          <a:effectLst/>
                          <a:latin typeface="Calibri" panose="020F0502020204030204" pitchFamily="34" charset="0"/>
                        </a:rPr>
                        <a:t>3,352,125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1" i="0" u="none" strike="noStrike">
                          <a:solidFill>
                            <a:srgbClr val="000000"/>
                          </a:solidFill>
                          <a:effectLst/>
                          <a:latin typeface="Calibri" panose="020F0502020204030204" pitchFamily="34" charset="0"/>
                        </a:rPr>
                        <a:t>3,362,138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400" b="1" i="0" u="none" strike="noStrike">
                          <a:solidFill>
                            <a:srgbClr val="000000"/>
                          </a:solidFill>
                          <a:effectLst/>
                          <a:latin typeface="Calibri" panose="020F0502020204030204" pitchFamily="34" charset="0"/>
                        </a:rPr>
                        <a:t>1,741,181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1" i="0" u="none" strike="noStrike" dirty="0">
                          <a:solidFill>
                            <a:srgbClr val="000000"/>
                          </a:solidFill>
                          <a:effectLst/>
                          <a:latin typeface="Calibri" panose="020F0502020204030204" pitchFamily="34" charset="0"/>
                        </a:rPr>
                        <a:t>   1,620,957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r>
            </a:tbl>
          </a:graphicData>
        </a:graphic>
      </p:graphicFrame>
      <p:graphicFrame>
        <p:nvGraphicFramePr>
          <p:cNvPr id="20" name="Chart 19"/>
          <p:cNvGraphicFramePr>
            <a:graphicFrameLocks/>
          </p:cNvGraphicFramePr>
          <p:nvPr>
            <p:extLst>
              <p:ext uri="{D42A27DB-BD31-4B8C-83A1-F6EECF244321}">
                <p14:modId xmlns:p14="http://schemas.microsoft.com/office/powerpoint/2010/main" val="384452405"/>
              </p:ext>
            </p:extLst>
          </p:nvPr>
        </p:nvGraphicFramePr>
        <p:xfrm>
          <a:off x="6218662" y="2122314"/>
          <a:ext cx="5319993" cy="3440487"/>
        </p:xfrm>
        <a:graphic>
          <a:graphicData uri="http://schemas.openxmlformats.org/drawingml/2006/chart">
            <c:chart xmlns:c="http://schemas.openxmlformats.org/drawingml/2006/chart" xmlns:r="http://schemas.openxmlformats.org/officeDocument/2006/relationships" r:id="rId4"/>
          </a:graphicData>
        </a:graphic>
      </p:graphicFrame>
      <p:sp>
        <p:nvSpPr>
          <p:cNvPr id="21" name="TextBox 20"/>
          <p:cNvSpPr txBox="1"/>
          <p:nvPr/>
        </p:nvSpPr>
        <p:spPr>
          <a:xfrm>
            <a:off x="303716" y="1185349"/>
            <a:ext cx="2456698"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Macro Tables</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4265521"/>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168601901"/>
              </p:ext>
            </p:extLst>
          </p:nvPr>
        </p:nvGraphicFramePr>
        <p:xfrm>
          <a:off x="338564" y="2193615"/>
          <a:ext cx="5114071" cy="4351337"/>
        </p:xfrm>
        <a:graphic>
          <a:graphicData uri="http://schemas.openxmlformats.org/drawingml/2006/table">
            <a:tbl>
              <a:tblPr/>
              <a:tblGrid>
                <a:gridCol w="1455351"/>
                <a:gridCol w="1226876"/>
                <a:gridCol w="1201838"/>
                <a:gridCol w="1230006"/>
              </a:tblGrid>
              <a:tr h="300092">
                <a:tc gridSpan="4">
                  <a:txBody>
                    <a:bodyPr/>
                    <a:lstStyle/>
                    <a:p>
                      <a:pPr algn="ctr" fontAlgn="b"/>
                      <a:r>
                        <a:rPr lang="en-US" sz="1800" b="1" i="0" u="none" strike="noStrike" dirty="0">
                          <a:solidFill>
                            <a:srgbClr val="000000"/>
                          </a:solidFill>
                          <a:effectLst/>
                          <a:latin typeface="Calibri" panose="020F0502020204030204" pitchFamily="34" charset="0"/>
                        </a:rPr>
                        <a:t>Partners to Date - Cumulative Comparison</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r>
              <a:tr h="947166">
                <a:tc>
                  <a:txBody>
                    <a:bodyPr/>
                    <a:lstStyle/>
                    <a:p>
                      <a:pPr algn="ctr" fontAlgn="b"/>
                      <a:r>
                        <a:rPr lang="en-US" sz="1400" b="1"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Calibri" panose="020F0502020204030204" pitchFamily="34" charset="0"/>
                        </a:rPr>
                        <a:t>FY18 </a:t>
                      </a:r>
                      <a:br>
                        <a:rPr lang="en-US" sz="1400" b="1" i="0" u="none" strike="noStrike">
                          <a:solidFill>
                            <a:srgbClr val="000000"/>
                          </a:solidFill>
                          <a:effectLst/>
                          <a:latin typeface="Calibri" panose="020F0502020204030204" pitchFamily="34" charset="0"/>
                        </a:rPr>
                      </a:br>
                      <a:r>
                        <a:rPr lang="en-US" sz="1400" b="1" i="0" u="none" strike="noStrike">
                          <a:solidFill>
                            <a:srgbClr val="000000"/>
                          </a:solidFill>
                          <a:effectLst/>
                          <a:latin typeface="Calibri" panose="020F0502020204030204" pitchFamily="34" charset="0"/>
                        </a:rPr>
                        <a:t>Cumulative Goal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fontAlgn="b"/>
                      <a:r>
                        <a:rPr lang="en-US" sz="1400" b="1" i="0" u="none" strike="noStrike">
                          <a:solidFill>
                            <a:srgbClr val="000000"/>
                          </a:solidFill>
                          <a:effectLst/>
                          <a:latin typeface="Calibri" panose="020F0502020204030204" pitchFamily="34" charset="0"/>
                        </a:rPr>
                        <a:t>FY18  </a:t>
                      </a:r>
                      <a:br>
                        <a:rPr lang="en-US" sz="1400" b="1" i="0" u="none" strike="noStrike">
                          <a:solidFill>
                            <a:srgbClr val="000000"/>
                          </a:solidFill>
                          <a:effectLst/>
                          <a:latin typeface="Calibri" panose="020F0502020204030204" pitchFamily="34" charset="0"/>
                        </a:rPr>
                      </a:br>
                      <a:r>
                        <a:rPr lang="en-US" sz="1400" b="1" i="0" u="none" strike="noStrike">
                          <a:solidFill>
                            <a:srgbClr val="000000"/>
                          </a:solidFill>
                          <a:effectLst/>
                          <a:latin typeface="Calibri" panose="020F0502020204030204" pitchFamily="34" charset="0"/>
                        </a:rPr>
                        <a:t>Cumulative To Date $ Amount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ctr" fontAlgn="b"/>
                      <a:r>
                        <a:rPr lang="en-US" sz="1400" b="1" i="0" u="none" strike="noStrike">
                          <a:solidFill>
                            <a:srgbClr val="000000"/>
                          </a:solidFill>
                          <a:effectLst/>
                          <a:latin typeface="Calibri" panose="020F0502020204030204" pitchFamily="34" charset="0"/>
                        </a:rPr>
                        <a:t>FY17 </a:t>
                      </a:r>
                      <a:br>
                        <a:rPr lang="en-US" sz="1400" b="1" i="0" u="none" strike="noStrike">
                          <a:solidFill>
                            <a:srgbClr val="000000"/>
                          </a:solidFill>
                          <a:effectLst/>
                          <a:latin typeface="Calibri" panose="020F0502020204030204" pitchFamily="34" charset="0"/>
                        </a:rPr>
                      </a:br>
                      <a:r>
                        <a:rPr lang="en-US" sz="1400" b="1" i="0" u="none" strike="noStrike">
                          <a:solidFill>
                            <a:srgbClr val="000000"/>
                          </a:solidFill>
                          <a:effectLst/>
                          <a:latin typeface="Calibri" panose="020F0502020204030204" pitchFamily="34" charset="0"/>
                        </a:rPr>
                        <a:t>CumulativeTo Date $ Amount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504D"/>
                    </a:solidFill>
                  </a:tcPr>
                </a:tc>
              </a:tr>
              <a:tr h="234447">
                <a:tc>
                  <a:txBody>
                    <a:bodyPr/>
                    <a:lstStyle/>
                    <a:p>
                      <a:pPr algn="ctr" fontAlgn="b"/>
                      <a:r>
                        <a:rPr lang="en-US" sz="1400" b="1" i="0" u="none" strike="noStrike">
                          <a:solidFill>
                            <a:srgbClr val="000000"/>
                          </a:solidFill>
                          <a:effectLst/>
                          <a:latin typeface="Calibri" panose="020F0502020204030204" pitchFamily="34" charset="0"/>
                        </a:rPr>
                        <a:t>September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192,080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158,141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201,120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447">
                <a:tc>
                  <a:txBody>
                    <a:bodyPr/>
                    <a:lstStyle/>
                    <a:p>
                      <a:pPr algn="ctr" fontAlgn="b"/>
                      <a:r>
                        <a:rPr lang="en-US" sz="1400" b="1" i="0" u="none" strike="noStrike">
                          <a:solidFill>
                            <a:srgbClr val="000000"/>
                          </a:solidFill>
                          <a:effectLst/>
                          <a:latin typeface="Calibri" panose="020F0502020204030204" pitchFamily="34" charset="0"/>
                        </a:rPr>
                        <a:t>October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263,183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284,812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276,394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447">
                <a:tc>
                  <a:txBody>
                    <a:bodyPr/>
                    <a:lstStyle/>
                    <a:p>
                      <a:pPr algn="ctr" fontAlgn="b"/>
                      <a:r>
                        <a:rPr lang="en-US" sz="1400" b="1" i="0" u="none" strike="noStrike">
                          <a:solidFill>
                            <a:srgbClr val="000000"/>
                          </a:solidFill>
                          <a:effectLst/>
                          <a:latin typeface="Calibri" panose="020F0502020204030204" pitchFamily="34" charset="0"/>
                        </a:rPr>
                        <a:t>November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405,286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471,218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360,394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447">
                <a:tc>
                  <a:txBody>
                    <a:bodyPr/>
                    <a:lstStyle/>
                    <a:p>
                      <a:pPr algn="ctr" fontAlgn="b"/>
                      <a:r>
                        <a:rPr lang="en-US" sz="1400" b="1" i="0" u="none" strike="noStrike">
                          <a:solidFill>
                            <a:srgbClr val="000000"/>
                          </a:solidFill>
                          <a:effectLst/>
                          <a:latin typeface="Calibri" panose="020F0502020204030204" pitchFamily="34" charset="0"/>
                        </a:rPr>
                        <a:t>December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786,804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882,963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757,192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3825">
                <a:tc>
                  <a:txBody>
                    <a:bodyPr/>
                    <a:lstStyle/>
                    <a:p>
                      <a:pPr algn="ctr" fontAlgn="b"/>
                      <a:r>
                        <a:rPr lang="en-US" sz="1400" b="1" i="0" u="none" strike="noStrike">
                          <a:solidFill>
                            <a:srgbClr val="000000"/>
                          </a:solidFill>
                          <a:effectLst/>
                          <a:latin typeface="Calibri" panose="020F0502020204030204" pitchFamily="34" charset="0"/>
                        </a:rPr>
                        <a:t>January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Calibri" panose="020F0502020204030204" pitchFamily="34" charset="0"/>
                        </a:rPr>
                        <a:t>924,791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967,963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             872,740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3825">
                <a:tc>
                  <a:txBody>
                    <a:bodyPr/>
                    <a:lstStyle/>
                    <a:p>
                      <a:pPr algn="ctr" fontAlgn="b"/>
                      <a:r>
                        <a:rPr lang="en-US" sz="1400" b="1" i="0" u="none" strike="noStrike">
                          <a:solidFill>
                            <a:srgbClr val="000000"/>
                          </a:solidFill>
                          <a:effectLst/>
                          <a:latin typeface="Calibri" panose="020F0502020204030204" pitchFamily="34" charset="0"/>
                        </a:rPr>
                        <a:t>February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1,338,208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400" b="0" i="0" u="none" strike="noStrike">
                          <a:solidFill>
                            <a:srgbClr val="000000"/>
                          </a:solidFill>
                          <a:effectLst/>
                          <a:latin typeface="Calibri" panose="020F0502020204030204" pitchFamily="34" charset="0"/>
                        </a:rPr>
                        <a:t>         1,346,173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400" b="0" i="0" u="none" strike="noStrike">
                          <a:solidFill>
                            <a:srgbClr val="000000"/>
                          </a:solidFill>
                          <a:effectLst/>
                          <a:latin typeface="Calibri" panose="020F0502020204030204" pitchFamily="34" charset="0"/>
                        </a:rPr>
                        <a:t>          1,181,728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r>
              <a:tr h="243825">
                <a:tc>
                  <a:txBody>
                    <a:bodyPr/>
                    <a:lstStyle/>
                    <a:p>
                      <a:pPr algn="ctr" fontAlgn="b"/>
                      <a:r>
                        <a:rPr lang="en-US" sz="1400" b="1" i="0" u="none" strike="noStrike">
                          <a:solidFill>
                            <a:srgbClr val="000000"/>
                          </a:solidFill>
                          <a:effectLst/>
                          <a:latin typeface="Calibri" panose="020F0502020204030204" pitchFamily="34" charset="0"/>
                        </a:rPr>
                        <a:t>March</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1,697,430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400" b="0" i="0" u="none" strike="noStrike">
                          <a:solidFill>
                            <a:srgbClr val="000000"/>
                          </a:solidFill>
                          <a:effectLst/>
                          <a:latin typeface="Calibri" panose="020F0502020204030204" pitchFamily="34" charset="0"/>
                        </a:rPr>
                        <a:t>         1,741,181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400" b="0" i="0" u="none" strike="noStrike">
                          <a:solidFill>
                            <a:srgbClr val="000000"/>
                          </a:solidFill>
                          <a:effectLst/>
                          <a:latin typeface="Calibri" panose="020F0502020204030204" pitchFamily="34" charset="0"/>
                        </a:rPr>
                        <a:t>          1,586,845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r>
              <a:tr h="243825">
                <a:tc>
                  <a:txBody>
                    <a:bodyPr/>
                    <a:lstStyle/>
                    <a:p>
                      <a:pPr algn="ctr" fontAlgn="b"/>
                      <a:r>
                        <a:rPr lang="en-US" sz="1400" b="1" i="0" u="none" strike="noStrike">
                          <a:solidFill>
                            <a:srgbClr val="000000"/>
                          </a:solidFill>
                          <a:effectLst/>
                          <a:latin typeface="Calibri" panose="020F0502020204030204" pitchFamily="34" charset="0"/>
                        </a:rPr>
                        <a:t>April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2,145,833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1,945,637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504D"/>
                    </a:solidFill>
                  </a:tcPr>
                </a:tc>
              </a:tr>
              <a:tr h="234447">
                <a:tc>
                  <a:txBody>
                    <a:bodyPr/>
                    <a:lstStyle/>
                    <a:p>
                      <a:pPr algn="ctr" fontAlgn="b"/>
                      <a:r>
                        <a:rPr lang="en-US" sz="1400" b="1" i="0" u="none" strike="noStrike">
                          <a:solidFill>
                            <a:srgbClr val="000000"/>
                          </a:solidFill>
                          <a:effectLst/>
                          <a:latin typeface="Calibri" panose="020F0502020204030204" pitchFamily="34" charset="0"/>
                        </a:rPr>
                        <a:t>May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2,649,115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2,385,255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504D"/>
                    </a:solidFill>
                  </a:tcPr>
                </a:tc>
              </a:tr>
              <a:tr h="234447">
                <a:tc>
                  <a:txBody>
                    <a:bodyPr/>
                    <a:lstStyle/>
                    <a:p>
                      <a:pPr algn="ctr" fontAlgn="b"/>
                      <a:r>
                        <a:rPr lang="en-US" sz="1400" b="1" i="0" u="none" strike="noStrike">
                          <a:solidFill>
                            <a:srgbClr val="000000"/>
                          </a:solidFill>
                          <a:effectLst/>
                          <a:latin typeface="Calibri" panose="020F0502020204030204" pitchFamily="34" charset="0"/>
                        </a:rPr>
                        <a:t>June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2,958,603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2,717,556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504D"/>
                    </a:solidFill>
                  </a:tcPr>
                </a:tc>
              </a:tr>
              <a:tr h="234447">
                <a:tc>
                  <a:txBody>
                    <a:bodyPr/>
                    <a:lstStyle/>
                    <a:p>
                      <a:pPr algn="ctr" fontAlgn="b"/>
                      <a:r>
                        <a:rPr lang="en-US" sz="1400" b="1" i="0" u="none" strike="noStrike">
                          <a:solidFill>
                            <a:srgbClr val="000000"/>
                          </a:solidFill>
                          <a:effectLst/>
                          <a:latin typeface="Calibri" panose="020F0502020204030204" pitchFamily="34" charset="0"/>
                        </a:rPr>
                        <a:t>July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3,173,765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2,964,262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504D"/>
                    </a:solidFill>
                  </a:tcPr>
                </a:tc>
              </a:tr>
              <a:tr h="243825">
                <a:tc>
                  <a:txBody>
                    <a:bodyPr/>
                    <a:lstStyle/>
                    <a:p>
                      <a:pPr algn="ctr" fontAlgn="b"/>
                      <a:r>
                        <a:rPr lang="en-US" sz="1400" b="1" i="0" u="none" strike="noStrike">
                          <a:solidFill>
                            <a:srgbClr val="000000"/>
                          </a:solidFill>
                          <a:effectLst/>
                          <a:latin typeface="Calibri" panose="020F0502020204030204" pitchFamily="34" charset="0"/>
                        </a:rPr>
                        <a:t>August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Calibri" panose="020F0502020204030204" pitchFamily="34" charset="0"/>
                        </a:rPr>
                        <a:t>3,352,125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0" i="0" u="none" strike="noStrike">
                          <a:solidFill>
                            <a:srgbClr val="000000"/>
                          </a:solidFill>
                          <a:effectLst/>
                          <a:latin typeface="Calibri" panose="020F0502020204030204" pitchFamily="34" charset="0"/>
                        </a:rPr>
                        <a:t>          3,126,512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504D"/>
                    </a:solidFill>
                  </a:tcPr>
                </a:tc>
              </a:tr>
              <a:tr h="243825">
                <a:tc>
                  <a:txBody>
                    <a:bodyPr/>
                    <a:lstStyle/>
                    <a:p>
                      <a:pPr algn="ctr" fontAlgn="b"/>
                      <a:r>
                        <a:rPr lang="en-US" sz="1400" b="1" i="0" u="none" strike="noStrike">
                          <a:solidFill>
                            <a:srgbClr val="000000"/>
                          </a:solidFill>
                          <a:effectLst/>
                          <a:latin typeface="Calibri" panose="020F0502020204030204" pitchFamily="34" charset="0"/>
                        </a:rPr>
                        <a:t>Total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400" b="1" i="0" u="none" strike="noStrike">
                          <a:solidFill>
                            <a:srgbClr val="000000"/>
                          </a:solidFill>
                          <a:effectLst/>
                          <a:latin typeface="Calibri" panose="020F0502020204030204" pitchFamily="34" charset="0"/>
                        </a:rPr>
                        <a:t>3,352,125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400" b="1" i="0" u="none" strike="noStrike">
                          <a:solidFill>
                            <a:srgbClr val="000000"/>
                          </a:solidFill>
                          <a:effectLst/>
                          <a:latin typeface="Calibri" panose="020F0502020204030204" pitchFamily="34" charset="0"/>
                        </a:rPr>
                        <a:t>1,741,181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400" b="1" i="0" u="none" strike="noStrike" dirty="0">
                          <a:solidFill>
                            <a:srgbClr val="000000"/>
                          </a:solidFill>
                          <a:effectLst/>
                          <a:latin typeface="Calibri" panose="020F0502020204030204" pitchFamily="34" charset="0"/>
                        </a:rPr>
                        <a:t>3,126,512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504D"/>
                    </a:solidFill>
                  </a:tcPr>
                </a:tc>
              </a:tr>
            </a:tbl>
          </a:graphicData>
        </a:graphic>
      </p:graphicFrame>
      <p:graphicFrame>
        <p:nvGraphicFramePr>
          <p:cNvPr id="10" name="Chart 9"/>
          <p:cNvGraphicFramePr>
            <a:graphicFrameLocks/>
          </p:cNvGraphicFramePr>
          <p:nvPr>
            <p:extLst>
              <p:ext uri="{D42A27DB-BD31-4B8C-83A1-F6EECF244321}">
                <p14:modId xmlns:p14="http://schemas.microsoft.com/office/powerpoint/2010/main" val="3651817597"/>
              </p:ext>
            </p:extLst>
          </p:nvPr>
        </p:nvGraphicFramePr>
        <p:xfrm>
          <a:off x="5719413" y="2193615"/>
          <a:ext cx="6103121" cy="3372587"/>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10"/>
          <p:cNvSpPr txBox="1"/>
          <p:nvPr/>
        </p:nvSpPr>
        <p:spPr>
          <a:xfrm>
            <a:off x="303716" y="1185349"/>
            <a:ext cx="2456698"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Macro Tables</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9730586"/>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197678393"/>
              </p:ext>
            </p:extLst>
          </p:nvPr>
        </p:nvGraphicFramePr>
        <p:xfrm>
          <a:off x="2718340" y="1389552"/>
          <a:ext cx="6438900" cy="1447800"/>
        </p:xfrm>
        <a:graphic>
          <a:graphicData uri="http://schemas.openxmlformats.org/drawingml/2006/table">
            <a:tbl>
              <a:tblPr/>
              <a:tblGrid>
                <a:gridCol w="689882"/>
                <a:gridCol w="536575"/>
                <a:gridCol w="584483"/>
                <a:gridCol w="709046"/>
                <a:gridCol w="584483"/>
                <a:gridCol w="709046"/>
                <a:gridCol w="622810"/>
                <a:gridCol w="709046"/>
                <a:gridCol w="584483"/>
                <a:gridCol w="709046"/>
              </a:tblGrid>
              <a:tr h="276225">
                <a:tc gridSpan="10">
                  <a:txBody>
                    <a:bodyPr/>
                    <a:lstStyle/>
                    <a:p>
                      <a:pPr algn="ctr" fontAlgn="b"/>
                      <a:r>
                        <a:rPr lang="en-US" sz="1600" b="1" i="0" u="none" strike="noStrike" dirty="0">
                          <a:solidFill>
                            <a:srgbClr val="000000"/>
                          </a:solidFill>
                          <a:effectLst/>
                          <a:latin typeface="Calibri" panose="020F0502020204030204" pitchFamily="34" charset="0"/>
                        </a:rPr>
                        <a:t>Partners Projection by Level</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00025">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2">
                  <a:txBody>
                    <a:bodyPr/>
                    <a:lstStyle/>
                    <a:p>
                      <a:pPr algn="ctr" fontAlgn="b"/>
                      <a:r>
                        <a:rPr lang="en-US" sz="1100" b="1" i="0" u="none" strike="noStrike">
                          <a:solidFill>
                            <a:srgbClr val="000000"/>
                          </a:solidFill>
                          <a:effectLst/>
                          <a:latin typeface="Calibri" panose="020F0502020204030204" pitchFamily="34" charset="0"/>
                        </a:rPr>
                        <a:t>FY18 Goal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Current Projection</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FY18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Left to Projection</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c hMerge="1">
                  <a:txBody>
                    <a:bodyPr/>
                    <a:lstStyle/>
                    <a:p>
                      <a:endParaRPr lang="en-US"/>
                    </a:p>
                  </a:txBody>
                  <a:tcPr/>
                </a:tc>
              </a:tr>
              <a:tr h="190500">
                <a:tc gridSpan="2">
                  <a:txBody>
                    <a:bodyPr/>
                    <a:lstStyle/>
                    <a:p>
                      <a:pPr algn="ctr" fontAlgn="b"/>
                      <a:r>
                        <a:rPr lang="en-US" sz="1100" b="1" i="0" u="none" strike="noStrike">
                          <a:solidFill>
                            <a:srgbClr val="000000"/>
                          </a:solidFill>
                          <a:effectLst/>
                          <a:latin typeface="Calibri" panose="020F0502020204030204" pitchFamily="34" charset="0"/>
                        </a:rPr>
                        <a:t>Level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r>
              <a:tr h="190500">
                <a:tc>
                  <a:txBody>
                    <a:bodyPr/>
                    <a:lstStyle/>
                    <a:p>
                      <a:pPr algn="r" fontAlgn="b"/>
                      <a:r>
                        <a:rPr lang="en-US" sz="1100" b="1" i="0" u="none" strike="noStrike">
                          <a:solidFill>
                            <a:srgbClr val="000000"/>
                          </a:solidFill>
                          <a:effectLst/>
                          <a:latin typeface="Calibri" panose="020F0502020204030204" pitchFamily="34" charset="0"/>
                        </a:rPr>
                        <a:t>Anspacher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  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346,500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45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0" i="0" u="none" strike="noStrike">
                          <a:solidFill>
                            <a:srgbClr val="000000"/>
                          </a:solidFill>
                          <a:effectLst/>
                          <a:latin typeface="Calibri" panose="020F0502020204030204" pitchFamily="34" charset="0"/>
                        </a:rPr>
                        <a:t>344,873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0" i="0" u="none" strike="noStrike">
                          <a:solidFill>
                            <a:srgbClr val="000000"/>
                          </a:solidFill>
                          <a:effectLst/>
                          <a:latin typeface="Calibri" panose="020F0502020204030204" pitchFamily="34" charset="0"/>
                        </a:rPr>
                        <a:t>29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dirty="0">
                          <a:solidFill>
                            <a:srgbClr val="000000"/>
                          </a:solidFill>
                          <a:effectLst/>
                          <a:latin typeface="Calibri" panose="020F0502020204030204" pitchFamily="34" charset="0"/>
                        </a:rPr>
                        <a:t>199,538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16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c>
                  <a:txBody>
                    <a:bodyPr/>
                    <a:lstStyle/>
                    <a:p>
                      <a:pPr algn="r" fontAlgn="b"/>
                      <a:r>
                        <a:rPr lang="en-US" sz="1100" b="0" i="0" u="none" strike="noStrike">
                          <a:solidFill>
                            <a:srgbClr val="000000"/>
                          </a:solidFill>
                          <a:effectLst/>
                          <a:latin typeface="Calibri" panose="020F0502020204030204" pitchFamily="34" charset="0"/>
                        </a:rPr>
                        <a:t>145,335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r>
              <a:tr h="190500">
                <a:tc>
                  <a:txBody>
                    <a:bodyPr/>
                    <a:lstStyle/>
                    <a:p>
                      <a:pPr algn="r" fontAlgn="b"/>
                      <a:r>
                        <a:rPr lang="en-US" sz="1100" b="1" i="0" u="none" strike="noStrike">
                          <a:solidFill>
                            <a:srgbClr val="000000"/>
                          </a:solidFill>
                          <a:effectLst/>
                          <a:latin typeface="Calibri" panose="020F0502020204030204" pitchFamily="34" charset="0"/>
                        </a:rPr>
                        <a:t>Martinson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  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163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813,750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173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0" i="0" u="none" strike="noStrike">
                          <a:solidFill>
                            <a:srgbClr val="000000"/>
                          </a:solidFill>
                          <a:effectLst/>
                          <a:latin typeface="Calibri" panose="020F0502020204030204" pitchFamily="34" charset="0"/>
                        </a:rPr>
                        <a:t>882,017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0" i="0" u="none" strike="noStrike" dirty="0">
                          <a:solidFill>
                            <a:srgbClr val="000000"/>
                          </a:solidFill>
                          <a:effectLst/>
                          <a:latin typeface="Calibri" panose="020F0502020204030204" pitchFamily="34" charset="0"/>
                        </a:rPr>
                        <a:t>93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458,798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80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c>
                  <a:txBody>
                    <a:bodyPr/>
                    <a:lstStyle/>
                    <a:p>
                      <a:pPr algn="r" fontAlgn="b"/>
                      <a:r>
                        <a:rPr lang="en-US" sz="1100" b="0" i="0" u="none" strike="noStrike">
                          <a:solidFill>
                            <a:srgbClr val="000000"/>
                          </a:solidFill>
                          <a:effectLst/>
                          <a:latin typeface="Calibri" panose="020F0502020204030204" pitchFamily="34" charset="0"/>
                        </a:rPr>
                        <a:t>423,218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r>
              <a:tr h="200025">
                <a:tc>
                  <a:txBody>
                    <a:bodyPr/>
                    <a:lstStyle/>
                    <a:p>
                      <a:pPr algn="r" fontAlgn="b"/>
                      <a:r>
                        <a:rPr lang="en-US" sz="1100" b="1" i="0" u="none" strike="noStrike">
                          <a:solidFill>
                            <a:srgbClr val="000000"/>
                          </a:solidFill>
                          <a:effectLst/>
                          <a:latin typeface="Calibri" panose="020F0502020204030204" pitchFamily="34" charset="0"/>
                        </a:rPr>
                        <a:t>Shiva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  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877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2,191,875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842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0" i="0" u="none" strike="noStrike">
                          <a:solidFill>
                            <a:srgbClr val="000000"/>
                          </a:solidFill>
                          <a:effectLst/>
                          <a:latin typeface="Calibri" panose="020F0502020204030204" pitchFamily="34" charset="0"/>
                        </a:rPr>
                        <a:t>2,135,249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0" i="0" u="none" strike="noStrike">
                          <a:solidFill>
                            <a:srgbClr val="000000"/>
                          </a:solidFill>
                          <a:effectLst/>
                          <a:latin typeface="Calibri" panose="020F0502020204030204" pitchFamily="34" charset="0"/>
                        </a:rPr>
                        <a:t>431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1,082,845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412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c>
                  <a:txBody>
                    <a:bodyPr/>
                    <a:lstStyle/>
                    <a:p>
                      <a:pPr algn="r" fontAlgn="b"/>
                      <a:r>
                        <a:rPr lang="en-US" sz="1100" b="0" i="0" u="none" strike="noStrike">
                          <a:solidFill>
                            <a:srgbClr val="000000"/>
                          </a:solidFill>
                          <a:effectLst/>
                          <a:latin typeface="Calibri" panose="020F0502020204030204" pitchFamily="34" charset="0"/>
                        </a:rPr>
                        <a:t>1,052,404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r>
              <a:tr h="200025">
                <a:tc gridSpan="2">
                  <a:txBody>
                    <a:bodyPr/>
                    <a:lstStyle/>
                    <a:p>
                      <a:pPr algn="ctr" fontAlgn="b"/>
                      <a:r>
                        <a:rPr lang="en-US" sz="1100" b="1" i="0" u="none" strike="noStrike">
                          <a:solidFill>
                            <a:srgbClr val="000000"/>
                          </a:solidFill>
                          <a:effectLst/>
                          <a:latin typeface="Calibri" panose="020F0502020204030204" pitchFamily="34" charset="0"/>
                        </a:rPr>
                        <a:t>TOTAL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1" i="0" u="none" strike="noStrike">
                          <a:solidFill>
                            <a:srgbClr val="000000"/>
                          </a:solidFill>
                          <a:effectLst/>
                          <a:latin typeface="Calibri" panose="020F0502020204030204" pitchFamily="34" charset="0"/>
                        </a:rPr>
                        <a:t>       1,086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   3,352,125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       1,061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1" i="0" u="none" strike="noStrike">
                          <a:solidFill>
                            <a:srgbClr val="000000"/>
                          </a:solidFill>
                          <a:effectLst/>
                          <a:latin typeface="Calibri" panose="020F0502020204030204" pitchFamily="34" charset="0"/>
                        </a:rPr>
                        <a:t>   3,362,138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r" fontAlgn="b"/>
                      <a:r>
                        <a:rPr lang="en-US" sz="1100" b="1" i="0" u="none" strike="noStrike">
                          <a:solidFill>
                            <a:srgbClr val="000000"/>
                          </a:solidFill>
                          <a:effectLst/>
                          <a:latin typeface="Calibri" panose="020F0502020204030204" pitchFamily="34" charset="0"/>
                        </a:rPr>
                        <a:t>            553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1" i="0" u="none" strike="noStrike">
                          <a:solidFill>
                            <a:srgbClr val="000000"/>
                          </a:solidFill>
                          <a:effectLst/>
                          <a:latin typeface="Calibri" panose="020F0502020204030204" pitchFamily="34" charset="0"/>
                        </a:rPr>
                        <a:t>   1,741,181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1" i="0" u="none" strike="noStrike">
                          <a:solidFill>
                            <a:srgbClr val="000000"/>
                          </a:solidFill>
                          <a:effectLst/>
                          <a:latin typeface="Calibri" panose="020F0502020204030204" pitchFamily="34" charset="0"/>
                        </a:rPr>
                        <a:t>          509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c>
                  <a:txBody>
                    <a:bodyPr/>
                    <a:lstStyle/>
                    <a:p>
                      <a:pPr algn="r" fontAlgn="b"/>
                      <a:r>
                        <a:rPr lang="en-US" sz="1100" b="1" i="0" u="none" strike="noStrike" dirty="0">
                          <a:solidFill>
                            <a:srgbClr val="000000"/>
                          </a:solidFill>
                          <a:effectLst/>
                          <a:latin typeface="Calibri" panose="020F0502020204030204" pitchFamily="34" charset="0"/>
                        </a:rPr>
                        <a:t>   1,620,957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173341655"/>
              </p:ext>
            </p:extLst>
          </p:nvPr>
        </p:nvGraphicFramePr>
        <p:xfrm>
          <a:off x="6585490" y="3177149"/>
          <a:ext cx="5143501" cy="3390900"/>
        </p:xfrm>
        <a:graphic>
          <a:graphicData uri="http://schemas.openxmlformats.org/drawingml/2006/table">
            <a:tbl>
              <a:tblPr/>
              <a:tblGrid>
                <a:gridCol w="689631"/>
                <a:gridCol w="536380"/>
                <a:gridCol w="584271"/>
                <a:gridCol w="708788"/>
                <a:gridCol w="584271"/>
                <a:gridCol w="708788"/>
                <a:gridCol w="622584"/>
                <a:gridCol w="708788"/>
              </a:tblGrid>
              <a:tr h="276225">
                <a:tc gridSpan="8">
                  <a:txBody>
                    <a:bodyPr/>
                    <a:lstStyle/>
                    <a:p>
                      <a:pPr algn="ctr" fontAlgn="b"/>
                      <a:r>
                        <a:rPr lang="en-US" sz="1600" b="1" i="0" u="none" strike="noStrike" dirty="0">
                          <a:solidFill>
                            <a:srgbClr val="000000"/>
                          </a:solidFill>
                          <a:effectLst/>
                          <a:latin typeface="Calibri" panose="020F0502020204030204" pitchFamily="34" charset="0"/>
                        </a:rPr>
                        <a:t>Partners </a:t>
                      </a:r>
                      <a:r>
                        <a:rPr lang="en-US" sz="1600" b="1" i="0" u="none" strike="noStrike" dirty="0" smtClean="0">
                          <a:solidFill>
                            <a:srgbClr val="000000"/>
                          </a:solidFill>
                          <a:effectLst/>
                          <a:latin typeface="Calibri" panose="020F0502020204030204" pitchFamily="34" charset="0"/>
                        </a:rPr>
                        <a:t>Acquisition </a:t>
                      </a:r>
                      <a:r>
                        <a:rPr lang="en-US" sz="1600" b="1" i="0" u="none" strike="noStrike" dirty="0">
                          <a:solidFill>
                            <a:srgbClr val="000000"/>
                          </a:solidFill>
                          <a:effectLst/>
                          <a:latin typeface="Calibri" panose="020F0502020204030204" pitchFamily="34" charset="0"/>
                        </a:rPr>
                        <a:t>Tracking</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00050">
                <a:tc>
                  <a:txBody>
                    <a:bodyPr/>
                    <a:lstStyle/>
                    <a:p>
                      <a:pPr algn="ctr" fontAlgn="b"/>
                      <a:r>
                        <a:rPr lang="en-US" sz="11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US" sz="1100" b="0" i="0" u="none" strike="noStrike">
                          <a:solidFill>
                            <a:srgbClr val="000000"/>
                          </a:solidFill>
                          <a:effectLst/>
                          <a:latin typeface="Calibri" panose="020F0502020204030204" pitchFamily="34" charset="0"/>
                        </a:rPr>
                        <a:t>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gridSpan="2">
                  <a:txBody>
                    <a:bodyPr/>
                    <a:lstStyle/>
                    <a:p>
                      <a:pPr algn="ctr" fontAlgn="b"/>
                      <a:r>
                        <a:rPr lang="en-US" sz="1100" b="1" i="0" u="none" strike="noStrike">
                          <a:solidFill>
                            <a:srgbClr val="000000"/>
                          </a:solidFill>
                          <a:effectLst/>
                          <a:latin typeface="Calibri" panose="020F0502020204030204" pitchFamily="34" charset="0"/>
                        </a:rPr>
                        <a:t>Acqusition Goal (25%)</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Acqusition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 Acqusition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hMerge="1">
                  <a:txBody>
                    <a:bodyPr/>
                    <a:lstStyle/>
                    <a:p>
                      <a:endParaRPr lang="en-US"/>
                    </a:p>
                  </a:txBody>
                  <a:tcPr/>
                </a:tc>
              </a:tr>
              <a:tr h="200025">
                <a:tc>
                  <a:txBody>
                    <a:bodyPr/>
                    <a:lstStyle/>
                    <a:p>
                      <a:pPr algn="l" fontAlgn="b"/>
                      <a:r>
                        <a:rPr lang="en-US" sz="11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dirty="0">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September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16,875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28,104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41%</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42%</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October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28,104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18%</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43%</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November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15,625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32,500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39%</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38%</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December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25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75,000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33%</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34%</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January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17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53,750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17%</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17%</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February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31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90,000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30,600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19%</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025">
                <a:tc gridSpan="2">
                  <a:txBody>
                    <a:bodyPr/>
                    <a:lstStyle/>
                    <a:p>
                      <a:pPr algn="ctr" fontAlgn="b"/>
                      <a:r>
                        <a:rPr lang="en-US" sz="1100" b="1" i="0" u="none" strike="noStrike">
                          <a:solidFill>
                            <a:srgbClr val="000000"/>
                          </a:solidFill>
                          <a:effectLst/>
                          <a:latin typeface="Calibri" panose="020F0502020204030204" pitchFamily="34" charset="0"/>
                        </a:rPr>
                        <a:t>March</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35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107,500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41,900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15%</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15%</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025">
                <a:tc gridSpan="2">
                  <a:txBody>
                    <a:bodyPr/>
                    <a:lstStyle/>
                    <a:p>
                      <a:pPr algn="ctr" fontAlgn="b"/>
                      <a:r>
                        <a:rPr lang="en-US" sz="1100" b="1" i="0" u="none" strike="noStrike">
                          <a:solidFill>
                            <a:srgbClr val="000000"/>
                          </a:solidFill>
                          <a:effectLst/>
                          <a:latin typeface="Calibri" panose="020F0502020204030204" pitchFamily="34" charset="0"/>
                        </a:rPr>
                        <a:t>April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27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86,250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May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47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148,750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June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25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73,750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July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24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79,375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200025">
                <a:tc gridSpan="2">
                  <a:txBody>
                    <a:bodyPr/>
                    <a:lstStyle/>
                    <a:p>
                      <a:pPr algn="ctr" fontAlgn="b"/>
                      <a:r>
                        <a:rPr lang="en-US" sz="1100" b="1" i="0" u="none" strike="noStrike">
                          <a:solidFill>
                            <a:srgbClr val="000000"/>
                          </a:solidFill>
                          <a:effectLst/>
                          <a:latin typeface="Calibri" panose="020F0502020204030204" pitchFamily="34" charset="0"/>
                        </a:rPr>
                        <a:t>August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14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53,750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r>
              <a:tr h="200025">
                <a:tc gridSpan="2">
                  <a:txBody>
                    <a:bodyPr/>
                    <a:lstStyle/>
                    <a:p>
                      <a:pPr algn="ctr" fontAlgn="b"/>
                      <a:r>
                        <a:rPr lang="en-US" sz="1100" b="1" i="0" u="none" strike="noStrike">
                          <a:solidFill>
                            <a:srgbClr val="000000"/>
                          </a:solidFill>
                          <a:effectLst/>
                          <a:latin typeface="Calibri" panose="020F0502020204030204" pitchFamily="34" charset="0"/>
                        </a:rPr>
                        <a:t>TOTAL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1" i="0" u="none" strike="noStrike">
                          <a:solidFill>
                            <a:srgbClr val="000000"/>
                          </a:solidFill>
                          <a:effectLst/>
                          <a:latin typeface="Calibri" panose="020F0502020204030204" pitchFamily="34" charset="0"/>
                        </a:rPr>
                        <a:t>263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824,375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67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1" i="0" u="none" strike="noStrike">
                          <a:solidFill>
                            <a:srgbClr val="000000"/>
                          </a:solidFill>
                          <a:effectLst/>
                          <a:latin typeface="Calibri" panose="020F0502020204030204" pitchFamily="34" charset="0"/>
                        </a:rPr>
                        <a:t>204,958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1" i="0" u="none" strike="noStrike">
                          <a:solidFill>
                            <a:srgbClr val="000000"/>
                          </a:solidFill>
                          <a:effectLst/>
                          <a:latin typeface="Calibri" panose="020F0502020204030204" pitchFamily="34" charset="0"/>
                        </a:rPr>
                        <a:t>26%</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100" b="1" i="0" u="none" strike="noStrike" dirty="0">
                          <a:solidFill>
                            <a:srgbClr val="000000"/>
                          </a:solidFill>
                          <a:effectLst/>
                          <a:latin typeface="Calibri" panose="020F0502020204030204" pitchFamily="34" charset="0"/>
                        </a:rPr>
                        <a:t>30%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414174422"/>
              </p:ext>
            </p:extLst>
          </p:nvPr>
        </p:nvGraphicFramePr>
        <p:xfrm>
          <a:off x="647699" y="3177149"/>
          <a:ext cx="5143501" cy="3343275"/>
        </p:xfrm>
        <a:graphic>
          <a:graphicData uri="http://schemas.openxmlformats.org/drawingml/2006/table">
            <a:tbl>
              <a:tblPr/>
              <a:tblGrid>
                <a:gridCol w="689631"/>
                <a:gridCol w="536380"/>
                <a:gridCol w="584271"/>
                <a:gridCol w="708788"/>
                <a:gridCol w="584271"/>
                <a:gridCol w="708788"/>
                <a:gridCol w="622584"/>
                <a:gridCol w="708788"/>
              </a:tblGrid>
              <a:tr h="276225">
                <a:tc gridSpan="8">
                  <a:txBody>
                    <a:bodyPr/>
                    <a:lstStyle/>
                    <a:p>
                      <a:pPr algn="ctr" fontAlgn="b"/>
                      <a:r>
                        <a:rPr lang="en-US" sz="1600" b="1" i="0" u="none" strike="noStrike" dirty="0">
                          <a:solidFill>
                            <a:srgbClr val="000000"/>
                          </a:solidFill>
                          <a:effectLst/>
                          <a:latin typeface="Calibri" panose="020F0502020204030204" pitchFamily="34" charset="0"/>
                        </a:rPr>
                        <a:t>Partners Renewal Tracking</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33375">
                <a:tc>
                  <a:txBody>
                    <a:bodyPr/>
                    <a:lstStyle/>
                    <a:p>
                      <a:pPr algn="ctr" fontAlgn="b"/>
                      <a:r>
                        <a:rPr lang="en-US" sz="11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US" sz="1100" b="0" i="0" u="none" strike="noStrike">
                          <a:solidFill>
                            <a:srgbClr val="000000"/>
                          </a:solidFill>
                          <a:effectLst/>
                          <a:latin typeface="Calibri" panose="020F0502020204030204" pitchFamily="34" charset="0"/>
                        </a:rPr>
                        <a:t>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gridSpan="2">
                  <a:txBody>
                    <a:bodyPr/>
                    <a:lstStyle/>
                    <a:p>
                      <a:pPr algn="ctr" fontAlgn="b"/>
                      <a:r>
                        <a:rPr lang="en-US" sz="1100" b="1" i="0" u="none" strike="noStrike">
                          <a:solidFill>
                            <a:srgbClr val="000000"/>
                          </a:solidFill>
                          <a:effectLst/>
                          <a:latin typeface="Calibri" panose="020F0502020204030204" pitchFamily="34" charset="0"/>
                        </a:rPr>
                        <a:t>Renewal Goal (80%)</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hMerge="1">
                  <a:txBody>
                    <a:bodyPr/>
                    <a:lstStyle/>
                    <a:p>
                      <a:endParaRPr lang="en-US"/>
                    </a:p>
                  </a:txBody>
                  <a:tcPr/>
                </a:tc>
                <a:tc gridSpan="2">
                  <a:txBody>
                    <a:bodyPr/>
                    <a:lstStyle/>
                    <a:p>
                      <a:pPr algn="ctr" fontAlgn="b"/>
                      <a:r>
                        <a:rPr lang="en-US" sz="1100" b="1" i="0" u="none" strike="noStrike" dirty="0">
                          <a:solidFill>
                            <a:srgbClr val="000000"/>
                          </a:solidFill>
                          <a:effectLst/>
                          <a:latin typeface="Calibri" panose="020F0502020204030204" pitchFamily="34" charset="0"/>
                        </a:rPr>
                        <a:t>Renewed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hMerge="1">
                  <a:txBody>
                    <a:bodyPr/>
                    <a:lstStyle/>
                    <a:p>
                      <a:endParaRPr lang="en-US"/>
                    </a:p>
                  </a:txBody>
                  <a:tcPr/>
                </a:tc>
                <a:tc gridSpan="2">
                  <a:txBody>
                    <a:bodyPr/>
                    <a:lstStyle/>
                    <a:p>
                      <a:pPr algn="ctr" fontAlgn="b"/>
                      <a:r>
                        <a:rPr lang="en-US" sz="1100" b="1" i="0" u="none" strike="noStrike">
                          <a:solidFill>
                            <a:srgbClr val="000000"/>
                          </a:solidFill>
                          <a:effectLst/>
                          <a:latin typeface="Calibri" panose="020F0502020204030204" pitchFamily="34" charset="0"/>
                        </a:rPr>
                        <a:t>Renewed % to Date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hMerge="1">
                  <a:txBody>
                    <a:bodyPr/>
                    <a:lstStyle/>
                    <a:p>
                      <a:endParaRPr lang="en-US"/>
                    </a:p>
                  </a:txBody>
                  <a:tcPr/>
                </a:tc>
              </a:tr>
              <a:tr h="200025">
                <a:tc>
                  <a:txBody>
                    <a:bodyPr/>
                    <a:lstStyle/>
                    <a:p>
                      <a:pPr algn="l" fontAlgn="b"/>
                      <a:r>
                        <a:rPr lang="en-US" sz="1100" b="0" i="0" u="none" strike="noStrike">
                          <a:solidFill>
                            <a:srgbClr val="000000"/>
                          </a:solidFill>
                          <a:effectLst/>
                          <a:latin typeface="Calibri" panose="020F0502020204030204" pitchFamily="34"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en-US" sz="11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1" i="0" u="none" strike="noStrike">
                          <a:solidFill>
                            <a:srgbClr val="000000"/>
                          </a:solidFill>
                          <a:effectLst/>
                          <a:latin typeface="Calibri" panose="020F0502020204030204" pitchFamily="34" charset="0"/>
                        </a:rPr>
                        <a:t># Donors</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ctr" fontAlgn="b"/>
                      <a:r>
                        <a:rPr lang="en-US" sz="1100" b="1" i="0" u="none" strike="noStrike">
                          <a:solidFill>
                            <a:srgbClr val="000000"/>
                          </a:solidFill>
                          <a:effectLst/>
                          <a:latin typeface="Calibri" panose="020F0502020204030204" pitchFamily="34" charset="0"/>
                        </a:rPr>
                        <a:t>$ Amt</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September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16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54,000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131,260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56%</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45%</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October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26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76,000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29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94,739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113%</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115%</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November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18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50,000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46,250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86%</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85%</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gridSpan="2">
                  <a:txBody>
                    <a:bodyPr/>
                    <a:lstStyle/>
                    <a:p>
                      <a:pPr algn="ctr" fontAlgn="b"/>
                      <a:r>
                        <a:rPr lang="en-US" sz="1100" b="1" i="0" u="none" strike="noStrike">
                          <a:solidFill>
                            <a:srgbClr val="000000"/>
                          </a:solidFill>
                          <a:effectLst/>
                          <a:latin typeface="Calibri" panose="020F0502020204030204" pitchFamily="34" charset="0"/>
                        </a:rPr>
                        <a:t>December</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78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240,000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78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227,180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84%</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74%</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025">
                <a:tc gridSpan="2">
                  <a:txBody>
                    <a:bodyPr/>
                    <a:lstStyle/>
                    <a:p>
                      <a:pPr algn="ctr" fontAlgn="b"/>
                      <a:r>
                        <a:rPr lang="en-US" sz="1100" b="1" i="0" u="none" strike="noStrike">
                          <a:solidFill>
                            <a:srgbClr val="000000"/>
                          </a:solidFill>
                          <a:effectLst/>
                          <a:latin typeface="Calibri" panose="020F0502020204030204" pitchFamily="34" charset="0"/>
                        </a:rPr>
                        <a:t>January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54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172,000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46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144,772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71%</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68%</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00025">
                <a:tc gridSpan="2">
                  <a:txBody>
                    <a:bodyPr/>
                    <a:lstStyle/>
                    <a:p>
                      <a:pPr algn="ctr" fontAlgn="b"/>
                      <a:r>
                        <a:rPr lang="en-US" sz="1100" b="1" i="0" u="none" strike="noStrike">
                          <a:solidFill>
                            <a:srgbClr val="000000"/>
                          </a:solidFill>
                          <a:effectLst/>
                          <a:latin typeface="Calibri" panose="020F0502020204030204" pitchFamily="34" charset="0"/>
                        </a:rPr>
                        <a:t>February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98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100" b="0" i="0" u="none" strike="noStrike">
                          <a:solidFill>
                            <a:srgbClr val="000000"/>
                          </a:solidFill>
                          <a:effectLst/>
                          <a:latin typeface="Calibri" panose="020F0502020204030204" pitchFamily="34" charset="0"/>
                        </a:rPr>
                        <a:t>288,000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100" b="0" i="0" u="none" strike="noStrike">
                          <a:solidFill>
                            <a:srgbClr val="000000"/>
                          </a:solidFill>
                          <a:effectLst/>
                          <a:latin typeface="Calibri" panose="020F0502020204030204" pitchFamily="34" charset="0"/>
                        </a:rPr>
                        <a:t>83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252,588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77%</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77%</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r>
              <a:tr h="200025">
                <a:tc gridSpan="2">
                  <a:txBody>
                    <a:bodyPr/>
                    <a:lstStyle/>
                    <a:p>
                      <a:pPr algn="ctr" fontAlgn="b"/>
                      <a:r>
                        <a:rPr lang="en-US" sz="1100" b="1" i="0" u="none" strike="noStrike">
                          <a:solidFill>
                            <a:srgbClr val="000000"/>
                          </a:solidFill>
                          <a:effectLst/>
                          <a:latin typeface="Calibri" panose="020F0502020204030204" pitchFamily="34" charset="0"/>
                        </a:rPr>
                        <a:t>March</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112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100" b="0" i="0" u="none" strike="noStrike">
                          <a:solidFill>
                            <a:srgbClr val="000000"/>
                          </a:solidFill>
                          <a:effectLst/>
                          <a:latin typeface="Calibri" panose="020F0502020204030204" pitchFamily="34" charset="0"/>
                        </a:rPr>
                        <a:t>344,000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r" fontAlgn="b"/>
                      <a:r>
                        <a:rPr lang="en-US" sz="1100" b="0" i="0" u="none" strike="noStrike">
                          <a:solidFill>
                            <a:srgbClr val="000000"/>
                          </a:solidFill>
                          <a:effectLst/>
                          <a:latin typeface="Calibri" panose="020F0502020204030204" pitchFamily="34" charset="0"/>
                        </a:rPr>
                        <a:t>68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210,735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61%</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E4DFEC"/>
                    </a:solidFill>
                  </a:tcPr>
                </a:tc>
                <a:tc>
                  <a:txBody>
                    <a:bodyPr/>
                    <a:lstStyle/>
                    <a:p>
                      <a:pPr algn="r" fontAlgn="b"/>
                      <a:r>
                        <a:rPr lang="en-US" sz="1100" b="0" i="0" u="none" strike="noStrike">
                          <a:solidFill>
                            <a:srgbClr val="000000"/>
                          </a:solidFill>
                          <a:effectLst/>
                          <a:latin typeface="Calibri" panose="020F0502020204030204" pitchFamily="34" charset="0"/>
                        </a:rPr>
                        <a:t>58%</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E4DFEC"/>
                    </a:solidFill>
                  </a:tcPr>
                </a:tc>
              </a:tr>
              <a:tr h="200025">
                <a:tc gridSpan="2">
                  <a:txBody>
                    <a:bodyPr/>
                    <a:lstStyle/>
                    <a:p>
                      <a:pPr algn="ctr" fontAlgn="b"/>
                      <a:r>
                        <a:rPr lang="en-US" sz="1100" b="1" i="0" u="none" strike="noStrike">
                          <a:solidFill>
                            <a:srgbClr val="000000"/>
                          </a:solidFill>
                          <a:effectLst/>
                          <a:latin typeface="Calibri" panose="020F0502020204030204" pitchFamily="34" charset="0"/>
                        </a:rPr>
                        <a:t>April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87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276,000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35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104,250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May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150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476,000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33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95,638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June</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79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236,000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10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28,667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r>
              <a:tr h="190500">
                <a:tc gridSpan="2">
                  <a:txBody>
                    <a:bodyPr/>
                    <a:lstStyle/>
                    <a:p>
                      <a:pPr algn="ctr" fontAlgn="b"/>
                      <a:r>
                        <a:rPr lang="en-US" sz="1100" b="1" i="0" u="none" strike="noStrike">
                          <a:solidFill>
                            <a:srgbClr val="000000"/>
                          </a:solidFill>
                          <a:effectLst/>
                          <a:latin typeface="Calibri" panose="020F0502020204030204" pitchFamily="34" charset="0"/>
                        </a:rPr>
                        <a:t>July</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78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254,000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1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5,000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1A0C7"/>
                    </a:solidFill>
                  </a:tcPr>
                </a:tc>
              </a:tr>
              <a:tr h="200025">
                <a:tc gridSpan="2">
                  <a:txBody>
                    <a:bodyPr/>
                    <a:lstStyle/>
                    <a:p>
                      <a:pPr algn="ctr" fontAlgn="b"/>
                      <a:r>
                        <a:rPr lang="en-US" sz="1100" b="1" i="0" u="none" strike="noStrike">
                          <a:solidFill>
                            <a:srgbClr val="000000"/>
                          </a:solidFill>
                          <a:effectLst/>
                          <a:latin typeface="Calibri" panose="020F0502020204030204" pitchFamily="34" charset="0"/>
                        </a:rPr>
                        <a:t>August</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0" i="0" u="none" strike="noStrike">
                          <a:solidFill>
                            <a:srgbClr val="000000"/>
                          </a:solidFill>
                          <a:effectLst/>
                          <a:latin typeface="Calibri" panose="020F0502020204030204" pitchFamily="34" charset="0"/>
                        </a:rPr>
                        <a:t>45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172,000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r>
              <a:tr h="200025">
                <a:tc gridSpan="2">
                  <a:txBody>
                    <a:bodyPr/>
                    <a:lstStyle/>
                    <a:p>
                      <a:pPr algn="ctr" fontAlgn="b"/>
                      <a:r>
                        <a:rPr lang="en-US" sz="1100" b="1" i="0" u="none" strike="noStrike">
                          <a:solidFill>
                            <a:srgbClr val="000000"/>
                          </a:solidFill>
                          <a:effectLst/>
                          <a:latin typeface="Calibri" panose="020F0502020204030204" pitchFamily="34" charset="0"/>
                        </a:rPr>
                        <a:t>TOTAL</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r" fontAlgn="b"/>
                      <a:r>
                        <a:rPr lang="en-US" sz="1100" b="1" i="0" u="none" strike="noStrike">
                          <a:solidFill>
                            <a:srgbClr val="000000"/>
                          </a:solidFill>
                          <a:effectLst/>
                          <a:latin typeface="Calibri" panose="020F0502020204030204" pitchFamily="34" charset="0"/>
                        </a:rPr>
                        <a:t>842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2,638,000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r" fontAlgn="b"/>
                      <a:r>
                        <a:rPr lang="en-US" sz="1100" b="1" i="0" u="none" strike="noStrike">
                          <a:solidFill>
                            <a:srgbClr val="000000"/>
                          </a:solidFill>
                          <a:effectLst/>
                          <a:latin typeface="Calibri" panose="020F0502020204030204" pitchFamily="34" charset="0"/>
                        </a:rPr>
                        <a:t>443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1" i="0" u="none" strike="noStrike">
                          <a:solidFill>
                            <a:srgbClr val="000000"/>
                          </a:solidFill>
                          <a:effectLst/>
                          <a:latin typeface="Calibri" panose="020F0502020204030204" pitchFamily="34" charset="0"/>
                        </a:rPr>
                        <a:t>1,341,078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1" i="0" u="none" strike="noStrike">
                          <a:solidFill>
                            <a:srgbClr val="000000"/>
                          </a:solidFill>
                          <a:effectLst/>
                          <a:latin typeface="Calibri" panose="020F0502020204030204" pitchFamily="34" charset="0"/>
                        </a:rPr>
                        <a:t>78%</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r" fontAlgn="b"/>
                      <a:r>
                        <a:rPr lang="en-US" sz="1100" b="1" i="0" u="none" strike="noStrike" dirty="0">
                          <a:solidFill>
                            <a:srgbClr val="000000"/>
                          </a:solidFill>
                          <a:effectLst/>
                          <a:latin typeface="Calibri" panose="020F0502020204030204" pitchFamily="34" charset="0"/>
                        </a:rPr>
                        <a:t>74%</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r>
            </a:tbl>
          </a:graphicData>
        </a:graphic>
      </p:graphicFrame>
      <p:sp>
        <p:nvSpPr>
          <p:cNvPr id="11" name="TextBox 10"/>
          <p:cNvSpPr txBox="1"/>
          <p:nvPr/>
        </p:nvSpPr>
        <p:spPr>
          <a:xfrm>
            <a:off x="303716" y="1185349"/>
            <a:ext cx="3734292" cy="523220"/>
          </a:xfrm>
          <a:prstGeom prst="rect">
            <a:avLst/>
          </a:prstGeom>
          <a:noFill/>
        </p:spPr>
        <p:txBody>
          <a:bodyPr wrap="none" rtlCol="0">
            <a:spAutoFit/>
          </a:bodyPr>
          <a:lstStyle/>
          <a:p>
            <a:r>
              <a:rPr lang="en-US" sz="2800" b="1" dirty="0" smtClean="0">
                <a:latin typeface="Arial" panose="020B0604020202020204" pitchFamily="34" charset="0"/>
                <a:cs typeface="Arial" panose="020B0604020202020204" pitchFamily="34" charset="0"/>
              </a:rPr>
              <a:t>Partner Detail Tables</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43702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4"/>
            <a:ext cx="12192000" cy="1048512"/>
          </a:xfrm>
          <a:prstGeom prst="rect">
            <a:avLst/>
          </a:prstGeom>
        </p:spPr>
      </p:pic>
      <p:graphicFrame>
        <p:nvGraphicFramePr>
          <p:cNvPr id="3" name="Object 2"/>
          <p:cNvGraphicFramePr>
            <a:graphicFrameLocks noChangeAspect="1"/>
          </p:cNvGraphicFramePr>
          <p:nvPr>
            <p:extLst>
              <p:ext uri="{D42A27DB-BD31-4B8C-83A1-F6EECF244321}">
                <p14:modId xmlns:p14="http://schemas.microsoft.com/office/powerpoint/2010/main" val="96641275"/>
              </p:ext>
            </p:extLst>
          </p:nvPr>
        </p:nvGraphicFramePr>
        <p:xfrm>
          <a:off x="2507035" y="2341756"/>
          <a:ext cx="6454820" cy="2109858"/>
        </p:xfrm>
        <a:graphic>
          <a:graphicData uri="http://schemas.openxmlformats.org/presentationml/2006/ole">
            <mc:AlternateContent xmlns:mc="http://schemas.openxmlformats.org/markup-compatibility/2006">
              <mc:Choice xmlns:v="urn:schemas-microsoft-com:vml" Requires="v">
                <p:oleObj spid="_x0000_s13418" name="Image" r:id="rId4" imgW="3191040" imgH="1042200" progId="Photoshop.Image.11">
                  <p:embed/>
                </p:oleObj>
              </mc:Choice>
              <mc:Fallback>
                <p:oleObj name="Image" r:id="rId4" imgW="3191040" imgH="1042200" progId="Photoshop.Image.11">
                  <p:embed/>
                  <p:pic>
                    <p:nvPicPr>
                      <p:cNvPr id="0" name=""/>
                      <p:cNvPicPr/>
                      <p:nvPr/>
                    </p:nvPicPr>
                    <p:blipFill>
                      <a:blip r:embed="rId5"/>
                      <a:stretch>
                        <a:fillRect/>
                      </a:stretch>
                    </p:blipFill>
                    <p:spPr>
                      <a:xfrm>
                        <a:off x="2507035" y="2341756"/>
                        <a:ext cx="6454820" cy="2109858"/>
                      </a:xfrm>
                      <a:prstGeom prst="rect">
                        <a:avLst/>
                      </a:prstGeom>
                    </p:spPr>
                  </p:pic>
                </p:oleObj>
              </mc:Fallback>
            </mc:AlternateContent>
          </a:graphicData>
        </a:graphic>
      </p:graphicFrame>
      <p:sp>
        <p:nvSpPr>
          <p:cNvPr id="4" name="TextBox 3"/>
          <p:cNvSpPr txBox="1"/>
          <p:nvPr/>
        </p:nvSpPr>
        <p:spPr>
          <a:xfrm>
            <a:off x="1290084" y="5527767"/>
            <a:ext cx="4698787" cy="923330"/>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Kelsey Moriarty</a:t>
            </a:r>
          </a:p>
          <a:p>
            <a:r>
              <a:rPr lang="en-US" dirty="0" smtClean="0">
                <a:latin typeface="Arial" panose="020B0604020202020204" pitchFamily="34" charset="0"/>
                <a:cs typeface="Arial" panose="020B0604020202020204" pitchFamily="34" charset="0"/>
              </a:rPr>
              <a:t>Senior Manager, Individual Giving Programs</a:t>
            </a:r>
          </a:p>
          <a:p>
            <a:r>
              <a:rPr lang="en-US" dirty="0" smtClean="0">
                <a:latin typeface="Arial" panose="020B0604020202020204" pitchFamily="34" charset="0"/>
                <a:cs typeface="Arial" panose="020B0604020202020204" pitchFamily="34" charset="0"/>
              </a:rPr>
              <a:t>kmoriarty@publictheater.org</a:t>
            </a:r>
            <a:endParaRPr lang="en-US"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r="11372"/>
          <a:stretch/>
        </p:blipFill>
        <p:spPr>
          <a:xfrm>
            <a:off x="-1" y="1244"/>
            <a:ext cx="12192001" cy="1048512"/>
          </a:xfrm>
          <a:prstGeom prst="rect">
            <a:avLst/>
          </a:prstGeom>
        </p:spPr>
      </p:pic>
    </p:spTree>
    <p:extLst>
      <p:ext uri="{BB962C8B-B14F-4D97-AF65-F5344CB8AC3E}">
        <p14:creationId xmlns:p14="http://schemas.microsoft.com/office/powerpoint/2010/main" val="1118753969"/>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9399</TotalTime>
  <Words>2608</Words>
  <Application>Microsoft Office PowerPoint</Application>
  <PresentationFormat>Custom</PresentationFormat>
  <Paragraphs>1073</Paragraphs>
  <Slides>13</Slides>
  <Notes>11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5" baseType="lpstr">
      <vt:lpstr>Office Theme</vt:lpstr>
      <vt:lpstr>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The Public Theater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Kelsey Moriarty</dc:creator>
  <cp:lastModifiedBy>Josue Urbina</cp:lastModifiedBy>
  <cp:revision>122</cp:revision>
  <dcterms:created xsi:type="dcterms:W3CDTF">2017-07-20T17:43:44Z</dcterms:created>
  <dcterms:modified xsi:type="dcterms:W3CDTF">2018-04-19T18:56:13Z</dcterms:modified>
</cp:coreProperties>
</file>