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5"/>
  </p:notesMasterIdLst>
  <p:sldIdLst>
    <p:sldId id="358" r:id="rId2"/>
    <p:sldId id="259" r:id="rId3"/>
    <p:sldId id="369" r:id="rId4"/>
    <p:sldId id="260" r:id="rId5"/>
    <p:sldId id="261" r:id="rId6"/>
    <p:sldId id="370" r:id="rId7"/>
    <p:sldId id="390" r:id="rId8"/>
    <p:sldId id="392" r:id="rId9"/>
    <p:sldId id="393" r:id="rId10"/>
    <p:sldId id="394" r:id="rId11"/>
    <p:sldId id="396" r:id="rId12"/>
    <p:sldId id="425" r:id="rId13"/>
    <p:sldId id="410" r:id="rId14"/>
    <p:sldId id="378" r:id="rId15"/>
    <p:sldId id="452" r:id="rId16"/>
    <p:sldId id="398" r:id="rId17"/>
    <p:sldId id="397" r:id="rId18"/>
    <p:sldId id="431" r:id="rId19"/>
    <p:sldId id="434" r:id="rId20"/>
    <p:sldId id="432" r:id="rId21"/>
    <p:sldId id="400" r:id="rId22"/>
    <p:sldId id="433" r:id="rId23"/>
    <p:sldId id="438" r:id="rId24"/>
    <p:sldId id="406" r:id="rId25"/>
    <p:sldId id="435" r:id="rId26"/>
    <p:sldId id="436" r:id="rId27"/>
    <p:sldId id="437" r:id="rId28"/>
    <p:sldId id="412" r:id="rId29"/>
    <p:sldId id="439" r:id="rId30"/>
    <p:sldId id="413" r:id="rId31"/>
    <p:sldId id="440" r:id="rId32"/>
    <p:sldId id="441" r:id="rId33"/>
    <p:sldId id="442" r:id="rId34"/>
    <p:sldId id="443" r:id="rId35"/>
    <p:sldId id="444" r:id="rId36"/>
    <p:sldId id="450" r:id="rId37"/>
    <p:sldId id="451" r:id="rId38"/>
    <p:sldId id="445" r:id="rId39"/>
    <p:sldId id="448" r:id="rId40"/>
    <p:sldId id="449" r:id="rId41"/>
    <p:sldId id="446" r:id="rId42"/>
    <p:sldId id="453" r:id="rId43"/>
    <p:sldId id="447" r:id="rId4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800000"/>
    <a:srgbClr val="FFFF00"/>
    <a:srgbClr val="FF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1529" autoAdjust="0"/>
    <p:restoredTop sz="96095" autoAdjust="0"/>
  </p:normalViewPr>
  <p:slideViewPr>
    <p:cSldViewPr>
      <p:cViewPr>
        <p:scale>
          <a:sx n="80" d="100"/>
          <a:sy n="80" d="100"/>
        </p:scale>
        <p:origin x="-540" y="-672"/>
      </p:cViewPr>
      <p:guideLst>
        <p:guide orient="horz" pos="2160"/>
        <p:guide pos="2880"/>
      </p:guideLst>
    </p:cSldViewPr>
  </p:slideViewPr>
  <p:outlineViewPr>
    <p:cViewPr>
      <p:scale>
        <a:sx n="33" d="100"/>
        <a:sy n="33" d="100"/>
      </p:scale>
      <p:origin x="0" y="219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64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287BBF0E-5356-4970-8C65-1038317169C3}" type="slidenum">
              <a:rPr lang="en-US"/>
              <a:pPr>
                <a:defRPr/>
              </a:pPr>
              <a:t>‹#›</a:t>
            </a:fld>
            <a:endParaRPr lang="en-US"/>
          </a:p>
        </p:txBody>
      </p:sp>
    </p:spTree>
    <p:extLst>
      <p:ext uri="{BB962C8B-B14F-4D97-AF65-F5344CB8AC3E}">
        <p14:creationId xmlns:p14="http://schemas.microsoft.com/office/powerpoint/2010/main" val="15301422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65F666-861B-445B-BD46-3EFD84ABB01D}" type="slidenum">
              <a:rPr lang="en-US" altLang="en-US"/>
              <a:pPr eaLnBrk="1" hangingPunct="1"/>
              <a:t>1</a:t>
            </a:fld>
            <a:endParaRPr lang="en-US" alt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DD1187D-F3A2-423A-A9CD-CBD17FCD4AF1}" type="slidenum">
              <a:rPr lang="en-US" altLang="en-US"/>
              <a:pPr eaLnBrk="1" hangingPunct="1"/>
              <a:t>2</a:t>
            </a:fld>
            <a:endParaRPr lang="en-US" altLang="en-US"/>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A46A6CDB-B2E1-4FAA-BE12-79821C96174E}" type="slidenum">
              <a:rPr lang="en-US" altLang="en-US"/>
              <a:pPr eaLnBrk="1" hangingPunct="1"/>
              <a:t>3</a:t>
            </a:fld>
            <a:endParaRPr lang="en-US" altLang="en-US"/>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8081458-25E5-47C7-8600-0362BFAC5235}" type="slidenum">
              <a:rPr lang="en-US" altLang="en-US"/>
              <a:pPr eaLnBrk="1" hangingPunct="1"/>
              <a:t>4</a:t>
            </a:fld>
            <a:endParaRPr lang="en-US" altLang="en-US"/>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512855B-EB51-41C0-B676-CF4BD81C0CE9}" type="slidenum">
              <a:rPr lang="en-US" altLang="en-US"/>
              <a:pPr eaLnBrk="1" hangingPunct="1"/>
              <a:t>5</a:t>
            </a:fld>
            <a:endParaRPr lang="en-US" altLang="en-US"/>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76AE659-615C-4984-A34C-D24C4EABEF3C}" type="slidenum">
              <a:rPr lang="en-US" altLang="en-US"/>
              <a:pPr eaLnBrk="1" hangingPunct="1"/>
              <a:t>6</a:t>
            </a:fld>
            <a:endParaRPr lang="en-US" alt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6FD4BAA-F38D-48BD-A3D5-5264C7CEC25F}" type="slidenum">
              <a:rPr lang="en-US" altLang="en-US"/>
              <a:pPr eaLnBrk="1" hangingPunct="1"/>
              <a:t>13</a:t>
            </a:fld>
            <a:endParaRPr lang="en-US" altLang="en-US"/>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A65F666-861B-445B-BD46-3EFD84ABB01D}" type="slidenum">
              <a:rPr lang="en-US" altLang="en-US"/>
              <a:pPr eaLnBrk="1" hangingPunct="1"/>
              <a:t>43</a:t>
            </a:fld>
            <a:endParaRPr lang="en-US" altLang="en-US"/>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DB91FA5-BE2D-4D97-AE2A-D0D67FB4FB58}" type="slidenum">
              <a:rPr lang="en-US"/>
              <a:pPr>
                <a:defRPr/>
              </a:pPr>
              <a:t>‹#›</a:t>
            </a:fld>
            <a:endParaRPr lang="en-US"/>
          </a:p>
        </p:txBody>
      </p:sp>
    </p:spTree>
    <p:extLst>
      <p:ext uri="{BB962C8B-B14F-4D97-AF65-F5344CB8AC3E}">
        <p14:creationId xmlns:p14="http://schemas.microsoft.com/office/powerpoint/2010/main" val="3771051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C1A97A6-B5C0-4BFC-B67C-F14439797F7E}" type="slidenum">
              <a:rPr lang="en-US"/>
              <a:pPr>
                <a:defRPr/>
              </a:pPr>
              <a:t>‹#›</a:t>
            </a:fld>
            <a:endParaRPr lang="en-US"/>
          </a:p>
        </p:txBody>
      </p:sp>
    </p:spTree>
    <p:extLst>
      <p:ext uri="{BB962C8B-B14F-4D97-AF65-F5344CB8AC3E}">
        <p14:creationId xmlns:p14="http://schemas.microsoft.com/office/powerpoint/2010/main" val="1720236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308D631-9699-4E64-A0ED-5695C61AB798}" type="slidenum">
              <a:rPr lang="en-US"/>
              <a:pPr>
                <a:defRPr/>
              </a:pPr>
              <a:t>‹#›</a:t>
            </a:fld>
            <a:endParaRPr lang="en-US"/>
          </a:p>
        </p:txBody>
      </p:sp>
    </p:spTree>
    <p:extLst>
      <p:ext uri="{BB962C8B-B14F-4D97-AF65-F5344CB8AC3E}">
        <p14:creationId xmlns:p14="http://schemas.microsoft.com/office/powerpoint/2010/main" val="29825002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ACD7289-06F5-4706-9F42-979FB3BF9395}" type="slidenum">
              <a:rPr lang="en-US"/>
              <a:pPr>
                <a:defRPr/>
              </a:pPr>
              <a:t>‹#›</a:t>
            </a:fld>
            <a:endParaRPr lang="en-US"/>
          </a:p>
        </p:txBody>
      </p:sp>
    </p:spTree>
    <p:extLst>
      <p:ext uri="{BB962C8B-B14F-4D97-AF65-F5344CB8AC3E}">
        <p14:creationId xmlns:p14="http://schemas.microsoft.com/office/powerpoint/2010/main" val="2686385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7F69E07-7FF4-4364-8564-D06BAB81965D}" type="slidenum">
              <a:rPr lang="en-US"/>
              <a:pPr>
                <a:defRPr/>
              </a:pPr>
              <a:t>‹#›</a:t>
            </a:fld>
            <a:endParaRPr lang="en-US"/>
          </a:p>
        </p:txBody>
      </p:sp>
    </p:spTree>
    <p:extLst>
      <p:ext uri="{BB962C8B-B14F-4D97-AF65-F5344CB8AC3E}">
        <p14:creationId xmlns:p14="http://schemas.microsoft.com/office/powerpoint/2010/main" val="20322974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6F98C15-C0CE-491D-A3F8-7666BC920029}" type="slidenum">
              <a:rPr lang="en-US"/>
              <a:pPr>
                <a:defRPr/>
              </a:pPr>
              <a:t>‹#›</a:t>
            </a:fld>
            <a:endParaRPr lang="en-US"/>
          </a:p>
        </p:txBody>
      </p:sp>
    </p:spTree>
    <p:extLst>
      <p:ext uri="{BB962C8B-B14F-4D97-AF65-F5344CB8AC3E}">
        <p14:creationId xmlns:p14="http://schemas.microsoft.com/office/powerpoint/2010/main" val="844919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7726785-D9EB-482A-B39A-D74A8C2CC8D3}" type="slidenum">
              <a:rPr lang="en-US"/>
              <a:pPr>
                <a:defRPr/>
              </a:pPr>
              <a:t>‹#›</a:t>
            </a:fld>
            <a:endParaRPr lang="en-US"/>
          </a:p>
        </p:txBody>
      </p:sp>
    </p:spTree>
    <p:extLst>
      <p:ext uri="{BB962C8B-B14F-4D97-AF65-F5344CB8AC3E}">
        <p14:creationId xmlns:p14="http://schemas.microsoft.com/office/powerpoint/2010/main" val="530940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E08392-96E2-4DDA-8E1C-26B30FE5390C}" type="slidenum">
              <a:rPr lang="en-US"/>
              <a:pPr>
                <a:defRPr/>
              </a:pPr>
              <a:t>‹#›</a:t>
            </a:fld>
            <a:endParaRPr lang="en-US"/>
          </a:p>
        </p:txBody>
      </p:sp>
    </p:spTree>
    <p:extLst>
      <p:ext uri="{BB962C8B-B14F-4D97-AF65-F5344CB8AC3E}">
        <p14:creationId xmlns:p14="http://schemas.microsoft.com/office/powerpoint/2010/main" val="1086719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E35B21A-53DD-4231-BEF8-CBD89F9A1F64}" type="slidenum">
              <a:rPr lang="en-US"/>
              <a:pPr>
                <a:defRPr/>
              </a:pPr>
              <a:t>‹#›</a:t>
            </a:fld>
            <a:endParaRPr lang="en-US"/>
          </a:p>
        </p:txBody>
      </p:sp>
    </p:spTree>
    <p:extLst>
      <p:ext uri="{BB962C8B-B14F-4D97-AF65-F5344CB8AC3E}">
        <p14:creationId xmlns:p14="http://schemas.microsoft.com/office/powerpoint/2010/main" val="4273458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B034BD7-5554-4C59-B807-959E5974A320}" type="slidenum">
              <a:rPr lang="en-US"/>
              <a:pPr>
                <a:defRPr/>
              </a:pPr>
              <a:t>‹#›</a:t>
            </a:fld>
            <a:endParaRPr lang="en-US"/>
          </a:p>
        </p:txBody>
      </p:sp>
    </p:spTree>
    <p:extLst>
      <p:ext uri="{BB962C8B-B14F-4D97-AF65-F5344CB8AC3E}">
        <p14:creationId xmlns:p14="http://schemas.microsoft.com/office/powerpoint/2010/main" val="1641947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3637B6A-C20A-4D71-92A5-F7B0F7295915}" type="slidenum">
              <a:rPr lang="en-US"/>
              <a:pPr>
                <a:defRPr/>
              </a:pPr>
              <a:t>‹#›</a:t>
            </a:fld>
            <a:endParaRPr lang="en-US"/>
          </a:p>
        </p:txBody>
      </p:sp>
    </p:spTree>
    <p:extLst>
      <p:ext uri="{BB962C8B-B14F-4D97-AF65-F5344CB8AC3E}">
        <p14:creationId xmlns:p14="http://schemas.microsoft.com/office/powerpoint/2010/main" val="26941124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794E8072-B282-41F5-A8DF-C7EB6E1F335D}" type="slidenum">
              <a:rPr lang="en-US"/>
              <a:pPr>
                <a:defRPr/>
              </a:pPr>
              <a:t>‹#›</a:t>
            </a:fld>
            <a:endParaRPr lang="en-US"/>
          </a:p>
        </p:txBody>
      </p:sp>
    </p:spTree>
    <p:extLst>
      <p:ext uri="{BB962C8B-B14F-4D97-AF65-F5344CB8AC3E}">
        <p14:creationId xmlns:p14="http://schemas.microsoft.com/office/powerpoint/2010/main" val="30323203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4C78FE3-7858-40CB-8B1C-EFBDDA0EEDB1}" type="slidenum">
              <a:rPr lang="en-US"/>
              <a:pPr>
                <a:defRPr/>
              </a:pPr>
              <a:t>‹#›</a:t>
            </a:fld>
            <a:endParaRPr lang="en-US"/>
          </a:p>
        </p:txBody>
      </p:sp>
    </p:spTree>
    <p:extLst>
      <p:ext uri="{BB962C8B-B14F-4D97-AF65-F5344CB8AC3E}">
        <p14:creationId xmlns:p14="http://schemas.microsoft.com/office/powerpoint/2010/main" val="3659791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002DDC5-2541-493C-AF9C-62AB8F285ED1}" type="slidenum">
              <a:rPr lang="en-US"/>
              <a:pPr>
                <a:defRPr/>
              </a:pPr>
              <a:t>‹#›</a:t>
            </a:fld>
            <a:endParaRPr lang="en-US"/>
          </a:p>
        </p:txBody>
      </p:sp>
    </p:spTree>
    <p:extLst>
      <p:ext uri="{BB962C8B-B14F-4D97-AF65-F5344CB8AC3E}">
        <p14:creationId xmlns:p14="http://schemas.microsoft.com/office/powerpoint/2010/main" val="2497240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49C342A9-1371-4B8D-AB25-27D0856D663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457200" y="1371600"/>
            <a:ext cx="8229600" cy="4525963"/>
          </a:xfrm>
        </p:spPr>
        <p:txBody>
          <a:bodyPr/>
          <a:lstStyle/>
          <a:p>
            <a:pPr eaLnBrk="1" hangingPunct="1"/>
            <a:r>
              <a:rPr lang="en-US" altLang="en-US" sz="2800" dirty="0" smtClean="0">
                <a:solidFill>
                  <a:schemeClr val="hlink"/>
                </a:solidFill>
              </a:rPr>
              <a:t>Custom Special Events</a:t>
            </a:r>
            <a:br>
              <a:rPr lang="en-US" altLang="en-US" sz="2800" dirty="0" smtClean="0">
                <a:solidFill>
                  <a:schemeClr val="hlink"/>
                </a:solidFill>
              </a:rPr>
            </a:br>
            <a:r>
              <a:rPr lang="en-US" altLang="en-US" sz="2800" dirty="0" smtClean="0">
                <a:solidFill>
                  <a:schemeClr val="hlink"/>
                </a:solidFill>
              </a:rPr>
              <a:t>Brian Wilbur Grundstrom</a:t>
            </a:r>
            <a:br>
              <a:rPr lang="en-US" altLang="en-US" sz="2800" dirty="0" smtClean="0">
                <a:solidFill>
                  <a:schemeClr val="hlink"/>
                </a:solidFill>
              </a:rPr>
            </a:br>
            <a:r>
              <a:rPr lang="en-US" altLang="en-US" sz="2800" dirty="0" smtClean="0">
                <a:solidFill>
                  <a:schemeClr val="hlink"/>
                </a:solidFill>
              </a:rPr>
              <a:t>Database Administrator</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533400"/>
            <a:ext cx="6400800" cy="60655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3200" y="3048000"/>
            <a:ext cx="6096000" cy="3429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505200" y="769268"/>
            <a:ext cx="5181600" cy="1143000"/>
          </a:xfrm>
        </p:spPr>
        <p:txBody>
          <a:bodyPr/>
          <a:lstStyle/>
          <a:p>
            <a:pPr eaLnBrk="1" hangingPunct="1"/>
            <a:r>
              <a:rPr lang="en-US" altLang="en-US" dirty="0" smtClean="0">
                <a:solidFill>
                  <a:schemeClr val="hlink"/>
                </a:solidFill>
              </a:rPr>
              <a:t>Who is BWG?</a:t>
            </a:r>
          </a:p>
        </p:txBody>
      </p:sp>
      <p:sp>
        <p:nvSpPr>
          <p:cNvPr id="5123" name="Rectangle 3"/>
          <p:cNvSpPr>
            <a:spLocks noGrp="1" noChangeArrowheads="1"/>
          </p:cNvSpPr>
          <p:nvPr>
            <p:ph type="body" idx="1"/>
          </p:nvPr>
        </p:nvSpPr>
        <p:spPr>
          <a:xfrm>
            <a:off x="457200" y="1752600"/>
            <a:ext cx="8229600" cy="4373563"/>
          </a:xfrm>
        </p:spPr>
        <p:txBody>
          <a:bodyPr/>
          <a:lstStyle/>
          <a:p>
            <a:pPr eaLnBrk="1" hangingPunct="1"/>
            <a:r>
              <a:rPr lang="en-US" altLang="en-US" sz="2800" dirty="0" smtClean="0">
                <a:solidFill>
                  <a:schemeClr val="bg1">
                    <a:lumMod val="50000"/>
                  </a:schemeClr>
                </a:solidFill>
              </a:rPr>
              <a:t>10 years Development at Brooklyn Academy of Music</a:t>
            </a:r>
          </a:p>
          <a:p>
            <a:pPr eaLnBrk="1" hangingPunct="1"/>
            <a:r>
              <a:rPr lang="en-US" altLang="en-US" sz="2800" dirty="0" smtClean="0">
                <a:solidFill>
                  <a:schemeClr val="bg1">
                    <a:lumMod val="50000"/>
                  </a:schemeClr>
                </a:solidFill>
              </a:rPr>
              <a:t>6 years IT at Brooklyn Academy of Music</a:t>
            </a:r>
          </a:p>
          <a:p>
            <a:pPr lvl="1" eaLnBrk="1" hangingPunct="1"/>
            <a:r>
              <a:rPr lang="en-US" altLang="en-US" sz="2400" dirty="0" smtClean="0">
                <a:solidFill>
                  <a:schemeClr val="bg1">
                    <a:lumMod val="50000"/>
                  </a:schemeClr>
                </a:solidFill>
              </a:rPr>
              <a:t>Converted from PACT to Tessitura</a:t>
            </a:r>
          </a:p>
          <a:p>
            <a:pPr eaLnBrk="1" hangingPunct="1"/>
            <a:r>
              <a:rPr lang="en-US" altLang="en-US" sz="2800" dirty="0" smtClean="0">
                <a:solidFill>
                  <a:schemeClr val="bg1">
                    <a:lumMod val="50000"/>
                  </a:schemeClr>
                </a:solidFill>
              </a:rPr>
              <a:t>Database Administrator at Washington National Opera for 7 years</a:t>
            </a:r>
          </a:p>
          <a:p>
            <a:pPr eaLnBrk="1" hangingPunct="1"/>
            <a:r>
              <a:rPr lang="en-US" altLang="en-US" sz="2800" dirty="0" smtClean="0">
                <a:solidFill>
                  <a:schemeClr val="bg1">
                    <a:lumMod val="50000"/>
                  </a:schemeClr>
                </a:solidFill>
              </a:rPr>
              <a:t>Database Administrator at Shakespeare Theatre for 2 years</a:t>
            </a:r>
          </a:p>
          <a:p>
            <a:pPr eaLnBrk="1" hangingPunct="1"/>
            <a:r>
              <a:rPr lang="en-US" altLang="en-US" sz="2800" dirty="0" smtClean="0">
                <a:solidFill>
                  <a:schemeClr val="bg1">
                    <a:lumMod val="50000"/>
                  </a:schemeClr>
                </a:solidFill>
              </a:rPr>
              <a:t>Composer of “Tessitura Mission Statement”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additive="base">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Effect transition="in" filter="fade">
                                      <p:cBhvr>
                                        <p:cTn id="13" dur="1000"/>
                                        <p:tgtEl>
                                          <p:spTgt spid="5123">
                                            <p:txEl>
                                              <p:pRg st="1" end="1"/>
                                            </p:txEl>
                                          </p:spTgt>
                                        </p:tgtEl>
                                      </p:cBhvr>
                                    </p:animEffect>
                                    <p:anim calcmode="lin" valueType="num">
                                      <p:cBhvr>
                                        <p:cTn id="14" dur="1000" fill="hold"/>
                                        <p:tgtEl>
                                          <p:spTgt spid="5123">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123">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123">
                                            <p:txEl>
                                              <p:pRg st="2" end="2"/>
                                            </p:txEl>
                                          </p:spTgt>
                                        </p:tgtEl>
                                        <p:attrNameLst>
                                          <p:attrName>style.visibility</p:attrName>
                                        </p:attrNameLst>
                                      </p:cBhvr>
                                      <p:to>
                                        <p:strVal val="visible"/>
                                      </p:to>
                                    </p:set>
                                    <p:animEffect transition="in" filter="fade">
                                      <p:cBhvr>
                                        <p:cTn id="18" dur="1000"/>
                                        <p:tgtEl>
                                          <p:spTgt spid="5123">
                                            <p:txEl>
                                              <p:pRg st="2" end="2"/>
                                            </p:txEl>
                                          </p:spTgt>
                                        </p:tgtEl>
                                      </p:cBhvr>
                                    </p:animEffect>
                                    <p:anim calcmode="lin" valueType="num">
                                      <p:cBhvr>
                                        <p:cTn id="19" dur="1000" fill="hold"/>
                                        <p:tgtEl>
                                          <p:spTgt spid="5123">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512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5123">
                                            <p:txEl>
                                              <p:pRg st="4" end="4"/>
                                            </p:txEl>
                                          </p:spTgt>
                                        </p:tgtEl>
                                        <p:attrNameLst>
                                          <p:attrName>style.visibility</p:attrName>
                                        </p:attrNameLst>
                                      </p:cBhvr>
                                      <p:to>
                                        <p:strVal val="visible"/>
                                      </p:to>
                                    </p:set>
                                    <p:animEffect transition="in" filter="fade">
                                      <p:cBhvr>
                                        <p:cTn id="29" dur="500"/>
                                        <p:tgtEl>
                                          <p:spTgt spid="5123">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5123">
                                            <p:txEl>
                                              <p:pRg st="5" end="5"/>
                                            </p:txEl>
                                          </p:spTgt>
                                        </p:tgtEl>
                                        <p:attrNameLst>
                                          <p:attrName>style.visibility</p:attrName>
                                        </p:attrNameLst>
                                      </p:cBhvr>
                                      <p:to>
                                        <p:strVal val="visible"/>
                                      </p:to>
                                    </p:set>
                                    <p:animEffect transition="in" filter="fade">
                                      <p:cBhvr>
                                        <p:cTn id="34" dur="1000"/>
                                        <p:tgtEl>
                                          <p:spTgt spid="5123">
                                            <p:txEl>
                                              <p:pRg st="5" end="5"/>
                                            </p:txEl>
                                          </p:spTgt>
                                        </p:tgtEl>
                                      </p:cBhvr>
                                    </p:animEffect>
                                    <p:anim calcmode="lin" valueType="num">
                                      <p:cBhvr>
                                        <p:cTn id="35" dur="1000" fill="hold"/>
                                        <p:tgtEl>
                                          <p:spTgt spid="512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512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447800" y="1063752"/>
            <a:ext cx="5715000" cy="1782762"/>
          </a:xfrm>
        </p:spPr>
        <p:txBody>
          <a:bodyPr/>
          <a:lstStyle/>
          <a:p>
            <a:pPr eaLnBrk="1" hangingPunct="1"/>
            <a:r>
              <a:rPr lang="en-US" altLang="en-US" sz="4000" dirty="0" smtClean="0">
                <a:solidFill>
                  <a:schemeClr val="hlink"/>
                </a:solidFill>
              </a:rPr>
              <a:t>Why a new “module” for Special Events?</a:t>
            </a:r>
          </a:p>
        </p:txBody>
      </p:sp>
      <p:sp>
        <p:nvSpPr>
          <p:cNvPr id="6147" name="Rectangle 3"/>
          <p:cNvSpPr>
            <a:spLocks noGrp="1" noChangeArrowheads="1"/>
          </p:cNvSpPr>
          <p:nvPr>
            <p:ph type="body" idx="1"/>
          </p:nvPr>
        </p:nvSpPr>
        <p:spPr>
          <a:xfrm>
            <a:off x="457200" y="2971800"/>
            <a:ext cx="8229600" cy="3048000"/>
          </a:xfrm>
        </p:spPr>
        <p:txBody>
          <a:bodyPr/>
          <a:lstStyle/>
          <a:p>
            <a:pPr eaLnBrk="1" hangingPunct="1">
              <a:lnSpc>
                <a:spcPct val="90000"/>
              </a:lnSpc>
            </a:pPr>
            <a:r>
              <a:rPr lang="en-US" altLang="en-US" dirty="0" smtClean="0">
                <a:solidFill>
                  <a:schemeClr val="bg1">
                    <a:lumMod val="50000"/>
                  </a:schemeClr>
                </a:solidFill>
              </a:rPr>
              <a:t>Need to track auxiliary information which ties into data already in Tessitura</a:t>
            </a:r>
          </a:p>
          <a:p>
            <a:pPr eaLnBrk="1" hangingPunct="1">
              <a:lnSpc>
                <a:spcPct val="90000"/>
              </a:lnSpc>
            </a:pPr>
            <a:r>
              <a:rPr lang="en-US" altLang="en-US" dirty="0" smtClean="0">
                <a:solidFill>
                  <a:schemeClr val="bg1">
                    <a:lumMod val="50000"/>
                  </a:schemeClr>
                </a:solidFill>
              </a:rPr>
              <a:t>Banish the Excel Spreadsheet</a:t>
            </a:r>
          </a:p>
          <a:p>
            <a:pPr eaLnBrk="1" hangingPunct="1">
              <a:lnSpc>
                <a:spcPct val="90000"/>
              </a:lnSpc>
            </a:pPr>
            <a:r>
              <a:rPr lang="en-US" altLang="en-US" dirty="0" smtClean="0">
                <a:solidFill>
                  <a:schemeClr val="bg1">
                    <a:lumMod val="50000"/>
                  </a:schemeClr>
                </a:solidFill>
              </a:rPr>
              <a:t>Centralize Data</a:t>
            </a:r>
          </a:p>
          <a:p>
            <a:pPr eaLnBrk="1" hangingPunct="1">
              <a:lnSpc>
                <a:spcPct val="90000"/>
              </a:lnSpc>
            </a:pPr>
            <a:r>
              <a:rPr lang="en-US" altLang="en-US" dirty="0" smtClean="0">
                <a:solidFill>
                  <a:schemeClr val="bg1">
                    <a:lumMod val="50000"/>
                  </a:schemeClr>
                </a:solidFill>
              </a:rPr>
              <a:t>Improve efficiency</a:t>
            </a:r>
          </a:p>
          <a:p>
            <a:pPr eaLnBrk="1" hangingPunct="1">
              <a:lnSpc>
                <a:spcPct val="90000"/>
              </a:lnSpc>
            </a:pPr>
            <a:endParaRPr lang="en-US" altLang="en-US" dirty="0" smtClean="0">
              <a:solidFill>
                <a:srgbClr val="0033CC"/>
              </a:solidFill>
            </a:endParaRPr>
          </a:p>
          <a:p>
            <a:pPr eaLnBrk="1" hangingPunct="1">
              <a:lnSpc>
                <a:spcPct val="90000"/>
              </a:lnSpc>
            </a:pPr>
            <a:endParaRPr lang="en-US" altLang="en-US" dirty="0" smtClean="0">
              <a:solidFill>
                <a:srgbClr val="0033CC"/>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fade">
                                      <p:cBhvr>
                                        <p:cTn id="12" dur="1000"/>
                                        <p:tgtEl>
                                          <p:spTgt spid="6147">
                                            <p:txEl>
                                              <p:pRg st="1" end="1"/>
                                            </p:txEl>
                                          </p:spTgt>
                                        </p:tgtEl>
                                      </p:cBhvr>
                                    </p:animEffect>
                                    <p:anim calcmode="lin" valueType="num">
                                      <p:cBhvr>
                                        <p:cTn id="13" dur="1000" fill="hold"/>
                                        <p:tgtEl>
                                          <p:spTgt spid="6147">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614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6147">
                                            <p:txEl>
                                              <p:pRg st="2" end="2"/>
                                            </p:txEl>
                                          </p:spTgt>
                                        </p:tgtEl>
                                        <p:attrNameLst>
                                          <p:attrName>style.visibility</p:attrName>
                                        </p:attrNameLst>
                                      </p:cBhvr>
                                      <p:to>
                                        <p:strVal val="visible"/>
                                      </p:to>
                                    </p:set>
                                    <p:animEffect transition="in" filter="circle(in)">
                                      <p:cBhvr>
                                        <p:cTn id="19" dur="2000"/>
                                        <p:tgtEl>
                                          <p:spTgt spid="6147">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6147">
                                            <p:txEl>
                                              <p:pRg st="3" end="3"/>
                                            </p:txEl>
                                          </p:spTgt>
                                        </p:tgtEl>
                                        <p:attrNameLst>
                                          <p:attrName>style.visibility</p:attrName>
                                        </p:attrNameLst>
                                      </p:cBhvr>
                                      <p:to>
                                        <p:strVal val="visible"/>
                                      </p:to>
                                    </p:set>
                                    <p:animEffect transition="in" filter="wipe(down)">
                                      <p:cBhvr>
                                        <p:cTn id="24" dur="500"/>
                                        <p:tgtEl>
                                          <p:spTgt spid="61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374531" y="1148744"/>
            <a:ext cx="5715000" cy="1295400"/>
          </a:xfrm>
        </p:spPr>
        <p:txBody>
          <a:bodyPr/>
          <a:lstStyle/>
          <a:p>
            <a:pPr eaLnBrk="1" hangingPunct="1"/>
            <a:r>
              <a:rPr lang="en-US" altLang="en-US" sz="4000" dirty="0" smtClean="0">
                <a:solidFill>
                  <a:schemeClr val="hlink"/>
                </a:solidFill>
              </a:rPr>
              <a:t>What is the Special Events Module?</a:t>
            </a:r>
          </a:p>
        </p:txBody>
      </p:sp>
      <p:sp>
        <p:nvSpPr>
          <p:cNvPr id="7171" name="Rectangle 3"/>
          <p:cNvSpPr>
            <a:spLocks noGrp="1" noChangeArrowheads="1"/>
          </p:cNvSpPr>
          <p:nvPr>
            <p:ph type="body" idx="1"/>
          </p:nvPr>
        </p:nvSpPr>
        <p:spPr>
          <a:xfrm>
            <a:off x="457200" y="2590800"/>
            <a:ext cx="8229600" cy="3306763"/>
          </a:xfrm>
        </p:spPr>
        <p:txBody>
          <a:bodyPr/>
          <a:lstStyle/>
          <a:p>
            <a:pPr eaLnBrk="1" hangingPunct="1">
              <a:lnSpc>
                <a:spcPct val="90000"/>
              </a:lnSpc>
            </a:pPr>
            <a:r>
              <a:rPr lang="en-US" altLang="en-US" dirty="0" smtClean="0">
                <a:solidFill>
                  <a:schemeClr val="bg1">
                    <a:lumMod val="50000"/>
                  </a:schemeClr>
                </a:solidFill>
              </a:rPr>
              <a:t>This module is designed to keep track of all information needed by special events for a gala, completely integrated within Tessitura.</a:t>
            </a:r>
          </a:p>
          <a:p>
            <a:pPr eaLnBrk="1" hangingPunct="1">
              <a:lnSpc>
                <a:spcPct val="90000"/>
              </a:lnSpc>
            </a:pPr>
            <a:r>
              <a:rPr lang="en-US" altLang="en-US" dirty="0" smtClean="0">
                <a:solidFill>
                  <a:schemeClr val="bg1">
                    <a:lumMod val="50000"/>
                  </a:schemeClr>
                </a:solidFill>
              </a:rPr>
              <a:t>Robust and easy to use in a fast paced environment</a:t>
            </a:r>
          </a:p>
          <a:p>
            <a:pPr eaLnBrk="1" hangingPunct="1">
              <a:lnSpc>
                <a:spcPct val="90000"/>
              </a:lnSpc>
            </a:pPr>
            <a:r>
              <a:rPr lang="en-US" altLang="en-US" dirty="0" smtClean="0">
                <a:solidFill>
                  <a:schemeClr val="bg1">
                    <a:lumMod val="50000"/>
                  </a:schemeClr>
                </a:solidFill>
              </a:rPr>
              <a:t>Not rock the boat  - the new pivot table reports are “just like” the old excel reports</a:t>
            </a:r>
          </a:p>
          <a:p>
            <a:pPr eaLnBrk="1" hangingPunct="1">
              <a:lnSpc>
                <a:spcPct val="90000"/>
              </a:lnSpc>
            </a:pPr>
            <a:endParaRPr lang="en-US" altLang="en-US" dirty="0" smtClean="0">
              <a:solidFill>
                <a:schemeClr val="bg1">
                  <a:lumMod val="50000"/>
                </a:schemeClr>
              </a:solidFill>
            </a:endParaRPr>
          </a:p>
          <a:p>
            <a:pPr eaLnBrk="1" hangingPunct="1">
              <a:lnSpc>
                <a:spcPct val="90000"/>
              </a:lnSpc>
            </a:pPr>
            <a:endParaRPr lang="en-US" altLang="en-US" dirty="0" smtClean="0">
              <a:solidFill>
                <a:srgbClr val="0033CC"/>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1000"/>
                                        <p:tgtEl>
                                          <p:spTgt spid="7171">
                                            <p:txEl>
                                              <p:pRg st="0" end="0"/>
                                            </p:txEl>
                                          </p:spTgt>
                                        </p:tgtEl>
                                      </p:cBhvr>
                                    </p:animEffect>
                                    <p:anim calcmode="lin" valueType="num">
                                      <p:cBhvr>
                                        <p:cTn id="8" dur="1000" fill="hold"/>
                                        <p:tgtEl>
                                          <p:spTgt spid="717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171">
                                            <p:txEl>
                                              <p:pRg st="1" end="1"/>
                                            </p:txEl>
                                          </p:spTgt>
                                        </p:tgtEl>
                                        <p:attrNameLst>
                                          <p:attrName>style.visibility</p:attrName>
                                        </p:attrNameLst>
                                      </p:cBhvr>
                                      <p:to>
                                        <p:strVal val="visible"/>
                                      </p:to>
                                    </p:set>
                                    <p:animEffect transition="in" filter="fade">
                                      <p:cBhvr>
                                        <p:cTn id="14" dur="500"/>
                                        <p:tgtEl>
                                          <p:spTgt spid="7171">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Effect transition="in" filter="fade">
                                      <p:cBhvr>
                                        <p:cTn id="19" dur="1000"/>
                                        <p:tgtEl>
                                          <p:spTgt spid="7171">
                                            <p:txEl>
                                              <p:pRg st="2" end="2"/>
                                            </p:txEl>
                                          </p:spTgt>
                                        </p:tgtEl>
                                      </p:cBhvr>
                                    </p:animEffect>
                                    <p:anim calcmode="lin" valueType="num">
                                      <p:cBhvr>
                                        <p:cTn id="20"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1">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752600" y="1143000"/>
            <a:ext cx="5791200" cy="1143000"/>
          </a:xfrm>
        </p:spPr>
        <p:txBody>
          <a:bodyPr/>
          <a:lstStyle/>
          <a:p>
            <a:pPr eaLnBrk="1" hangingPunct="1"/>
            <a:r>
              <a:rPr lang="en-US" altLang="en-US" sz="4000" dirty="0" smtClean="0">
                <a:solidFill>
                  <a:schemeClr val="hlink"/>
                </a:solidFill>
              </a:rPr>
              <a:t>Primary Local Tables</a:t>
            </a:r>
          </a:p>
        </p:txBody>
      </p:sp>
      <p:sp>
        <p:nvSpPr>
          <p:cNvPr id="8195" name="Rectangle 3"/>
          <p:cNvSpPr>
            <a:spLocks noGrp="1" noChangeArrowheads="1"/>
          </p:cNvSpPr>
          <p:nvPr>
            <p:ph type="body" idx="1"/>
          </p:nvPr>
        </p:nvSpPr>
        <p:spPr>
          <a:xfrm>
            <a:off x="533400" y="2362200"/>
            <a:ext cx="8229600" cy="4373563"/>
          </a:xfrm>
        </p:spPr>
        <p:txBody>
          <a:bodyPr/>
          <a:lstStyle/>
          <a:p>
            <a:pPr eaLnBrk="1" hangingPunct="1"/>
            <a:r>
              <a:rPr lang="en-US" altLang="en-US" sz="2800" dirty="0" smtClean="0">
                <a:solidFill>
                  <a:schemeClr val="bg1">
                    <a:lumMod val="50000"/>
                  </a:schemeClr>
                </a:solidFill>
              </a:rPr>
              <a:t>LTX_EVENT_PARTY</a:t>
            </a:r>
          </a:p>
          <a:p>
            <a:pPr eaLnBrk="1" hangingPunct="1"/>
            <a:r>
              <a:rPr lang="en-US" altLang="en-US" sz="2800" dirty="0" smtClean="0">
                <a:solidFill>
                  <a:schemeClr val="bg1">
                    <a:lumMod val="50000"/>
                  </a:schemeClr>
                </a:solidFill>
              </a:rPr>
              <a:t>LTX_EVENT_GUEST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additive="base">
                                        <p:cTn id="7"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additive="base">
                                        <p:cTn id="13"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1825869" y="990600"/>
            <a:ext cx="5257800" cy="762000"/>
          </a:xfrm>
        </p:spPr>
        <p:txBody>
          <a:bodyPr/>
          <a:lstStyle/>
          <a:p>
            <a:pPr eaLnBrk="1" hangingPunct="1"/>
            <a:r>
              <a:rPr lang="en-US" altLang="en-US" sz="3200" dirty="0" smtClean="0">
                <a:solidFill>
                  <a:schemeClr val="hlink"/>
                </a:solidFill>
              </a:rPr>
              <a:t>LTX_EVENT_PARTY</a:t>
            </a:r>
          </a:p>
        </p:txBody>
      </p:sp>
      <p:sp>
        <p:nvSpPr>
          <p:cNvPr id="9219" name="Rectangle 3"/>
          <p:cNvSpPr>
            <a:spLocks noGrp="1" noChangeArrowheads="1"/>
          </p:cNvSpPr>
          <p:nvPr>
            <p:ph type="body" idx="1"/>
          </p:nvPr>
        </p:nvSpPr>
        <p:spPr>
          <a:xfrm>
            <a:off x="457200" y="1752600"/>
            <a:ext cx="8229600" cy="4373563"/>
          </a:xfrm>
        </p:spPr>
        <p:txBody>
          <a:bodyPr/>
          <a:lstStyle/>
          <a:p>
            <a:pPr eaLnBrk="1" hangingPunct="1"/>
            <a:r>
              <a:rPr lang="en-US" altLang="en-US" sz="2400" dirty="0" smtClean="0">
                <a:solidFill>
                  <a:schemeClr val="bg1">
                    <a:lumMod val="50000"/>
                  </a:schemeClr>
                </a:solidFill>
              </a:rPr>
              <a:t>holds information at the “couple” level. </a:t>
            </a:r>
          </a:p>
          <a:p>
            <a:pPr eaLnBrk="1" hangingPunct="1"/>
            <a:r>
              <a:rPr lang="en-US" altLang="en-US" sz="2400" dirty="0" smtClean="0">
                <a:solidFill>
                  <a:schemeClr val="bg1">
                    <a:lumMod val="50000"/>
                  </a:schemeClr>
                </a:solidFill>
              </a:rPr>
              <a:t>For example, a company may buy a table of ten, consisting of five couples.  Each “couple” is a called for our purposes a “party”,  which does not necessarily indicate two people, but can be any number of people who RSVP as one, have one escort card (for table seating) and sit at the same table.  </a:t>
            </a:r>
          </a:p>
          <a:p>
            <a:pPr eaLnBrk="1" hangingPunct="1"/>
            <a:r>
              <a:rPr lang="en-US" altLang="en-US" sz="2400" dirty="0" smtClean="0">
                <a:solidFill>
                  <a:schemeClr val="bg1">
                    <a:lumMod val="50000"/>
                  </a:schemeClr>
                </a:solidFill>
              </a:rPr>
              <a:t>Information that is unique to the “couple” or “party”  is contained in this table.  </a:t>
            </a:r>
          </a:p>
          <a:p>
            <a:pPr eaLnBrk="1" hangingPunct="1"/>
            <a:r>
              <a:rPr lang="en-US" altLang="en-US" sz="2400" dirty="0" smtClean="0">
                <a:solidFill>
                  <a:schemeClr val="bg1">
                    <a:lumMod val="50000"/>
                  </a:schemeClr>
                </a:solidFill>
              </a:rPr>
              <a:t>There may be many records in LTX_EVENT_PARTY that corresponding to one event record in TX_EVENT_EXTRACT (events radio button in history tab). </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dissolve">
                                      <p:cBhvr>
                                        <p:cTn id="7" dur="500"/>
                                        <p:tgtEl>
                                          <p:spTgt spid="9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fade">
                                      <p:cBhvr>
                                        <p:cTn id="12" dur="500"/>
                                        <p:tgtEl>
                                          <p:spTgt spid="9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 calcmode="lin" valueType="num">
                                      <p:cBhvr additive="base">
                                        <p:cTn id="17" dur="500" fill="hold"/>
                                        <p:tgtEl>
                                          <p:spTgt spid="9219">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21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219">
                                            <p:txEl>
                                              <p:pRg st="3" end="3"/>
                                            </p:txEl>
                                          </p:spTgt>
                                        </p:tgtEl>
                                        <p:attrNameLst>
                                          <p:attrName>style.visibility</p:attrName>
                                        </p:attrNameLst>
                                      </p:cBhvr>
                                      <p:to>
                                        <p:strVal val="visible"/>
                                      </p:to>
                                    </p:set>
                                    <p:animEffect transition="in" filter="fade">
                                      <p:cBhvr>
                                        <p:cTn id="23"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1998"/>
            <a:ext cx="9142110" cy="2714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371600" y="3733800"/>
            <a:ext cx="6126998" cy="1815882"/>
          </a:xfrm>
          <a:prstGeom prst="rect">
            <a:avLst/>
          </a:prstGeom>
          <a:ln/>
        </p:spPr>
        <p:style>
          <a:lnRef idx="2">
            <a:schemeClr val="accent3"/>
          </a:lnRef>
          <a:fillRef idx="1">
            <a:schemeClr val="lt1"/>
          </a:fillRef>
          <a:effectRef idx="0">
            <a:schemeClr val="accent3"/>
          </a:effectRef>
          <a:fontRef idx="minor">
            <a:schemeClr val="dk1"/>
          </a:fontRef>
        </p:style>
        <p:txBody>
          <a:bodyPr wrap="none" rtlCol="0">
            <a:spAutoFit/>
          </a:bodyPr>
          <a:lstStyle/>
          <a:p>
            <a:r>
              <a:rPr lang="en-US" sz="2800" dirty="0" smtClean="0">
                <a:solidFill>
                  <a:schemeClr val="bg1">
                    <a:lumMod val="50000"/>
                  </a:schemeClr>
                </a:solidFill>
              </a:rPr>
              <a:t>There are only three required entries:</a:t>
            </a:r>
          </a:p>
          <a:p>
            <a:pPr marL="285750" indent="-285750">
              <a:buFont typeface="Arial" panose="020B0604020202020204" pitchFamily="34" charset="0"/>
              <a:buChar char="•"/>
            </a:pPr>
            <a:r>
              <a:rPr lang="en-US" sz="2800" dirty="0" smtClean="0">
                <a:solidFill>
                  <a:schemeClr val="bg1">
                    <a:lumMod val="50000"/>
                  </a:schemeClr>
                </a:solidFill>
              </a:rPr>
              <a:t>Elevated Event (Campaign)</a:t>
            </a:r>
          </a:p>
          <a:p>
            <a:pPr marL="285750" indent="-285750">
              <a:buFont typeface="Arial" panose="020B0604020202020204" pitchFamily="34" charset="0"/>
              <a:buChar char="•"/>
            </a:pPr>
            <a:r>
              <a:rPr lang="en-US" sz="2800" dirty="0" smtClean="0">
                <a:solidFill>
                  <a:schemeClr val="bg1">
                    <a:lumMod val="50000"/>
                  </a:schemeClr>
                </a:solidFill>
              </a:rPr>
              <a:t>Status</a:t>
            </a:r>
          </a:p>
          <a:p>
            <a:pPr marL="285750" indent="-285750">
              <a:buFont typeface="Arial" panose="020B0604020202020204" pitchFamily="34" charset="0"/>
              <a:buChar char="•"/>
            </a:pPr>
            <a:r>
              <a:rPr lang="en-US" sz="2800" dirty="0" smtClean="0">
                <a:solidFill>
                  <a:schemeClr val="bg1">
                    <a:lumMod val="50000"/>
                  </a:schemeClr>
                </a:solidFill>
              </a:rPr>
              <a:t>Number in Party</a:t>
            </a:r>
            <a:endParaRPr lang="en-US" sz="2800" dirty="0">
              <a:solidFill>
                <a:schemeClr val="bg1">
                  <a:lumMod val="50000"/>
                </a:schemeClr>
              </a:solidFill>
            </a:endParaRPr>
          </a:p>
        </p:txBody>
      </p:sp>
      <p:sp>
        <p:nvSpPr>
          <p:cNvPr id="4" name="Oval 3"/>
          <p:cNvSpPr/>
          <p:nvPr/>
        </p:nvSpPr>
        <p:spPr>
          <a:xfrm>
            <a:off x="5644662" y="2963008"/>
            <a:ext cx="999392" cy="228600"/>
          </a:xfrm>
          <a:prstGeom prst="ellipse">
            <a:avLst/>
          </a:prstGeom>
          <a:noFill/>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5" name="Oval 4"/>
          <p:cNvSpPr/>
          <p:nvPr/>
        </p:nvSpPr>
        <p:spPr>
          <a:xfrm>
            <a:off x="-43962" y="2769577"/>
            <a:ext cx="1415562" cy="29307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1406281" y="5549682"/>
            <a:ext cx="6477000" cy="1200329"/>
          </a:xfrm>
          <a:prstGeom prst="rect">
            <a:avLst/>
          </a:prstGeom>
          <a:noFill/>
        </p:spPr>
        <p:txBody>
          <a:bodyPr wrap="square" rtlCol="0">
            <a:spAutoFit/>
          </a:bodyPr>
          <a:lstStyle/>
          <a:p>
            <a:r>
              <a:rPr lang="en-US" sz="2400" dirty="0" smtClean="0">
                <a:solidFill>
                  <a:srgbClr val="FF0000"/>
                </a:solidFill>
              </a:rPr>
              <a:t>Everything else is auto populated or optional!</a:t>
            </a:r>
            <a:endParaRPr lang="en-US" sz="2400" dirty="0">
              <a:solidFill>
                <a:srgbClr val="FF0000"/>
              </a:solidFill>
            </a:endParaRPr>
          </a:p>
          <a:p>
            <a:r>
              <a:rPr lang="en-US" sz="2400" dirty="0" smtClean="0">
                <a:solidFill>
                  <a:srgbClr val="FF0000"/>
                </a:solidFill>
              </a:rPr>
              <a:t>Including the guest records!</a:t>
            </a:r>
          </a:p>
          <a:p>
            <a:endParaRPr lang="en-US" sz="2400" dirty="0">
              <a:solidFill>
                <a:srgbClr val="FF0000"/>
              </a:solidFill>
            </a:endParaRPr>
          </a:p>
        </p:txBody>
      </p:sp>
      <p:sp>
        <p:nvSpPr>
          <p:cNvPr id="13" name="Oval 12"/>
          <p:cNvSpPr/>
          <p:nvPr/>
        </p:nvSpPr>
        <p:spPr>
          <a:xfrm>
            <a:off x="-381000" y="1875692"/>
            <a:ext cx="1447800" cy="41030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p:nvSpPr>
        <p:spPr>
          <a:xfrm>
            <a:off x="108438" y="2667000"/>
            <a:ext cx="2101362" cy="2051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2743200" y="228600"/>
            <a:ext cx="3982180" cy="461665"/>
          </a:xfrm>
          <a:prstGeom prst="rect">
            <a:avLst/>
          </a:prstGeom>
          <a:noFill/>
        </p:spPr>
        <p:txBody>
          <a:bodyPr wrap="none" rtlCol="0">
            <a:spAutoFit/>
          </a:bodyPr>
          <a:lstStyle/>
          <a:p>
            <a:r>
              <a:rPr lang="en-US" sz="2400" dirty="0" smtClean="0">
                <a:solidFill>
                  <a:schemeClr val="bg1">
                    <a:lumMod val="50000"/>
                  </a:schemeClr>
                </a:solidFill>
              </a:rPr>
              <a:t>Custom Event Party Screen</a:t>
            </a:r>
            <a:endParaRPr lang="en-US" sz="2400" dirty="0"/>
          </a:p>
        </p:txBody>
      </p:sp>
      <p:sp>
        <p:nvSpPr>
          <p:cNvPr id="17" name="Oval 16"/>
          <p:cNvSpPr/>
          <p:nvPr/>
        </p:nvSpPr>
        <p:spPr>
          <a:xfrm>
            <a:off x="6400800" y="2895600"/>
            <a:ext cx="1676400" cy="304800"/>
          </a:xfrm>
          <a:prstGeom prst="ellipse">
            <a:avLst/>
          </a:prstGeom>
          <a:noFill/>
          <a:ln>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1" end="1"/>
                                            </p:txEl>
                                          </p:spTgt>
                                        </p:tgtEl>
                                        <p:attrNameLst>
                                          <p:attrName>style.visibility</p:attrName>
                                        </p:attrNameLst>
                                      </p:cBhvr>
                                      <p:to>
                                        <p:strVal val="visible"/>
                                      </p:to>
                                    </p:set>
                                    <p:anim calcmode="lin" valueType="num">
                                      <p:cBhvr additive="base">
                                        <p:cTn id="21"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1" end="1"/>
                                            </p:txEl>
                                          </p:spTgt>
                                        </p:tgtEl>
                                        <p:attrNameLst>
                                          <p:attrName>ppt_y</p:attrName>
                                        </p:attrNameLst>
                                      </p:cBhvr>
                                      <p:tavLst>
                                        <p:tav tm="0">
                                          <p:val>
                                            <p:strVal val="1+#ppt_h/2"/>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
                                            <p:txEl>
                                              <p:pRg st="2" end="2"/>
                                            </p:txEl>
                                          </p:spTgt>
                                        </p:tgtEl>
                                        <p:attrNameLst>
                                          <p:attrName>style.visibility</p:attrName>
                                        </p:attrNameLst>
                                      </p:cBhvr>
                                      <p:to>
                                        <p:strVal val="visible"/>
                                      </p:to>
                                    </p:set>
                                    <p:animEffect transition="in" filter="fade">
                                      <p:cBhvr>
                                        <p:cTn id="32" dur="1000"/>
                                        <p:tgtEl>
                                          <p:spTgt spid="2">
                                            <p:txEl>
                                              <p:pRg st="2" end="2"/>
                                            </p:txEl>
                                          </p:spTgt>
                                        </p:tgtEl>
                                      </p:cBhvr>
                                    </p:animEffect>
                                    <p:anim calcmode="lin" valueType="num">
                                      <p:cBhvr>
                                        <p:cTn id="33"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2">
                                            <p:txEl>
                                              <p:pRg st="2" end="2"/>
                                            </p:txEl>
                                          </p:spTgt>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1000"/>
                                        <p:tgtEl>
                                          <p:spTgt spid="5"/>
                                        </p:tgtEl>
                                      </p:cBhvr>
                                    </p:animEffect>
                                    <p:anim calcmode="lin" valueType="num">
                                      <p:cBhvr>
                                        <p:cTn id="38" dur="1000" fill="hold"/>
                                        <p:tgtEl>
                                          <p:spTgt spid="5"/>
                                        </p:tgtEl>
                                        <p:attrNameLst>
                                          <p:attrName>ppt_x</p:attrName>
                                        </p:attrNameLst>
                                      </p:cBhvr>
                                      <p:tavLst>
                                        <p:tav tm="0">
                                          <p:val>
                                            <p:strVal val="#ppt_x"/>
                                          </p:val>
                                        </p:tav>
                                        <p:tav tm="100000">
                                          <p:val>
                                            <p:strVal val="#ppt_x"/>
                                          </p:val>
                                        </p:tav>
                                      </p:tavLst>
                                    </p:anim>
                                    <p:anim calcmode="lin" valueType="num">
                                      <p:cBhvr>
                                        <p:cTn id="39" dur="1000" fill="hold"/>
                                        <p:tgtEl>
                                          <p:spTgt spid="5"/>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2">
                                            <p:txEl>
                                              <p:pRg st="3" end="3"/>
                                            </p:txEl>
                                          </p:spTgt>
                                        </p:tgtEl>
                                        <p:attrNameLst>
                                          <p:attrName>style.visibility</p:attrName>
                                        </p:attrNameLst>
                                      </p:cBhvr>
                                      <p:to>
                                        <p:strVal val="visible"/>
                                      </p:to>
                                    </p:set>
                                    <p:anim calcmode="lin" valueType="num">
                                      <p:cBhvr>
                                        <p:cTn id="4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45" dur="1000" fill="hold"/>
                                        <p:tgtEl>
                                          <p:spTgt spid="2">
                                            <p:txEl>
                                              <p:pRg st="3" end="3"/>
                                            </p:txEl>
                                          </p:spTgt>
                                        </p:tgtEl>
                                        <p:attrNameLst>
                                          <p:attrName>ppt_h</p:attrName>
                                        </p:attrNameLst>
                                      </p:cBhvr>
                                      <p:tavLst>
                                        <p:tav tm="0">
                                          <p:val>
                                            <p:fltVal val="0"/>
                                          </p:val>
                                        </p:tav>
                                        <p:tav tm="100000">
                                          <p:val>
                                            <p:strVal val="#ppt_h"/>
                                          </p:val>
                                        </p:tav>
                                      </p:tavLst>
                                    </p:anim>
                                    <p:anim calcmode="lin" valueType="num">
                                      <p:cBhvr>
                                        <p:cTn id="46" dur="1000" fill="hold"/>
                                        <p:tgtEl>
                                          <p:spTgt spid="2">
                                            <p:txEl>
                                              <p:pRg st="3" end="3"/>
                                            </p:txEl>
                                          </p:spTgt>
                                        </p:tgtEl>
                                        <p:attrNameLst>
                                          <p:attrName>style.rotation</p:attrName>
                                        </p:attrNameLst>
                                      </p:cBhvr>
                                      <p:tavLst>
                                        <p:tav tm="0">
                                          <p:val>
                                            <p:fltVal val="90"/>
                                          </p:val>
                                        </p:tav>
                                        <p:tav tm="100000">
                                          <p:val>
                                            <p:fltVal val="0"/>
                                          </p:val>
                                        </p:tav>
                                      </p:tavLst>
                                    </p:anim>
                                    <p:animEffect transition="in" filter="fade">
                                      <p:cBhvr>
                                        <p:cTn id="47" dur="1000"/>
                                        <p:tgtEl>
                                          <p:spTgt spid="2">
                                            <p:txEl>
                                              <p:pRg st="3" end="3"/>
                                            </p:txEl>
                                          </p:spTgt>
                                        </p:tgtEl>
                                      </p:cBhvr>
                                    </p:animEffect>
                                  </p:childTnLst>
                                </p:cTn>
                              </p:par>
                              <p:par>
                                <p:cTn id="48" presetID="2" presetClass="entr" presetSubtype="4" fill="hold" grpId="0"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additive="base">
                                        <p:cTn id="50" dur="500" fill="hold"/>
                                        <p:tgtEl>
                                          <p:spTgt spid="4"/>
                                        </p:tgtEl>
                                        <p:attrNameLst>
                                          <p:attrName>ppt_x</p:attrName>
                                        </p:attrNameLst>
                                      </p:cBhvr>
                                      <p:tavLst>
                                        <p:tav tm="0">
                                          <p:val>
                                            <p:strVal val="#ppt_x"/>
                                          </p:val>
                                        </p:tav>
                                        <p:tav tm="100000">
                                          <p:val>
                                            <p:strVal val="#ppt_x"/>
                                          </p:val>
                                        </p:tav>
                                      </p:tavLst>
                                    </p:anim>
                                    <p:anim calcmode="lin" valueType="num">
                                      <p:cBhvr additive="base">
                                        <p:cTn id="51" dur="500" fill="hold"/>
                                        <p:tgtEl>
                                          <p:spTgt spid="4"/>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8">
                                            <p:txEl>
                                              <p:pRg st="0" end="0"/>
                                            </p:txEl>
                                          </p:spTgt>
                                        </p:tgtEl>
                                        <p:attrNameLst>
                                          <p:attrName>style.visibility</p:attrName>
                                        </p:attrNameLst>
                                      </p:cBhvr>
                                      <p:to>
                                        <p:strVal val="visible"/>
                                      </p:to>
                                    </p:set>
                                    <p:animEffect transition="in" filter="fade">
                                      <p:cBhvr>
                                        <p:cTn id="56" dur="1000"/>
                                        <p:tgtEl>
                                          <p:spTgt spid="8">
                                            <p:txEl>
                                              <p:pRg st="0" end="0"/>
                                            </p:txEl>
                                          </p:spTgt>
                                        </p:tgtEl>
                                      </p:cBhvr>
                                    </p:animEffect>
                                    <p:anim calcmode="lin" valueType="num">
                                      <p:cBhvr>
                                        <p:cTn id="57"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58" dur="1000" fill="hold"/>
                                        <p:tgtEl>
                                          <p:spTgt spid="8">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31" presetClass="entr" presetSubtype="0" fill="hold" nodeType="clickEffect">
                                  <p:stCondLst>
                                    <p:cond delay="0"/>
                                  </p:stCondLst>
                                  <p:iterate type="lt">
                                    <p:tmPct val="5000"/>
                                  </p:iterate>
                                  <p:childTnLst>
                                    <p:set>
                                      <p:cBhvr>
                                        <p:cTn id="62" dur="1" fill="hold">
                                          <p:stCondLst>
                                            <p:cond delay="0"/>
                                          </p:stCondLst>
                                        </p:cTn>
                                        <p:tgtEl>
                                          <p:spTgt spid="8">
                                            <p:txEl>
                                              <p:pRg st="1" end="1"/>
                                            </p:txEl>
                                          </p:spTgt>
                                        </p:tgtEl>
                                        <p:attrNameLst>
                                          <p:attrName>style.visibility</p:attrName>
                                        </p:attrNameLst>
                                      </p:cBhvr>
                                      <p:to>
                                        <p:strVal val="visible"/>
                                      </p:to>
                                    </p:set>
                                    <p:anim calcmode="lin" valueType="num">
                                      <p:cBhvr>
                                        <p:cTn id="63" dur="1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64" dur="1000" fill="hold"/>
                                        <p:tgtEl>
                                          <p:spTgt spid="8">
                                            <p:txEl>
                                              <p:pRg st="1" end="1"/>
                                            </p:txEl>
                                          </p:spTgt>
                                        </p:tgtEl>
                                        <p:attrNameLst>
                                          <p:attrName>ppt_h</p:attrName>
                                        </p:attrNameLst>
                                      </p:cBhvr>
                                      <p:tavLst>
                                        <p:tav tm="0">
                                          <p:val>
                                            <p:fltVal val="0"/>
                                          </p:val>
                                        </p:tav>
                                        <p:tav tm="100000">
                                          <p:val>
                                            <p:strVal val="#ppt_h"/>
                                          </p:val>
                                        </p:tav>
                                      </p:tavLst>
                                    </p:anim>
                                    <p:anim calcmode="lin" valueType="num">
                                      <p:cBhvr>
                                        <p:cTn id="65" dur="1000" fill="hold"/>
                                        <p:tgtEl>
                                          <p:spTgt spid="8">
                                            <p:txEl>
                                              <p:pRg st="1" end="1"/>
                                            </p:txEl>
                                          </p:spTgt>
                                        </p:tgtEl>
                                        <p:attrNameLst>
                                          <p:attrName>style.rotation</p:attrName>
                                        </p:attrNameLst>
                                      </p:cBhvr>
                                      <p:tavLst>
                                        <p:tav tm="0">
                                          <p:val>
                                            <p:fltVal val="90"/>
                                          </p:val>
                                        </p:tav>
                                        <p:tav tm="100000">
                                          <p:val>
                                            <p:fltVal val="0"/>
                                          </p:val>
                                        </p:tav>
                                      </p:tavLst>
                                    </p:anim>
                                    <p:animEffect transition="in" filter="fade">
                                      <p:cBhvr>
                                        <p:cTn id="66" dur="1000"/>
                                        <p:tgtEl>
                                          <p:spTgt spid="8">
                                            <p:txEl>
                                              <p:pRg st="1" end="1"/>
                                            </p:txEl>
                                          </p:spTgt>
                                        </p:tgtEl>
                                      </p:cBhvr>
                                    </p:animEffect>
                                  </p:childTnLst>
                                </p:cTn>
                              </p:par>
                              <p:par>
                                <p:cTn id="67" presetID="2" presetClass="entr" presetSubtype="4" fill="hold" grpId="0" nodeType="with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additive="base">
                                        <p:cTn id="69" dur="500" fill="hold"/>
                                        <p:tgtEl>
                                          <p:spTgt spid="17"/>
                                        </p:tgtEl>
                                        <p:attrNameLst>
                                          <p:attrName>ppt_x</p:attrName>
                                        </p:attrNameLst>
                                      </p:cBhvr>
                                      <p:tavLst>
                                        <p:tav tm="0">
                                          <p:val>
                                            <p:strVal val="#ppt_x"/>
                                          </p:val>
                                        </p:tav>
                                        <p:tav tm="100000">
                                          <p:val>
                                            <p:strVal val="#ppt_x"/>
                                          </p:val>
                                        </p:tav>
                                      </p:tavLst>
                                    </p:anim>
                                    <p:anim calcmode="lin" valueType="num">
                                      <p:cBhvr additive="base">
                                        <p:cTn id="7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3" grpId="0" animBg="1"/>
      <p:bldP spid="15"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3581400" y="3885032"/>
            <a:ext cx="3835217"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T_CAMPAIGN elevated events only</a:t>
            </a:r>
            <a:endParaRPr lang="en-US"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anim calcmode="lin" valueType="num">
                                      <p:cBhvr>
                                        <p:cTn id="8" dur="1500" fill="hold"/>
                                        <p:tgtEl>
                                          <p:spTgt spid="7"/>
                                        </p:tgtEl>
                                        <p:attrNameLst>
                                          <p:attrName>ppt_x</p:attrName>
                                        </p:attrNameLst>
                                      </p:cBhvr>
                                      <p:tavLst>
                                        <p:tav tm="0">
                                          <p:val>
                                            <p:strVal val="#ppt_x"/>
                                          </p:val>
                                        </p:tav>
                                        <p:tav tm="100000">
                                          <p:val>
                                            <p:strVal val="#ppt_x"/>
                                          </p:val>
                                        </p:tav>
                                      </p:tavLst>
                                    </p:anim>
                                    <p:anim calcmode="lin" valueType="num">
                                      <p:cBhvr>
                                        <p:cTn id="9" dur="1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1828800" y="4038600"/>
            <a:ext cx="3963988" cy="369888"/>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a:solidFill>
                  <a:srgbClr val="0070C0"/>
                </a:solidFill>
              </a:rPr>
              <a:t>TR_INVITATION_STATUS dropdown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193453" y="3886200"/>
            <a:ext cx="4570482" cy="646331"/>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a:solidFill>
                  <a:srgbClr val="0070C0"/>
                </a:solidFill>
              </a:rPr>
              <a:t>LTR_EVENT_GUEST_TYPE </a:t>
            </a:r>
            <a:r>
              <a:rPr lang="en-US" dirty="0" smtClean="0">
                <a:solidFill>
                  <a:srgbClr val="0070C0"/>
                </a:solidFill>
              </a:rPr>
              <a:t>dropdown</a:t>
            </a:r>
          </a:p>
          <a:p>
            <a:pPr>
              <a:defRPr/>
            </a:pPr>
            <a:r>
              <a:rPr lang="en-US" dirty="0" smtClean="0">
                <a:solidFill>
                  <a:srgbClr val="0070C0"/>
                </a:solidFill>
              </a:rPr>
              <a:t>Default value can be defined per campaign</a:t>
            </a:r>
            <a:endParaRPr lang="en-US" dirty="0">
              <a:solidFill>
                <a:srgbClr val="0070C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2971800" y="3902425"/>
            <a:ext cx="286425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Customer No of party</a:t>
            </a:r>
          </a:p>
          <a:p>
            <a:pPr>
              <a:defRPr/>
            </a:pPr>
            <a:r>
              <a:rPr lang="en-US" dirty="0" smtClean="0">
                <a:solidFill>
                  <a:srgbClr val="0070C0"/>
                </a:solidFill>
              </a:rPr>
              <a:t>(pre-populated/editable)</a:t>
            </a:r>
            <a:endParaRPr lang="en-US" dirty="0">
              <a:solidFill>
                <a:srgbClr val="0070C0"/>
              </a:solidFill>
            </a:endParaRPr>
          </a:p>
        </p:txBody>
      </p:sp>
      <p:sp>
        <p:nvSpPr>
          <p:cNvPr id="14" name="TextBox 13"/>
          <p:cNvSpPr txBox="1"/>
          <p:nvPr/>
        </p:nvSpPr>
        <p:spPr>
          <a:xfrm>
            <a:off x="4363238" y="3902425"/>
            <a:ext cx="2647162"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Party name  (automatic/editable)</a:t>
            </a:r>
            <a:endParaRPr lang="en-US" dirty="0">
              <a:solidFill>
                <a:srgbClr val="0070C0"/>
              </a:solidFill>
            </a:endParaRPr>
          </a:p>
        </p:txBody>
      </p:sp>
      <p:sp>
        <p:nvSpPr>
          <p:cNvPr id="18" name="TextBox 17"/>
          <p:cNvSpPr txBox="1"/>
          <p:nvPr/>
        </p:nvSpPr>
        <p:spPr>
          <a:xfrm>
            <a:off x="3629419" y="3902425"/>
            <a:ext cx="2647162"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Seating notes</a:t>
            </a:r>
          </a:p>
          <a:p>
            <a:pPr>
              <a:defRPr/>
            </a:pPr>
            <a:r>
              <a:rPr lang="en-US" dirty="0" smtClean="0">
                <a:solidFill>
                  <a:srgbClr val="0070C0"/>
                </a:solidFill>
              </a:rPr>
              <a:t>(optional)</a:t>
            </a:r>
            <a:endParaRPr lang="en-US" dirty="0">
              <a:solidFill>
                <a:srgbClr val="0070C0"/>
              </a:solidFill>
            </a:endParaRPr>
          </a:p>
        </p:txBody>
      </p:sp>
      <p:sp>
        <p:nvSpPr>
          <p:cNvPr id="11" name="TextBox 10"/>
          <p:cNvSpPr txBox="1"/>
          <p:nvPr/>
        </p:nvSpPr>
        <p:spPr>
          <a:xfrm>
            <a:off x="6993731" y="304800"/>
            <a:ext cx="1557338" cy="369888"/>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a:solidFill>
                  <a:srgbClr val="0070C0"/>
                </a:solidFill>
              </a:rPr>
              <a:t>Event Parties</a:t>
            </a:r>
          </a:p>
        </p:txBody>
      </p:sp>
      <p:sp>
        <p:nvSpPr>
          <p:cNvPr id="2" name="Oval 1"/>
          <p:cNvSpPr/>
          <p:nvPr/>
        </p:nvSpPr>
        <p:spPr>
          <a:xfrm>
            <a:off x="152400" y="2133600"/>
            <a:ext cx="2470068"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Oval 9"/>
          <p:cNvSpPr/>
          <p:nvPr/>
        </p:nvSpPr>
        <p:spPr>
          <a:xfrm>
            <a:off x="4114800" y="2133600"/>
            <a:ext cx="2470068"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Oval 12"/>
          <p:cNvSpPr/>
          <p:nvPr/>
        </p:nvSpPr>
        <p:spPr>
          <a:xfrm>
            <a:off x="3352800" y="2743200"/>
            <a:ext cx="16002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 name="Oval 14"/>
          <p:cNvSpPr/>
          <p:nvPr/>
        </p:nvSpPr>
        <p:spPr>
          <a:xfrm>
            <a:off x="4800600" y="2743200"/>
            <a:ext cx="2470068"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 name="Oval 15"/>
          <p:cNvSpPr/>
          <p:nvPr/>
        </p:nvSpPr>
        <p:spPr>
          <a:xfrm>
            <a:off x="3352800" y="3200400"/>
            <a:ext cx="2470068"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 name="TextBox 18"/>
          <p:cNvSpPr txBox="1"/>
          <p:nvPr/>
        </p:nvSpPr>
        <p:spPr>
          <a:xfrm>
            <a:off x="533400" y="3902425"/>
            <a:ext cx="2647162"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Associated Contribution</a:t>
            </a:r>
          </a:p>
          <a:p>
            <a:pPr>
              <a:defRPr/>
            </a:pPr>
            <a:r>
              <a:rPr lang="en-US" dirty="0" smtClean="0">
                <a:solidFill>
                  <a:srgbClr val="0070C0"/>
                </a:solidFill>
              </a:rPr>
              <a:t>(read only)</a:t>
            </a:r>
            <a:endParaRPr lang="en-US" dirty="0">
              <a:solidFill>
                <a:srgbClr val="0070C0"/>
              </a:solidFill>
            </a:endParaRPr>
          </a:p>
        </p:txBody>
      </p:sp>
      <p:sp>
        <p:nvSpPr>
          <p:cNvPr id="20" name="Oval 19"/>
          <p:cNvSpPr/>
          <p:nvPr/>
        </p:nvSpPr>
        <p:spPr>
          <a:xfrm>
            <a:off x="228599" y="3276600"/>
            <a:ext cx="3400819"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1" name="TextBox 20"/>
          <p:cNvSpPr txBox="1"/>
          <p:nvPr/>
        </p:nvSpPr>
        <p:spPr>
          <a:xfrm>
            <a:off x="7227488" y="3897312"/>
            <a:ext cx="2647162"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Purchased Tickets</a:t>
            </a:r>
          </a:p>
          <a:p>
            <a:pPr>
              <a:defRPr/>
            </a:pPr>
            <a:r>
              <a:rPr lang="en-US" dirty="0" smtClean="0">
                <a:solidFill>
                  <a:srgbClr val="0070C0"/>
                </a:solidFill>
              </a:rPr>
              <a:t>(read only)</a:t>
            </a:r>
            <a:endParaRPr lang="en-US" dirty="0">
              <a:solidFill>
                <a:srgbClr val="0070C0"/>
              </a:solidFill>
            </a:endParaRPr>
          </a:p>
        </p:txBody>
      </p:sp>
      <p:sp>
        <p:nvSpPr>
          <p:cNvPr id="22" name="Oval 21"/>
          <p:cNvSpPr/>
          <p:nvPr/>
        </p:nvSpPr>
        <p:spPr>
          <a:xfrm>
            <a:off x="7696200" y="3048000"/>
            <a:ext cx="2470068"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TextBox 8"/>
          <p:cNvSpPr txBox="1"/>
          <p:nvPr/>
        </p:nvSpPr>
        <p:spPr>
          <a:xfrm>
            <a:off x="457200" y="3897312"/>
            <a:ext cx="3493264" cy="646331"/>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Program Listing </a:t>
            </a:r>
          </a:p>
          <a:p>
            <a:pPr>
              <a:defRPr/>
            </a:pPr>
            <a:r>
              <a:rPr lang="en-US" dirty="0" smtClean="0">
                <a:solidFill>
                  <a:srgbClr val="0070C0"/>
                </a:solidFill>
              </a:rPr>
              <a:t>(read only/from program names)</a:t>
            </a:r>
            <a:endParaRPr lang="en-US" dirty="0">
              <a:solidFill>
                <a:srgbClr val="0070C0"/>
              </a:solidFill>
            </a:endParaRPr>
          </a:p>
        </p:txBody>
      </p:sp>
      <p:sp>
        <p:nvSpPr>
          <p:cNvPr id="7" name="TextBox 6"/>
          <p:cNvSpPr txBox="1"/>
          <p:nvPr/>
        </p:nvSpPr>
        <p:spPr>
          <a:xfrm>
            <a:off x="4577550" y="3902425"/>
            <a:ext cx="410925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Sort Name</a:t>
            </a:r>
          </a:p>
          <a:p>
            <a:pPr>
              <a:defRPr/>
            </a:pPr>
            <a:r>
              <a:rPr lang="en-US" dirty="0" smtClean="0">
                <a:solidFill>
                  <a:srgbClr val="0070C0"/>
                </a:solidFill>
              </a:rPr>
              <a:t>(read only – from program names)</a:t>
            </a:r>
            <a:endParaRPr lang="en-US"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subTnLst>
                                    <p:set>
                                      <p:cBhvr override="childStyle">
                                        <p:cTn dur="1" fill="hold" display="0" masterRel="nextClick" afterEffect="1"/>
                                        <p:tgtEl>
                                          <p:spTgt spid="10"/>
                                        </p:tgtEl>
                                        <p:attrNameLst>
                                          <p:attrName>style.visibility</p:attrName>
                                        </p:attrNameLst>
                                      </p:cBhvr>
                                      <p:to>
                                        <p:strVal val="hidden"/>
                                      </p:to>
                                    </p:set>
                                  </p:sub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par>
                                <p:cTn id="24" presetID="1"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subTnLst>
                                    <p:set>
                                      <p:cBhvr override="childStyle">
                                        <p:cTn dur="1" fill="hold" display="0" masterRel="nextClick" afterEffect="1"/>
                                        <p:tgtEl>
                                          <p:spTgt spid="14"/>
                                        </p:tgtEl>
                                        <p:attrNameLst>
                                          <p:attrName>style.visibility</p:attrName>
                                        </p:attrNameLst>
                                      </p:cBhvr>
                                      <p:to>
                                        <p:strVal val="hidden"/>
                                      </p:to>
                                    </p:set>
                                  </p:subTnLst>
                                </p:cTn>
                              </p:par>
                              <p:par>
                                <p:cTn id="31" presetID="10"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subTnLst>
                                    <p:set>
                                      <p:cBhvr override="childStyle">
                                        <p:cTn dur="1" fill="hold" display="0" masterRel="nextClick" afterEffect="1"/>
                                        <p:tgtEl>
                                          <p:spTgt spid="18"/>
                                        </p:tgtEl>
                                        <p:attrNameLst>
                                          <p:attrName>style.visibility</p:attrName>
                                        </p:attrNameLst>
                                      </p:cBhvr>
                                      <p:to>
                                        <p:strVal val="hidden"/>
                                      </p:to>
                                    </p:set>
                                  </p:subTnLst>
                                </p:cTn>
                              </p:par>
                              <p:par>
                                <p:cTn id="39" presetID="10"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subTnLst>
                                    <p:set>
                                      <p:cBhvr override="childStyle">
                                        <p:cTn dur="1" fill="hold" display="0" masterRel="nextClick" afterEffect="1"/>
                                        <p:tgtEl>
                                          <p:spTgt spid="19"/>
                                        </p:tgtEl>
                                        <p:attrNameLst>
                                          <p:attrName>style.visibility</p:attrName>
                                        </p:attrNameLst>
                                      </p:cBhvr>
                                      <p:to>
                                        <p:strVal val="hidden"/>
                                      </p:to>
                                    </p:set>
                                  </p:subTnLst>
                                </p:cTn>
                              </p:par>
                              <p:par>
                                <p:cTn id="47" presetID="10"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subTnLst>
                                    <p:set>
                                      <p:cBhvr override="childStyle">
                                        <p:cTn dur="1" fill="hold" display="0" masterRel="nextClick" afterEffect="1"/>
                                        <p:tgtEl>
                                          <p:spTgt spid="20"/>
                                        </p:tgtEl>
                                        <p:attrNameLst>
                                          <p:attrName>style.visibility</p:attrName>
                                        </p:attrNameLst>
                                      </p:cBhvr>
                                      <p:to>
                                        <p:strVal val="hidden"/>
                                      </p:to>
                                    </p:set>
                                  </p:sub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subTnLst>
                                    <p:set>
                                      <p:cBhvr override="childStyle">
                                        <p:cTn dur="1" fill="hold" display="0" masterRel="nextClick" afterEffect="1"/>
                                        <p:tgtEl>
                                          <p:spTgt spid="21"/>
                                        </p:tgtEl>
                                        <p:attrNameLst>
                                          <p:attrName>style.visibility</p:attrName>
                                        </p:attrNameLst>
                                      </p:cBhvr>
                                      <p:to>
                                        <p:strVal val="hidden"/>
                                      </p:to>
                                    </p:set>
                                  </p:subTnLst>
                                </p:cTn>
                              </p:par>
                              <p:par>
                                <p:cTn id="55" presetID="10" presetClass="entr" presetSubtype="0" fill="hold" grpId="0" nodeType="with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500"/>
                                        <p:tgtEl>
                                          <p:spTgt spid="22"/>
                                        </p:tgtEl>
                                      </p:cBhvr>
                                    </p:animEffect>
                                  </p:childTnLst>
                                  <p:subTnLst>
                                    <p:set>
                                      <p:cBhvr override="childStyle">
                                        <p:cTn dur="1" fill="hold" display="0" masterRel="nextClick" afterEffect="1"/>
                                        <p:tgtEl>
                                          <p:spTgt spid="2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8" grpId="0" animBg="1"/>
      <p:bldP spid="2" grpId="0" animBg="1"/>
      <p:bldP spid="10" grpId="0" animBg="1"/>
      <p:bldP spid="13" grpId="0" animBg="1"/>
      <p:bldP spid="15" grpId="0" animBg="1"/>
      <p:bldP spid="16" grpId="0" animBg="1"/>
      <p:bldP spid="19" grpId="0" animBg="1"/>
      <p:bldP spid="20" grpId="0" animBg="1"/>
      <p:bldP spid="21" grpId="0" animBg="1"/>
      <p:bldP spid="22" grpId="0" animBg="1"/>
      <p:bldP spid="9"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600200" y="535247"/>
            <a:ext cx="5791200" cy="1143000"/>
          </a:xfrm>
        </p:spPr>
        <p:txBody>
          <a:bodyPr/>
          <a:lstStyle/>
          <a:p>
            <a:pPr eaLnBrk="1" hangingPunct="1"/>
            <a:r>
              <a:rPr lang="en-US" altLang="en-US" sz="4000" dirty="0" smtClean="0">
                <a:solidFill>
                  <a:schemeClr val="hlink"/>
                </a:solidFill>
              </a:rPr>
              <a:t>LTX_EVENT_GUEST</a:t>
            </a:r>
          </a:p>
        </p:txBody>
      </p:sp>
      <p:sp>
        <p:nvSpPr>
          <p:cNvPr id="20483" name="Rectangle 3"/>
          <p:cNvSpPr>
            <a:spLocks noGrp="1" noChangeArrowheads="1"/>
          </p:cNvSpPr>
          <p:nvPr>
            <p:ph type="body" idx="1"/>
          </p:nvPr>
        </p:nvSpPr>
        <p:spPr>
          <a:xfrm>
            <a:off x="457200" y="1752600"/>
            <a:ext cx="8229600" cy="4373563"/>
          </a:xfrm>
        </p:spPr>
        <p:txBody>
          <a:bodyPr/>
          <a:lstStyle/>
          <a:p>
            <a:pPr eaLnBrk="1" hangingPunct="1"/>
            <a:r>
              <a:rPr lang="en-US" altLang="en-US" sz="2000" dirty="0" smtClean="0">
                <a:solidFill>
                  <a:schemeClr val="bg1">
                    <a:lumMod val="50000"/>
                  </a:schemeClr>
                </a:solidFill>
              </a:rPr>
              <a:t>There may be many records in LTX_EVENT_GUEST that correspond to one record in LTX_EVENT_PARTY.    </a:t>
            </a:r>
          </a:p>
          <a:p>
            <a:pPr eaLnBrk="1" hangingPunct="1"/>
            <a:r>
              <a:rPr lang="en-US" altLang="en-US" sz="2000" dirty="0" smtClean="0">
                <a:solidFill>
                  <a:schemeClr val="bg1">
                    <a:lumMod val="50000"/>
                  </a:schemeClr>
                </a:solidFill>
              </a:rPr>
              <a:t>There is a trigger on LTX_EVENT_PARTY that automatically creates the appropriate number of guest records in LTX_EVENT_GUEST to save on data entry.  </a:t>
            </a:r>
          </a:p>
          <a:p>
            <a:pPr eaLnBrk="1" hangingPunct="1"/>
            <a:r>
              <a:rPr lang="en-US" altLang="en-US" sz="2000" dirty="0" smtClean="0">
                <a:solidFill>
                  <a:schemeClr val="bg1">
                    <a:lumMod val="50000"/>
                  </a:schemeClr>
                </a:solidFill>
              </a:rPr>
              <a:t>There is in turn another trigger on LTX_EVENT_GUEST that updates the event guests standard table TX_EVENT_GUEST so that canned reports will continue to function.  </a:t>
            </a:r>
          </a:p>
          <a:p>
            <a:pPr eaLnBrk="1" hangingPunct="1"/>
            <a:r>
              <a:rPr lang="en-US" altLang="en-US" sz="2000" dirty="0" smtClean="0">
                <a:solidFill>
                  <a:schemeClr val="bg1">
                    <a:lumMod val="50000"/>
                  </a:schemeClr>
                </a:solidFill>
              </a:rPr>
              <a:t>LTX_EVENT_GUEST contains all the information in TX_EVENT_GUEST, plus extra custom fields unique to each guest.</a:t>
            </a:r>
          </a:p>
          <a:p>
            <a:pPr eaLnBrk="1" hangingPunct="1"/>
            <a:r>
              <a:rPr lang="en-US" altLang="en-US" sz="2000" dirty="0" smtClean="0">
                <a:solidFill>
                  <a:schemeClr val="bg1">
                    <a:lumMod val="50000"/>
                  </a:schemeClr>
                </a:solidFill>
              </a:rPr>
              <a:t>There is also a trigger on LTX_EVENT_PARTY which creates an event history record (TX_EVENT_EXTRACT) if one doesn’t already exist for that patron.</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fade">
                                      <p:cBhvr>
                                        <p:cTn id="7" dur="1000"/>
                                        <p:tgtEl>
                                          <p:spTgt spid="20483">
                                            <p:txEl>
                                              <p:pRg st="0" end="0"/>
                                            </p:txEl>
                                          </p:spTgt>
                                        </p:tgtEl>
                                      </p:cBhvr>
                                    </p:animEffect>
                                    <p:anim calcmode="lin" valueType="num">
                                      <p:cBhvr>
                                        <p:cTn id="8" dur="1000" fill="hold"/>
                                        <p:tgtEl>
                                          <p:spTgt spid="2048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048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483">
                                            <p:txEl>
                                              <p:pRg st="1" end="1"/>
                                            </p:txEl>
                                          </p:spTgt>
                                        </p:tgtEl>
                                        <p:attrNameLst>
                                          <p:attrName>style.visibility</p:attrName>
                                        </p:attrNameLst>
                                      </p:cBhvr>
                                      <p:to>
                                        <p:strVal val="visible"/>
                                      </p:to>
                                    </p:set>
                                    <p:animEffect transition="in" filter="fade">
                                      <p:cBhvr>
                                        <p:cTn id="14" dur="1000"/>
                                        <p:tgtEl>
                                          <p:spTgt spid="20483">
                                            <p:txEl>
                                              <p:pRg st="1" end="1"/>
                                            </p:txEl>
                                          </p:spTgt>
                                        </p:tgtEl>
                                      </p:cBhvr>
                                    </p:animEffect>
                                    <p:anim calcmode="lin" valueType="num">
                                      <p:cBhvr>
                                        <p:cTn id="15" dur="10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048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483">
                                            <p:txEl>
                                              <p:pRg st="2" end="2"/>
                                            </p:txEl>
                                          </p:spTgt>
                                        </p:tgtEl>
                                        <p:attrNameLst>
                                          <p:attrName>style.visibility</p:attrName>
                                        </p:attrNameLst>
                                      </p:cBhvr>
                                      <p:to>
                                        <p:strVal val="visible"/>
                                      </p:to>
                                    </p:set>
                                    <p:animEffect transition="in" filter="fade">
                                      <p:cBhvr>
                                        <p:cTn id="21" dur="1000"/>
                                        <p:tgtEl>
                                          <p:spTgt spid="20483">
                                            <p:txEl>
                                              <p:pRg st="2" end="2"/>
                                            </p:txEl>
                                          </p:spTgt>
                                        </p:tgtEl>
                                      </p:cBhvr>
                                    </p:animEffect>
                                    <p:anim calcmode="lin" valueType="num">
                                      <p:cBhvr>
                                        <p:cTn id="22" dur="10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048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0483">
                                            <p:txEl>
                                              <p:pRg st="3" end="3"/>
                                            </p:txEl>
                                          </p:spTgt>
                                        </p:tgtEl>
                                        <p:attrNameLst>
                                          <p:attrName>style.visibility</p:attrName>
                                        </p:attrNameLst>
                                      </p:cBhvr>
                                      <p:to>
                                        <p:strVal val="visible"/>
                                      </p:to>
                                    </p:set>
                                    <p:animEffect transition="in" filter="fade">
                                      <p:cBhvr>
                                        <p:cTn id="28" dur="1000"/>
                                        <p:tgtEl>
                                          <p:spTgt spid="20483">
                                            <p:txEl>
                                              <p:pRg st="3" end="3"/>
                                            </p:txEl>
                                          </p:spTgt>
                                        </p:tgtEl>
                                      </p:cBhvr>
                                    </p:animEffect>
                                    <p:anim calcmode="lin" valueType="num">
                                      <p:cBhvr>
                                        <p:cTn id="29" dur="10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048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0483">
                                            <p:txEl>
                                              <p:pRg st="4" end="4"/>
                                            </p:txEl>
                                          </p:spTgt>
                                        </p:tgtEl>
                                        <p:attrNameLst>
                                          <p:attrName>style.visibility</p:attrName>
                                        </p:attrNameLst>
                                      </p:cBhvr>
                                      <p:to>
                                        <p:strVal val="visible"/>
                                      </p:to>
                                    </p:set>
                                    <p:animEffect transition="in" filter="fade">
                                      <p:cBhvr>
                                        <p:cTn id="35" dur="1000"/>
                                        <p:tgtEl>
                                          <p:spTgt spid="20483">
                                            <p:txEl>
                                              <p:pRg st="4" end="4"/>
                                            </p:txEl>
                                          </p:spTgt>
                                        </p:tgtEl>
                                      </p:cBhvr>
                                    </p:animEffect>
                                    <p:anim calcmode="lin" valueType="num">
                                      <p:cBhvr>
                                        <p:cTn id="36" dur="1000" fill="hold"/>
                                        <p:tgtEl>
                                          <p:spTgt spid="2048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048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86037" y="1066800"/>
            <a:ext cx="3810000" cy="7620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dirty="0" smtClean="0">
                <a:solidFill>
                  <a:srgbClr val="FF0000"/>
                </a:solidFill>
              </a:rPr>
              <a:t>CUSTOM EVENT PARTIES</a:t>
            </a:r>
          </a:p>
          <a:p>
            <a:pPr algn="ctr">
              <a:defRPr/>
            </a:pPr>
            <a:r>
              <a:rPr lang="en-US" dirty="0" smtClean="0">
                <a:solidFill>
                  <a:srgbClr val="FF0000"/>
                </a:solidFill>
              </a:rPr>
              <a:t>LTX_EVENT_PARTY</a:t>
            </a:r>
            <a:endParaRPr lang="en-US" dirty="0">
              <a:solidFill>
                <a:srgbClr val="FF0000"/>
              </a:solidFill>
            </a:endParaRPr>
          </a:p>
        </p:txBody>
      </p:sp>
      <p:cxnSp>
        <p:nvCxnSpPr>
          <p:cNvPr id="4" name="Straight Arrow Connector 3"/>
          <p:cNvCxnSpPr/>
          <p:nvPr/>
        </p:nvCxnSpPr>
        <p:spPr>
          <a:xfrm flipH="1">
            <a:off x="3101975" y="2793694"/>
            <a:ext cx="698500" cy="68580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5" name="Rectangle 4"/>
          <p:cNvSpPr/>
          <p:nvPr/>
        </p:nvSpPr>
        <p:spPr>
          <a:xfrm>
            <a:off x="4648200" y="3666506"/>
            <a:ext cx="3810000" cy="762000"/>
          </a:xfrm>
          <a:prstGeom prst="rect">
            <a:avLst/>
          </a:prstGeom>
          <a:ln/>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solidFill>
                  <a:srgbClr val="FF0000"/>
                </a:solidFill>
              </a:rPr>
              <a:t>CUSTOM EVENT GUESTS</a:t>
            </a:r>
          </a:p>
          <a:p>
            <a:pPr algn="ctr">
              <a:defRPr/>
            </a:pPr>
            <a:r>
              <a:rPr lang="en-US" dirty="0" smtClean="0">
                <a:solidFill>
                  <a:srgbClr val="FF0000"/>
                </a:solidFill>
              </a:rPr>
              <a:t>LTX_EVENT_GUEST</a:t>
            </a:r>
            <a:endParaRPr lang="en-US" dirty="0">
              <a:solidFill>
                <a:srgbClr val="FF0000"/>
              </a:solidFill>
            </a:endParaRPr>
          </a:p>
        </p:txBody>
      </p:sp>
      <p:sp>
        <p:nvSpPr>
          <p:cNvPr id="7" name="Rectangle 6"/>
          <p:cNvSpPr/>
          <p:nvPr/>
        </p:nvSpPr>
        <p:spPr>
          <a:xfrm>
            <a:off x="4534190" y="5791200"/>
            <a:ext cx="3810000" cy="762000"/>
          </a:xfrm>
          <a:prstGeom prst="rect">
            <a:avLst/>
          </a:prstGeom>
          <a:ln/>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solidFill>
                  <a:srgbClr val="FF0000"/>
                </a:solidFill>
              </a:rPr>
              <a:t>EVENT GUEST</a:t>
            </a:r>
          </a:p>
          <a:p>
            <a:pPr algn="ctr">
              <a:defRPr/>
            </a:pPr>
            <a:r>
              <a:rPr lang="en-US" dirty="0" smtClean="0">
                <a:solidFill>
                  <a:srgbClr val="FF0000"/>
                </a:solidFill>
              </a:rPr>
              <a:t>TX_EVENT_GUEST</a:t>
            </a:r>
            <a:endParaRPr lang="en-US" dirty="0">
              <a:solidFill>
                <a:srgbClr val="FF0000"/>
              </a:solidFill>
            </a:endParaRPr>
          </a:p>
        </p:txBody>
      </p:sp>
      <p:cxnSp>
        <p:nvCxnSpPr>
          <p:cNvPr id="8" name="Straight Arrow Connector 7"/>
          <p:cNvCxnSpPr/>
          <p:nvPr/>
        </p:nvCxnSpPr>
        <p:spPr>
          <a:xfrm>
            <a:off x="4876800" y="4568042"/>
            <a:ext cx="0" cy="92788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1511" name="TextBox 8"/>
          <p:cNvSpPr txBox="1">
            <a:spLocks noChangeArrowheads="1"/>
          </p:cNvSpPr>
          <p:nvPr/>
        </p:nvSpPr>
        <p:spPr bwMode="auto">
          <a:xfrm>
            <a:off x="3800475" y="533400"/>
            <a:ext cx="1390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TRIGGERS</a:t>
            </a:r>
          </a:p>
        </p:txBody>
      </p:sp>
      <p:sp>
        <p:nvSpPr>
          <p:cNvPr id="21513" name="Rectangle 11"/>
          <p:cNvSpPr>
            <a:spLocks noChangeArrowheads="1"/>
          </p:cNvSpPr>
          <p:nvPr/>
        </p:nvSpPr>
        <p:spPr bwMode="auto">
          <a:xfrm>
            <a:off x="2606918" y="1870364"/>
            <a:ext cx="37841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TG_LTX_EVENT_PARTY_INSERT</a:t>
            </a:r>
            <a:br>
              <a:rPr lang="en-US" altLang="en-US" dirty="0"/>
            </a:br>
            <a:r>
              <a:rPr lang="en-US" altLang="en-US" dirty="0" smtClean="0"/>
              <a:t>TG_EVENT_PARTY_UPDATE</a:t>
            </a:r>
          </a:p>
          <a:p>
            <a:pPr eaLnBrk="1" hangingPunct="1"/>
            <a:r>
              <a:rPr lang="en-US" altLang="en-US" dirty="0" smtClean="0"/>
              <a:t>TG_EVENT_PARTY_DELETE</a:t>
            </a:r>
            <a:endParaRPr lang="en-US" altLang="en-US" dirty="0"/>
          </a:p>
        </p:txBody>
      </p:sp>
      <p:sp>
        <p:nvSpPr>
          <p:cNvPr id="21514" name="Rectangle 12"/>
          <p:cNvSpPr>
            <a:spLocks noChangeArrowheads="1"/>
          </p:cNvSpPr>
          <p:nvPr/>
        </p:nvSpPr>
        <p:spPr bwMode="auto">
          <a:xfrm>
            <a:off x="5191125" y="4572000"/>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t>TG_LTX_EVENT_GUEST_DELETE</a:t>
            </a:r>
            <a:br>
              <a:rPr lang="en-US" altLang="en-US" dirty="0"/>
            </a:br>
            <a:r>
              <a:rPr lang="en-US" altLang="en-US" dirty="0"/>
              <a:t>TG_LTX_EVENT_GUEST_INSERT</a:t>
            </a:r>
          </a:p>
          <a:p>
            <a:pPr eaLnBrk="1" hangingPunct="1"/>
            <a:r>
              <a:rPr lang="en-US" altLang="en-US" dirty="0"/>
              <a:t>TG_LTX_EVENT_GUEST_UPDATE</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
        <p:nvSpPr>
          <p:cNvPr id="13" name="Rectangle 12"/>
          <p:cNvSpPr/>
          <p:nvPr/>
        </p:nvSpPr>
        <p:spPr>
          <a:xfrm>
            <a:off x="533400" y="3652651"/>
            <a:ext cx="3810000" cy="762000"/>
          </a:xfrm>
          <a:prstGeom prst="rect">
            <a:avLst/>
          </a:prstGeom>
          <a:ln/>
        </p:spPr>
        <p:style>
          <a:lnRef idx="2">
            <a:schemeClr val="dk1"/>
          </a:lnRef>
          <a:fillRef idx="1">
            <a:schemeClr val="lt1"/>
          </a:fillRef>
          <a:effectRef idx="0">
            <a:schemeClr val="dk1"/>
          </a:effectRef>
          <a:fontRef idx="minor">
            <a:schemeClr val="dk1"/>
          </a:fontRef>
        </p:style>
        <p:txBody>
          <a:bodyPr anchor="ctr"/>
          <a:lstStyle/>
          <a:p>
            <a:pPr algn="ctr">
              <a:defRPr/>
            </a:pPr>
            <a:r>
              <a:rPr lang="en-US" dirty="0" smtClean="0">
                <a:solidFill>
                  <a:srgbClr val="FF0000"/>
                </a:solidFill>
              </a:rPr>
              <a:t>EVENT HISTORY</a:t>
            </a:r>
            <a:br>
              <a:rPr lang="en-US" dirty="0" smtClean="0">
                <a:solidFill>
                  <a:srgbClr val="FF0000"/>
                </a:solidFill>
              </a:rPr>
            </a:br>
            <a:r>
              <a:rPr lang="en-US" dirty="0" smtClean="0">
                <a:solidFill>
                  <a:srgbClr val="FF0000"/>
                </a:solidFill>
              </a:rPr>
              <a:t>TX_EVENT_EXTRACT</a:t>
            </a:r>
            <a:endParaRPr lang="en-US" dirty="0">
              <a:solidFill>
                <a:srgbClr val="FF0000"/>
              </a:solidFill>
            </a:endParaRPr>
          </a:p>
        </p:txBody>
      </p:sp>
      <p:cxnSp>
        <p:nvCxnSpPr>
          <p:cNvPr id="15" name="Straight Arrow Connector 14"/>
          <p:cNvCxnSpPr/>
          <p:nvPr/>
        </p:nvCxnSpPr>
        <p:spPr>
          <a:xfrm>
            <a:off x="5143850" y="2793694"/>
            <a:ext cx="454025" cy="685802"/>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1513"/>
                                        </p:tgtEl>
                                        <p:attrNameLst>
                                          <p:attrName>style.visibility</p:attrName>
                                        </p:attrNameLst>
                                      </p:cBhvr>
                                      <p:to>
                                        <p:strVal val="visible"/>
                                      </p:to>
                                    </p:set>
                                    <p:animEffect transition="in" filter="fade">
                                      <p:cBhvr>
                                        <p:cTn id="14" dur="1000"/>
                                        <p:tgtEl>
                                          <p:spTgt spid="21513"/>
                                        </p:tgtEl>
                                      </p:cBhvr>
                                    </p:animEffect>
                                    <p:anim calcmode="lin" valueType="num">
                                      <p:cBhvr>
                                        <p:cTn id="15" dur="1000" fill="hold"/>
                                        <p:tgtEl>
                                          <p:spTgt spid="21513"/>
                                        </p:tgtEl>
                                        <p:attrNameLst>
                                          <p:attrName>ppt_x</p:attrName>
                                        </p:attrNameLst>
                                      </p:cBhvr>
                                      <p:tavLst>
                                        <p:tav tm="0">
                                          <p:val>
                                            <p:strVal val="#ppt_x"/>
                                          </p:val>
                                        </p:tav>
                                        <p:tav tm="100000">
                                          <p:val>
                                            <p:strVal val="#ppt_x"/>
                                          </p:val>
                                        </p:tav>
                                      </p:tavLst>
                                    </p:anim>
                                    <p:anim calcmode="lin" valueType="num">
                                      <p:cBhvr>
                                        <p:cTn id="16" dur="1000" fill="hold"/>
                                        <p:tgtEl>
                                          <p:spTgt spid="215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childTnLst>
                          </p:cTn>
                        </p:par>
                        <p:par>
                          <p:cTn id="37" fill="hold">
                            <p:stCondLst>
                              <p:cond delay="1000"/>
                            </p:stCondLst>
                            <p:childTnLst>
                              <p:par>
                                <p:cTn id="38" presetID="4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1000"/>
                                        <p:tgtEl>
                                          <p:spTgt spid="5"/>
                                        </p:tgtEl>
                                      </p:cBhvr>
                                    </p:animEffect>
                                    <p:anim calcmode="lin" valueType="num">
                                      <p:cBhvr>
                                        <p:cTn id="41" dur="1000" fill="hold"/>
                                        <p:tgtEl>
                                          <p:spTgt spid="5"/>
                                        </p:tgtEl>
                                        <p:attrNameLst>
                                          <p:attrName>ppt_x</p:attrName>
                                        </p:attrNameLst>
                                      </p:cBhvr>
                                      <p:tavLst>
                                        <p:tav tm="0">
                                          <p:val>
                                            <p:strVal val="#ppt_x"/>
                                          </p:val>
                                        </p:tav>
                                        <p:tav tm="100000">
                                          <p:val>
                                            <p:strVal val="#ppt_x"/>
                                          </p:val>
                                        </p:tav>
                                      </p:tavLst>
                                    </p:anim>
                                    <p:anim calcmode="lin" valueType="num">
                                      <p:cBhvr>
                                        <p:cTn id="42"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42" presetClass="entr" presetSubtype="0" fill="hold" grpId="0" nodeType="afterEffect">
                                  <p:stCondLst>
                                    <p:cond delay="0"/>
                                  </p:stCondLst>
                                  <p:childTnLst>
                                    <p:set>
                                      <p:cBhvr>
                                        <p:cTn id="52" dur="1" fill="hold">
                                          <p:stCondLst>
                                            <p:cond delay="0"/>
                                          </p:stCondLst>
                                        </p:cTn>
                                        <p:tgtEl>
                                          <p:spTgt spid="21514"/>
                                        </p:tgtEl>
                                        <p:attrNameLst>
                                          <p:attrName>style.visibility</p:attrName>
                                        </p:attrNameLst>
                                      </p:cBhvr>
                                      <p:to>
                                        <p:strVal val="visible"/>
                                      </p:to>
                                    </p:set>
                                    <p:animEffect transition="in" filter="fade">
                                      <p:cBhvr>
                                        <p:cTn id="53" dur="1000"/>
                                        <p:tgtEl>
                                          <p:spTgt spid="21514"/>
                                        </p:tgtEl>
                                      </p:cBhvr>
                                    </p:animEffect>
                                    <p:anim calcmode="lin" valueType="num">
                                      <p:cBhvr>
                                        <p:cTn id="54" dur="1000" fill="hold"/>
                                        <p:tgtEl>
                                          <p:spTgt spid="21514"/>
                                        </p:tgtEl>
                                        <p:attrNameLst>
                                          <p:attrName>ppt_x</p:attrName>
                                        </p:attrNameLst>
                                      </p:cBhvr>
                                      <p:tavLst>
                                        <p:tav tm="0">
                                          <p:val>
                                            <p:strVal val="#ppt_x"/>
                                          </p:val>
                                        </p:tav>
                                        <p:tav tm="100000">
                                          <p:val>
                                            <p:strVal val="#ppt_x"/>
                                          </p:val>
                                        </p:tav>
                                      </p:tavLst>
                                    </p:anim>
                                    <p:anim calcmode="lin" valueType="num">
                                      <p:cBhvr>
                                        <p:cTn id="55" dur="1000" fill="hold"/>
                                        <p:tgtEl>
                                          <p:spTgt spid="21514"/>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1000"/>
                                        <p:tgtEl>
                                          <p:spTgt spid="7"/>
                                        </p:tgtEl>
                                      </p:cBhvr>
                                    </p:animEffect>
                                    <p:anim calcmode="lin" valueType="num">
                                      <p:cBhvr>
                                        <p:cTn id="61" dur="1000" fill="hold"/>
                                        <p:tgtEl>
                                          <p:spTgt spid="7"/>
                                        </p:tgtEl>
                                        <p:attrNameLst>
                                          <p:attrName>ppt_x</p:attrName>
                                        </p:attrNameLst>
                                      </p:cBhvr>
                                      <p:tavLst>
                                        <p:tav tm="0">
                                          <p:val>
                                            <p:strVal val="#ppt_x"/>
                                          </p:val>
                                        </p:tav>
                                        <p:tav tm="100000">
                                          <p:val>
                                            <p:strVal val="#ppt_x"/>
                                          </p:val>
                                        </p:tav>
                                      </p:tavLst>
                                    </p:anim>
                                    <p:anim calcmode="lin" valueType="num">
                                      <p:cBhvr>
                                        <p:cTn id="6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7" grpId="0" animBg="1"/>
      <p:bldP spid="21513" grpId="0"/>
      <p:bldP spid="21514" grpId="0"/>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p:txBody>
          <a:bodyPr/>
          <a:lstStyle/>
          <a:p>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06125" cy="807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048000" y="2971800"/>
            <a:ext cx="6199133"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Only determined statuses will create/require guest records.</a:t>
            </a:r>
            <a:endParaRPr lang="en-US" dirty="0">
              <a:solidFill>
                <a:srgbClr val="0070C0"/>
              </a:solidFill>
            </a:endParaRPr>
          </a:p>
        </p:txBody>
      </p:sp>
    </p:spTree>
    <p:extLst>
      <p:ext uri="{BB962C8B-B14F-4D97-AF65-F5344CB8AC3E}">
        <p14:creationId xmlns:p14="http://schemas.microsoft.com/office/powerpoint/2010/main" val="180737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val 6"/>
          <p:cNvSpPr/>
          <p:nvPr/>
        </p:nvSpPr>
        <p:spPr>
          <a:xfrm>
            <a:off x="914400" y="1828800"/>
            <a:ext cx="1524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val 6"/>
          <p:cNvSpPr/>
          <p:nvPr/>
        </p:nvSpPr>
        <p:spPr>
          <a:xfrm>
            <a:off x="2743200" y="2743200"/>
            <a:ext cx="1066800" cy="182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3352800" y="2743200"/>
            <a:ext cx="1066800" cy="182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266992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4122717" y="2819400"/>
            <a:ext cx="2430483" cy="47897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Box 3"/>
          <p:cNvSpPr txBox="1"/>
          <p:nvPr/>
        </p:nvSpPr>
        <p:spPr>
          <a:xfrm>
            <a:off x="3276600" y="2057400"/>
            <a:ext cx="410925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From Event Party</a:t>
            </a:r>
            <a:endParaRPr lang="en-US" dirty="0">
              <a:solidFill>
                <a:srgbClr val="0070C0"/>
              </a:solidFill>
            </a:endParaRPr>
          </a:p>
        </p:txBody>
      </p:sp>
    </p:spTree>
    <p:extLst>
      <p:ext uri="{BB962C8B-B14F-4D97-AF65-F5344CB8AC3E}">
        <p14:creationId xmlns:p14="http://schemas.microsoft.com/office/powerpoint/2010/main" val="3800132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6172200" y="2438400"/>
            <a:ext cx="1676400" cy="2286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200190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76200" y="3200400"/>
            <a:ext cx="15240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extBox 4"/>
          <p:cNvSpPr txBox="1"/>
          <p:nvPr/>
        </p:nvSpPr>
        <p:spPr>
          <a:xfrm>
            <a:off x="3276600" y="2057400"/>
            <a:ext cx="410925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err="1" smtClean="0">
                <a:solidFill>
                  <a:srgbClr val="0070C0"/>
                </a:solidFill>
              </a:rPr>
              <a:t>Customer_no</a:t>
            </a:r>
            <a:r>
              <a:rPr lang="en-US" dirty="0" smtClean="0">
                <a:solidFill>
                  <a:srgbClr val="0070C0"/>
                </a:solidFill>
              </a:rPr>
              <a:t> and N1/N2/Other/Guest</a:t>
            </a:r>
          </a:p>
          <a:p>
            <a:pPr>
              <a:defRPr/>
            </a:pPr>
            <a:r>
              <a:rPr lang="en-US" dirty="0" smtClean="0">
                <a:solidFill>
                  <a:srgbClr val="0070C0"/>
                </a:solidFill>
              </a:rPr>
              <a:t>Populate all name fields</a:t>
            </a:r>
            <a:endParaRPr lang="en-US" dirty="0">
              <a:solidFill>
                <a:srgbClr val="0070C0"/>
              </a:solidFill>
            </a:endParaRPr>
          </a:p>
        </p:txBody>
      </p:sp>
      <p:sp>
        <p:nvSpPr>
          <p:cNvPr id="6" name="Oval 5"/>
          <p:cNvSpPr/>
          <p:nvPr/>
        </p:nvSpPr>
        <p:spPr>
          <a:xfrm>
            <a:off x="76200" y="3657600"/>
            <a:ext cx="4724400" cy="43542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Oval 6"/>
          <p:cNvSpPr/>
          <p:nvPr/>
        </p:nvSpPr>
        <p:spPr>
          <a:xfrm>
            <a:off x="1295400" y="3276600"/>
            <a:ext cx="3192483" cy="47897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609600" y="3200400"/>
            <a:ext cx="1066800" cy="1219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229071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0" y="3888179"/>
            <a:ext cx="410925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Clicking on </a:t>
            </a:r>
            <a:r>
              <a:rPr lang="en-US" dirty="0" err="1" smtClean="0">
                <a:solidFill>
                  <a:srgbClr val="0070C0"/>
                </a:solidFill>
              </a:rPr>
              <a:t>customer_no</a:t>
            </a:r>
            <a:r>
              <a:rPr lang="en-US" dirty="0" smtClean="0">
                <a:solidFill>
                  <a:srgbClr val="0070C0"/>
                </a:solidFill>
              </a:rPr>
              <a:t> will take you to that patron’s account</a:t>
            </a:r>
            <a:endParaRPr lang="en-US" dirty="0">
              <a:solidFill>
                <a:srgbClr val="0070C0"/>
              </a:solidFill>
            </a:endParaRPr>
          </a:p>
        </p:txBody>
      </p:sp>
      <p:sp>
        <p:nvSpPr>
          <p:cNvPr id="9" name="Oval 8"/>
          <p:cNvSpPr/>
          <p:nvPr/>
        </p:nvSpPr>
        <p:spPr>
          <a:xfrm>
            <a:off x="76200" y="3161805"/>
            <a:ext cx="9906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3377993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Oval 11"/>
          <p:cNvSpPr/>
          <p:nvPr/>
        </p:nvSpPr>
        <p:spPr>
          <a:xfrm>
            <a:off x="533400" y="3305175"/>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Oval 12"/>
          <p:cNvSpPr/>
          <p:nvPr/>
        </p:nvSpPr>
        <p:spPr>
          <a:xfrm>
            <a:off x="3571875" y="3257549"/>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4" name="Oval 13"/>
          <p:cNvSpPr/>
          <p:nvPr/>
        </p:nvSpPr>
        <p:spPr>
          <a:xfrm>
            <a:off x="3555052" y="48006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6" name="Oval 15"/>
          <p:cNvSpPr/>
          <p:nvPr/>
        </p:nvSpPr>
        <p:spPr>
          <a:xfrm>
            <a:off x="1143000" y="3736644"/>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 name="TextBox 18"/>
          <p:cNvSpPr txBox="1"/>
          <p:nvPr/>
        </p:nvSpPr>
        <p:spPr>
          <a:xfrm>
            <a:off x="3810000" y="2362200"/>
            <a:ext cx="460094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Guest creates additional “Guest of” records</a:t>
            </a:r>
            <a:endParaRPr lang="en-US"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subTnLst>
                                    <p:set>
                                      <p:cBhvr override="childStyle">
                                        <p:cTn dur="1" fill="hold" display="0" masterRel="nextClick" afterEffect="1"/>
                                        <p:tgtEl>
                                          <p:spTgt spid="12"/>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subTnLst>
                                    <p:set>
                                      <p:cBhvr override="childStyle">
                                        <p:cTn dur="1" fill="hold" display="0" masterRel="nextClick" afterEffect="1"/>
                                        <p:tgtEl>
                                          <p:spTgt spid="16"/>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0" y="3305176"/>
            <a:ext cx="4495800" cy="4429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extBox 4"/>
          <p:cNvSpPr txBox="1"/>
          <p:nvPr/>
        </p:nvSpPr>
        <p:spPr>
          <a:xfrm>
            <a:off x="3276600" y="2057400"/>
            <a:ext cx="502920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Other is used for guest other than A1 and A2. </a:t>
            </a:r>
          </a:p>
          <a:p>
            <a:pPr>
              <a:defRPr/>
            </a:pPr>
            <a:r>
              <a:rPr lang="en-US" dirty="0" err="1" smtClean="0">
                <a:solidFill>
                  <a:srgbClr val="0070C0"/>
                </a:solidFill>
              </a:rPr>
              <a:t>Customer_no</a:t>
            </a:r>
            <a:r>
              <a:rPr lang="en-US" dirty="0" smtClean="0">
                <a:solidFill>
                  <a:srgbClr val="0070C0"/>
                </a:solidFill>
              </a:rPr>
              <a:t> is always required.</a:t>
            </a:r>
            <a:endParaRPr lang="en-US" dirty="0">
              <a:solidFill>
                <a:srgbClr val="0070C0"/>
              </a:solidFill>
            </a:endParaRPr>
          </a:p>
        </p:txBody>
      </p:sp>
    </p:spTree>
    <p:extLst>
      <p:ext uri="{BB962C8B-B14F-4D97-AF65-F5344CB8AC3E}">
        <p14:creationId xmlns:p14="http://schemas.microsoft.com/office/powerpoint/2010/main" val="316685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8" y="10886"/>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258787" y="2057400"/>
            <a:ext cx="502920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Additional Fields</a:t>
            </a:r>
            <a:endParaRPr lang="en-US" dirty="0">
              <a:solidFill>
                <a:srgbClr val="0070C0"/>
              </a:solidFill>
            </a:endParaRPr>
          </a:p>
        </p:txBody>
      </p:sp>
      <p:sp>
        <p:nvSpPr>
          <p:cNvPr id="4" name="Oval 3"/>
          <p:cNvSpPr/>
          <p:nvPr/>
        </p:nvSpPr>
        <p:spPr>
          <a:xfrm>
            <a:off x="1905000" y="4572000"/>
            <a:ext cx="17526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Oval 5"/>
          <p:cNvSpPr/>
          <p:nvPr/>
        </p:nvSpPr>
        <p:spPr>
          <a:xfrm>
            <a:off x="5638800" y="4800600"/>
            <a:ext cx="2514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Oval 6"/>
          <p:cNvSpPr/>
          <p:nvPr/>
        </p:nvSpPr>
        <p:spPr>
          <a:xfrm>
            <a:off x="5638800" y="5029200"/>
            <a:ext cx="2514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Oval 8"/>
          <p:cNvSpPr/>
          <p:nvPr/>
        </p:nvSpPr>
        <p:spPr>
          <a:xfrm>
            <a:off x="5715000" y="5257800"/>
            <a:ext cx="2514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Oval 9"/>
          <p:cNvSpPr/>
          <p:nvPr/>
        </p:nvSpPr>
        <p:spPr>
          <a:xfrm>
            <a:off x="5791200" y="4419600"/>
            <a:ext cx="25146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TextBox 10"/>
          <p:cNvSpPr txBox="1"/>
          <p:nvPr/>
        </p:nvSpPr>
        <p:spPr>
          <a:xfrm>
            <a:off x="4648200" y="3886200"/>
            <a:ext cx="5029200"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Seats purchased in this account</a:t>
            </a:r>
            <a:endParaRPr lang="en-US" dirty="0">
              <a:solidFill>
                <a:srgbClr val="0070C0"/>
              </a:solidFill>
            </a:endParaRPr>
          </a:p>
        </p:txBody>
      </p:sp>
    </p:spTree>
    <p:extLst>
      <p:ext uri="{BB962C8B-B14F-4D97-AF65-F5344CB8AC3E}">
        <p14:creationId xmlns:p14="http://schemas.microsoft.com/office/powerpoint/2010/main" val="1048384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subTnLst>
                                    <p:set>
                                      <p:cBhvr override="childStyle">
                                        <p:cTn dur="1" fill="hold" display="0" masterRel="nextClick" afterEffect="1"/>
                                        <p:tgtEl>
                                          <p:spTgt spid="6"/>
                                        </p:tgtEl>
                                        <p:attrNameLst>
                                          <p:attrName>style.visibility</p:attrName>
                                        </p:attrNameLst>
                                      </p:cBhvr>
                                      <p:to>
                                        <p:strVal val="hidden"/>
                                      </p:to>
                                    </p:set>
                                  </p:sub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500"/>
                            </p:stCondLst>
                            <p:childTnLst>
                              <p:par>
                                <p:cTn id="29" presetID="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6172200" y="4724400"/>
            <a:ext cx="3200400" cy="1828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5" name="TextBox 4"/>
          <p:cNvSpPr txBox="1"/>
          <p:nvPr/>
        </p:nvSpPr>
        <p:spPr>
          <a:xfrm>
            <a:off x="3258786" y="2057400"/>
            <a:ext cx="6113813"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Seat Assignment</a:t>
            </a:r>
          </a:p>
          <a:p>
            <a:pPr>
              <a:defRPr/>
            </a:pPr>
            <a:r>
              <a:rPr lang="en-US" dirty="0" smtClean="0">
                <a:solidFill>
                  <a:srgbClr val="0070C0"/>
                </a:solidFill>
              </a:rPr>
              <a:t>(from hold codes or tickets sold to development account)</a:t>
            </a:r>
            <a:endParaRPr lang="en-US" dirty="0">
              <a:solidFill>
                <a:srgbClr val="0070C0"/>
              </a:solidFill>
            </a:endParaRPr>
          </a:p>
        </p:txBody>
      </p:sp>
      <p:sp>
        <p:nvSpPr>
          <p:cNvPr id="7" name="Oval 6"/>
          <p:cNvSpPr/>
          <p:nvPr/>
        </p:nvSpPr>
        <p:spPr>
          <a:xfrm>
            <a:off x="6324600" y="3124200"/>
            <a:ext cx="3200400" cy="381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8" name="TextBox 7"/>
          <p:cNvSpPr txBox="1"/>
          <p:nvPr/>
        </p:nvSpPr>
        <p:spPr>
          <a:xfrm>
            <a:off x="1219200" y="5454134"/>
            <a:ext cx="4598721"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Previously assigned tickets fall off the list</a:t>
            </a:r>
            <a:endParaRPr lang="en-US" dirty="0">
              <a:solidFill>
                <a:srgbClr val="0070C0"/>
              </a:solidFill>
            </a:endParaRPr>
          </a:p>
        </p:txBody>
      </p:sp>
    </p:spTree>
    <p:extLst>
      <p:ext uri="{BB962C8B-B14F-4D97-AF65-F5344CB8AC3E}">
        <p14:creationId xmlns:p14="http://schemas.microsoft.com/office/powerpoint/2010/main" val="306116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2"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1"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440377" y="1418628"/>
            <a:ext cx="8229600" cy="4982172"/>
          </a:xfrm>
        </p:spPr>
        <p:txBody>
          <a:bodyPr/>
          <a:lstStyle/>
          <a:p>
            <a:pPr eaLnBrk="1" hangingPunct="1">
              <a:defRPr/>
            </a:pPr>
            <a:r>
              <a:rPr lang="en-US" sz="2400" dirty="0" smtClean="0">
                <a:solidFill>
                  <a:schemeClr val="bg1">
                    <a:lumMod val="50000"/>
                  </a:schemeClr>
                </a:solidFill>
              </a:rPr>
              <a:t>Constituent Custom Tab</a:t>
            </a:r>
          </a:p>
          <a:p>
            <a:pPr lvl="1" eaLnBrk="1" hangingPunct="1">
              <a:defRPr/>
            </a:pPr>
            <a:r>
              <a:rPr lang="en-US" sz="2000" dirty="0" smtClean="0">
                <a:solidFill>
                  <a:schemeClr val="bg1">
                    <a:lumMod val="50000"/>
                  </a:schemeClr>
                </a:solidFill>
              </a:rPr>
              <a:t>Parties</a:t>
            </a:r>
          </a:p>
          <a:p>
            <a:pPr lvl="1" eaLnBrk="1" hangingPunct="1">
              <a:defRPr/>
            </a:pPr>
            <a:r>
              <a:rPr lang="en-US" sz="2000" dirty="0" smtClean="0">
                <a:solidFill>
                  <a:schemeClr val="bg1">
                    <a:lumMod val="50000"/>
                  </a:schemeClr>
                </a:solidFill>
              </a:rPr>
              <a:t>Guests</a:t>
            </a:r>
          </a:p>
          <a:p>
            <a:pPr lvl="1" eaLnBrk="1" hangingPunct="1">
              <a:defRPr/>
            </a:pPr>
            <a:r>
              <a:rPr lang="en-US" sz="2000" dirty="0" smtClean="0">
                <a:solidFill>
                  <a:schemeClr val="bg1">
                    <a:lumMod val="50000"/>
                  </a:schemeClr>
                </a:solidFill>
              </a:rPr>
              <a:t>Event Attendance (</a:t>
            </a:r>
            <a:r>
              <a:rPr lang="en-US" sz="1800" dirty="0" smtClean="0">
                <a:solidFill>
                  <a:schemeClr val="bg1">
                    <a:lumMod val="50000"/>
                  </a:schemeClr>
                </a:solidFill>
              </a:rPr>
              <a:t>an </a:t>
            </a:r>
            <a:r>
              <a:rPr lang="en-US" sz="1800" dirty="0">
                <a:solidFill>
                  <a:schemeClr val="bg1">
                    <a:lumMod val="50000"/>
                  </a:schemeClr>
                </a:solidFill>
              </a:rPr>
              <a:t>extra read-only custom “events” tab that show all events to which that patron has been a </a:t>
            </a:r>
            <a:r>
              <a:rPr lang="en-US" sz="1800" dirty="0" smtClean="0">
                <a:solidFill>
                  <a:schemeClr val="bg1">
                    <a:lumMod val="50000"/>
                  </a:schemeClr>
                </a:solidFill>
              </a:rPr>
              <a:t>guest, similar </a:t>
            </a:r>
            <a:r>
              <a:rPr lang="en-US" sz="1800" dirty="0">
                <a:solidFill>
                  <a:schemeClr val="bg1">
                    <a:lumMod val="50000"/>
                  </a:schemeClr>
                </a:solidFill>
              </a:rPr>
              <a:t>to the highlighted green rows in the events tab</a:t>
            </a:r>
            <a:r>
              <a:rPr lang="en-US" sz="1800" dirty="0" smtClean="0">
                <a:solidFill>
                  <a:schemeClr val="bg1">
                    <a:lumMod val="50000"/>
                  </a:schemeClr>
                </a:solidFill>
              </a:rPr>
              <a:t>)</a:t>
            </a:r>
            <a:endParaRPr lang="en-US" sz="1800" dirty="0">
              <a:solidFill>
                <a:schemeClr val="bg1">
                  <a:lumMod val="50000"/>
                </a:schemeClr>
              </a:solidFill>
            </a:endParaRPr>
          </a:p>
          <a:p>
            <a:pPr eaLnBrk="1" hangingPunct="1">
              <a:defRPr/>
            </a:pPr>
            <a:r>
              <a:rPr lang="en-US" sz="2400" dirty="0" smtClean="0">
                <a:solidFill>
                  <a:schemeClr val="bg1">
                    <a:lumMod val="50000"/>
                  </a:schemeClr>
                </a:solidFill>
              </a:rPr>
              <a:t>Campaign Custom Tab</a:t>
            </a:r>
          </a:p>
          <a:p>
            <a:pPr lvl="1" eaLnBrk="1" hangingPunct="1">
              <a:defRPr/>
            </a:pPr>
            <a:r>
              <a:rPr lang="en-US" sz="1800" dirty="0" smtClean="0">
                <a:solidFill>
                  <a:schemeClr val="bg1">
                    <a:lumMod val="50000"/>
                  </a:schemeClr>
                </a:solidFill>
              </a:rPr>
              <a:t>Parties (all parties for an event)</a:t>
            </a:r>
          </a:p>
          <a:p>
            <a:pPr lvl="1" eaLnBrk="1" hangingPunct="1">
              <a:defRPr/>
            </a:pPr>
            <a:r>
              <a:rPr lang="en-US" sz="1800" dirty="0" smtClean="0">
                <a:solidFill>
                  <a:schemeClr val="bg1">
                    <a:lumMod val="50000"/>
                  </a:schemeClr>
                </a:solidFill>
              </a:rPr>
              <a:t>Guests (all guests for an event)</a:t>
            </a:r>
          </a:p>
          <a:p>
            <a:pPr lvl="1" eaLnBrk="1" hangingPunct="1">
              <a:defRPr/>
            </a:pPr>
            <a:r>
              <a:rPr lang="en-US" sz="1800" dirty="0" smtClean="0">
                <a:solidFill>
                  <a:schemeClr val="bg1">
                    <a:lumMod val="50000"/>
                  </a:schemeClr>
                </a:solidFill>
              </a:rPr>
              <a:t>Event Detail (Event setup data and summary information)</a:t>
            </a:r>
          </a:p>
          <a:p>
            <a:pPr lvl="1" eaLnBrk="1" hangingPunct="1">
              <a:defRPr/>
            </a:pPr>
            <a:r>
              <a:rPr lang="en-US" sz="1800" dirty="0" smtClean="0">
                <a:solidFill>
                  <a:schemeClr val="bg1">
                    <a:lumMod val="50000"/>
                  </a:schemeClr>
                </a:solidFill>
              </a:rPr>
              <a:t>Event Levels (Descriptions and functionality for web interaction)</a:t>
            </a:r>
          </a:p>
          <a:p>
            <a:pPr lvl="1" eaLnBrk="1" hangingPunct="1">
              <a:defRPr/>
            </a:pPr>
            <a:r>
              <a:rPr lang="en-US" sz="1800" dirty="0" smtClean="0">
                <a:solidFill>
                  <a:schemeClr val="bg1">
                    <a:lumMod val="50000"/>
                  </a:schemeClr>
                </a:solidFill>
              </a:rPr>
              <a:t>Guest Search (search criterion)</a:t>
            </a:r>
          </a:p>
          <a:p>
            <a:pPr lvl="1" eaLnBrk="1" hangingPunct="1">
              <a:defRPr/>
            </a:pPr>
            <a:r>
              <a:rPr lang="en-US" sz="1800" dirty="0" smtClean="0">
                <a:solidFill>
                  <a:schemeClr val="bg1">
                    <a:lumMod val="50000"/>
                  </a:schemeClr>
                </a:solidFill>
              </a:rPr>
              <a:t>Guest Results (display of search criterion)</a:t>
            </a:r>
          </a:p>
        </p:txBody>
      </p:sp>
      <p:sp>
        <p:nvSpPr>
          <p:cNvPr id="3" name="Rectangle 2"/>
          <p:cNvSpPr txBox="1">
            <a:spLocks noChangeArrowheads="1"/>
          </p:cNvSpPr>
          <p:nvPr/>
        </p:nvSpPr>
        <p:spPr bwMode="auto">
          <a:xfrm>
            <a:off x="3886200" y="274638"/>
            <a:ext cx="4800600" cy="1143000"/>
          </a:xfrm>
          <a:prstGeom prst="rect">
            <a:avLst/>
          </a:prstGeom>
          <a:noFill/>
          <a:ln w="9525">
            <a:noFill/>
            <a:miter lim="800000"/>
            <a:headEnd/>
            <a:tailEnd/>
          </a:ln>
          <a:effectLst/>
        </p:spPr>
        <p:txBody>
          <a:bodyPr/>
          <a:lstStyle/>
          <a:p>
            <a:pPr marL="342900" indent="-342900">
              <a:spcBef>
                <a:spcPct val="20000"/>
              </a:spcBef>
              <a:defRPr/>
            </a:pPr>
            <a:r>
              <a:rPr lang="en-US" sz="4000" kern="0" dirty="0">
                <a:solidFill>
                  <a:schemeClr val="hlink"/>
                </a:solidFill>
                <a:latin typeface="+mn-lt"/>
              </a:rPr>
              <a:t>More Screens!!!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Effect transition="in" filter="fade">
                                      <p:cBhvr>
                                        <p:cTn id="28" dur="1000"/>
                                        <p:tgtEl>
                                          <p:spTgt spid="2">
                                            <p:txEl>
                                              <p:pRg st="3" end="3"/>
                                            </p:txEl>
                                          </p:spTgt>
                                        </p:tgtEl>
                                      </p:cBhvr>
                                    </p:animEffect>
                                    <p:anim calcmode="lin" valueType="num">
                                      <p:cBhvr>
                                        <p:cTn id="29"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1000"/>
                                        <p:tgtEl>
                                          <p:spTgt spid="2">
                                            <p:txEl>
                                              <p:pRg st="4" end="4"/>
                                            </p:txEl>
                                          </p:spTgt>
                                        </p:tgtEl>
                                      </p:cBhvr>
                                    </p:animEffect>
                                    <p:anim calcmode="lin" valueType="num">
                                      <p:cBhvr>
                                        <p:cTn id="36"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
                                            <p:txEl>
                                              <p:pRg st="7" end="7"/>
                                            </p:txEl>
                                          </p:spTgt>
                                        </p:tgtEl>
                                        <p:attrNameLst>
                                          <p:attrName>style.visibility</p:attrName>
                                        </p:attrNameLst>
                                      </p:cBhvr>
                                      <p:to>
                                        <p:strVal val="visible"/>
                                      </p:to>
                                    </p:set>
                                    <p:animEffect transition="in" filter="fade">
                                      <p:cBhvr>
                                        <p:cTn id="56" dur="1000"/>
                                        <p:tgtEl>
                                          <p:spTgt spid="2">
                                            <p:txEl>
                                              <p:pRg st="7" end="7"/>
                                            </p:txEl>
                                          </p:spTgt>
                                        </p:tgtEl>
                                      </p:cBhvr>
                                    </p:animEffect>
                                    <p:anim calcmode="lin" valueType="num">
                                      <p:cBhvr>
                                        <p:cTn id="57"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2">
                                            <p:txEl>
                                              <p:pRg st="8" end="8"/>
                                            </p:txEl>
                                          </p:spTgt>
                                        </p:tgtEl>
                                        <p:attrNameLst>
                                          <p:attrName>style.visibility</p:attrName>
                                        </p:attrNameLst>
                                      </p:cBhvr>
                                      <p:to>
                                        <p:strVal val="visible"/>
                                      </p:to>
                                    </p:set>
                                    <p:animEffect transition="in" filter="fade">
                                      <p:cBhvr>
                                        <p:cTn id="63" dur="1000"/>
                                        <p:tgtEl>
                                          <p:spTgt spid="2">
                                            <p:txEl>
                                              <p:pRg st="8" end="8"/>
                                            </p:txEl>
                                          </p:spTgt>
                                        </p:tgtEl>
                                      </p:cBhvr>
                                    </p:animEffect>
                                    <p:anim calcmode="lin" valueType="num">
                                      <p:cBhvr>
                                        <p:cTn id="64" dur="100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2">
                                            <p:txEl>
                                              <p:pRg st="9" end="9"/>
                                            </p:txEl>
                                          </p:spTgt>
                                        </p:tgtEl>
                                        <p:attrNameLst>
                                          <p:attrName>style.visibility</p:attrName>
                                        </p:attrNameLst>
                                      </p:cBhvr>
                                      <p:to>
                                        <p:strVal val="visible"/>
                                      </p:to>
                                    </p:set>
                                    <p:animEffect transition="in" filter="fade">
                                      <p:cBhvr>
                                        <p:cTn id="70" dur="1000"/>
                                        <p:tgtEl>
                                          <p:spTgt spid="2">
                                            <p:txEl>
                                              <p:pRg st="9" end="9"/>
                                            </p:txEl>
                                          </p:spTgt>
                                        </p:tgtEl>
                                      </p:cBhvr>
                                    </p:animEffect>
                                    <p:anim calcmode="lin" valueType="num">
                                      <p:cBhvr>
                                        <p:cTn id="71" dur="100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
                                            <p:txEl>
                                              <p:pRg st="10" end="10"/>
                                            </p:txEl>
                                          </p:spTgt>
                                        </p:tgtEl>
                                        <p:attrNameLst>
                                          <p:attrName>style.visibility</p:attrName>
                                        </p:attrNameLst>
                                      </p:cBhvr>
                                      <p:to>
                                        <p:strVal val="visible"/>
                                      </p:to>
                                    </p:set>
                                    <p:animEffect transition="in" filter="fade">
                                      <p:cBhvr>
                                        <p:cTn id="77" dur="1000"/>
                                        <p:tgtEl>
                                          <p:spTgt spid="2">
                                            <p:txEl>
                                              <p:pRg st="10" end="10"/>
                                            </p:txEl>
                                          </p:spTgt>
                                        </p:tgtEl>
                                      </p:cBhvr>
                                    </p:animEffect>
                                    <p:anim calcmode="lin" valueType="num">
                                      <p:cBhvr>
                                        <p:cTn id="78" dur="100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4572000" y="19812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Box 3"/>
          <p:cNvSpPr txBox="1"/>
          <p:nvPr/>
        </p:nvSpPr>
        <p:spPr>
          <a:xfrm>
            <a:off x="2667000" y="4901747"/>
            <a:ext cx="4495800"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defRPr/>
            </a:pPr>
            <a:r>
              <a:rPr lang="en-US" dirty="0" smtClean="0">
                <a:solidFill>
                  <a:srgbClr val="0070C0"/>
                </a:solidFill>
              </a:rPr>
              <a:t>Additional screen – for events attended </a:t>
            </a:r>
          </a:p>
          <a:p>
            <a:pPr>
              <a:defRPr/>
            </a:pPr>
            <a:r>
              <a:rPr lang="en-US" dirty="0" smtClean="0">
                <a:solidFill>
                  <a:srgbClr val="0070C0"/>
                </a:solidFill>
              </a:rPr>
              <a:t>(as a guest or host)</a:t>
            </a:r>
            <a:endParaRPr lang="en-US" dirty="0">
              <a:solidFill>
                <a:srgbClr val="0070C0"/>
              </a:solidFill>
            </a:endParaRPr>
          </a:p>
        </p:txBody>
      </p:sp>
    </p:spTree>
    <p:extLst>
      <p:ext uri="{BB962C8B-B14F-4D97-AF65-F5344CB8AC3E}">
        <p14:creationId xmlns:p14="http://schemas.microsoft.com/office/powerpoint/2010/main" val="1616628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Oval 6"/>
          <p:cNvSpPr/>
          <p:nvPr/>
        </p:nvSpPr>
        <p:spPr>
          <a:xfrm>
            <a:off x="-7917" y="26670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91750" cy="737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990600" y="26670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2943894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18" y="3959"/>
            <a:ext cx="9254573" cy="68540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1447800" y="22098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Oval 5"/>
          <p:cNvSpPr/>
          <p:nvPr/>
        </p:nvSpPr>
        <p:spPr>
          <a:xfrm>
            <a:off x="304800" y="5257800"/>
            <a:ext cx="2667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7" name="TextBox 6"/>
          <p:cNvSpPr txBox="1"/>
          <p:nvPr/>
        </p:nvSpPr>
        <p:spPr>
          <a:xfrm>
            <a:off x="3124200" y="5341277"/>
            <a:ext cx="2223686"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Link to performance</a:t>
            </a:r>
            <a:endParaRPr lang="en-US" dirty="0">
              <a:solidFill>
                <a:srgbClr val="0070C0"/>
              </a:solidFill>
            </a:endParaRPr>
          </a:p>
        </p:txBody>
      </p:sp>
      <p:sp>
        <p:nvSpPr>
          <p:cNvPr id="8" name="Oval 7"/>
          <p:cNvSpPr/>
          <p:nvPr/>
        </p:nvSpPr>
        <p:spPr>
          <a:xfrm>
            <a:off x="228600" y="4953000"/>
            <a:ext cx="31242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TextBox 8"/>
          <p:cNvSpPr txBox="1"/>
          <p:nvPr/>
        </p:nvSpPr>
        <p:spPr>
          <a:xfrm>
            <a:off x="3276600" y="4953000"/>
            <a:ext cx="2236510"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Find seats to assign</a:t>
            </a:r>
            <a:endParaRPr lang="en-US" dirty="0">
              <a:solidFill>
                <a:srgbClr val="0070C0"/>
              </a:solidFill>
            </a:endParaRPr>
          </a:p>
        </p:txBody>
      </p:sp>
      <p:sp>
        <p:nvSpPr>
          <p:cNvPr id="10" name="Oval 9"/>
          <p:cNvSpPr/>
          <p:nvPr/>
        </p:nvSpPr>
        <p:spPr>
          <a:xfrm>
            <a:off x="3048000" y="2514600"/>
            <a:ext cx="5257800" cy="1905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TextBox 10"/>
          <p:cNvSpPr txBox="1"/>
          <p:nvPr/>
        </p:nvSpPr>
        <p:spPr>
          <a:xfrm>
            <a:off x="4191000" y="4495800"/>
            <a:ext cx="2963312"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Web publishing information</a:t>
            </a:r>
            <a:endParaRPr lang="en-US" dirty="0">
              <a:solidFill>
                <a:srgbClr val="0070C0"/>
              </a:solidFill>
            </a:endParaRPr>
          </a:p>
        </p:txBody>
      </p:sp>
      <p:sp>
        <p:nvSpPr>
          <p:cNvPr id="12" name="Oval 11"/>
          <p:cNvSpPr/>
          <p:nvPr/>
        </p:nvSpPr>
        <p:spPr>
          <a:xfrm>
            <a:off x="76200" y="2438400"/>
            <a:ext cx="3581400" cy="19050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TextBox 12"/>
          <p:cNvSpPr txBox="1"/>
          <p:nvPr/>
        </p:nvSpPr>
        <p:spPr>
          <a:xfrm>
            <a:off x="3894688" y="3276600"/>
            <a:ext cx="2390398"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Summary Information</a:t>
            </a:r>
            <a:endParaRPr lang="en-US" dirty="0">
              <a:solidFill>
                <a:srgbClr val="0070C0"/>
              </a:solidFill>
            </a:endParaRPr>
          </a:p>
        </p:txBody>
      </p:sp>
      <p:sp>
        <p:nvSpPr>
          <p:cNvPr id="14" name="Oval 13"/>
          <p:cNvSpPr/>
          <p:nvPr/>
        </p:nvSpPr>
        <p:spPr>
          <a:xfrm>
            <a:off x="76200" y="4191000"/>
            <a:ext cx="3581400" cy="65353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5" name="TextBox 14"/>
          <p:cNvSpPr txBox="1"/>
          <p:nvPr/>
        </p:nvSpPr>
        <p:spPr>
          <a:xfrm>
            <a:off x="3723082" y="4343400"/>
            <a:ext cx="3249608"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Filter for summary information</a:t>
            </a:r>
            <a:endParaRPr lang="en-US" dirty="0">
              <a:solidFill>
                <a:srgbClr val="0070C0"/>
              </a:solidFill>
            </a:endParaRPr>
          </a:p>
        </p:txBody>
      </p:sp>
    </p:spTree>
    <p:extLst>
      <p:ext uri="{BB962C8B-B14F-4D97-AF65-F5344CB8AC3E}">
        <p14:creationId xmlns:p14="http://schemas.microsoft.com/office/powerpoint/2010/main" val="101311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5"/>
                                        </p:tgtEl>
                                        <p:attrNameLst>
                                          <p:attrName>style.visibility</p:attrName>
                                        </p:attrNameLst>
                                      </p:cBhvr>
                                      <p:to>
                                        <p:strVal val="hidden"/>
                                      </p:to>
                                    </p:set>
                                  </p:sub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6"/>
                                        </p:tgtEl>
                                        <p:attrNameLst>
                                          <p:attrName>style.visibility</p:attrName>
                                        </p:attrNameLst>
                                      </p:cBhvr>
                                      <p:to>
                                        <p:strVal val="hidden"/>
                                      </p:to>
                                    </p:set>
                                  </p:sub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7"/>
                                        </p:tgtEl>
                                        <p:attrNameLst>
                                          <p:attrName>style.visibility</p:attrName>
                                        </p:attrNameLst>
                                      </p:cBhvr>
                                      <p:to>
                                        <p:strVal val="hidden"/>
                                      </p:to>
                                    </p:set>
                                  </p:sub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8"/>
                                        </p:tgtEl>
                                        <p:attrNameLst>
                                          <p:attrName>style.visibility</p:attrName>
                                        </p:attrNameLst>
                                      </p:cBhvr>
                                      <p:to>
                                        <p:strVal val="hidden"/>
                                      </p:to>
                                    </p:set>
                                  </p:subTnLst>
                                </p:cTn>
                              </p:par>
                              <p:par>
                                <p:cTn id="29" presetID="42"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9"/>
                                        </p:tgtEl>
                                        <p:attrNameLst>
                                          <p:attrName>style.visibility</p:attrName>
                                        </p:attrNameLst>
                                      </p:cBhvr>
                                      <p:to>
                                        <p:strVal val="hidden"/>
                                      </p:to>
                                    </p:set>
                                  </p:sub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0"/>
                                        </p:tgtEl>
                                        <p:attrNameLst>
                                          <p:attrName>style.visibility</p:attrName>
                                        </p:attrNameLst>
                                      </p:cBhvr>
                                      <p:to>
                                        <p:strVal val="hidden"/>
                                      </p:to>
                                    </p:set>
                                  </p:subTnLst>
                                </p:cTn>
                              </p:par>
                              <p:par>
                                <p:cTn id="41" presetID="42"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1"/>
                                        </p:tgtEl>
                                        <p:attrNameLst>
                                          <p:attrName>style.visibility</p:attrName>
                                        </p:attrNameLst>
                                      </p:cBhvr>
                                      <p:to>
                                        <p:strVal val="hidden"/>
                                      </p:to>
                                    </p:set>
                                  </p:subTnLst>
                                </p:cTn>
                              </p:par>
                            </p:childTnLst>
                          </p:cTn>
                        </p:par>
                      </p:childTnLst>
                    </p:cTn>
                  </p:par>
                  <p:par>
                    <p:cTn id="46" fill="hold">
                      <p:stCondLst>
                        <p:cond delay="indefinite"/>
                      </p:stCondLst>
                      <p:childTnLst>
                        <p:par>
                          <p:cTn id="47" fill="hold">
                            <p:stCondLst>
                              <p:cond delay="0"/>
                            </p:stCondLst>
                            <p:childTnLst>
                              <p:par>
                                <p:cTn id="48" presetID="42"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1000"/>
                                        <p:tgtEl>
                                          <p:spTgt spid="12"/>
                                        </p:tgtEl>
                                      </p:cBhvr>
                                    </p:animEffect>
                                    <p:anim calcmode="lin" valueType="num">
                                      <p:cBhvr>
                                        <p:cTn id="51" dur="1000" fill="hold"/>
                                        <p:tgtEl>
                                          <p:spTgt spid="12"/>
                                        </p:tgtEl>
                                        <p:attrNameLst>
                                          <p:attrName>ppt_x</p:attrName>
                                        </p:attrNameLst>
                                      </p:cBhvr>
                                      <p:tavLst>
                                        <p:tav tm="0">
                                          <p:val>
                                            <p:strVal val="#ppt_x"/>
                                          </p:val>
                                        </p:tav>
                                        <p:tav tm="100000">
                                          <p:val>
                                            <p:strVal val="#ppt_x"/>
                                          </p:val>
                                        </p:tav>
                                      </p:tavLst>
                                    </p:anim>
                                    <p:anim calcmode="lin" valueType="num">
                                      <p:cBhvr>
                                        <p:cTn id="52" dur="1000" fill="hold"/>
                                        <p:tgtEl>
                                          <p:spTgt spid="12"/>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2"/>
                                        </p:tgtEl>
                                        <p:attrNameLst>
                                          <p:attrName>style.visibility</p:attrName>
                                        </p:attrNameLst>
                                      </p:cBhvr>
                                      <p:to>
                                        <p:strVal val="hidden"/>
                                      </p:to>
                                    </p:set>
                                  </p:subTnLst>
                                </p:cTn>
                              </p:par>
                              <p:par>
                                <p:cTn id="53" presetID="42" presetClass="entr" presetSubtype="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1000"/>
                                        <p:tgtEl>
                                          <p:spTgt spid="13"/>
                                        </p:tgtEl>
                                      </p:cBhvr>
                                    </p:animEffect>
                                    <p:anim calcmode="lin" valueType="num">
                                      <p:cBhvr>
                                        <p:cTn id="56" dur="1000" fill="hold"/>
                                        <p:tgtEl>
                                          <p:spTgt spid="13"/>
                                        </p:tgtEl>
                                        <p:attrNameLst>
                                          <p:attrName>ppt_x</p:attrName>
                                        </p:attrNameLst>
                                      </p:cBhvr>
                                      <p:tavLst>
                                        <p:tav tm="0">
                                          <p:val>
                                            <p:strVal val="#ppt_x"/>
                                          </p:val>
                                        </p:tav>
                                        <p:tav tm="100000">
                                          <p:val>
                                            <p:strVal val="#ppt_x"/>
                                          </p:val>
                                        </p:tav>
                                      </p:tavLst>
                                    </p:anim>
                                    <p:anim calcmode="lin" valueType="num">
                                      <p:cBhvr>
                                        <p:cTn id="57" dur="1000" fill="hold"/>
                                        <p:tgtEl>
                                          <p:spTgt spid="13"/>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13"/>
                                        </p:tgtEl>
                                        <p:attrNameLst>
                                          <p:attrName>style.visibility</p:attrName>
                                        </p:attrNameLst>
                                      </p:cBhvr>
                                      <p:to>
                                        <p:strVal val="hidden"/>
                                      </p:to>
                                    </p:set>
                                  </p:sub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14"/>
                                        </p:tgtEl>
                                        <p:attrNameLst>
                                          <p:attrName>style.visibility</p:attrName>
                                        </p:attrNameLst>
                                      </p:cBhvr>
                                      <p:to>
                                        <p:strVal val="visible"/>
                                      </p:to>
                                    </p:set>
                                    <p:animEffect transition="in" filter="fade">
                                      <p:cBhvr>
                                        <p:cTn id="62" dur="1000"/>
                                        <p:tgtEl>
                                          <p:spTgt spid="14"/>
                                        </p:tgtEl>
                                      </p:cBhvr>
                                    </p:animEffect>
                                    <p:anim calcmode="lin" valueType="num">
                                      <p:cBhvr>
                                        <p:cTn id="63" dur="1000" fill="hold"/>
                                        <p:tgtEl>
                                          <p:spTgt spid="14"/>
                                        </p:tgtEl>
                                        <p:attrNameLst>
                                          <p:attrName>ppt_x</p:attrName>
                                        </p:attrNameLst>
                                      </p:cBhvr>
                                      <p:tavLst>
                                        <p:tav tm="0">
                                          <p:val>
                                            <p:strVal val="#ppt_x"/>
                                          </p:val>
                                        </p:tav>
                                        <p:tav tm="100000">
                                          <p:val>
                                            <p:strVal val="#ppt_x"/>
                                          </p:val>
                                        </p:tav>
                                      </p:tavLst>
                                    </p:anim>
                                    <p:anim calcmode="lin" valueType="num">
                                      <p:cBhvr>
                                        <p:cTn id="64" dur="1000" fill="hold"/>
                                        <p:tgtEl>
                                          <p:spTgt spid="14"/>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1000"/>
                                        <p:tgtEl>
                                          <p:spTgt spid="15"/>
                                        </p:tgtEl>
                                      </p:cBhvr>
                                    </p:animEffect>
                                    <p:anim calcmode="lin" valueType="num">
                                      <p:cBhvr>
                                        <p:cTn id="68" dur="1000" fill="hold"/>
                                        <p:tgtEl>
                                          <p:spTgt spid="15"/>
                                        </p:tgtEl>
                                        <p:attrNameLst>
                                          <p:attrName>ppt_x</p:attrName>
                                        </p:attrNameLst>
                                      </p:cBhvr>
                                      <p:tavLst>
                                        <p:tav tm="0">
                                          <p:val>
                                            <p:strVal val="#ppt_x"/>
                                          </p:val>
                                        </p:tav>
                                        <p:tav tm="100000">
                                          <p:val>
                                            <p:strVal val="#ppt_x"/>
                                          </p:val>
                                        </p:tav>
                                      </p:tavLst>
                                    </p:anim>
                                    <p:anim calcmode="lin" valueType="num">
                                      <p:cBhvr>
                                        <p:cTn id="6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259918"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2514600" y="22098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TextBox 5"/>
          <p:cNvSpPr txBox="1"/>
          <p:nvPr/>
        </p:nvSpPr>
        <p:spPr>
          <a:xfrm>
            <a:off x="5562600" y="3429000"/>
            <a:ext cx="2322111" cy="369332"/>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Descriptions for Web</a:t>
            </a:r>
            <a:endParaRPr lang="en-US" dirty="0">
              <a:solidFill>
                <a:srgbClr val="0070C0"/>
              </a:solidFill>
            </a:endParaRPr>
          </a:p>
        </p:txBody>
      </p:sp>
      <p:sp>
        <p:nvSpPr>
          <p:cNvPr id="7" name="Oval 6"/>
          <p:cNvSpPr/>
          <p:nvPr/>
        </p:nvSpPr>
        <p:spPr>
          <a:xfrm>
            <a:off x="533400" y="2667000"/>
            <a:ext cx="4724400" cy="20097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1267935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06125" cy="807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4038600" y="2619375"/>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3550507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06125" cy="807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5181600" y="2619375"/>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Tree>
    <p:extLst>
      <p:ext uri="{BB962C8B-B14F-4D97-AF65-F5344CB8AC3E}">
        <p14:creationId xmlns:p14="http://schemas.microsoft.com/office/powerpoint/2010/main" val="4157915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906125" cy="807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2"/>
          <p:cNvSpPr/>
          <p:nvPr/>
        </p:nvSpPr>
        <p:spPr>
          <a:xfrm>
            <a:off x="-152400" y="3276600"/>
            <a:ext cx="1524000" cy="4286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4" name="TextBox 3"/>
          <p:cNvSpPr txBox="1"/>
          <p:nvPr/>
        </p:nvSpPr>
        <p:spPr>
          <a:xfrm>
            <a:off x="838200" y="4085112"/>
            <a:ext cx="5686172" cy="646331"/>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dirty="0" smtClean="0">
                <a:solidFill>
                  <a:srgbClr val="0070C0"/>
                </a:solidFill>
              </a:rPr>
              <a:t>Creates an additional display only record for </a:t>
            </a:r>
            <a:r>
              <a:rPr lang="en-US" dirty="0" err="1" smtClean="0">
                <a:solidFill>
                  <a:srgbClr val="0070C0"/>
                </a:solidFill>
              </a:rPr>
              <a:t>creditees</a:t>
            </a:r>
            <a:endParaRPr lang="en-US" dirty="0" smtClean="0">
              <a:solidFill>
                <a:srgbClr val="0070C0"/>
              </a:solidFill>
            </a:endParaRPr>
          </a:p>
          <a:p>
            <a:pPr>
              <a:defRPr/>
            </a:pPr>
            <a:r>
              <a:rPr lang="en-US" dirty="0" smtClean="0">
                <a:solidFill>
                  <a:srgbClr val="0070C0"/>
                </a:solidFill>
              </a:rPr>
              <a:t>Clicking on “</a:t>
            </a:r>
            <a:r>
              <a:rPr lang="en-US" dirty="0" err="1" smtClean="0">
                <a:solidFill>
                  <a:srgbClr val="0070C0"/>
                </a:solidFill>
              </a:rPr>
              <a:t>creditee</a:t>
            </a:r>
            <a:r>
              <a:rPr lang="en-US" dirty="0" smtClean="0">
                <a:solidFill>
                  <a:srgbClr val="0070C0"/>
                </a:solidFill>
              </a:rPr>
              <a:t>” opens the creditor account.</a:t>
            </a:r>
            <a:endParaRPr lang="en-US" dirty="0">
              <a:solidFill>
                <a:srgbClr val="0070C0"/>
              </a:solidFill>
            </a:endParaRPr>
          </a:p>
        </p:txBody>
      </p:sp>
    </p:spTree>
    <p:extLst>
      <p:ext uri="{BB962C8B-B14F-4D97-AF65-F5344CB8AC3E}">
        <p14:creationId xmlns:p14="http://schemas.microsoft.com/office/powerpoint/2010/main" val="3420336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1"/>
          <p:cNvSpPr>
            <a:spLocks noGrp="1"/>
          </p:cNvSpPr>
          <p:nvPr>
            <p:ph/>
          </p:nvPr>
        </p:nvSpPr>
        <p:spPr>
          <a:xfrm>
            <a:off x="457200" y="1828800"/>
            <a:ext cx="8229600" cy="4297363"/>
          </a:xfrm>
        </p:spPr>
        <p:txBody>
          <a:bodyPr/>
          <a:lstStyle/>
          <a:p>
            <a:pPr eaLnBrk="1" hangingPunct="1"/>
            <a:r>
              <a:rPr lang="en-US" altLang="en-US" sz="2800" dirty="0" smtClean="0">
                <a:solidFill>
                  <a:schemeClr val="bg1">
                    <a:lumMod val="50000"/>
                  </a:schemeClr>
                </a:solidFill>
              </a:rPr>
              <a:t>Data uniformity is enforced, with error messages configurable in emails</a:t>
            </a:r>
          </a:p>
        </p:txBody>
      </p:sp>
      <p:sp>
        <p:nvSpPr>
          <p:cNvPr id="3" name="Rectangle 2"/>
          <p:cNvSpPr txBox="1">
            <a:spLocks noChangeArrowheads="1"/>
          </p:cNvSpPr>
          <p:nvPr/>
        </p:nvSpPr>
        <p:spPr bwMode="auto">
          <a:xfrm>
            <a:off x="3886200" y="274638"/>
            <a:ext cx="4800600" cy="1143000"/>
          </a:xfrm>
          <a:prstGeom prst="rect">
            <a:avLst/>
          </a:prstGeom>
          <a:noFill/>
          <a:ln w="9525">
            <a:noFill/>
            <a:miter lim="800000"/>
            <a:headEnd/>
            <a:tailEnd/>
          </a:ln>
          <a:effectLst/>
        </p:spPr>
        <p:txBody>
          <a:bodyPr/>
          <a:lstStyle/>
          <a:p>
            <a:pPr marL="342900" indent="-342900">
              <a:spcBef>
                <a:spcPct val="20000"/>
              </a:spcBef>
              <a:defRPr/>
            </a:pPr>
            <a:r>
              <a:rPr lang="en-US" sz="4000" kern="0" dirty="0">
                <a:solidFill>
                  <a:schemeClr val="hlink"/>
                </a:solidFill>
                <a:latin typeface="+mn-lt"/>
              </a:rPr>
              <a:t>Data Consistency</a:t>
            </a:r>
          </a:p>
        </p:txBody>
      </p:sp>
      <p:pic>
        <p:nvPicPr>
          <p:cNvPr id="4608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5221" y="3191062"/>
            <a:ext cx="8439692" cy="47672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extLst>
      <p:ext uri="{BB962C8B-B14F-4D97-AF65-F5344CB8AC3E}">
        <p14:creationId xmlns:p14="http://schemas.microsoft.com/office/powerpoint/2010/main" val="364240033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1"/>
          <p:cNvSpPr>
            <a:spLocks noGrp="1"/>
          </p:cNvSpPr>
          <p:nvPr>
            <p:ph/>
          </p:nvPr>
        </p:nvSpPr>
        <p:spPr>
          <a:xfrm>
            <a:off x="457200" y="1828800"/>
            <a:ext cx="8229600" cy="4297363"/>
          </a:xfrm>
        </p:spPr>
        <p:txBody>
          <a:bodyPr/>
          <a:lstStyle/>
          <a:p>
            <a:pPr eaLnBrk="1" hangingPunct="1"/>
            <a:r>
              <a:rPr lang="en-US" altLang="en-US" sz="2800" dirty="0" smtClean="0">
                <a:solidFill>
                  <a:schemeClr val="bg1">
                    <a:lumMod val="50000"/>
                  </a:schemeClr>
                </a:solidFill>
              </a:rPr>
              <a:t>While the non-custom events guests are kept up to date, they need to be made read only.</a:t>
            </a:r>
          </a:p>
          <a:p>
            <a:pPr eaLnBrk="1" hangingPunct="1"/>
            <a:r>
              <a:rPr lang="en-US" altLang="en-US" sz="2800" dirty="0" smtClean="0">
                <a:solidFill>
                  <a:schemeClr val="bg1">
                    <a:lumMod val="50000"/>
                  </a:schemeClr>
                </a:solidFill>
              </a:rPr>
              <a:t>Legacy data can be imported if desired</a:t>
            </a:r>
          </a:p>
        </p:txBody>
      </p:sp>
      <p:sp>
        <p:nvSpPr>
          <p:cNvPr id="3" name="Rectangle 2"/>
          <p:cNvSpPr txBox="1">
            <a:spLocks noChangeArrowheads="1"/>
          </p:cNvSpPr>
          <p:nvPr/>
        </p:nvSpPr>
        <p:spPr bwMode="auto">
          <a:xfrm>
            <a:off x="3886200" y="274638"/>
            <a:ext cx="4800600" cy="1143000"/>
          </a:xfrm>
          <a:prstGeom prst="rect">
            <a:avLst/>
          </a:prstGeom>
          <a:noFill/>
          <a:ln w="9525">
            <a:noFill/>
            <a:miter lim="800000"/>
            <a:headEnd/>
            <a:tailEnd/>
          </a:ln>
          <a:effectLst/>
        </p:spPr>
        <p:txBody>
          <a:bodyPr/>
          <a:lstStyle/>
          <a:p>
            <a:pPr marL="342900" indent="-342900">
              <a:spcBef>
                <a:spcPct val="20000"/>
              </a:spcBef>
              <a:defRPr/>
            </a:pPr>
            <a:r>
              <a:rPr lang="en-US" sz="4000" kern="0" dirty="0">
                <a:solidFill>
                  <a:schemeClr val="hlink"/>
                </a:solidFill>
                <a:latin typeface="+mn-lt"/>
              </a:rPr>
              <a:t>Data Consistency</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spTree>
    <p:extLst>
      <p:ext uri="{BB962C8B-B14F-4D97-AF65-F5344CB8AC3E}">
        <p14:creationId xmlns:p14="http://schemas.microsoft.com/office/powerpoint/2010/main" val="1912161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fade">
                                      <p:cBhvr>
                                        <p:cTn id="7" dur="1000"/>
                                        <p:tgtEl>
                                          <p:spTgt spid="46082">
                                            <p:txEl>
                                              <p:pRg st="0" end="0"/>
                                            </p:txEl>
                                          </p:spTgt>
                                        </p:tgtEl>
                                      </p:cBhvr>
                                    </p:animEffect>
                                    <p:anim calcmode="lin" valueType="num">
                                      <p:cBhvr>
                                        <p:cTn id="8" dur="1000" fill="hold"/>
                                        <p:tgtEl>
                                          <p:spTgt spid="4608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608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6082">
                                            <p:txEl>
                                              <p:pRg st="1" end="1"/>
                                            </p:txEl>
                                          </p:spTgt>
                                        </p:tgtEl>
                                        <p:attrNameLst>
                                          <p:attrName>style.visibility</p:attrName>
                                        </p:attrNameLst>
                                      </p:cBhvr>
                                      <p:to>
                                        <p:strVal val="visible"/>
                                      </p:to>
                                    </p:set>
                                    <p:animEffect transition="in" filter="fade">
                                      <p:cBhvr>
                                        <p:cTn id="14" dur="1000"/>
                                        <p:tgtEl>
                                          <p:spTgt spid="46082">
                                            <p:txEl>
                                              <p:pRg st="1" end="1"/>
                                            </p:txEl>
                                          </p:spTgt>
                                        </p:tgtEl>
                                      </p:cBhvr>
                                    </p:animEffect>
                                    <p:anim calcmode="lin" valueType="num">
                                      <p:cBhvr>
                                        <p:cTn id="15" dur="1000" fill="hold"/>
                                        <p:tgtEl>
                                          <p:spTgt spid="4608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608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3657600" y="274638"/>
            <a:ext cx="5029200" cy="1143000"/>
          </a:xfrm>
          <a:prstGeom prst="rect">
            <a:avLst/>
          </a:prstGeom>
          <a:noFill/>
          <a:ln w="9525">
            <a:noFill/>
            <a:miter lim="800000"/>
            <a:headEnd/>
            <a:tailEnd/>
          </a:ln>
          <a:effectLst/>
        </p:spPr>
        <p:txBody>
          <a:bodyPr/>
          <a:lstStyle/>
          <a:p>
            <a:pPr marL="342900" indent="-342900">
              <a:spcBef>
                <a:spcPct val="20000"/>
              </a:spcBef>
              <a:defRPr/>
            </a:pPr>
            <a:r>
              <a:rPr lang="en-US" sz="4000" kern="0" dirty="0" smtClean="0">
                <a:solidFill>
                  <a:schemeClr val="hlink"/>
                </a:solidFill>
                <a:latin typeface="+mn-lt"/>
              </a:rPr>
              <a:t>Report to add parties</a:t>
            </a:r>
            <a:endParaRPr lang="en-US" sz="4000" kern="0" dirty="0">
              <a:solidFill>
                <a:schemeClr val="hlink"/>
              </a:solidFill>
              <a:latin typeface="+mn-lt"/>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2133600"/>
            <a:ext cx="6486525" cy="3562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467053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txBox="1">
            <a:spLocks noChangeArrowheads="1"/>
          </p:cNvSpPr>
          <p:nvPr/>
        </p:nvSpPr>
        <p:spPr bwMode="auto">
          <a:xfrm>
            <a:off x="1135083" y="631734"/>
            <a:ext cx="7543800" cy="785904"/>
          </a:xfrm>
          <a:prstGeom prst="rect">
            <a:avLst/>
          </a:prstGeom>
          <a:noFill/>
          <a:ln w="9525">
            <a:noFill/>
            <a:miter lim="800000"/>
            <a:headEnd/>
            <a:tailEnd/>
          </a:ln>
          <a:effectLst/>
        </p:spPr>
        <p:txBody>
          <a:bodyPr/>
          <a:lstStyle/>
          <a:p>
            <a:pPr marL="342900" indent="-342900">
              <a:spcBef>
                <a:spcPct val="20000"/>
              </a:spcBef>
              <a:defRPr/>
            </a:pPr>
            <a:r>
              <a:rPr lang="en-US" sz="4000" kern="0" dirty="0" err="1" smtClean="0">
                <a:solidFill>
                  <a:schemeClr val="hlink"/>
                </a:solidFill>
                <a:latin typeface="+mn-lt"/>
              </a:rPr>
              <a:t>Listbuilder</a:t>
            </a:r>
            <a:r>
              <a:rPr lang="en-US" sz="4000" kern="0" dirty="0" smtClean="0">
                <a:solidFill>
                  <a:schemeClr val="hlink"/>
                </a:solidFill>
                <a:latin typeface="+mn-lt"/>
              </a:rPr>
              <a:t> &amp; Output Set builder</a:t>
            </a:r>
            <a:endParaRPr lang="en-US" sz="4000" kern="0" dirty="0">
              <a:solidFill>
                <a:schemeClr val="hlink"/>
              </a:solidFill>
              <a:latin typeface="+mn-lt"/>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969" y="1417638"/>
            <a:ext cx="7948613" cy="53915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569464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Content Placeholder 1"/>
          <p:cNvSpPr>
            <a:spLocks noGrp="1"/>
          </p:cNvSpPr>
          <p:nvPr>
            <p:ph/>
          </p:nvPr>
        </p:nvSpPr>
        <p:spPr>
          <a:xfrm>
            <a:off x="457200" y="1828800"/>
            <a:ext cx="8229600" cy="4297363"/>
          </a:xfrm>
        </p:spPr>
        <p:txBody>
          <a:bodyPr/>
          <a:lstStyle/>
          <a:p>
            <a:pPr eaLnBrk="1" hangingPunct="1"/>
            <a:endParaRPr lang="en-US" altLang="en-US" sz="2800" dirty="0" smtClean="0">
              <a:solidFill>
                <a:schemeClr val="bg1">
                  <a:lumMod val="50000"/>
                </a:schemeClr>
              </a:solidFill>
            </a:endParaRPr>
          </a:p>
        </p:txBody>
      </p:sp>
      <p:sp>
        <p:nvSpPr>
          <p:cNvPr id="3" name="Rectangle 2"/>
          <p:cNvSpPr txBox="1">
            <a:spLocks noChangeArrowheads="1"/>
          </p:cNvSpPr>
          <p:nvPr/>
        </p:nvSpPr>
        <p:spPr bwMode="auto">
          <a:xfrm>
            <a:off x="3886200" y="274638"/>
            <a:ext cx="4800600" cy="1143000"/>
          </a:xfrm>
          <a:prstGeom prst="rect">
            <a:avLst/>
          </a:prstGeom>
          <a:noFill/>
          <a:ln w="9525">
            <a:noFill/>
            <a:miter lim="800000"/>
            <a:headEnd/>
            <a:tailEnd/>
          </a:ln>
          <a:effectLst/>
        </p:spPr>
        <p:txBody>
          <a:bodyPr/>
          <a:lstStyle/>
          <a:p>
            <a:pPr marL="342900" indent="-342900">
              <a:spcBef>
                <a:spcPct val="20000"/>
              </a:spcBef>
              <a:defRPr/>
            </a:pPr>
            <a:r>
              <a:rPr lang="en-US" sz="4000" kern="0" dirty="0" smtClean="0">
                <a:solidFill>
                  <a:schemeClr val="hlink"/>
                </a:solidFill>
                <a:latin typeface="+mn-lt"/>
              </a:rPr>
              <a:t>Pivot Table</a:t>
            </a:r>
            <a:endParaRPr lang="en-US" sz="4000" kern="0" dirty="0">
              <a:solidFill>
                <a:schemeClr val="hlink"/>
              </a:solidFill>
              <a:latin typeface="+mn-lt"/>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01" y="342900"/>
            <a:ext cx="3048000" cy="288834"/>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77224"/>
            <a:ext cx="9144000" cy="70333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849701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
            <a:ext cx="5980911"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880737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457200" y="1371600"/>
            <a:ext cx="8229600" cy="4525963"/>
          </a:xfrm>
        </p:spPr>
        <p:txBody>
          <a:bodyPr/>
          <a:lstStyle/>
          <a:p>
            <a:pPr eaLnBrk="1" hangingPunct="1"/>
            <a:r>
              <a:rPr lang="en-US" altLang="en-US" sz="2800" dirty="0" smtClean="0">
                <a:solidFill>
                  <a:schemeClr val="hlink"/>
                </a:solidFill>
              </a:rPr>
              <a:t>Custom Special Events</a:t>
            </a:r>
            <a:br>
              <a:rPr lang="en-US" altLang="en-US" sz="2800" dirty="0" smtClean="0">
                <a:solidFill>
                  <a:schemeClr val="hlink"/>
                </a:solidFill>
              </a:rPr>
            </a:br>
            <a:r>
              <a:rPr lang="en-US" altLang="en-US" sz="2800" dirty="0" smtClean="0">
                <a:solidFill>
                  <a:schemeClr val="hlink"/>
                </a:solidFill>
              </a:rPr>
              <a:t>Brian Wilbur Grundstrom</a:t>
            </a:r>
            <a:br>
              <a:rPr lang="en-US" altLang="en-US" sz="2800" dirty="0" smtClean="0">
                <a:solidFill>
                  <a:schemeClr val="hlink"/>
                </a:solidFill>
              </a:rPr>
            </a:br>
            <a:r>
              <a:rPr lang="en-US" altLang="en-US" sz="2800" dirty="0" smtClean="0">
                <a:solidFill>
                  <a:schemeClr val="hlink"/>
                </a:solidFill>
              </a:rPr>
              <a:t>Database Administrator</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5800" y="533400"/>
            <a:ext cx="6400800" cy="60655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3200" y="3048000"/>
            <a:ext cx="6096000" cy="3429000"/>
          </a:xfrm>
          <a:prstGeom prst="rect">
            <a:avLst/>
          </a:prstGeom>
        </p:spPr>
      </p:pic>
    </p:spTree>
    <p:extLst>
      <p:ext uri="{BB962C8B-B14F-4D97-AF65-F5344CB8AC3E}">
        <p14:creationId xmlns:p14="http://schemas.microsoft.com/office/powerpoint/2010/main" val="4147197759"/>
      </p:ext>
    </p:extLst>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11135</TotalTime>
  <Words>772</Words>
  <Application>Microsoft Office PowerPoint</Application>
  <PresentationFormat>On-screen Show (4:3)</PresentationFormat>
  <Paragraphs>120</Paragraphs>
  <Slides>43</Slides>
  <Notes>8</Notes>
  <HiddenSlides>0</HiddenSlides>
  <MMClips>0</MMClips>
  <ScaleCrop>false</ScaleCrop>
  <HeadingPairs>
    <vt:vector size="4" baseType="variant">
      <vt:variant>
        <vt:lpstr>Theme</vt:lpstr>
      </vt:variant>
      <vt:variant>
        <vt:i4>1</vt:i4>
      </vt:variant>
      <vt:variant>
        <vt:lpstr>Slide Titles</vt:lpstr>
      </vt:variant>
      <vt:variant>
        <vt:i4>43</vt:i4>
      </vt:variant>
    </vt:vector>
  </HeadingPairs>
  <TitlesOfParts>
    <vt:vector size="44" baseType="lpstr">
      <vt:lpstr>Default Design</vt:lpstr>
      <vt:lpstr>PowerPoint Presentation</vt:lpstr>
      <vt:lpstr>Who is BWG?</vt:lpstr>
      <vt:lpstr>Why a new “module” for Special Events?</vt:lpstr>
      <vt:lpstr>What is the Special Events Module?</vt:lpstr>
      <vt:lpstr>Primary Local Tables</vt:lpstr>
      <vt:lpstr>LTX_EVENT_PARTY</vt:lpstr>
      <vt:lpstr>PowerPoint Presentation</vt:lpstr>
      <vt:lpstr>PowerPoint Presentation</vt:lpstr>
      <vt:lpstr>PowerPoint Presentation</vt:lpstr>
      <vt:lpstr>PowerPoint Presentation</vt:lpstr>
      <vt:lpstr>PowerPoint Presentation</vt:lpstr>
      <vt:lpstr>PowerPoint Presentation</vt:lpstr>
      <vt:lpstr>LTX_EVENT_GUEST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Washington National Opera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Contribution Acknowledgements Brian Wilbur Grundstrom</dc:title>
  <dc:creator>grundstrom</dc:creator>
  <cp:lastModifiedBy>Buchanan, Charles</cp:lastModifiedBy>
  <cp:revision>125</cp:revision>
  <dcterms:created xsi:type="dcterms:W3CDTF">2006-07-05T16:29:05Z</dcterms:created>
  <dcterms:modified xsi:type="dcterms:W3CDTF">2013-10-25T14:48:59Z</dcterms:modified>
</cp:coreProperties>
</file>