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70" r:id="rId15"/>
    <p:sldId id="272" r:id="rId16"/>
    <p:sldId id="271" r:id="rId17"/>
    <p:sldId id="269" r:id="rId18"/>
    <p:sldId id="273" r:id="rId19"/>
    <p:sldId id="274" r:id="rId20"/>
    <p:sldId id="275" r:id="rId21"/>
    <p:sldId id="276" r:id="rId22"/>
    <p:sldId id="281" r:id="rId23"/>
    <p:sldId id="277" r:id="rId24"/>
    <p:sldId id="278" r:id="rId25"/>
    <p:sldId id="279" r:id="rId26"/>
    <p:sldId id="280" r:id="rId27"/>
    <p:sldId id="282"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E51A2464-0BA5-4703-B13C-00283B3EA4EF}" type="datetimeFigureOut">
              <a:rPr lang="en-CA" smtClean="0"/>
              <a:t>03/06/2015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3315408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51A2464-0BA5-4703-B13C-00283B3EA4EF}" type="datetimeFigureOut">
              <a:rPr lang="en-CA" smtClean="0"/>
              <a:t>03/06/2015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1538566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51A2464-0BA5-4703-B13C-00283B3EA4EF}" type="datetimeFigureOut">
              <a:rPr lang="en-CA" smtClean="0"/>
              <a:t>03/06/2015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1182863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E51A2464-0BA5-4703-B13C-00283B3EA4EF}" type="datetimeFigureOut">
              <a:rPr lang="en-CA" smtClean="0"/>
              <a:t>03/06/2015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2250839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E51A2464-0BA5-4703-B13C-00283B3EA4EF}" type="datetimeFigureOut">
              <a:rPr lang="en-CA" smtClean="0"/>
              <a:t>03/06/2015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3166498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E51A2464-0BA5-4703-B13C-00283B3EA4EF}" type="datetimeFigureOut">
              <a:rPr lang="en-CA" smtClean="0"/>
              <a:t>03/06/2015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4293120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1A2464-0BA5-4703-B13C-00283B3EA4EF}" type="datetimeFigureOut">
              <a:rPr lang="en-CA" smtClean="0"/>
              <a:t>03/06/2015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4042956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1A2464-0BA5-4703-B13C-00283B3EA4EF}" type="datetimeFigureOut">
              <a:rPr lang="en-CA" smtClean="0"/>
              <a:t>03/06/2015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184175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1A2464-0BA5-4703-B13C-00283B3EA4EF}" type="datetimeFigureOut">
              <a:rPr lang="en-CA" smtClean="0"/>
              <a:t>03/06/2015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2501510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51A2464-0BA5-4703-B13C-00283B3EA4EF}" type="datetimeFigureOut">
              <a:rPr lang="en-CA" smtClean="0"/>
              <a:t>03/06/2015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2583590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51A2464-0BA5-4703-B13C-00283B3EA4EF}" type="datetimeFigureOut">
              <a:rPr lang="en-CA" smtClean="0"/>
              <a:t>03/06/2015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7AE52DC-7F86-43F7-BD97-F41407A8BD05}" type="slidenum">
              <a:rPr lang="en-CA" smtClean="0"/>
              <a:t>‹#›</a:t>
            </a:fld>
            <a:endParaRPr lang="en-CA"/>
          </a:p>
        </p:txBody>
      </p:sp>
    </p:spTree>
    <p:extLst>
      <p:ext uri="{BB962C8B-B14F-4D97-AF65-F5344CB8AC3E}">
        <p14:creationId xmlns:p14="http://schemas.microsoft.com/office/powerpoint/2010/main" val="1292829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1A2464-0BA5-4703-B13C-00283B3EA4EF}" type="datetimeFigureOut">
              <a:rPr lang="en-CA" smtClean="0"/>
              <a:t>03/06/2015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AE52DC-7F86-43F7-BD97-F41407A8BD05}" type="slidenum">
              <a:rPr lang="en-CA" smtClean="0"/>
              <a:t>‹#›</a:t>
            </a:fld>
            <a:endParaRPr lang="en-CA"/>
          </a:p>
        </p:txBody>
      </p:sp>
    </p:spTree>
    <p:extLst>
      <p:ext uri="{BB962C8B-B14F-4D97-AF65-F5344CB8AC3E}">
        <p14:creationId xmlns:p14="http://schemas.microsoft.com/office/powerpoint/2010/main" val="2778248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CA" sz="9600" b="1" dirty="0" smtClean="0">
                <a:solidFill>
                  <a:schemeClr val="accent5">
                    <a:lumMod val="75000"/>
                  </a:schemeClr>
                </a:solidFill>
              </a:rPr>
              <a:t>E-TUG </a:t>
            </a:r>
            <a:r>
              <a:rPr lang="en-CA" dirty="0" smtClean="0"/>
              <a:t/>
            </a:r>
            <a:br>
              <a:rPr lang="en-CA" dirty="0" smtClean="0"/>
            </a:br>
            <a:r>
              <a:rPr lang="en-CA" dirty="0" smtClean="0"/>
              <a:t>April 2015 - Ticketing </a:t>
            </a:r>
            <a:endParaRPr lang="en-CA" dirty="0"/>
          </a:p>
        </p:txBody>
      </p:sp>
      <p:pic>
        <p:nvPicPr>
          <p:cNvPr id="4" name="Picture 3" descr="C:\Users\Tim\Desktop\EOA new logo1.jpg"/>
          <p:cNvPicPr/>
          <p:nvPr/>
        </p:nvPicPr>
        <p:blipFill>
          <a:blip r:embed="rId2"/>
          <a:srcRect/>
          <a:stretch>
            <a:fillRect/>
          </a:stretch>
        </p:blipFill>
        <p:spPr bwMode="auto">
          <a:xfrm>
            <a:off x="3231201" y="4437112"/>
            <a:ext cx="2736304" cy="936104"/>
          </a:xfrm>
          <a:prstGeom prst="rect">
            <a:avLst/>
          </a:prstGeom>
          <a:noFill/>
          <a:ln w="9525">
            <a:noFill/>
            <a:miter lim="800000"/>
            <a:headEnd/>
            <a:tailEnd/>
          </a:ln>
        </p:spPr>
      </p:pic>
    </p:spTree>
    <p:extLst>
      <p:ext uri="{BB962C8B-B14F-4D97-AF65-F5344CB8AC3E}">
        <p14:creationId xmlns:p14="http://schemas.microsoft.com/office/powerpoint/2010/main" val="1713508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smtClean="0">
                <a:solidFill>
                  <a:schemeClr val="accent5">
                    <a:lumMod val="75000"/>
                  </a:schemeClr>
                </a:solidFill>
              </a:rPr>
              <a:t>Overview</a:t>
            </a:r>
            <a:endParaRPr lang="en-CA" dirty="0"/>
          </a:p>
        </p:txBody>
      </p:sp>
      <p:sp>
        <p:nvSpPr>
          <p:cNvPr id="5" name="Content Placeholder 4"/>
          <p:cNvSpPr>
            <a:spLocks noGrp="1"/>
          </p:cNvSpPr>
          <p:nvPr>
            <p:ph idx="1"/>
          </p:nvPr>
        </p:nvSpPr>
        <p:spPr/>
        <p:txBody>
          <a:bodyPr/>
          <a:lstStyle/>
          <a:p>
            <a:pPr marL="0" indent="0">
              <a:buNone/>
            </a:pPr>
            <a:r>
              <a:rPr lang="en-CA" dirty="0" smtClean="0"/>
              <a:t>Processing contributions in the ticket order screen </a:t>
            </a:r>
          </a:p>
          <a:p>
            <a:pPr lvl="1"/>
            <a:r>
              <a:rPr lang="en-CA" dirty="0" smtClean="0"/>
              <a:t>Example 1: Ticket returns </a:t>
            </a:r>
          </a:p>
          <a:p>
            <a:pPr lvl="1"/>
            <a:r>
              <a:rPr lang="en-CA" dirty="0" smtClean="0"/>
              <a:t>Example 2: Ticket exchanges</a:t>
            </a:r>
          </a:p>
          <a:p>
            <a:pPr lvl="1"/>
            <a:r>
              <a:rPr lang="en-CA" dirty="0" smtClean="0"/>
              <a:t>Set-up</a:t>
            </a:r>
          </a:p>
          <a:p>
            <a:pPr lvl="1"/>
            <a:r>
              <a:rPr lang="en-CA" dirty="0" smtClean="0"/>
              <a:t>Example 3: ticket amount and contribution amount in same transaction</a:t>
            </a:r>
          </a:p>
          <a:p>
            <a:pPr lvl="1"/>
            <a:r>
              <a:rPr lang="en-CA" dirty="0" smtClean="0"/>
              <a:t>Set-up</a:t>
            </a:r>
          </a:p>
          <a:p>
            <a:pPr marL="0" indent="0">
              <a:buNone/>
            </a:pPr>
            <a:endParaRPr lang="en-CA" dirty="0"/>
          </a:p>
        </p:txBody>
      </p:sp>
    </p:spTree>
    <p:extLst>
      <p:ext uri="{BB962C8B-B14F-4D97-AF65-F5344CB8AC3E}">
        <p14:creationId xmlns:p14="http://schemas.microsoft.com/office/powerpoint/2010/main" val="200778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a:t>
            </a:r>
            <a:endParaRPr lang="en-CA" dirty="0"/>
          </a:p>
        </p:txBody>
      </p:sp>
      <p:pic>
        <p:nvPicPr>
          <p:cNvPr id="4" name="Content Placeholder 3"/>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tretch>
            <a:fillRect/>
          </a:stretch>
        </p:blipFill>
        <p:spPr bwMode="auto">
          <a:xfrm>
            <a:off x="780302" y="1600200"/>
            <a:ext cx="3392396"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4"/>
          <p:cNvSpPr>
            <a:spLocks noGrp="1"/>
          </p:cNvSpPr>
          <p:nvPr>
            <p:ph sz="half" idx="2"/>
          </p:nvPr>
        </p:nvSpPr>
        <p:spPr/>
        <p:txBody>
          <a:bodyPr>
            <a:normAutofit fontScale="92500" lnSpcReduction="10000"/>
          </a:bodyPr>
          <a:lstStyle/>
          <a:p>
            <a:pPr marL="0" indent="0">
              <a:buNone/>
            </a:pPr>
            <a:endParaRPr lang="en-CA" dirty="0" smtClean="0"/>
          </a:p>
          <a:p>
            <a:pPr marL="0" indent="0">
              <a:buNone/>
            </a:pPr>
            <a:r>
              <a:rPr lang="en-CA" dirty="0" smtClean="0"/>
              <a:t>Example patron: The Director of HR for The Edmonton Opera, Mister Parker</a:t>
            </a:r>
          </a:p>
          <a:p>
            <a:pPr marL="0" indent="0">
              <a:buNone/>
            </a:pPr>
            <a:endParaRPr lang="en-CA" dirty="0"/>
          </a:p>
          <a:p>
            <a:pPr marL="0" indent="0">
              <a:buNone/>
            </a:pPr>
            <a:r>
              <a:rPr lang="en-CA" dirty="0" smtClean="0"/>
              <a:t>Example 1: Mister Parker cannot use one ticket in his subscription and wants a tax receipt for the value of the ticket</a:t>
            </a:r>
            <a:endParaRPr lang="en-CA" dirty="0"/>
          </a:p>
        </p:txBody>
      </p:sp>
    </p:spTree>
    <p:extLst>
      <p:ext uri="{BB962C8B-B14F-4D97-AF65-F5344CB8AC3E}">
        <p14:creationId xmlns:p14="http://schemas.microsoft.com/office/powerpoint/2010/main" val="1517171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Return for a tax receipt</a:t>
            </a:r>
            <a:endParaRPr lang="en-CA" dirty="0"/>
          </a:p>
        </p:txBody>
      </p:sp>
      <p:sp>
        <p:nvSpPr>
          <p:cNvPr id="4" name="Content Placeholder 3"/>
          <p:cNvSpPr>
            <a:spLocks noGrp="1"/>
          </p:cNvSpPr>
          <p:nvPr>
            <p:ph sz="half" idx="2"/>
          </p:nvPr>
        </p:nvSpPr>
        <p:spPr/>
        <p:txBody>
          <a:bodyPr/>
          <a:lstStyle/>
          <a:p>
            <a:endParaRPr lang="en-CA" dirty="0" smtClean="0"/>
          </a:p>
          <a:p>
            <a:r>
              <a:rPr lang="en-CA" dirty="0"/>
              <a:t>N</a:t>
            </a:r>
            <a:r>
              <a:rPr lang="en-CA" dirty="0" smtClean="0"/>
              <a:t>ote</a:t>
            </a:r>
            <a:r>
              <a:rPr lang="en-CA" dirty="0"/>
              <a:t>: our tickets are only </a:t>
            </a:r>
            <a:r>
              <a:rPr lang="en-CA" dirty="0" smtClean="0"/>
              <a:t>able to be returned in this way </a:t>
            </a:r>
            <a:r>
              <a:rPr lang="en-CA" dirty="0"/>
              <a:t>if they have been </a:t>
            </a:r>
            <a:r>
              <a:rPr lang="en-CA" dirty="0" smtClean="0"/>
              <a:t>printed.</a:t>
            </a:r>
            <a:endParaRPr lang="en-CA" dirty="0"/>
          </a:p>
          <a:p>
            <a:r>
              <a:rPr lang="en-CA" dirty="0" smtClean="0"/>
              <a:t>In the ticket order screen, search for:</a:t>
            </a:r>
          </a:p>
          <a:p>
            <a:pPr lvl="1"/>
            <a:r>
              <a:rPr lang="en-CA" dirty="0" smtClean="0"/>
              <a:t>“Parker, Mister”</a:t>
            </a:r>
          </a:p>
          <a:p>
            <a:pPr lvl="1"/>
            <a:r>
              <a:rPr lang="en-CA" dirty="0" smtClean="0"/>
              <a:t>Search for the ticket order and load it</a:t>
            </a:r>
          </a:p>
          <a:p>
            <a:endParaRPr lang="en-CA" dirty="0"/>
          </a:p>
        </p:txBody>
      </p:sp>
      <p:pic>
        <p:nvPicPr>
          <p:cNvPr id="1026"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405143"/>
            <a:ext cx="4038600" cy="2916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725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Return for a tax receipt</a:t>
            </a:r>
            <a:endParaRPr lang="en-CA" dirty="0"/>
          </a:p>
        </p:txBody>
      </p:sp>
      <p:sp>
        <p:nvSpPr>
          <p:cNvPr id="4" name="Content Placeholder 3"/>
          <p:cNvSpPr>
            <a:spLocks noGrp="1"/>
          </p:cNvSpPr>
          <p:nvPr>
            <p:ph sz="half" idx="2"/>
          </p:nvPr>
        </p:nvSpPr>
        <p:spPr/>
        <p:txBody>
          <a:bodyPr/>
          <a:lstStyle/>
          <a:p>
            <a:r>
              <a:rPr lang="en-CA" dirty="0" smtClean="0"/>
              <a:t>Click the subline item tab</a:t>
            </a:r>
          </a:p>
          <a:p>
            <a:r>
              <a:rPr lang="en-CA" dirty="0" smtClean="0"/>
              <a:t>Select the seat he wants to return</a:t>
            </a:r>
          </a:p>
          <a:p>
            <a:r>
              <a:rPr lang="en-CA" dirty="0" smtClean="0"/>
              <a:t>Click the “Return” button at the bottom of the screen</a:t>
            </a:r>
            <a:endParaRPr lang="en-CA" dirty="0"/>
          </a:p>
        </p:txBody>
      </p:sp>
      <p:pic>
        <p:nvPicPr>
          <p:cNvPr id="2050"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770384"/>
            <a:ext cx="4038600" cy="2185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1523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Return for a tax receipt</a:t>
            </a:r>
            <a:endParaRPr lang="en-CA" dirty="0"/>
          </a:p>
        </p:txBody>
      </p:sp>
      <p:sp>
        <p:nvSpPr>
          <p:cNvPr id="4" name="Content Placeholder 3"/>
          <p:cNvSpPr>
            <a:spLocks noGrp="1"/>
          </p:cNvSpPr>
          <p:nvPr>
            <p:ph sz="half" idx="2"/>
          </p:nvPr>
        </p:nvSpPr>
        <p:spPr/>
        <p:txBody>
          <a:bodyPr/>
          <a:lstStyle/>
          <a:p>
            <a:r>
              <a:rPr lang="en-CA" dirty="0" smtClean="0"/>
              <a:t>Confirm this is the seat you want to return and click “override” in the pop-up window</a:t>
            </a:r>
            <a:endParaRPr lang="en-CA" dirty="0"/>
          </a:p>
        </p:txBody>
      </p:sp>
      <p:pic>
        <p:nvPicPr>
          <p:cNvPr id="3074"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797275"/>
            <a:ext cx="4038600" cy="2131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054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Return for a tax receipt</a:t>
            </a:r>
            <a:endParaRPr lang="en-CA" dirty="0"/>
          </a:p>
        </p:txBody>
      </p:sp>
      <p:sp>
        <p:nvSpPr>
          <p:cNvPr id="4" name="Content Placeholder 3"/>
          <p:cNvSpPr>
            <a:spLocks noGrp="1"/>
          </p:cNvSpPr>
          <p:nvPr>
            <p:ph sz="half" idx="2"/>
          </p:nvPr>
        </p:nvSpPr>
        <p:spPr/>
        <p:txBody>
          <a:bodyPr/>
          <a:lstStyle/>
          <a:p>
            <a:r>
              <a:rPr lang="en-CA" dirty="0" smtClean="0"/>
              <a:t>In the line item view, you can see that there is now a negative balance of $32</a:t>
            </a:r>
          </a:p>
          <a:p>
            <a:r>
              <a:rPr lang="en-CA" dirty="0" smtClean="0"/>
              <a:t>Click on the “contributions” tab</a:t>
            </a:r>
            <a:endParaRPr lang="en-CA" dirty="0"/>
          </a:p>
        </p:txBody>
      </p:sp>
      <p:pic>
        <p:nvPicPr>
          <p:cNvPr id="4098"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783644"/>
            <a:ext cx="4038600" cy="21590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4075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Return for a tax receipt</a:t>
            </a:r>
            <a:endParaRPr lang="en-CA" dirty="0"/>
          </a:p>
        </p:txBody>
      </p:sp>
      <p:sp>
        <p:nvSpPr>
          <p:cNvPr id="4" name="Content Placeholder 3"/>
          <p:cNvSpPr>
            <a:spLocks noGrp="1"/>
          </p:cNvSpPr>
          <p:nvPr>
            <p:ph sz="half" idx="2"/>
          </p:nvPr>
        </p:nvSpPr>
        <p:spPr/>
        <p:txBody>
          <a:bodyPr/>
          <a:lstStyle/>
          <a:p>
            <a:r>
              <a:rPr lang="en-CA" dirty="0" smtClean="0"/>
              <a:t>Click “add” at the bottom of the screen</a:t>
            </a:r>
          </a:p>
          <a:p>
            <a:r>
              <a:rPr lang="en-CA" dirty="0" smtClean="0"/>
              <a:t>Select the fund you want the $ to be allocated to </a:t>
            </a:r>
          </a:p>
          <a:p>
            <a:r>
              <a:rPr lang="en-CA" dirty="0" smtClean="0"/>
              <a:t>Enter $32</a:t>
            </a:r>
          </a:p>
          <a:p>
            <a:r>
              <a:rPr lang="en-CA" dirty="0" smtClean="0"/>
              <a:t>Add notes as per your internal policy</a:t>
            </a:r>
          </a:p>
          <a:p>
            <a:r>
              <a:rPr lang="en-CA" dirty="0" smtClean="0"/>
              <a:t>Click “done”</a:t>
            </a:r>
            <a:endParaRPr lang="en-CA" dirty="0"/>
          </a:p>
        </p:txBody>
      </p:sp>
      <p:pic>
        <p:nvPicPr>
          <p:cNvPr id="512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36912"/>
            <a:ext cx="4254499" cy="2238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4452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Exchange for a tax receipt</a:t>
            </a:r>
            <a:endParaRPr lang="en-CA" dirty="0"/>
          </a:p>
        </p:txBody>
      </p:sp>
      <p:sp>
        <p:nvSpPr>
          <p:cNvPr id="4" name="Content Placeholder 3"/>
          <p:cNvSpPr>
            <a:spLocks noGrp="1"/>
          </p:cNvSpPr>
          <p:nvPr>
            <p:ph sz="half" idx="2"/>
          </p:nvPr>
        </p:nvSpPr>
        <p:spPr/>
        <p:txBody>
          <a:bodyPr/>
          <a:lstStyle/>
          <a:p>
            <a:r>
              <a:rPr lang="en-CA" dirty="0" smtClean="0"/>
              <a:t>Example 2: Mister Parker cannot attend a performance in his subscription package and wants to change nights for that show.  The new tickets are a lesser value and he wants a tax receipt for the difference.</a:t>
            </a:r>
            <a:endParaRPr lang="en-CA" dirty="0"/>
          </a:p>
        </p:txBody>
      </p:sp>
      <p:pic>
        <p:nvPicPr>
          <p:cNvPr id="5" name="Content Placeholder 4"/>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57200" y="2581510"/>
            <a:ext cx="4038600" cy="25633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42897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9776"/>
            <a:ext cx="8229600" cy="1143000"/>
          </a:xfrm>
        </p:spPr>
        <p:txBody>
          <a:bodyPr>
            <a:normAutofit fontScale="90000"/>
          </a:bodyPr>
          <a:lstStyle/>
          <a:p>
            <a:r>
              <a:rPr lang="en-CA" b="1" dirty="0" smtClean="0">
                <a:solidFill>
                  <a:schemeClr val="accent5">
                    <a:lumMod val="75000"/>
                  </a:schemeClr>
                </a:solidFill>
              </a:rPr>
              <a:t>Contributions in the Ticket Order Screen – Exchange for a tax receipt</a:t>
            </a:r>
            <a:endParaRPr lang="en-CA" dirty="0"/>
          </a:p>
        </p:txBody>
      </p:sp>
      <p:sp>
        <p:nvSpPr>
          <p:cNvPr id="4" name="Content Placeholder 3"/>
          <p:cNvSpPr>
            <a:spLocks noGrp="1"/>
          </p:cNvSpPr>
          <p:nvPr>
            <p:ph sz="half" idx="2"/>
          </p:nvPr>
        </p:nvSpPr>
        <p:spPr/>
        <p:txBody>
          <a:bodyPr/>
          <a:lstStyle/>
          <a:p>
            <a:r>
              <a:rPr lang="en-CA" dirty="0" smtClean="0"/>
              <a:t>In the Exchange Mode of Sale, search for “Parker, Mister”</a:t>
            </a:r>
          </a:p>
          <a:p>
            <a:r>
              <a:rPr lang="en-CA" dirty="0" smtClean="0"/>
              <a:t>Select “Exchange” as the source</a:t>
            </a:r>
          </a:p>
          <a:p>
            <a:r>
              <a:rPr lang="en-CA" dirty="0" smtClean="0"/>
              <a:t>Click “add” and select the performance he wants to change</a:t>
            </a:r>
            <a:endParaRPr lang="en-CA" dirty="0"/>
          </a:p>
        </p:txBody>
      </p:sp>
      <p:pic>
        <p:nvPicPr>
          <p:cNvPr id="6146"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796943"/>
            <a:ext cx="4038600" cy="21324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2541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Exchange for a tax receipt</a:t>
            </a:r>
            <a:endParaRPr lang="en-CA" dirty="0"/>
          </a:p>
        </p:txBody>
      </p:sp>
      <p:sp>
        <p:nvSpPr>
          <p:cNvPr id="4" name="Content Placeholder 3"/>
          <p:cNvSpPr>
            <a:spLocks noGrp="1"/>
          </p:cNvSpPr>
          <p:nvPr>
            <p:ph sz="half" idx="2"/>
          </p:nvPr>
        </p:nvSpPr>
        <p:spPr/>
        <p:txBody>
          <a:bodyPr>
            <a:normAutofit/>
          </a:bodyPr>
          <a:lstStyle/>
          <a:p>
            <a:r>
              <a:rPr lang="en-CA" sz="2400" dirty="0" smtClean="0"/>
              <a:t>Click on the seat map and locate his tickets, displayed in orange (note: our tickets are only exchangeable if they have been printed)</a:t>
            </a:r>
          </a:p>
          <a:p>
            <a:r>
              <a:rPr lang="en-CA" sz="2400" dirty="0" smtClean="0"/>
              <a:t>Right click on the seats</a:t>
            </a:r>
          </a:p>
          <a:p>
            <a:r>
              <a:rPr lang="en-CA" sz="2400" dirty="0" smtClean="0"/>
              <a:t>In the pop up click “return seat” and then “override” to release the seat</a:t>
            </a:r>
            <a:endParaRPr lang="en-CA" sz="2400" dirty="0"/>
          </a:p>
        </p:txBody>
      </p:sp>
      <p:pic>
        <p:nvPicPr>
          <p:cNvPr id="7170"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95536" y="1484784"/>
            <a:ext cx="4038600" cy="32246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1232" t="39708" r="43320" b="14177"/>
          <a:stretch/>
        </p:blipFill>
        <p:spPr bwMode="auto">
          <a:xfrm>
            <a:off x="539552" y="4941168"/>
            <a:ext cx="1658157" cy="16893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5296148"/>
            <a:ext cx="4351387" cy="979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1904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Exchange for a tax receipt</a:t>
            </a:r>
            <a:endParaRPr lang="en-CA" dirty="0"/>
          </a:p>
        </p:txBody>
      </p:sp>
      <p:sp>
        <p:nvSpPr>
          <p:cNvPr id="4" name="Content Placeholder 3"/>
          <p:cNvSpPr>
            <a:spLocks noGrp="1"/>
          </p:cNvSpPr>
          <p:nvPr>
            <p:ph sz="half" idx="2"/>
          </p:nvPr>
        </p:nvSpPr>
        <p:spPr/>
        <p:txBody>
          <a:bodyPr/>
          <a:lstStyle/>
          <a:p>
            <a:r>
              <a:rPr lang="en-CA" dirty="0" smtClean="0"/>
              <a:t>In the Line Item view, add the new seats he wants to the order</a:t>
            </a:r>
          </a:p>
          <a:p>
            <a:r>
              <a:rPr lang="en-CA" dirty="0" smtClean="0"/>
              <a:t>The price difference here is $24</a:t>
            </a:r>
          </a:p>
          <a:p>
            <a:r>
              <a:rPr lang="en-CA" dirty="0" smtClean="0"/>
              <a:t>Click on the “contribution tab”</a:t>
            </a:r>
            <a:endParaRPr lang="en-CA" dirty="0"/>
          </a:p>
        </p:txBody>
      </p:sp>
      <p:pic>
        <p:nvPicPr>
          <p:cNvPr id="8194"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782535"/>
            <a:ext cx="4038600" cy="21612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9423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Exchange for a tax receipt</a:t>
            </a:r>
            <a:endParaRPr lang="en-CA" dirty="0"/>
          </a:p>
        </p:txBody>
      </p:sp>
      <p:sp>
        <p:nvSpPr>
          <p:cNvPr id="4" name="Content Placeholder 3"/>
          <p:cNvSpPr>
            <a:spLocks noGrp="1"/>
          </p:cNvSpPr>
          <p:nvPr>
            <p:ph sz="half" idx="2"/>
          </p:nvPr>
        </p:nvSpPr>
        <p:spPr/>
        <p:txBody>
          <a:bodyPr>
            <a:normAutofit fontScale="92500" lnSpcReduction="10000"/>
          </a:bodyPr>
          <a:lstStyle/>
          <a:p>
            <a:r>
              <a:rPr lang="en-CA" dirty="0" smtClean="0"/>
              <a:t>Click “add” at the bottom of the screen</a:t>
            </a:r>
          </a:p>
          <a:p>
            <a:r>
              <a:rPr lang="en-CA" dirty="0" smtClean="0"/>
              <a:t>Select the fund you want the $ to be allocated to (we have one populated here for the sake of simplicity and control)</a:t>
            </a:r>
          </a:p>
          <a:p>
            <a:r>
              <a:rPr lang="en-CA" dirty="0" smtClean="0"/>
              <a:t>Enter $24</a:t>
            </a:r>
          </a:p>
          <a:p>
            <a:r>
              <a:rPr lang="en-CA" dirty="0" smtClean="0"/>
              <a:t>Add notes as per your internal policy</a:t>
            </a:r>
          </a:p>
          <a:p>
            <a:r>
              <a:rPr lang="en-CA" dirty="0" smtClean="0"/>
              <a:t>Click “done”</a:t>
            </a:r>
          </a:p>
          <a:p>
            <a:endParaRPr lang="en-CA" dirty="0"/>
          </a:p>
        </p:txBody>
      </p:sp>
      <p:pic>
        <p:nvPicPr>
          <p:cNvPr id="9218"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801024"/>
            <a:ext cx="4038600" cy="21243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1231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Set-up for both ticket </a:t>
            </a:r>
            <a:r>
              <a:rPr lang="en-CA" b="1" dirty="0">
                <a:solidFill>
                  <a:schemeClr val="accent5">
                    <a:lumMod val="75000"/>
                  </a:schemeClr>
                </a:solidFill>
              </a:rPr>
              <a:t>r</a:t>
            </a:r>
            <a:r>
              <a:rPr lang="en-CA" b="1" dirty="0" smtClean="0">
                <a:solidFill>
                  <a:schemeClr val="accent5">
                    <a:lumMod val="75000"/>
                  </a:schemeClr>
                </a:solidFill>
              </a:rPr>
              <a:t>eturn or exchange </a:t>
            </a:r>
            <a:r>
              <a:rPr lang="en-CA" b="1" dirty="0">
                <a:solidFill>
                  <a:schemeClr val="accent5">
                    <a:lumMod val="75000"/>
                  </a:schemeClr>
                </a:solidFill>
              </a:rPr>
              <a:t>for a tax receipt</a:t>
            </a:r>
            <a:endParaRPr lang="en-CA" dirty="0"/>
          </a:p>
        </p:txBody>
      </p:sp>
      <p:sp>
        <p:nvSpPr>
          <p:cNvPr id="4" name="Content Placeholder 3"/>
          <p:cNvSpPr>
            <a:spLocks noGrp="1"/>
          </p:cNvSpPr>
          <p:nvPr>
            <p:ph sz="half" idx="2"/>
          </p:nvPr>
        </p:nvSpPr>
        <p:spPr/>
        <p:txBody>
          <a:bodyPr>
            <a:normAutofit/>
          </a:bodyPr>
          <a:lstStyle/>
          <a:p>
            <a:r>
              <a:rPr lang="en-CA" sz="2000" dirty="0" smtClean="0"/>
              <a:t>Go To </a:t>
            </a:r>
            <a:r>
              <a:rPr lang="en-CA" sz="2000" dirty="0">
                <a:sym typeface="Wingdings"/>
              </a:rPr>
              <a:t> </a:t>
            </a:r>
            <a:r>
              <a:rPr lang="en-CA" sz="2000" dirty="0" smtClean="0"/>
              <a:t>Campaigns </a:t>
            </a:r>
            <a:r>
              <a:rPr lang="en-CA" sz="2000" dirty="0" smtClean="0">
                <a:sym typeface="Wingdings"/>
              </a:rPr>
              <a:t> References </a:t>
            </a:r>
            <a:r>
              <a:rPr lang="en-CA" sz="2000" dirty="0">
                <a:sym typeface="Wingdings"/>
              </a:rPr>
              <a:t> </a:t>
            </a:r>
            <a:r>
              <a:rPr lang="en-CA" sz="2000" dirty="0" smtClean="0">
                <a:sym typeface="Wingdings"/>
              </a:rPr>
              <a:t>Funds</a:t>
            </a:r>
          </a:p>
          <a:p>
            <a:r>
              <a:rPr lang="en-CA" sz="2000" dirty="0" smtClean="0">
                <a:sym typeface="Wingdings"/>
              </a:rPr>
              <a:t>Search for or add the Fund you want to appear in the Contribution tab or make a new one for this purpose</a:t>
            </a:r>
          </a:p>
          <a:p>
            <a:r>
              <a:rPr lang="en-CA" sz="2000" dirty="0" smtClean="0">
                <a:sym typeface="Wingdings"/>
              </a:rPr>
              <a:t>Check the “use in ticketing” box</a:t>
            </a:r>
          </a:p>
          <a:p>
            <a:r>
              <a:rPr lang="en-CA" sz="2000" dirty="0" smtClean="0">
                <a:sym typeface="Wingdings"/>
              </a:rPr>
              <a:t>NOTE: this will make the fund available for use in all modes of sale and in all ticket orders.  If you want to restrict access to this fund for certain events it may not be the best option.</a:t>
            </a:r>
            <a:endParaRPr lang="en-CA" sz="2000" dirty="0"/>
          </a:p>
        </p:txBody>
      </p:sp>
      <p:pic>
        <p:nvPicPr>
          <p:cNvPr id="1027" name="Picture 3"/>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813204"/>
            <a:ext cx="4038600" cy="2099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077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a:solidFill>
                  <a:schemeClr val="accent5">
                    <a:lumMod val="75000"/>
                  </a:schemeClr>
                </a:solidFill>
              </a:rPr>
              <a:t>Set-up for both ticket return or exchange for a tax receipt</a:t>
            </a:r>
            <a:endParaRPr lang="en-CA" dirty="0"/>
          </a:p>
        </p:txBody>
      </p:sp>
      <p:sp>
        <p:nvSpPr>
          <p:cNvPr id="4" name="Content Placeholder 3"/>
          <p:cNvSpPr>
            <a:spLocks noGrp="1"/>
          </p:cNvSpPr>
          <p:nvPr>
            <p:ph sz="half" idx="2"/>
          </p:nvPr>
        </p:nvSpPr>
        <p:spPr/>
        <p:txBody>
          <a:bodyPr>
            <a:normAutofit/>
          </a:bodyPr>
          <a:lstStyle/>
          <a:p>
            <a:r>
              <a:rPr lang="en-CA" sz="2000" dirty="0" smtClean="0"/>
              <a:t>Go to Campaigns and associate the fund with the active Campaign you want the donation associated with, or make a new campaign for this purpose</a:t>
            </a:r>
          </a:p>
          <a:p>
            <a:endParaRPr lang="en-CA" sz="2000" dirty="0"/>
          </a:p>
          <a:p>
            <a:pPr marL="0" indent="0">
              <a:buNone/>
            </a:pPr>
            <a:r>
              <a:rPr lang="en-CA" sz="2000" dirty="0" smtClean="0"/>
              <a:t>IE our Donated Ticket Value fund is associated with the Individual Giving Campaign for the financial year.</a:t>
            </a:r>
            <a:endParaRPr lang="en-CA" sz="2000" dirty="0"/>
          </a:p>
        </p:txBody>
      </p:sp>
      <p:pic>
        <p:nvPicPr>
          <p:cNvPr id="3074"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57200" y="2272653"/>
            <a:ext cx="4038600" cy="31810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021200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a:solidFill>
                  <a:schemeClr val="accent5">
                    <a:lumMod val="75000"/>
                  </a:schemeClr>
                </a:solidFill>
              </a:rPr>
              <a:t>Set-up for both ticket return or exchange for a tax receipt</a:t>
            </a:r>
            <a:endParaRPr lang="en-CA" dirty="0"/>
          </a:p>
        </p:txBody>
      </p:sp>
      <p:sp>
        <p:nvSpPr>
          <p:cNvPr id="4" name="Content Placeholder 3"/>
          <p:cNvSpPr>
            <a:spLocks noGrp="1"/>
          </p:cNvSpPr>
          <p:nvPr>
            <p:ph sz="half" idx="2"/>
          </p:nvPr>
        </p:nvSpPr>
        <p:spPr/>
        <p:txBody>
          <a:bodyPr>
            <a:normAutofit lnSpcReduction="10000"/>
          </a:bodyPr>
          <a:lstStyle/>
          <a:p>
            <a:r>
              <a:rPr lang="en-CA" sz="2000" dirty="0" smtClean="0"/>
              <a:t>In </a:t>
            </a:r>
            <a:r>
              <a:rPr lang="en-CA" sz="2000" dirty="0"/>
              <a:t>Campaigns </a:t>
            </a:r>
            <a:r>
              <a:rPr lang="en-CA" sz="2000" dirty="0">
                <a:sym typeface="Wingdings"/>
              </a:rPr>
              <a:t> References  </a:t>
            </a:r>
            <a:r>
              <a:rPr lang="en-CA" sz="2000" dirty="0" smtClean="0"/>
              <a:t>Acknowledgements, create the Acknowledgement you want the fund to trigger when money is entered into that fund, and the applicable membership level</a:t>
            </a:r>
          </a:p>
          <a:p>
            <a:endParaRPr lang="en-CA" sz="2000" dirty="0"/>
          </a:p>
          <a:p>
            <a:r>
              <a:rPr lang="en-CA" sz="2000" dirty="0" smtClean="0"/>
              <a:t>The tax receipt will generate when you run the report “Print Acknowledgement Letters” and the membership level will auto-populate depending on the set-up in the </a:t>
            </a:r>
            <a:r>
              <a:rPr lang="en-CA" sz="2000" dirty="0"/>
              <a:t>Campaigns </a:t>
            </a:r>
            <a:r>
              <a:rPr lang="en-CA" sz="2000" dirty="0">
                <a:sym typeface="Wingdings"/>
              </a:rPr>
              <a:t> References  </a:t>
            </a:r>
            <a:r>
              <a:rPr lang="en-CA" sz="2000" dirty="0" smtClean="0"/>
              <a:t>Acknowledgements screen.</a:t>
            </a:r>
          </a:p>
          <a:p>
            <a:pPr marL="0" indent="0">
              <a:buNone/>
            </a:pPr>
            <a:endParaRPr lang="en-CA" dirty="0"/>
          </a:p>
        </p:txBody>
      </p:sp>
      <p:pic>
        <p:nvPicPr>
          <p:cNvPr id="2050"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828438"/>
            <a:ext cx="4038600" cy="2069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9952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solidFill>
                  <a:schemeClr val="accent5">
                    <a:lumMod val="75000"/>
                  </a:schemeClr>
                </a:solidFill>
              </a:rPr>
              <a:t>Contributions in the Ticket Order Screen – Gala Donations</a:t>
            </a:r>
            <a:endParaRPr lang="en-CA" dirty="0"/>
          </a:p>
        </p:txBody>
      </p:sp>
      <p:sp>
        <p:nvSpPr>
          <p:cNvPr id="4" name="Content Placeholder 3"/>
          <p:cNvSpPr>
            <a:spLocks noGrp="1"/>
          </p:cNvSpPr>
          <p:nvPr>
            <p:ph sz="half" idx="2"/>
          </p:nvPr>
        </p:nvSpPr>
        <p:spPr/>
        <p:txBody>
          <a:bodyPr>
            <a:normAutofit fontScale="77500" lnSpcReduction="20000"/>
          </a:bodyPr>
          <a:lstStyle/>
          <a:p>
            <a:pPr marL="0" indent="0">
              <a:buNone/>
            </a:pPr>
            <a:r>
              <a:rPr lang="en-CA" dirty="0" smtClean="0"/>
              <a:t>Example 3: Mister Parker wants to buy a ticket for the Edmonton Opera Gala. The total ticket price he pays is $500 for 1 ticket for both the ticket price and a contribution amount he will get a tax receipt for.</a:t>
            </a:r>
          </a:p>
          <a:p>
            <a:pPr marL="0" indent="0">
              <a:buNone/>
            </a:pPr>
            <a:endParaRPr lang="en-CA" dirty="0"/>
          </a:p>
          <a:p>
            <a:pPr marL="0" indent="0">
              <a:buNone/>
            </a:pPr>
            <a:r>
              <a:rPr lang="en-CA" dirty="0" smtClean="0"/>
              <a:t>Goal: to charge him for $500 in one transaction, and to process the ticket purchase and the contribution in one transaction without having to move $ around in Tessitura.</a:t>
            </a:r>
            <a:endParaRPr lang="en-CA" dirty="0"/>
          </a:p>
        </p:txBody>
      </p:sp>
      <p:pic>
        <p:nvPicPr>
          <p:cNvPr id="5" name="Content Placeholder 4"/>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81012" y="2367756"/>
            <a:ext cx="3990975" cy="2990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9243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a:solidFill>
                  <a:schemeClr val="accent5">
                    <a:lumMod val="75000"/>
                  </a:schemeClr>
                </a:solidFill>
              </a:rPr>
              <a:t>Contributions in the Ticket Order Screen – </a:t>
            </a:r>
            <a:r>
              <a:rPr lang="en-CA" b="1" dirty="0" smtClean="0">
                <a:solidFill>
                  <a:schemeClr val="accent5">
                    <a:lumMod val="75000"/>
                  </a:schemeClr>
                </a:solidFill>
              </a:rPr>
              <a:t>Opera Gala</a:t>
            </a:r>
            <a:endParaRPr lang="en-CA" dirty="0"/>
          </a:p>
        </p:txBody>
      </p:sp>
      <p:sp>
        <p:nvSpPr>
          <p:cNvPr id="4" name="Content Placeholder 3"/>
          <p:cNvSpPr>
            <a:spLocks noGrp="1"/>
          </p:cNvSpPr>
          <p:nvPr>
            <p:ph sz="half" idx="2"/>
          </p:nvPr>
        </p:nvSpPr>
        <p:spPr/>
        <p:txBody>
          <a:bodyPr>
            <a:normAutofit fontScale="92500" lnSpcReduction="20000"/>
          </a:bodyPr>
          <a:lstStyle/>
          <a:p>
            <a:r>
              <a:rPr lang="en-CA" dirty="0" smtClean="0"/>
              <a:t>All departments had to agree in advance of tickets going on sale what the ticket amount is and the GST, and what the value of the tax receipt will be.  </a:t>
            </a:r>
          </a:p>
          <a:p>
            <a:endParaRPr lang="en-CA" dirty="0"/>
          </a:p>
          <a:p>
            <a:r>
              <a:rPr lang="en-CA" dirty="0" smtClean="0"/>
              <a:t>For the 2015 Gala, an individual ticket was $130 and the donation amount was $370 for a total of $500</a:t>
            </a:r>
            <a:endParaRPr lang="en-CA" dirty="0"/>
          </a:p>
        </p:txBody>
      </p:sp>
      <p:pic>
        <p:nvPicPr>
          <p:cNvPr id="5" name="Content Placeholder 4" descr="C:\Users\Station25\AppData\Local\Microsoft\Windows\Temporary Internet Files\Content.Outlook\PDP5887W\2015-Gala-E-Blast-V32.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204920" y="1600200"/>
            <a:ext cx="2543160" cy="4525963"/>
          </a:xfrm>
          <a:prstGeom prst="rect">
            <a:avLst/>
          </a:prstGeom>
          <a:noFill/>
          <a:ln>
            <a:noFill/>
          </a:ln>
        </p:spPr>
      </p:pic>
    </p:spTree>
    <p:extLst>
      <p:ext uri="{BB962C8B-B14F-4D97-AF65-F5344CB8AC3E}">
        <p14:creationId xmlns:p14="http://schemas.microsoft.com/office/powerpoint/2010/main" val="2577153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a:solidFill>
                  <a:schemeClr val="accent5">
                    <a:lumMod val="75000"/>
                  </a:schemeClr>
                </a:solidFill>
              </a:rPr>
              <a:t>Contributions in the Ticket Order Screen – Opera Gala</a:t>
            </a:r>
            <a:endParaRPr lang="en-CA" dirty="0"/>
          </a:p>
        </p:txBody>
      </p:sp>
      <p:sp>
        <p:nvSpPr>
          <p:cNvPr id="4" name="Content Placeholder 3"/>
          <p:cNvSpPr>
            <a:spLocks noGrp="1"/>
          </p:cNvSpPr>
          <p:nvPr>
            <p:ph sz="half" idx="2"/>
          </p:nvPr>
        </p:nvSpPr>
        <p:spPr/>
        <p:txBody>
          <a:bodyPr/>
          <a:lstStyle/>
          <a:p>
            <a:r>
              <a:rPr lang="en-CA" dirty="0" smtClean="0"/>
              <a:t>In the ticket order screen search for “Parker, Mister”</a:t>
            </a:r>
          </a:p>
          <a:p>
            <a:r>
              <a:rPr lang="en-CA" dirty="0" smtClean="0"/>
              <a:t>Add the appeal Gala Tickets and the MOS Opera Gala</a:t>
            </a:r>
          </a:p>
          <a:p>
            <a:r>
              <a:rPr lang="en-CA" dirty="0" smtClean="0"/>
              <a:t>Add the performance and seat as usual</a:t>
            </a:r>
            <a:endParaRPr lang="en-CA" dirty="0"/>
          </a:p>
        </p:txBody>
      </p:sp>
      <p:pic>
        <p:nvPicPr>
          <p:cNvPr id="4098"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405474"/>
            <a:ext cx="4038600" cy="2915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6337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a:solidFill>
                  <a:schemeClr val="accent5">
                    <a:lumMod val="75000"/>
                  </a:schemeClr>
                </a:solidFill>
              </a:rPr>
              <a:t>Contributions in the Ticket Order Screen – Opera Gala</a:t>
            </a:r>
            <a:endParaRPr lang="en-CA" dirty="0"/>
          </a:p>
        </p:txBody>
      </p:sp>
      <p:sp>
        <p:nvSpPr>
          <p:cNvPr id="4" name="Content Placeholder 3"/>
          <p:cNvSpPr>
            <a:spLocks noGrp="1"/>
          </p:cNvSpPr>
          <p:nvPr>
            <p:ph sz="half" idx="2"/>
          </p:nvPr>
        </p:nvSpPr>
        <p:spPr/>
        <p:txBody>
          <a:bodyPr>
            <a:normAutofit lnSpcReduction="10000"/>
          </a:bodyPr>
          <a:lstStyle/>
          <a:p>
            <a:r>
              <a:rPr lang="en-CA" dirty="0" smtClean="0"/>
              <a:t>Click on the Contribution tab.</a:t>
            </a:r>
          </a:p>
          <a:p>
            <a:r>
              <a:rPr lang="en-CA" dirty="0" smtClean="0"/>
              <a:t>Select the fund you want the money to be entered into.  We used “SE Gala Tickets”</a:t>
            </a:r>
          </a:p>
          <a:p>
            <a:r>
              <a:rPr lang="en-CA" dirty="0"/>
              <a:t>Enter </a:t>
            </a:r>
            <a:r>
              <a:rPr lang="en-CA" dirty="0" smtClean="0"/>
              <a:t>$370 for the donation amount</a:t>
            </a:r>
            <a:endParaRPr lang="en-CA" dirty="0"/>
          </a:p>
          <a:p>
            <a:r>
              <a:rPr lang="en-CA" dirty="0"/>
              <a:t>Add notes as per your internal </a:t>
            </a:r>
            <a:r>
              <a:rPr lang="en-CA" dirty="0" smtClean="0"/>
              <a:t>policy</a:t>
            </a:r>
            <a:endParaRPr lang="en-CA" dirty="0"/>
          </a:p>
        </p:txBody>
      </p:sp>
      <p:pic>
        <p:nvPicPr>
          <p:cNvPr id="5122"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484603"/>
            <a:ext cx="4038600" cy="2757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51537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a:solidFill>
                  <a:schemeClr val="accent5">
                    <a:lumMod val="75000"/>
                  </a:schemeClr>
                </a:solidFill>
              </a:rPr>
              <a:t>Contributions in the Ticket Order Screen – Opera Gala</a:t>
            </a:r>
            <a:endParaRPr lang="en-CA" dirty="0"/>
          </a:p>
        </p:txBody>
      </p:sp>
      <p:sp>
        <p:nvSpPr>
          <p:cNvPr id="4" name="Content Placeholder 3"/>
          <p:cNvSpPr>
            <a:spLocks noGrp="1"/>
          </p:cNvSpPr>
          <p:nvPr>
            <p:ph sz="half" idx="2"/>
          </p:nvPr>
        </p:nvSpPr>
        <p:spPr/>
        <p:txBody>
          <a:bodyPr>
            <a:normAutofit lnSpcReduction="10000"/>
          </a:bodyPr>
          <a:lstStyle/>
          <a:p>
            <a:r>
              <a:rPr lang="en-CA" dirty="0"/>
              <a:t>Click on Line Items to double </a:t>
            </a:r>
            <a:r>
              <a:rPr lang="en-CA" dirty="0" smtClean="0"/>
              <a:t>check the amount owing is correct</a:t>
            </a:r>
            <a:endParaRPr lang="en-CA" dirty="0"/>
          </a:p>
          <a:p>
            <a:r>
              <a:rPr lang="en-CA" dirty="0" smtClean="0"/>
              <a:t>Pay for the order as normal</a:t>
            </a:r>
          </a:p>
          <a:p>
            <a:endParaRPr lang="en-CA" dirty="0"/>
          </a:p>
          <a:p>
            <a:pPr marL="0" indent="0">
              <a:buNone/>
            </a:pPr>
            <a:r>
              <a:rPr lang="en-CA" dirty="0" smtClean="0"/>
              <a:t>Note: Gala tickets were only sold manually.  They were not set up for web sales. </a:t>
            </a:r>
            <a:endParaRPr lang="en-CA" dirty="0"/>
          </a:p>
        </p:txBody>
      </p:sp>
      <p:pic>
        <p:nvPicPr>
          <p:cNvPr id="614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2852936"/>
            <a:ext cx="4104456" cy="2503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70439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solidFill>
                  <a:schemeClr val="accent5">
                    <a:lumMod val="75000"/>
                  </a:schemeClr>
                </a:solidFill>
              </a:rPr>
              <a:t>Set-up for Opera Gala tickets</a:t>
            </a:r>
            <a:endParaRPr lang="en-CA" dirty="0"/>
          </a:p>
        </p:txBody>
      </p:sp>
      <p:sp>
        <p:nvSpPr>
          <p:cNvPr id="4" name="Content Placeholder 3"/>
          <p:cNvSpPr>
            <a:spLocks noGrp="1"/>
          </p:cNvSpPr>
          <p:nvPr>
            <p:ph sz="half" idx="2"/>
          </p:nvPr>
        </p:nvSpPr>
        <p:spPr/>
        <p:txBody>
          <a:bodyPr>
            <a:normAutofit lnSpcReduction="10000"/>
          </a:bodyPr>
          <a:lstStyle/>
          <a:p>
            <a:r>
              <a:rPr lang="en-CA" dirty="0"/>
              <a:t>Go To </a:t>
            </a:r>
            <a:r>
              <a:rPr lang="en-CA" dirty="0">
                <a:sym typeface="Wingdings"/>
              </a:rPr>
              <a:t> </a:t>
            </a:r>
            <a:r>
              <a:rPr lang="en-CA" dirty="0"/>
              <a:t>Campaigns </a:t>
            </a:r>
            <a:r>
              <a:rPr lang="en-CA" dirty="0">
                <a:sym typeface="Wingdings"/>
              </a:rPr>
              <a:t> References  </a:t>
            </a:r>
            <a:r>
              <a:rPr lang="en-CA" dirty="0" smtClean="0">
                <a:sym typeface="Wingdings"/>
              </a:rPr>
              <a:t>Funds</a:t>
            </a:r>
          </a:p>
          <a:p>
            <a:r>
              <a:rPr lang="en-CA" dirty="0" smtClean="0">
                <a:sym typeface="Wingdings"/>
              </a:rPr>
              <a:t>Make the fund you want the revenue to go into. </a:t>
            </a:r>
          </a:p>
          <a:p>
            <a:r>
              <a:rPr lang="en-CA" dirty="0" smtClean="0">
                <a:sym typeface="Wingdings"/>
              </a:rPr>
              <a:t>I didn’t want these funds to be available for all ticket orders so the “use in ticketing” box is not checked</a:t>
            </a:r>
            <a:endParaRPr lang="en-CA" dirty="0">
              <a:sym typeface="Wingdings"/>
            </a:endParaRPr>
          </a:p>
        </p:txBody>
      </p:sp>
      <p:pic>
        <p:nvPicPr>
          <p:cNvPr id="3074"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769842"/>
            <a:ext cx="4038600" cy="21866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5700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a:solidFill>
                  <a:schemeClr val="accent5">
                    <a:lumMod val="75000"/>
                  </a:schemeClr>
                </a:solidFill>
              </a:rPr>
              <a:t>Set-up for </a:t>
            </a:r>
            <a:r>
              <a:rPr lang="en-CA" b="1" dirty="0" smtClean="0">
                <a:solidFill>
                  <a:schemeClr val="accent5">
                    <a:lumMod val="75000"/>
                  </a:schemeClr>
                </a:solidFill>
              </a:rPr>
              <a:t>Opera Gala tickets</a:t>
            </a:r>
            <a:endParaRPr lang="en-CA" dirty="0"/>
          </a:p>
        </p:txBody>
      </p:sp>
      <p:sp>
        <p:nvSpPr>
          <p:cNvPr id="4" name="Content Placeholder 3"/>
          <p:cNvSpPr>
            <a:spLocks noGrp="1"/>
          </p:cNvSpPr>
          <p:nvPr>
            <p:ph sz="half" idx="2"/>
          </p:nvPr>
        </p:nvSpPr>
        <p:spPr/>
        <p:txBody>
          <a:bodyPr/>
          <a:lstStyle/>
          <a:p>
            <a:r>
              <a:rPr lang="en-CA" dirty="0" smtClean="0"/>
              <a:t>The Gala is actually an Elevated Event in Campaigns</a:t>
            </a:r>
          </a:p>
          <a:p>
            <a:pPr marL="0" indent="0">
              <a:buNone/>
            </a:pPr>
            <a:endParaRPr lang="en-CA"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204864"/>
            <a:ext cx="3744416" cy="3379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20481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a:solidFill>
                  <a:schemeClr val="accent5">
                    <a:lumMod val="75000"/>
                  </a:schemeClr>
                </a:solidFill>
              </a:rPr>
              <a:t>Set-up for </a:t>
            </a:r>
            <a:r>
              <a:rPr lang="en-CA" b="1" dirty="0" smtClean="0">
                <a:solidFill>
                  <a:schemeClr val="accent5">
                    <a:lumMod val="75000"/>
                  </a:schemeClr>
                </a:solidFill>
              </a:rPr>
              <a:t>Opera Gala tickets</a:t>
            </a:r>
            <a:endParaRPr lang="en-CA" dirty="0"/>
          </a:p>
        </p:txBody>
      </p:sp>
      <p:sp>
        <p:nvSpPr>
          <p:cNvPr id="4" name="Content Placeholder 3"/>
          <p:cNvSpPr>
            <a:spLocks noGrp="1"/>
          </p:cNvSpPr>
          <p:nvPr>
            <p:ph sz="half" idx="2"/>
          </p:nvPr>
        </p:nvSpPr>
        <p:spPr/>
        <p:txBody>
          <a:bodyPr>
            <a:normAutofit fontScale="77500" lnSpcReduction="20000"/>
          </a:bodyPr>
          <a:lstStyle/>
          <a:p>
            <a:r>
              <a:rPr lang="en-CA" dirty="0" smtClean="0"/>
              <a:t>The header is filled out much like a Campaign</a:t>
            </a:r>
          </a:p>
          <a:p>
            <a:r>
              <a:rPr lang="en-CA" dirty="0" smtClean="0"/>
              <a:t>Here the funds you want to see in the contribution tab of the ticket order screen are associated with the event.  These funds will not appear on other performances that are not affiliated with the elevated event.</a:t>
            </a:r>
          </a:p>
          <a:p>
            <a:r>
              <a:rPr lang="en-CA" dirty="0" smtClean="0"/>
              <a:t>Here, you can also track expenses, plans, and see a revenue graph for this event.</a:t>
            </a:r>
          </a:p>
          <a:p>
            <a:endParaRPr lang="en-CA" dirty="0" smtClean="0"/>
          </a:p>
          <a:p>
            <a:endParaRPr lang="en-CA" dirty="0"/>
          </a:p>
        </p:txBody>
      </p:sp>
      <p:pic>
        <p:nvPicPr>
          <p:cNvPr id="7170"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57200" y="1955310"/>
            <a:ext cx="4038600" cy="38157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45758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solidFill>
                  <a:schemeClr val="accent5">
                    <a:lumMod val="75000"/>
                  </a:schemeClr>
                </a:solidFill>
              </a:rPr>
              <a:t>Set-up for Opera Gala tickets</a:t>
            </a:r>
            <a:endParaRPr lang="en-CA" dirty="0"/>
          </a:p>
        </p:txBody>
      </p:sp>
      <p:sp>
        <p:nvSpPr>
          <p:cNvPr id="4" name="Content Placeholder 3"/>
          <p:cNvSpPr>
            <a:spLocks noGrp="1"/>
          </p:cNvSpPr>
          <p:nvPr>
            <p:ph sz="half" idx="2"/>
          </p:nvPr>
        </p:nvSpPr>
        <p:spPr/>
        <p:txBody>
          <a:bodyPr/>
          <a:lstStyle/>
          <a:p>
            <a:r>
              <a:rPr lang="en-CA" dirty="0" smtClean="0"/>
              <a:t>Start building your ticket as usual in ticketing setup</a:t>
            </a:r>
          </a:p>
          <a:p>
            <a:r>
              <a:rPr lang="en-CA" dirty="0" smtClean="0"/>
              <a:t>At the performance level, in the campaign field, select your elevated event.</a:t>
            </a:r>
            <a:endParaRPr lang="en-CA" dirty="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564904"/>
            <a:ext cx="3998110" cy="20991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7458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solidFill>
                  <a:schemeClr val="accent5">
                    <a:lumMod val="75000"/>
                  </a:schemeClr>
                </a:solidFill>
              </a:rPr>
              <a:t>Set-up for Opera Gala tickets</a:t>
            </a:r>
            <a:endParaRPr lang="en-CA" dirty="0"/>
          </a:p>
        </p:txBody>
      </p:sp>
      <p:sp>
        <p:nvSpPr>
          <p:cNvPr id="4" name="Content Placeholder 3"/>
          <p:cNvSpPr>
            <a:spLocks noGrp="1"/>
          </p:cNvSpPr>
          <p:nvPr>
            <p:ph sz="half" idx="2"/>
          </p:nvPr>
        </p:nvSpPr>
        <p:spPr/>
        <p:txBody>
          <a:bodyPr/>
          <a:lstStyle/>
          <a:p>
            <a:r>
              <a:rPr lang="en-CA" dirty="0" smtClean="0"/>
              <a:t>I wanted the Gala tickets to be controlled so I only gave the tickets one mode of sale </a:t>
            </a:r>
            <a:endParaRPr lang="en-CA" dirty="0"/>
          </a:p>
        </p:txBody>
      </p:sp>
      <p:pic>
        <p:nvPicPr>
          <p:cNvPr id="2050"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800861"/>
            <a:ext cx="4038600" cy="2124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28498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solidFill>
                  <a:schemeClr val="accent5">
                    <a:lumMod val="75000"/>
                  </a:schemeClr>
                </a:solidFill>
              </a:rPr>
              <a:t>Set-up for Opera Gala tickets</a:t>
            </a:r>
            <a:endParaRPr lang="en-CA" dirty="0"/>
          </a:p>
        </p:txBody>
      </p:sp>
      <p:sp>
        <p:nvSpPr>
          <p:cNvPr id="4" name="Content Placeholder 3"/>
          <p:cNvSpPr>
            <a:spLocks noGrp="1"/>
          </p:cNvSpPr>
          <p:nvPr>
            <p:ph sz="half" idx="2"/>
          </p:nvPr>
        </p:nvSpPr>
        <p:spPr/>
        <p:txBody>
          <a:bodyPr>
            <a:normAutofit fontScale="77500" lnSpcReduction="20000"/>
          </a:bodyPr>
          <a:lstStyle/>
          <a:p>
            <a:r>
              <a:rPr lang="en-CA" dirty="0"/>
              <a:t>In Campaigns </a:t>
            </a:r>
            <a:r>
              <a:rPr lang="en-CA" dirty="0">
                <a:sym typeface="Wingdings"/>
              </a:rPr>
              <a:t> References  </a:t>
            </a:r>
            <a:r>
              <a:rPr lang="en-CA" dirty="0"/>
              <a:t>Acknowledgements, create the Acknowledgement you want the fund to trigger when money is entered into that fund, and the applicable membership level</a:t>
            </a:r>
          </a:p>
          <a:p>
            <a:endParaRPr lang="en-CA" dirty="0"/>
          </a:p>
          <a:p>
            <a:r>
              <a:rPr lang="en-CA" dirty="0"/>
              <a:t>The tax receipt will generate when you run the report “Print Acknowledgement Letters” and the membership level will auto-populate depending on the set-up in the Campaigns </a:t>
            </a:r>
            <a:r>
              <a:rPr lang="en-CA" dirty="0">
                <a:sym typeface="Wingdings"/>
              </a:rPr>
              <a:t> References  </a:t>
            </a:r>
            <a:r>
              <a:rPr lang="en-CA" dirty="0"/>
              <a:t>Acknowledgements screen.</a:t>
            </a:r>
          </a:p>
          <a:p>
            <a:endParaRPr lang="en-CA" dirty="0"/>
          </a:p>
        </p:txBody>
      </p:sp>
      <p:pic>
        <p:nvPicPr>
          <p:cNvPr id="4098"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808791"/>
            <a:ext cx="4038600" cy="21087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47730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347</TotalTime>
  <Words>1294</Words>
  <Application>Microsoft Office PowerPoint</Application>
  <PresentationFormat>On-screen Show (4:3)</PresentationFormat>
  <Paragraphs>108</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E-TUG  April 2015 - Ticketing </vt:lpstr>
      <vt:lpstr>Overview</vt:lpstr>
      <vt:lpstr>Contributions in the Ticket Order Screen</vt:lpstr>
      <vt:lpstr>Contributions in the Ticket Order Screen – Return for a tax receipt</vt:lpstr>
      <vt:lpstr>Contributions in the Ticket Order Screen – Return for a tax receipt</vt:lpstr>
      <vt:lpstr>Contributions in the Ticket Order Screen – Return for a tax receipt</vt:lpstr>
      <vt:lpstr>Contributions in the Ticket Order Screen – Return for a tax receipt</vt:lpstr>
      <vt:lpstr>Contributions in the Ticket Order Screen – Return for a tax receipt</vt:lpstr>
      <vt:lpstr>Contributions in the Ticket Order Screen – Exchange for a tax receipt</vt:lpstr>
      <vt:lpstr>Contributions in the Ticket Order Screen – Exchange for a tax receipt</vt:lpstr>
      <vt:lpstr>Contributions in the Ticket Order Screen – Exchange for a tax receipt</vt:lpstr>
      <vt:lpstr>Contributions in the Ticket Order Screen – Exchange for a tax receipt</vt:lpstr>
      <vt:lpstr>Contributions in the Ticket Order Screen – Exchange for a tax receipt</vt:lpstr>
      <vt:lpstr>Set-up for both ticket return or exchange for a tax receipt</vt:lpstr>
      <vt:lpstr>Set-up for both ticket return or exchange for a tax receipt</vt:lpstr>
      <vt:lpstr>Set-up for both ticket return or exchange for a tax receipt</vt:lpstr>
      <vt:lpstr>Contributions in the Ticket Order Screen – Gala Donations</vt:lpstr>
      <vt:lpstr>Contributions in the Ticket Order Screen – Opera Gala</vt:lpstr>
      <vt:lpstr>Contributions in the Ticket Order Screen – Opera Gala</vt:lpstr>
      <vt:lpstr>Contributions in the Ticket Order Screen – Opera Gala</vt:lpstr>
      <vt:lpstr>Contributions in the Ticket Order Screen – Opera Gala</vt:lpstr>
      <vt:lpstr>Set-up for Opera Gala tickets</vt:lpstr>
      <vt:lpstr>Set-up for Opera Gala tickets</vt:lpstr>
      <vt:lpstr>Set-up for Opera Gala tickets</vt:lpstr>
      <vt:lpstr>Set-up for Opera Gala tickets</vt:lpstr>
      <vt:lpstr>Set-up for Opera Gala tickets</vt:lpstr>
      <vt:lpstr>Set-up for Opera Gala tickets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E-TUG  April 2015 - Ticketing</dc:title>
  <dc:creator>Celyne Runzer</dc:creator>
  <cp:lastModifiedBy>Celyne Runzer</cp:lastModifiedBy>
  <cp:revision>25</cp:revision>
  <dcterms:created xsi:type="dcterms:W3CDTF">2015-05-21T17:39:31Z</dcterms:created>
  <dcterms:modified xsi:type="dcterms:W3CDTF">2015-06-03T22:27:43Z</dcterms:modified>
</cp:coreProperties>
</file>