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0" r:id="rId1"/>
  </p:sldMasterIdLst>
  <p:sldIdLst>
    <p:sldId id="256" r:id="rId2"/>
    <p:sldId id="257" r:id="rId3"/>
    <p:sldId id="258" r:id="rId4"/>
    <p:sldId id="260" r:id="rId5"/>
    <p:sldId id="261" r:id="rId6"/>
    <p:sldId id="266" r:id="rId7"/>
    <p:sldId id="262" r:id="rId8"/>
    <p:sldId id="263" r:id="rId9"/>
    <p:sldId id="264" r:id="rId10"/>
    <p:sldId id="265" r:id="rId11"/>
    <p:sldId id="271"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5C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43"/>
    <p:restoredTop sz="96327"/>
  </p:normalViewPr>
  <p:slideViewPr>
    <p:cSldViewPr snapToGrid="0">
      <p:cViewPr varScale="1">
        <p:scale>
          <a:sx n="98" d="100"/>
          <a:sy n="98" d="100"/>
        </p:scale>
        <p:origin x="90" y="5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8915E-DC14-41D6-9BB5-F49E1C265163}"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8FE81FEC-2664-411F-AEB3-065F29F52751}">
      <dgm:prSet custT="1"/>
      <dgm:spPr>
        <a:solidFill>
          <a:schemeClr val="accent1">
            <a:lumMod val="20000"/>
            <a:lumOff val="80000"/>
            <a:alpha val="90000"/>
          </a:schemeClr>
        </a:solidFill>
      </dgm:spPr>
      <dgm:t>
        <a:bodyPr lIns="182880" tIns="182880" rIns="182880" bIns="182880"/>
        <a:lstStyle/>
        <a:p>
          <a:pPr marL="0" lvl="0" indent="0" defTabSz="666750" rtl="0">
            <a:spcBef>
              <a:spcPct val="0"/>
            </a:spcBef>
            <a:spcAft>
              <a:spcPct val="35000"/>
            </a:spcAft>
            <a:buNone/>
          </a:pPr>
          <a:r>
            <a:rPr lang="en-US" sz="1600" kern="1200" spc="50" baseline="0" dirty="0">
              <a:latin typeface="Tenorite Display" pitchFamily="2" charset="0"/>
              <a:ea typeface="+mn-ea"/>
              <a:cs typeface="+mn-cs"/>
            </a:rPr>
            <a:t>Organizations that have customizations may not be able to use canned reporting fully.</a:t>
          </a:r>
        </a:p>
      </dgm:t>
    </dgm:pt>
    <dgm:pt modelId="{BCBC007E-0269-421B-9C41-DE26D5C3A822}" type="parTrans" cxnId="{711E093C-AD42-45A4-8D40-A2D39702062E}">
      <dgm:prSet/>
      <dgm:spPr/>
      <dgm:t>
        <a:bodyPr/>
        <a:lstStyle/>
        <a:p>
          <a:endParaRPr lang="en-US">
            <a:latin typeface="+mn-lt"/>
          </a:endParaRPr>
        </a:p>
      </dgm:t>
    </dgm:pt>
    <dgm:pt modelId="{80230EB7-7230-4881-A631-309C07417378}" type="sibTrans" cxnId="{711E093C-AD42-45A4-8D40-A2D39702062E}">
      <dgm:prSet/>
      <dgm:spPr/>
      <dgm:t>
        <a:bodyPr/>
        <a:lstStyle/>
        <a:p>
          <a:endParaRPr lang="en-US">
            <a:latin typeface="+mn-lt"/>
          </a:endParaRPr>
        </a:p>
      </dgm:t>
    </dgm:pt>
    <dgm:pt modelId="{73D947E0-108F-4D20-A71E-3CF329F97212}">
      <dgm:prSet/>
      <dgm:spPr>
        <a:solidFill>
          <a:schemeClr val="bg2"/>
        </a:solidFill>
      </dgm:spPr>
      <dgm:t>
        <a:bodyPr/>
        <a:lstStyle/>
        <a:p>
          <a:pPr marL="0" indent="0" defTabSz="914400" rtl="0" eaLnBrk="1" latinLnBrk="0" hangingPunct="1">
            <a:spcBef>
              <a:spcPts val="1000"/>
            </a:spcBef>
            <a:buFont typeface="Arial" panose="020B0604020202020204" pitchFamily="34" charset="0"/>
            <a:buNone/>
          </a:pPr>
          <a:r>
            <a:rPr lang="en-US" kern="1200" spc="150" baseline="0" dirty="0">
              <a:latin typeface="Tenorite Display" pitchFamily="2" charset="0"/>
              <a:ea typeface="+mj-ea"/>
              <a:cs typeface="+mj-cs"/>
            </a:rPr>
            <a:t>STAFF RESOURCES</a:t>
          </a:r>
        </a:p>
      </dgm:t>
    </dgm:pt>
    <dgm:pt modelId="{9D249532-A24D-4D8F-848A-9F42F2E486C9}" type="parTrans" cxnId="{A0077D09-C12C-46D0-8DF7-194B6911362A}">
      <dgm:prSet/>
      <dgm:spPr/>
      <dgm:t>
        <a:bodyPr/>
        <a:lstStyle/>
        <a:p>
          <a:endParaRPr lang="en-US">
            <a:latin typeface="+mn-lt"/>
          </a:endParaRPr>
        </a:p>
      </dgm:t>
    </dgm:pt>
    <dgm:pt modelId="{AE813459-65AB-4FA9-B717-330DDA6DFA4E}" type="sibTrans" cxnId="{A0077D09-C12C-46D0-8DF7-194B6911362A}">
      <dgm:prSet/>
      <dgm:spPr/>
      <dgm:t>
        <a:bodyPr/>
        <a:lstStyle/>
        <a:p>
          <a:endParaRPr lang="en-US">
            <a:latin typeface="+mn-lt"/>
          </a:endParaRPr>
        </a:p>
      </dgm:t>
    </dgm:pt>
    <dgm:pt modelId="{B1AFA1AF-0FF8-45B3-A6D0-0E255A2F637D}">
      <dgm:prSet/>
      <dgm:spPr>
        <a:solidFill>
          <a:schemeClr val="bg2"/>
        </a:solidFill>
      </dgm:spPr>
      <dgm:t>
        <a:bodyPr/>
        <a:lstStyle/>
        <a:p>
          <a:pPr marL="0"/>
          <a:r>
            <a:rPr lang="en-US" kern="1200" spc="150" baseline="0" dirty="0">
              <a:latin typeface="Tenorite Display" pitchFamily="2" charset="0"/>
              <a:ea typeface="+mn-ea"/>
              <a:cs typeface="+mn-cs"/>
            </a:rPr>
            <a:t>CUSTOMER SERVICE</a:t>
          </a:r>
        </a:p>
      </dgm:t>
    </dgm:pt>
    <dgm:pt modelId="{10C68AF5-481C-45AA-A216-8BBBB04515B9}" type="parTrans" cxnId="{F28D7702-2FC3-49BD-BB13-C989E5EE622A}">
      <dgm:prSet/>
      <dgm:spPr/>
      <dgm:t>
        <a:bodyPr/>
        <a:lstStyle/>
        <a:p>
          <a:endParaRPr lang="en-US">
            <a:latin typeface="+mn-lt"/>
          </a:endParaRPr>
        </a:p>
      </dgm:t>
    </dgm:pt>
    <dgm:pt modelId="{88649F7A-400B-4056-965D-C9AC0B3AD942}" type="sibTrans" cxnId="{F28D7702-2FC3-49BD-BB13-C989E5EE622A}">
      <dgm:prSet/>
      <dgm:spPr/>
      <dgm:t>
        <a:bodyPr/>
        <a:lstStyle/>
        <a:p>
          <a:endParaRPr lang="en-US">
            <a:latin typeface="+mn-lt"/>
          </a:endParaRPr>
        </a:p>
      </dgm:t>
    </dgm:pt>
    <dgm:pt modelId="{50418D2B-9486-42DE-AFDD-1D31420040FF}">
      <dgm:prSet custT="1"/>
      <dgm:spPr>
        <a:solidFill>
          <a:schemeClr val="accent1">
            <a:lumMod val="20000"/>
            <a:lumOff val="80000"/>
            <a:alpha val="90000"/>
          </a:schemeClr>
        </a:solidFill>
      </dgm:spPr>
      <dgm:t>
        <a:bodyPr/>
        <a:lstStyle/>
        <a:p>
          <a:pPr marL="0">
            <a:buNone/>
          </a:pPr>
          <a:r>
            <a:rPr lang="en-US" sz="1600" b="0" i="0" spc="50" baseline="0" dirty="0">
              <a:latin typeface="Tenorite Display" pitchFamily="2" charset="0"/>
            </a:rPr>
            <a:t>Processes may need to be streamlined to improve the guest experience.</a:t>
          </a:r>
        </a:p>
      </dgm:t>
    </dgm:pt>
    <dgm:pt modelId="{D5A17F6B-93F5-442B-938A-0F38C281BE88}" type="parTrans" cxnId="{5A5BA622-5DEB-48B9-88D9-C1DE36C711E5}">
      <dgm:prSet/>
      <dgm:spPr/>
      <dgm:t>
        <a:bodyPr/>
        <a:lstStyle/>
        <a:p>
          <a:endParaRPr lang="en-US">
            <a:latin typeface="+mn-lt"/>
          </a:endParaRPr>
        </a:p>
      </dgm:t>
    </dgm:pt>
    <dgm:pt modelId="{1D87A0A5-8024-4710-846B-D5BFAC785107}" type="sibTrans" cxnId="{5A5BA622-5DEB-48B9-88D9-C1DE36C711E5}">
      <dgm:prSet/>
      <dgm:spPr/>
      <dgm:t>
        <a:bodyPr/>
        <a:lstStyle/>
        <a:p>
          <a:endParaRPr lang="en-US">
            <a:latin typeface="+mn-lt"/>
          </a:endParaRPr>
        </a:p>
      </dgm:t>
    </dgm:pt>
    <dgm:pt modelId="{E9682B4F-0217-4B50-923E-C104AA24290F}">
      <dgm:prSet/>
      <dgm:spPr>
        <a:solidFill>
          <a:schemeClr val="bg2"/>
        </a:solidFill>
      </dgm:spPr>
      <dgm:t>
        <a:bodyPr/>
        <a:lstStyle/>
        <a:p>
          <a:pPr marL="0" lvl="0" indent="0" defTabSz="889000">
            <a:spcBef>
              <a:spcPct val="0"/>
            </a:spcBef>
            <a:spcAft>
              <a:spcPct val="35000"/>
            </a:spcAft>
            <a:buNone/>
          </a:pPr>
          <a:r>
            <a:rPr lang="en-US" kern="1200" spc="150" baseline="0" dirty="0">
              <a:latin typeface="Tenorite Display" pitchFamily="2" charset="0"/>
              <a:ea typeface="+mj-ea"/>
              <a:cs typeface="+mj-cs"/>
            </a:rPr>
            <a:t>TIME RESTRICTIONS</a:t>
          </a:r>
          <a:endParaRPr lang="en-US" kern="1200" spc="150" baseline="0" dirty="0">
            <a:latin typeface="Tenorite Display" pitchFamily="2" charset="0"/>
            <a:ea typeface="+mn-ea"/>
            <a:cs typeface="+mn-cs"/>
          </a:endParaRPr>
        </a:p>
      </dgm:t>
    </dgm:pt>
    <dgm:pt modelId="{E0F6C4AF-9BBB-4698-91D7-F9AE3EACBD5D}" type="parTrans" cxnId="{6C23D0C9-74B2-4C8B-AB2F-A03B3B0EBE56}">
      <dgm:prSet/>
      <dgm:spPr/>
      <dgm:t>
        <a:bodyPr/>
        <a:lstStyle/>
        <a:p>
          <a:endParaRPr lang="en-US">
            <a:latin typeface="+mn-lt"/>
          </a:endParaRPr>
        </a:p>
      </dgm:t>
    </dgm:pt>
    <dgm:pt modelId="{B8632E42-D7EB-4C31-877E-6F1B2801851A}" type="sibTrans" cxnId="{6C23D0C9-74B2-4C8B-AB2F-A03B3B0EBE56}">
      <dgm:prSet/>
      <dgm:spPr/>
      <dgm:t>
        <a:bodyPr/>
        <a:lstStyle/>
        <a:p>
          <a:endParaRPr lang="en-US">
            <a:latin typeface="+mn-lt"/>
          </a:endParaRPr>
        </a:p>
      </dgm:t>
    </dgm:pt>
    <dgm:pt modelId="{0EC0C300-11E4-45CF-8418-973585107209}">
      <dgm:prSet custT="1"/>
      <dgm:spPr>
        <a:solidFill>
          <a:schemeClr val="accent1">
            <a:lumMod val="20000"/>
            <a:lumOff val="80000"/>
            <a:alpha val="90000"/>
          </a:schemeClr>
        </a:solidFill>
      </dgm:spPr>
      <dgm:t>
        <a:bodyPr/>
        <a:lstStyle/>
        <a:p>
          <a:pPr marL="0" lvl="0" indent="0" defTabSz="666750">
            <a:spcBef>
              <a:spcPct val="0"/>
            </a:spcBef>
            <a:spcAft>
              <a:spcPct val="35000"/>
            </a:spcAft>
            <a:buNone/>
          </a:pPr>
          <a:r>
            <a:rPr lang="en-US" sz="1600" b="0" i="0" kern="1200" spc="50" baseline="0" dirty="0">
              <a:latin typeface="Tenorite Display" pitchFamily="2" charset="0"/>
            </a:rPr>
            <a:t>Timelines do not allow for a slower turnaround but compiling and cleaning data is required.</a:t>
          </a:r>
          <a:r>
            <a:rPr lang="en-US" sz="1600" b="0" i="0" kern="1200" spc="50" baseline="0" dirty="0">
              <a:latin typeface="Tenorite Display" pitchFamily="2" charset="0"/>
              <a:ea typeface="+mn-ea"/>
              <a:cs typeface="+mn-cs"/>
            </a:rPr>
            <a:t> </a:t>
          </a:r>
        </a:p>
      </dgm:t>
    </dgm:pt>
    <dgm:pt modelId="{1E4DD98E-100E-46B7-B24A-408BBF69E9FA}" type="parTrans" cxnId="{51563A4F-C0EB-47D6-B5BC-47A4E599AD4B}">
      <dgm:prSet/>
      <dgm:spPr/>
      <dgm:t>
        <a:bodyPr/>
        <a:lstStyle/>
        <a:p>
          <a:endParaRPr lang="en-US">
            <a:latin typeface="+mn-lt"/>
          </a:endParaRPr>
        </a:p>
      </dgm:t>
    </dgm:pt>
    <dgm:pt modelId="{90FAB5D1-62B3-4FF6-A07D-EE607F529C32}" type="sibTrans" cxnId="{51563A4F-C0EB-47D6-B5BC-47A4E599AD4B}">
      <dgm:prSet/>
      <dgm:spPr/>
      <dgm:t>
        <a:bodyPr/>
        <a:lstStyle/>
        <a:p>
          <a:endParaRPr lang="en-US">
            <a:latin typeface="+mn-lt"/>
          </a:endParaRPr>
        </a:p>
      </dgm:t>
    </dgm:pt>
    <dgm:pt modelId="{FEB4A941-E9FA-4A86-A673-85FF34B35F20}">
      <dgm:prSet custT="1"/>
      <dgm:spPr>
        <a:solidFill>
          <a:schemeClr val="accent1">
            <a:lumMod val="20000"/>
            <a:lumOff val="80000"/>
            <a:alpha val="90000"/>
          </a:schemeClr>
        </a:solidFill>
      </dgm:spPr>
      <dgm:t>
        <a:bodyPr/>
        <a:lstStyle/>
        <a:p>
          <a:pPr marL="0" lvl="0" indent="0" defTabSz="666750" rtl="0">
            <a:spcBef>
              <a:spcPct val="0"/>
            </a:spcBef>
            <a:spcAft>
              <a:spcPct val="35000"/>
            </a:spcAft>
            <a:buNone/>
          </a:pPr>
          <a:r>
            <a:rPr lang="en-US" sz="1600" kern="1200" spc="50" baseline="0" dirty="0">
              <a:latin typeface="Tenorite Display" pitchFamily="2" charset="0"/>
              <a:ea typeface="+mn-ea"/>
              <a:cs typeface="+mn-cs"/>
            </a:rPr>
            <a:t>Custom reporting can easily combine information from different modules (contributions, ticketing, etc.) on demand. </a:t>
          </a:r>
        </a:p>
      </dgm:t>
    </dgm:pt>
    <dgm:pt modelId="{39522508-BC4E-4DD5-A744-AFEFFE36DB74}" type="parTrans" cxnId="{F942F56C-9025-4AA1-9B36-C5AE0A93B0F5}">
      <dgm:prSet/>
      <dgm:spPr/>
      <dgm:t>
        <a:bodyPr/>
        <a:lstStyle/>
        <a:p>
          <a:endParaRPr lang="en-US">
            <a:latin typeface="+mn-lt"/>
          </a:endParaRPr>
        </a:p>
      </dgm:t>
    </dgm:pt>
    <dgm:pt modelId="{97624CC8-6315-4683-B26C-C30D552DA5A6}" type="sibTrans" cxnId="{F942F56C-9025-4AA1-9B36-C5AE0A93B0F5}">
      <dgm:prSet/>
      <dgm:spPr/>
      <dgm:t>
        <a:bodyPr/>
        <a:lstStyle/>
        <a:p>
          <a:endParaRPr lang="en-US">
            <a:latin typeface="+mn-lt"/>
          </a:endParaRPr>
        </a:p>
      </dgm:t>
    </dgm:pt>
    <dgm:pt modelId="{A2322D3A-7AC2-4C5C-9D7E-EAB2313D47D4}">
      <dgm:prSet/>
      <dgm:spPr>
        <a:solidFill>
          <a:schemeClr val="bg2"/>
        </a:solidFill>
      </dgm:spPr>
      <dgm:t>
        <a:bodyPr/>
        <a:lstStyle/>
        <a:p>
          <a:pPr marL="0" lvl="0" indent="0" defTabSz="889000">
            <a:spcBef>
              <a:spcPct val="0"/>
            </a:spcBef>
            <a:spcAft>
              <a:spcPct val="35000"/>
            </a:spcAft>
            <a:buNone/>
          </a:pPr>
          <a:r>
            <a:rPr lang="en-US" kern="1200" spc="150" baseline="0" dirty="0">
              <a:latin typeface="Tenorite Display" pitchFamily="2" charset="0"/>
              <a:ea typeface="+mn-ea"/>
              <a:cs typeface="+mn-cs"/>
            </a:rPr>
            <a:t>CUSTOM SETUP</a:t>
          </a:r>
        </a:p>
      </dgm:t>
    </dgm:pt>
    <dgm:pt modelId="{4A8C15D4-B36F-4764-B4FF-F2AF790D3E17}" type="parTrans" cxnId="{179FAFCF-F878-464E-A8A6-1185EFA0E380}">
      <dgm:prSet/>
      <dgm:spPr/>
      <dgm:t>
        <a:bodyPr/>
        <a:lstStyle/>
        <a:p>
          <a:endParaRPr lang="en-US">
            <a:latin typeface="+mn-lt"/>
          </a:endParaRPr>
        </a:p>
      </dgm:t>
    </dgm:pt>
    <dgm:pt modelId="{84DE1C3A-3FC7-4DB3-88ED-33F65A71557A}" type="sibTrans" cxnId="{179FAFCF-F878-464E-A8A6-1185EFA0E380}">
      <dgm:prSet/>
      <dgm:spPr/>
      <dgm:t>
        <a:bodyPr/>
        <a:lstStyle/>
        <a:p>
          <a:endParaRPr lang="en-US">
            <a:latin typeface="+mn-lt"/>
          </a:endParaRPr>
        </a:p>
      </dgm:t>
    </dgm:pt>
    <dgm:pt modelId="{4F85505A-81B6-4FDA-A144-900B71DAD946}">
      <dgm:prSet/>
      <dgm:spPr>
        <a:solidFill>
          <a:schemeClr val="bg2"/>
        </a:solidFill>
      </dgm:spPr>
      <dgm:t>
        <a:bodyPr/>
        <a:lstStyle/>
        <a:p>
          <a:pPr marL="0"/>
          <a:r>
            <a:rPr lang="en-US" kern="1200" spc="150" baseline="0" dirty="0">
              <a:latin typeface="Tenorite Display" pitchFamily="2" charset="0"/>
              <a:ea typeface="+mn-ea"/>
              <a:cs typeface="+mn-cs"/>
            </a:rPr>
            <a:t>IMPROVED ACCURACY</a:t>
          </a:r>
        </a:p>
      </dgm:t>
    </dgm:pt>
    <dgm:pt modelId="{D9A96E25-7BBE-4DDD-8DDE-B4970D4340A8}" type="parTrans" cxnId="{2D633B56-E147-4EFC-B9EE-6C0413F329B0}">
      <dgm:prSet/>
      <dgm:spPr/>
      <dgm:t>
        <a:bodyPr/>
        <a:lstStyle/>
        <a:p>
          <a:endParaRPr lang="en-US">
            <a:latin typeface="+mn-lt"/>
          </a:endParaRPr>
        </a:p>
      </dgm:t>
    </dgm:pt>
    <dgm:pt modelId="{68F74A88-49DC-44B1-BC0D-220A7B97601C}" type="sibTrans" cxnId="{2D633B56-E147-4EFC-B9EE-6C0413F329B0}">
      <dgm:prSet/>
      <dgm:spPr/>
      <dgm:t>
        <a:bodyPr/>
        <a:lstStyle/>
        <a:p>
          <a:endParaRPr lang="en-US">
            <a:latin typeface="+mn-lt"/>
          </a:endParaRPr>
        </a:p>
      </dgm:t>
    </dgm:pt>
    <dgm:pt modelId="{30A490C8-22B4-4D68-875C-0F0DE2FF864D}">
      <dgm:prSet custT="1"/>
      <dgm:spPr>
        <a:solidFill>
          <a:schemeClr val="accent1">
            <a:lumMod val="20000"/>
            <a:lumOff val="80000"/>
            <a:alpha val="90000"/>
          </a:schemeClr>
        </a:solidFill>
      </dgm:spPr>
      <dgm:t>
        <a:bodyPr/>
        <a:lstStyle/>
        <a:p>
          <a:pPr marL="0">
            <a:buNone/>
          </a:pPr>
          <a:r>
            <a:rPr lang="en-US" sz="1600" b="0" i="0" spc="50" baseline="0" dirty="0">
              <a:latin typeface="Tenorite Display" pitchFamily="2" charset="0"/>
            </a:rPr>
            <a:t>Recurring tasks that utilize too many staff hours cost the organization more money over time. </a:t>
          </a:r>
        </a:p>
      </dgm:t>
    </dgm:pt>
    <dgm:pt modelId="{45495DA8-8707-41E3-A12B-FA5766269C44}" type="sibTrans" cxnId="{381FE1CC-8184-4745-8EB3-6DE11655998D}">
      <dgm:prSet/>
      <dgm:spPr/>
      <dgm:t>
        <a:bodyPr/>
        <a:lstStyle/>
        <a:p>
          <a:endParaRPr lang="en-US">
            <a:latin typeface="+mn-lt"/>
          </a:endParaRPr>
        </a:p>
      </dgm:t>
    </dgm:pt>
    <dgm:pt modelId="{035C64B0-4F0C-4FD1-BD23-B1D4C9887CBE}" type="parTrans" cxnId="{381FE1CC-8184-4745-8EB3-6DE11655998D}">
      <dgm:prSet/>
      <dgm:spPr/>
      <dgm:t>
        <a:bodyPr/>
        <a:lstStyle/>
        <a:p>
          <a:endParaRPr lang="en-US">
            <a:latin typeface="+mn-lt"/>
          </a:endParaRPr>
        </a:p>
      </dgm:t>
    </dgm:pt>
    <dgm:pt modelId="{80BEBA30-1317-5749-AB0C-BC88A764ACF5}" type="pres">
      <dgm:prSet presAssocID="{0DD8915E-DC14-41D6-9BB5-F49E1C265163}" presName="Name0" presStyleCnt="0">
        <dgm:presLayoutVars>
          <dgm:dir/>
          <dgm:animLvl val="lvl"/>
          <dgm:resizeHandles val="exact"/>
        </dgm:presLayoutVars>
      </dgm:prSet>
      <dgm:spPr/>
    </dgm:pt>
    <dgm:pt modelId="{6CDC3519-E184-1143-84A0-6A72E2AA8D1E}" type="pres">
      <dgm:prSet presAssocID="{73D947E0-108F-4D20-A71E-3CF329F97212}" presName="composite" presStyleCnt="0"/>
      <dgm:spPr/>
    </dgm:pt>
    <dgm:pt modelId="{F3B8AF49-1C0F-1642-8E7D-4A9033AF6706}" type="pres">
      <dgm:prSet presAssocID="{73D947E0-108F-4D20-A71E-3CF329F97212}" presName="parTx" presStyleLbl="alignNode1" presStyleIdx="0" presStyleCnt="5">
        <dgm:presLayoutVars>
          <dgm:chMax val="0"/>
          <dgm:chPref val="0"/>
          <dgm:bulletEnabled val="1"/>
        </dgm:presLayoutVars>
      </dgm:prSet>
      <dgm:spPr/>
    </dgm:pt>
    <dgm:pt modelId="{FAFDBDD6-C84E-8F4C-8D46-C7B5C97A53D3}" type="pres">
      <dgm:prSet presAssocID="{73D947E0-108F-4D20-A71E-3CF329F97212}" presName="desTx" presStyleLbl="alignAccFollowNode1" presStyleIdx="0" presStyleCnt="5">
        <dgm:presLayoutVars>
          <dgm:bulletEnabled val="1"/>
        </dgm:presLayoutVars>
      </dgm:prSet>
      <dgm:spPr/>
    </dgm:pt>
    <dgm:pt modelId="{977D7EE1-3BCE-744C-9034-1EE2A03E5A67}" type="pres">
      <dgm:prSet presAssocID="{AE813459-65AB-4FA9-B717-330DDA6DFA4E}" presName="space" presStyleCnt="0"/>
      <dgm:spPr/>
    </dgm:pt>
    <dgm:pt modelId="{1E489181-6A10-2646-8757-32871A912408}" type="pres">
      <dgm:prSet presAssocID="{B1AFA1AF-0FF8-45B3-A6D0-0E255A2F637D}" presName="composite" presStyleCnt="0"/>
      <dgm:spPr/>
    </dgm:pt>
    <dgm:pt modelId="{CFA3B618-1786-3C4A-B27F-192F00B43FCE}" type="pres">
      <dgm:prSet presAssocID="{B1AFA1AF-0FF8-45B3-A6D0-0E255A2F637D}" presName="parTx" presStyleLbl="alignNode1" presStyleIdx="1" presStyleCnt="5">
        <dgm:presLayoutVars>
          <dgm:chMax val="0"/>
          <dgm:chPref val="0"/>
          <dgm:bulletEnabled val="1"/>
        </dgm:presLayoutVars>
      </dgm:prSet>
      <dgm:spPr/>
    </dgm:pt>
    <dgm:pt modelId="{93E45C96-D10F-8544-ADB4-D9C7D3FA443C}" type="pres">
      <dgm:prSet presAssocID="{B1AFA1AF-0FF8-45B3-A6D0-0E255A2F637D}" presName="desTx" presStyleLbl="alignAccFollowNode1" presStyleIdx="1" presStyleCnt="5">
        <dgm:presLayoutVars>
          <dgm:bulletEnabled val="1"/>
        </dgm:presLayoutVars>
      </dgm:prSet>
      <dgm:spPr/>
    </dgm:pt>
    <dgm:pt modelId="{5BF81AFE-99B8-7D4C-AB8C-2DFC86133561}" type="pres">
      <dgm:prSet presAssocID="{88649F7A-400B-4056-965D-C9AC0B3AD942}" presName="space" presStyleCnt="0"/>
      <dgm:spPr/>
    </dgm:pt>
    <dgm:pt modelId="{7A4E48B3-EDA0-C843-ADDD-9CD28CD7A465}" type="pres">
      <dgm:prSet presAssocID="{E9682B4F-0217-4B50-923E-C104AA24290F}" presName="composite" presStyleCnt="0"/>
      <dgm:spPr/>
    </dgm:pt>
    <dgm:pt modelId="{41484394-C23C-1A42-88CA-31296AEB5BE3}" type="pres">
      <dgm:prSet presAssocID="{E9682B4F-0217-4B50-923E-C104AA24290F}" presName="parTx" presStyleLbl="alignNode1" presStyleIdx="2" presStyleCnt="5">
        <dgm:presLayoutVars>
          <dgm:chMax val="0"/>
          <dgm:chPref val="0"/>
          <dgm:bulletEnabled val="1"/>
        </dgm:presLayoutVars>
      </dgm:prSet>
      <dgm:spPr/>
    </dgm:pt>
    <dgm:pt modelId="{7355CC7E-30B8-D040-8454-FE51D9FB47D0}" type="pres">
      <dgm:prSet presAssocID="{E9682B4F-0217-4B50-923E-C104AA24290F}" presName="desTx" presStyleLbl="alignAccFollowNode1" presStyleIdx="2" presStyleCnt="5">
        <dgm:presLayoutVars>
          <dgm:bulletEnabled val="1"/>
        </dgm:presLayoutVars>
      </dgm:prSet>
      <dgm:spPr/>
    </dgm:pt>
    <dgm:pt modelId="{B6E7104F-E345-624D-A153-F64D45730FEB}" type="pres">
      <dgm:prSet presAssocID="{B8632E42-D7EB-4C31-877E-6F1B2801851A}" presName="space" presStyleCnt="0"/>
      <dgm:spPr/>
    </dgm:pt>
    <dgm:pt modelId="{1BFAD1D4-3451-224C-B43E-4B862BB309FA}" type="pres">
      <dgm:prSet presAssocID="{4F85505A-81B6-4FDA-A144-900B71DAD946}" presName="composite" presStyleCnt="0"/>
      <dgm:spPr/>
    </dgm:pt>
    <dgm:pt modelId="{5DC9E394-1131-0A4A-AB17-126F1966EE7D}" type="pres">
      <dgm:prSet presAssocID="{4F85505A-81B6-4FDA-A144-900B71DAD946}" presName="parTx" presStyleLbl="alignNode1" presStyleIdx="3" presStyleCnt="5">
        <dgm:presLayoutVars>
          <dgm:chMax val="0"/>
          <dgm:chPref val="0"/>
          <dgm:bulletEnabled val="1"/>
        </dgm:presLayoutVars>
      </dgm:prSet>
      <dgm:spPr/>
    </dgm:pt>
    <dgm:pt modelId="{7ED64574-383F-8B49-AC5A-C68B902A3CA2}" type="pres">
      <dgm:prSet presAssocID="{4F85505A-81B6-4FDA-A144-900B71DAD946}" presName="desTx" presStyleLbl="alignAccFollowNode1" presStyleIdx="3" presStyleCnt="5">
        <dgm:presLayoutVars>
          <dgm:bulletEnabled val="1"/>
        </dgm:presLayoutVars>
      </dgm:prSet>
      <dgm:spPr/>
    </dgm:pt>
    <dgm:pt modelId="{FD4F75DF-9E2F-1844-9C8D-36F576806874}" type="pres">
      <dgm:prSet presAssocID="{68F74A88-49DC-44B1-BC0D-220A7B97601C}" presName="space" presStyleCnt="0"/>
      <dgm:spPr/>
    </dgm:pt>
    <dgm:pt modelId="{573A2D74-0483-3648-B39E-DA5397D629D6}" type="pres">
      <dgm:prSet presAssocID="{A2322D3A-7AC2-4C5C-9D7E-EAB2313D47D4}" presName="composite" presStyleCnt="0"/>
      <dgm:spPr/>
    </dgm:pt>
    <dgm:pt modelId="{37D78D60-F73C-7140-A2F9-154939765809}" type="pres">
      <dgm:prSet presAssocID="{A2322D3A-7AC2-4C5C-9D7E-EAB2313D47D4}" presName="parTx" presStyleLbl="alignNode1" presStyleIdx="4" presStyleCnt="5">
        <dgm:presLayoutVars>
          <dgm:chMax val="0"/>
          <dgm:chPref val="0"/>
          <dgm:bulletEnabled val="1"/>
        </dgm:presLayoutVars>
      </dgm:prSet>
      <dgm:spPr/>
    </dgm:pt>
    <dgm:pt modelId="{643B8CA5-6892-7049-B63A-33E5B5A057B8}" type="pres">
      <dgm:prSet presAssocID="{A2322D3A-7AC2-4C5C-9D7E-EAB2313D47D4}" presName="desTx" presStyleLbl="alignAccFollowNode1" presStyleIdx="4" presStyleCnt="5">
        <dgm:presLayoutVars>
          <dgm:bulletEnabled val="1"/>
        </dgm:presLayoutVars>
      </dgm:prSet>
      <dgm:spPr/>
    </dgm:pt>
  </dgm:ptLst>
  <dgm:cxnLst>
    <dgm:cxn modelId="{F28D7702-2FC3-49BD-BB13-C989E5EE622A}" srcId="{0DD8915E-DC14-41D6-9BB5-F49E1C265163}" destId="{B1AFA1AF-0FF8-45B3-A6D0-0E255A2F637D}" srcOrd="1" destOrd="0" parTransId="{10C68AF5-481C-45AA-A216-8BBBB04515B9}" sibTransId="{88649F7A-400B-4056-965D-C9AC0B3AD942}"/>
    <dgm:cxn modelId="{A0077D09-C12C-46D0-8DF7-194B6911362A}" srcId="{0DD8915E-DC14-41D6-9BB5-F49E1C265163}" destId="{73D947E0-108F-4D20-A71E-3CF329F97212}" srcOrd="0" destOrd="0" parTransId="{9D249532-A24D-4D8F-848A-9F42F2E486C9}" sibTransId="{AE813459-65AB-4FA9-B717-330DDA6DFA4E}"/>
    <dgm:cxn modelId="{A1A8AF17-0A77-E64A-A92B-4665E3DA9614}" type="presOf" srcId="{4F85505A-81B6-4FDA-A144-900B71DAD946}" destId="{5DC9E394-1131-0A4A-AB17-126F1966EE7D}" srcOrd="0" destOrd="0" presId="urn:microsoft.com/office/officeart/2005/8/layout/hList1"/>
    <dgm:cxn modelId="{5A5BA622-5DEB-48B9-88D9-C1DE36C711E5}" srcId="{B1AFA1AF-0FF8-45B3-A6D0-0E255A2F637D}" destId="{50418D2B-9486-42DE-AFDD-1D31420040FF}" srcOrd="0" destOrd="0" parTransId="{D5A17F6B-93F5-442B-938A-0F38C281BE88}" sibTransId="{1D87A0A5-8024-4710-846B-D5BFAC785107}"/>
    <dgm:cxn modelId="{701E9A2C-6A6F-B342-A70E-2747C56D6F19}" type="presOf" srcId="{E9682B4F-0217-4B50-923E-C104AA24290F}" destId="{41484394-C23C-1A42-88CA-31296AEB5BE3}" srcOrd="0" destOrd="0" presId="urn:microsoft.com/office/officeart/2005/8/layout/hList1"/>
    <dgm:cxn modelId="{711E093C-AD42-45A4-8D40-A2D39702062E}" srcId="{A2322D3A-7AC2-4C5C-9D7E-EAB2313D47D4}" destId="{8FE81FEC-2664-411F-AEB3-065F29F52751}" srcOrd="0" destOrd="0" parTransId="{BCBC007E-0269-421B-9C41-DE26D5C3A822}" sibTransId="{80230EB7-7230-4881-A631-309C07417378}"/>
    <dgm:cxn modelId="{F942F56C-9025-4AA1-9B36-C5AE0A93B0F5}" srcId="{4F85505A-81B6-4FDA-A144-900B71DAD946}" destId="{FEB4A941-E9FA-4A86-A673-85FF34B35F20}" srcOrd="0" destOrd="0" parTransId="{39522508-BC4E-4DD5-A744-AFEFFE36DB74}" sibTransId="{97624CC8-6315-4683-B26C-C30D552DA5A6}"/>
    <dgm:cxn modelId="{51563A4F-C0EB-47D6-B5BC-47A4E599AD4B}" srcId="{E9682B4F-0217-4B50-923E-C104AA24290F}" destId="{0EC0C300-11E4-45CF-8418-973585107209}" srcOrd="0" destOrd="0" parTransId="{1E4DD98E-100E-46B7-B24A-408BBF69E9FA}" sibTransId="{90FAB5D1-62B3-4FF6-A07D-EE607F529C32}"/>
    <dgm:cxn modelId="{2D633B56-E147-4EFC-B9EE-6C0413F329B0}" srcId="{0DD8915E-DC14-41D6-9BB5-F49E1C265163}" destId="{4F85505A-81B6-4FDA-A144-900B71DAD946}" srcOrd="3" destOrd="0" parTransId="{D9A96E25-7BBE-4DDD-8DDE-B4970D4340A8}" sibTransId="{68F74A88-49DC-44B1-BC0D-220A7B97601C}"/>
    <dgm:cxn modelId="{020D6F58-0103-AB4A-B9BC-0FFF67948A0F}" type="presOf" srcId="{0DD8915E-DC14-41D6-9BB5-F49E1C265163}" destId="{80BEBA30-1317-5749-AB0C-BC88A764ACF5}" srcOrd="0" destOrd="0" presId="urn:microsoft.com/office/officeart/2005/8/layout/hList1"/>
    <dgm:cxn modelId="{8CDB2C7F-5871-CD44-93EB-8CE9E1453095}" type="presOf" srcId="{B1AFA1AF-0FF8-45B3-A6D0-0E255A2F637D}" destId="{CFA3B618-1786-3C4A-B27F-192F00B43FCE}" srcOrd="0" destOrd="0" presId="urn:microsoft.com/office/officeart/2005/8/layout/hList1"/>
    <dgm:cxn modelId="{08775487-843F-C14A-AF40-AFDE743101FA}" type="presOf" srcId="{A2322D3A-7AC2-4C5C-9D7E-EAB2313D47D4}" destId="{37D78D60-F73C-7140-A2F9-154939765809}" srcOrd="0" destOrd="0" presId="urn:microsoft.com/office/officeart/2005/8/layout/hList1"/>
    <dgm:cxn modelId="{441349A8-E3D1-D24E-8577-A0BA1BF6CEF5}" type="presOf" srcId="{0EC0C300-11E4-45CF-8418-973585107209}" destId="{7355CC7E-30B8-D040-8454-FE51D9FB47D0}" srcOrd="0" destOrd="0" presId="urn:microsoft.com/office/officeart/2005/8/layout/hList1"/>
    <dgm:cxn modelId="{AED255C6-2292-ED48-A9AF-0FBB900542A6}" type="presOf" srcId="{73D947E0-108F-4D20-A71E-3CF329F97212}" destId="{F3B8AF49-1C0F-1642-8E7D-4A9033AF6706}" srcOrd="0" destOrd="0" presId="urn:microsoft.com/office/officeart/2005/8/layout/hList1"/>
    <dgm:cxn modelId="{B7DCC6C8-19FE-B045-B00D-77002FA7B65B}" type="presOf" srcId="{30A490C8-22B4-4D68-875C-0F0DE2FF864D}" destId="{FAFDBDD6-C84E-8F4C-8D46-C7B5C97A53D3}" srcOrd="0" destOrd="0" presId="urn:microsoft.com/office/officeart/2005/8/layout/hList1"/>
    <dgm:cxn modelId="{6C23D0C9-74B2-4C8B-AB2F-A03B3B0EBE56}" srcId="{0DD8915E-DC14-41D6-9BB5-F49E1C265163}" destId="{E9682B4F-0217-4B50-923E-C104AA24290F}" srcOrd="2" destOrd="0" parTransId="{E0F6C4AF-9BBB-4698-91D7-F9AE3EACBD5D}" sibTransId="{B8632E42-D7EB-4C31-877E-6F1B2801851A}"/>
    <dgm:cxn modelId="{381FE1CC-8184-4745-8EB3-6DE11655998D}" srcId="{73D947E0-108F-4D20-A71E-3CF329F97212}" destId="{30A490C8-22B4-4D68-875C-0F0DE2FF864D}" srcOrd="0" destOrd="0" parTransId="{035C64B0-4F0C-4FD1-BD23-B1D4C9887CBE}" sibTransId="{45495DA8-8707-41E3-A12B-FA5766269C44}"/>
    <dgm:cxn modelId="{179FAFCF-F878-464E-A8A6-1185EFA0E380}" srcId="{0DD8915E-DC14-41D6-9BB5-F49E1C265163}" destId="{A2322D3A-7AC2-4C5C-9D7E-EAB2313D47D4}" srcOrd="4" destOrd="0" parTransId="{4A8C15D4-B36F-4764-B4FF-F2AF790D3E17}" sibTransId="{84DE1C3A-3FC7-4DB3-88ED-33F65A71557A}"/>
    <dgm:cxn modelId="{49689BEB-1E05-664C-B32D-2F86BD25B60A}" type="presOf" srcId="{FEB4A941-E9FA-4A86-A673-85FF34B35F20}" destId="{7ED64574-383F-8B49-AC5A-C68B902A3CA2}" srcOrd="0" destOrd="0" presId="urn:microsoft.com/office/officeart/2005/8/layout/hList1"/>
    <dgm:cxn modelId="{0D9833F7-B16B-DF40-9860-81DC73DC3FB5}" type="presOf" srcId="{8FE81FEC-2664-411F-AEB3-065F29F52751}" destId="{643B8CA5-6892-7049-B63A-33E5B5A057B8}" srcOrd="0" destOrd="0" presId="urn:microsoft.com/office/officeart/2005/8/layout/hList1"/>
    <dgm:cxn modelId="{459E41FF-C94B-6E4F-BE20-D30A94A79F62}" type="presOf" srcId="{50418D2B-9486-42DE-AFDD-1D31420040FF}" destId="{93E45C96-D10F-8544-ADB4-D9C7D3FA443C}" srcOrd="0" destOrd="0" presId="urn:microsoft.com/office/officeart/2005/8/layout/hList1"/>
    <dgm:cxn modelId="{876DE8D3-1CD2-4647-AA32-C34E182DA8BA}" type="presParOf" srcId="{80BEBA30-1317-5749-AB0C-BC88A764ACF5}" destId="{6CDC3519-E184-1143-84A0-6A72E2AA8D1E}" srcOrd="0" destOrd="0" presId="urn:microsoft.com/office/officeart/2005/8/layout/hList1"/>
    <dgm:cxn modelId="{DCBFC2CE-AF4D-1949-9EBB-2E402A6647E3}" type="presParOf" srcId="{6CDC3519-E184-1143-84A0-6A72E2AA8D1E}" destId="{F3B8AF49-1C0F-1642-8E7D-4A9033AF6706}" srcOrd="0" destOrd="0" presId="urn:microsoft.com/office/officeart/2005/8/layout/hList1"/>
    <dgm:cxn modelId="{C64A1919-A6C9-5141-84CA-58E4716A54D6}" type="presParOf" srcId="{6CDC3519-E184-1143-84A0-6A72E2AA8D1E}" destId="{FAFDBDD6-C84E-8F4C-8D46-C7B5C97A53D3}" srcOrd="1" destOrd="0" presId="urn:microsoft.com/office/officeart/2005/8/layout/hList1"/>
    <dgm:cxn modelId="{B46FF6BE-B906-2B4B-9DD4-2CD8FA1CEC44}" type="presParOf" srcId="{80BEBA30-1317-5749-AB0C-BC88A764ACF5}" destId="{977D7EE1-3BCE-744C-9034-1EE2A03E5A67}" srcOrd="1" destOrd="0" presId="urn:microsoft.com/office/officeart/2005/8/layout/hList1"/>
    <dgm:cxn modelId="{402412EB-0B38-764C-AB59-3FE5DCB97FBF}" type="presParOf" srcId="{80BEBA30-1317-5749-AB0C-BC88A764ACF5}" destId="{1E489181-6A10-2646-8757-32871A912408}" srcOrd="2" destOrd="0" presId="urn:microsoft.com/office/officeart/2005/8/layout/hList1"/>
    <dgm:cxn modelId="{03978FF4-7FA6-E94D-A548-C8362371BCED}" type="presParOf" srcId="{1E489181-6A10-2646-8757-32871A912408}" destId="{CFA3B618-1786-3C4A-B27F-192F00B43FCE}" srcOrd="0" destOrd="0" presId="urn:microsoft.com/office/officeart/2005/8/layout/hList1"/>
    <dgm:cxn modelId="{F8F82543-F737-CC49-99C0-8E7802341D5D}" type="presParOf" srcId="{1E489181-6A10-2646-8757-32871A912408}" destId="{93E45C96-D10F-8544-ADB4-D9C7D3FA443C}" srcOrd="1" destOrd="0" presId="urn:microsoft.com/office/officeart/2005/8/layout/hList1"/>
    <dgm:cxn modelId="{C33A83FA-8603-A944-932C-2D92EB44321F}" type="presParOf" srcId="{80BEBA30-1317-5749-AB0C-BC88A764ACF5}" destId="{5BF81AFE-99B8-7D4C-AB8C-2DFC86133561}" srcOrd="3" destOrd="0" presId="urn:microsoft.com/office/officeart/2005/8/layout/hList1"/>
    <dgm:cxn modelId="{456C24D8-DB9D-5C46-9003-E1CF20F85F1C}" type="presParOf" srcId="{80BEBA30-1317-5749-AB0C-BC88A764ACF5}" destId="{7A4E48B3-EDA0-C843-ADDD-9CD28CD7A465}" srcOrd="4" destOrd="0" presId="urn:microsoft.com/office/officeart/2005/8/layout/hList1"/>
    <dgm:cxn modelId="{2B41A3C8-E582-3142-B2DF-350B0F33F242}" type="presParOf" srcId="{7A4E48B3-EDA0-C843-ADDD-9CD28CD7A465}" destId="{41484394-C23C-1A42-88CA-31296AEB5BE3}" srcOrd="0" destOrd="0" presId="urn:microsoft.com/office/officeart/2005/8/layout/hList1"/>
    <dgm:cxn modelId="{59154019-DD8C-9A4A-B5C6-22055A8D9EE0}" type="presParOf" srcId="{7A4E48B3-EDA0-C843-ADDD-9CD28CD7A465}" destId="{7355CC7E-30B8-D040-8454-FE51D9FB47D0}" srcOrd="1" destOrd="0" presId="urn:microsoft.com/office/officeart/2005/8/layout/hList1"/>
    <dgm:cxn modelId="{EB55EF5E-E722-FB4C-99E5-BD855BCF9E30}" type="presParOf" srcId="{80BEBA30-1317-5749-AB0C-BC88A764ACF5}" destId="{B6E7104F-E345-624D-A153-F64D45730FEB}" srcOrd="5" destOrd="0" presId="urn:microsoft.com/office/officeart/2005/8/layout/hList1"/>
    <dgm:cxn modelId="{2EA60E52-0B9B-DD44-9A83-17769E04F956}" type="presParOf" srcId="{80BEBA30-1317-5749-AB0C-BC88A764ACF5}" destId="{1BFAD1D4-3451-224C-B43E-4B862BB309FA}" srcOrd="6" destOrd="0" presId="urn:microsoft.com/office/officeart/2005/8/layout/hList1"/>
    <dgm:cxn modelId="{3E5B2A96-036A-A345-A0E4-DE5899C7AB55}" type="presParOf" srcId="{1BFAD1D4-3451-224C-B43E-4B862BB309FA}" destId="{5DC9E394-1131-0A4A-AB17-126F1966EE7D}" srcOrd="0" destOrd="0" presId="urn:microsoft.com/office/officeart/2005/8/layout/hList1"/>
    <dgm:cxn modelId="{428B7B8F-16CB-AC40-AC10-03DEBE5C68B4}" type="presParOf" srcId="{1BFAD1D4-3451-224C-B43E-4B862BB309FA}" destId="{7ED64574-383F-8B49-AC5A-C68B902A3CA2}" srcOrd="1" destOrd="0" presId="urn:microsoft.com/office/officeart/2005/8/layout/hList1"/>
    <dgm:cxn modelId="{03B4B0EF-001C-634A-9160-A3EAA644FDFE}" type="presParOf" srcId="{80BEBA30-1317-5749-AB0C-BC88A764ACF5}" destId="{FD4F75DF-9E2F-1844-9C8D-36F576806874}" srcOrd="7" destOrd="0" presId="urn:microsoft.com/office/officeart/2005/8/layout/hList1"/>
    <dgm:cxn modelId="{7E7173E2-F2FC-7249-9D9E-DE2B2F9B1C15}" type="presParOf" srcId="{80BEBA30-1317-5749-AB0C-BC88A764ACF5}" destId="{573A2D74-0483-3648-B39E-DA5397D629D6}" srcOrd="8" destOrd="0" presId="urn:microsoft.com/office/officeart/2005/8/layout/hList1"/>
    <dgm:cxn modelId="{22F5A48C-F792-8949-BD61-D8EDC4809512}" type="presParOf" srcId="{573A2D74-0483-3648-B39E-DA5397D629D6}" destId="{37D78D60-F73C-7140-A2F9-154939765809}" srcOrd="0" destOrd="0" presId="urn:microsoft.com/office/officeart/2005/8/layout/hList1"/>
    <dgm:cxn modelId="{6A63CD11-3135-414C-A9AE-194065695119}" type="presParOf" srcId="{573A2D74-0483-3648-B39E-DA5397D629D6}" destId="{643B8CA5-6892-7049-B63A-33E5B5A057B8}"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E67373-C3DC-46CE-92DC-B80ABC0BFC8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1F7F72E-84BA-47DA-A8B1-1089B41C81C5}">
      <dgm:prSet/>
      <dgm:spPr/>
      <dgm:t>
        <a:bodyPr/>
        <a:lstStyle/>
        <a:p>
          <a:pPr>
            <a:lnSpc>
              <a:spcPct val="100000"/>
            </a:lnSpc>
          </a:pPr>
          <a:r>
            <a:rPr lang="en-US">
              <a:latin typeface="Tenorite Display" pitchFamily="2" charset="0"/>
            </a:rPr>
            <a:t>Once the request is submitted, the report writer will let you know when the initial draft of the report is available for review. </a:t>
          </a:r>
        </a:p>
      </dgm:t>
    </dgm:pt>
    <dgm:pt modelId="{0F8F3126-29B4-4CCB-BCE0-3AEC861B9EAE}" type="parTrans" cxnId="{22C2E772-D77F-40FC-813F-D92397EECB19}">
      <dgm:prSet/>
      <dgm:spPr/>
      <dgm:t>
        <a:bodyPr/>
        <a:lstStyle/>
        <a:p>
          <a:endParaRPr lang="en-US"/>
        </a:p>
      </dgm:t>
    </dgm:pt>
    <dgm:pt modelId="{BDEE0C26-69D5-4508-9689-EFF83BE51B04}" type="sibTrans" cxnId="{22C2E772-D77F-40FC-813F-D92397EECB19}">
      <dgm:prSet/>
      <dgm:spPr/>
      <dgm:t>
        <a:bodyPr/>
        <a:lstStyle/>
        <a:p>
          <a:endParaRPr lang="en-US"/>
        </a:p>
      </dgm:t>
    </dgm:pt>
    <dgm:pt modelId="{FF6DFA91-EA53-4FA4-AC2E-F78010275D66}">
      <dgm:prSet/>
      <dgm:spPr/>
      <dgm:t>
        <a:bodyPr/>
        <a:lstStyle/>
        <a:p>
          <a:pPr>
            <a:lnSpc>
              <a:spcPct val="100000"/>
            </a:lnSpc>
          </a:pPr>
          <a:r>
            <a:rPr lang="en-US">
              <a:latin typeface="Tenorite Display" pitchFamily="2" charset="0"/>
            </a:rPr>
            <a:t>This is when the real fun begins – TESTING TIME!!</a:t>
          </a:r>
        </a:p>
      </dgm:t>
    </dgm:pt>
    <dgm:pt modelId="{9AB6256C-B19B-4E03-B92C-6A371F382128}" type="parTrans" cxnId="{BA6E8921-EA67-43FF-8CDF-8E07B322A14B}">
      <dgm:prSet/>
      <dgm:spPr/>
      <dgm:t>
        <a:bodyPr/>
        <a:lstStyle/>
        <a:p>
          <a:endParaRPr lang="en-US"/>
        </a:p>
      </dgm:t>
    </dgm:pt>
    <dgm:pt modelId="{4B6E7106-C14F-460B-B18D-85906D5143DB}" type="sibTrans" cxnId="{BA6E8921-EA67-43FF-8CDF-8E07B322A14B}">
      <dgm:prSet/>
      <dgm:spPr/>
      <dgm:t>
        <a:bodyPr/>
        <a:lstStyle/>
        <a:p>
          <a:endParaRPr lang="en-US"/>
        </a:p>
      </dgm:t>
    </dgm:pt>
    <dgm:pt modelId="{57A5C7D9-E5FE-4E3C-9879-FCE3ADB29BB0}" type="pres">
      <dgm:prSet presAssocID="{BEE67373-C3DC-46CE-92DC-B80ABC0BFC8D}" presName="root" presStyleCnt="0">
        <dgm:presLayoutVars>
          <dgm:dir/>
          <dgm:resizeHandles val="exact"/>
        </dgm:presLayoutVars>
      </dgm:prSet>
      <dgm:spPr/>
    </dgm:pt>
    <dgm:pt modelId="{397B64C4-70F4-4B5C-8212-802B3103169B}" type="pres">
      <dgm:prSet presAssocID="{71F7F72E-84BA-47DA-A8B1-1089B41C81C5}" presName="compNode" presStyleCnt="0"/>
      <dgm:spPr/>
    </dgm:pt>
    <dgm:pt modelId="{33AA81D9-8A4F-4F94-B91D-2C42FBA349BA}" type="pres">
      <dgm:prSet presAssocID="{71F7F72E-84BA-47DA-A8B1-1089B41C81C5}" presName="bgRect" presStyleLbl="bgShp" presStyleIdx="0" presStyleCnt="2"/>
      <dgm:spPr/>
    </dgm:pt>
    <dgm:pt modelId="{68A89AA7-6D60-499C-9FB4-11B9BF434B41}" type="pres">
      <dgm:prSet presAssocID="{71F7F72E-84BA-47DA-A8B1-1089B41C81C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909003CC-E018-48B4-A78A-E1C5BD0985BF}" type="pres">
      <dgm:prSet presAssocID="{71F7F72E-84BA-47DA-A8B1-1089B41C81C5}" presName="spaceRect" presStyleCnt="0"/>
      <dgm:spPr/>
    </dgm:pt>
    <dgm:pt modelId="{6F7F528C-4986-4C85-9E66-E799B1E30E40}" type="pres">
      <dgm:prSet presAssocID="{71F7F72E-84BA-47DA-A8B1-1089B41C81C5}" presName="parTx" presStyleLbl="revTx" presStyleIdx="0" presStyleCnt="2">
        <dgm:presLayoutVars>
          <dgm:chMax val="0"/>
          <dgm:chPref val="0"/>
        </dgm:presLayoutVars>
      </dgm:prSet>
      <dgm:spPr/>
    </dgm:pt>
    <dgm:pt modelId="{0B8B6EFC-CE1F-4DB6-9F79-8F37D1DC0A78}" type="pres">
      <dgm:prSet presAssocID="{BDEE0C26-69D5-4508-9689-EFF83BE51B04}" presName="sibTrans" presStyleCnt="0"/>
      <dgm:spPr/>
    </dgm:pt>
    <dgm:pt modelId="{E085BB2F-11DD-4CCE-A3AB-871CF585EAC2}" type="pres">
      <dgm:prSet presAssocID="{FF6DFA91-EA53-4FA4-AC2E-F78010275D66}" presName="compNode" presStyleCnt="0"/>
      <dgm:spPr/>
    </dgm:pt>
    <dgm:pt modelId="{F9B61D3C-4C21-4303-A906-AAD4295D7E5C}" type="pres">
      <dgm:prSet presAssocID="{FF6DFA91-EA53-4FA4-AC2E-F78010275D66}" presName="bgRect" presStyleLbl="bgShp" presStyleIdx="1" presStyleCnt="2"/>
      <dgm:spPr/>
    </dgm:pt>
    <dgm:pt modelId="{11B127F4-A834-4A67-BE6B-A32F543E90A1}" type="pres">
      <dgm:prSet presAssocID="{FF6DFA91-EA53-4FA4-AC2E-F78010275D66}"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est tubes with solid fill"/>
        </a:ext>
      </dgm:extLst>
    </dgm:pt>
    <dgm:pt modelId="{767AFCC0-D364-4992-8EF7-67C7DF7D1FCD}" type="pres">
      <dgm:prSet presAssocID="{FF6DFA91-EA53-4FA4-AC2E-F78010275D66}" presName="spaceRect" presStyleCnt="0"/>
      <dgm:spPr/>
    </dgm:pt>
    <dgm:pt modelId="{FB7E5097-ABF6-47B0-9DF7-2F747B7B7B60}" type="pres">
      <dgm:prSet presAssocID="{FF6DFA91-EA53-4FA4-AC2E-F78010275D66}" presName="parTx" presStyleLbl="revTx" presStyleIdx="1" presStyleCnt="2">
        <dgm:presLayoutVars>
          <dgm:chMax val="0"/>
          <dgm:chPref val="0"/>
        </dgm:presLayoutVars>
      </dgm:prSet>
      <dgm:spPr/>
    </dgm:pt>
  </dgm:ptLst>
  <dgm:cxnLst>
    <dgm:cxn modelId="{BA6E8921-EA67-43FF-8CDF-8E07B322A14B}" srcId="{BEE67373-C3DC-46CE-92DC-B80ABC0BFC8D}" destId="{FF6DFA91-EA53-4FA4-AC2E-F78010275D66}" srcOrd="1" destOrd="0" parTransId="{9AB6256C-B19B-4E03-B92C-6A371F382128}" sibTransId="{4B6E7106-C14F-460B-B18D-85906D5143DB}"/>
    <dgm:cxn modelId="{35B2325E-FFF4-F544-9AF4-2952D9DE6552}" type="presOf" srcId="{BEE67373-C3DC-46CE-92DC-B80ABC0BFC8D}" destId="{57A5C7D9-E5FE-4E3C-9879-FCE3ADB29BB0}" srcOrd="0" destOrd="0" presId="urn:microsoft.com/office/officeart/2018/2/layout/IconVerticalSolidList"/>
    <dgm:cxn modelId="{C6FDA84D-48B2-7141-B859-BC8249EF96EA}" type="presOf" srcId="{FF6DFA91-EA53-4FA4-AC2E-F78010275D66}" destId="{FB7E5097-ABF6-47B0-9DF7-2F747B7B7B60}" srcOrd="0" destOrd="0" presId="urn:microsoft.com/office/officeart/2018/2/layout/IconVerticalSolidList"/>
    <dgm:cxn modelId="{22C2E772-D77F-40FC-813F-D92397EECB19}" srcId="{BEE67373-C3DC-46CE-92DC-B80ABC0BFC8D}" destId="{71F7F72E-84BA-47DA-A8B1-1089B41C81C5}" srcOrd="0" destOrd="0" parTransId="{0F8F3126-29B4-4CCB-BCE0-3AEC861B9EAE}" sibTransId="{BDEE0C26-69D5-4508-9689-EFF83BE51B04}"/>
    <dgm:cxn modelId="{F72E2CB9-8D05-FF42-9C04-BF366728C5FE}" type="presOf" srcId="{71F7F72E-84BA-47DA-A8B1-1089B41C81C5}" destId="{6F7F528C-4986-4C85-9E66-E799B1E30E40}" srcOrd="0" destOrd="0" presId="urn:microsoft.com/office/officeart/2018/2/layout/IconVerticalSolidList"/>
    <dgm:cxn modelId="{F196C989-F156-6B49-92A8-313EB6C4EA85}" type="presParOf" srcId="{57A5C7D9-E5FE-4E3C-9879-FCE3ADB29BB0}" destId="{397B64C4-70F4-4B5C-8212-802B3103169B}" srcOrd="0" destOrd="0" presId="urn:microsoft.com/office/officeart/2018/2/layout/IconVerticalSolidList"/>
    <dgm:cxn modelId="{5C89D877-9953-1341-AAEB-682EDCC8A894}" type="presParOf" srcId="{397B64C4-70F4-4B5C-8212-802B3103169B}" destId="{33AA81D9-8A4F-4F94-B91D-2C42FBA349BA}" srcOrd="0" destOrd="0" presId="urn:microsoft.com/office/officeart/2018/2/layout/IconVerticalSolidList"/>
    <dgm:cxn modelId="{2F03ED1D-6D23-2841-A9EB-7D1F3E8AD092}" type="presParOf" srcId="{397B64C4-70F4-4B5C-8212-802B3103169B}" destId="{68A89AA7-6D60-499C-9FB4-11B9BF434B41}" srcOrd="1" destOrd="0" presId="urn:microsoft.com/office/officeart/2018/2/layout/IconVerticalSolidList"/>
    <dgm:cxn modelId="{BC51658B-E854-874A-970C-7AB4389A7409}" type="presParOf" srcId="{397B64C4-70F4-4B5C-8212-802B3103169B}" destId="{909003CC-E018-48B4-A78A-E1C5BD0985BF}" srcOrd="2" destOrd="0" presId="urn:microsoft.com/office/officeart/2018/2/layout/IconVerticalSolidList"/>
    <dgm:cxn modelId="{C2D099B9-40AD-1B4F-9847-4E566311CF25}" type="presParOf" srcId="{397B64C4-70F4-4B5C-8212-802B3103169B}" destId="{6F7F528C-4986-4C85-9E66-E799B1E30E40}" srcOrd="3" destOrd="0" presId="urn:microsoft.com/office/officeart/2018/2/layout/IconVerticalSolidList"/>
    <dgm:cxn modelId="{DBE780C7-E5F7-C749-8971-AA3E4C9C3B50}" type="presParOf" srcId="{57A5C7D9-E5FE-4E3C-9879-FCE3ADB29BB0}" destId="{0B8B6EFC-CE1F-4DB6-9F79-8F37D1DC0A78}" srcOrd="1" destOrd="0" presId="urn:microsoft.com/office/officeart/2018/2/layout/IconVerticalSolidList"/>
    <dgm:cxn modelId="{13A79933-F36C-2148-A266-D796EEDA09E2}" type="presParOf" srcId="{57A5C7D9-E5FE-4E3C-9879-FCE3ADB29BB0}" destId="{E085BB2F-11DD-4CCE-A3AB-871CF585EAC2}" srcOrd="2" destOrd="0" presId="urn:microsoft.com/office/officeart/2018/2/layout/IconVerticalSolidList"/>
    <dgm:cxn modelId="{60302B46-2BDE-4A4A-8A58-1D502FB6E864}" type="presParOf" srcId="{E085BB2F-11DD-4CCE-A3AB-871CF585EAC2}" destId="{F9B61D3C-4C21-4303-A906-AAD4295D7E5C}" srcOrd="0" destOrd="0" presId="urn:microsoft.com/office/officeart/2018/2/layout/IconVerticalSolidList"/>
    <dgm:cxn modelId="{DED41B1F-BA51-C84A-9052-702AE77DD0AA}" type="presParOf" srcId="{E085BB2F-11DD-4CCE-A3AB-871CF585EAC2}" destId="{11B127F4-A834-4A67-BE6B-A32F543E90A1}" srcOrd="1" destOrd="0" presId="urn:microsoft.com/office/officeart/2018/2/layout/IconVerticalSolidList"/>
    <dgm:cxn modelId="{F1A98028-4DC0-834F-8950-1F9DEA9C5E5E}" type="presParOf" srcId="{E085BB2F-11DD-4CCE-A3AB-871CF585EAC2}" destId="{767AFCC0-D364-4992-8EF7-67C7DF7D1FCD}" srcOrd="2" destOrd="0" presId="urn:microsoft.com/office/officeart/2018/2/layout/IconVerticalSolidList"/>
    <dgm:cxn modelId="{A13BB481-94CC-B945-A5E2-AFFF80123D3B}" type="presParOf" srcId="{E085BB2F-11DD-4CCE-A3AB-871CF585EAC2}" destId="{FB7E5097-ABF6-47B0-9DF7-2F747B7B7B60}" srcOrd="3" destOrd="0" presId="urn:microsoft.com/office/officeart/2018/2/layout/IconVerticalSoli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95D474-0005-4714-B447-07A2809106A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A1F98CA-0AA7-451E-9A88-8ED25A9A789B}">
      <dgm:prSet/>
      <dgm:spPr/>
      <dgm:t>
        <a:bodyPr/>
        <a:lstStyle/>
        <a:p>
          <a:r>
            <a:rPr lang="en-US" dirty="0"/>
            <a:t>Have one main point of contact to answer any follow up questions from the report writer. Too many people responding can lead to contradicting instructions and use more of the consultant’s time. </a:t>
          </a:r>
        </a:p>
      </dgm:t>
    </dgm:pt>
    <dgm:pt modelId="{096FD918-016E-48CD-BF9B-6CD598A88EF6}" type="parTrans" cxnId="{475A8AB2-FE3C-4F0E-9284-E969BB0F90B3}">
      <dgm:prSet/>
      <dgm:spPr/>
      <dgm:t>
        <a:bodyPr/>
        <a:lstStyle/>
        <a:p>
          <a:endParaRPr lang="en-US"/>
        </a:p>
      </dgm:t>
    </dgm:pt>
    <dgm:pt modelId="{01013E9B-985A-47D2-8FAA-99791EF7C92A}" type="sibTrans" cxnId="{475A8AB2-FE3C-4F0E-9284-E969BB0F90B3}">
      <dgm:prSet/>
      <dgm:spPr/>
      <dgm:t>
        <a:bodyPr/>
        <a:lstStyle/>
        <a:p>
          <a:endParaRPr lang="en-US"/>
        </a:p>
      </dgm:t>
    </dgm:pt>
    <dgm:pt modelId="{4CFD3A1E-CE8E-4DAB-B402-ECFE9B248DCD}">
      <dgm:prSet/>
      <dgm:spPr/>
      <dgm:t>
        <a:bodyPr/>
        <a:lstStyle/>
        <a:p>
          <a:r>
            <a:rPr lang="en-US" dirty="0"/>
            <a:t>Test the report with real-world scenarios whenever possible.</a:t>
          </a:r>
        </a:p>
      </dgm:t>
    </dgm:pt>
    <dgm:pt modelId="{C05EF64E-62D9-4C2E-A137-FF7F3FC4AFA5}" type="parTrans" cxnId="{45EC3C69-E497-498A-9A0D-F01BC51E1C1D}">
      <dgm:prSet/>
      <dgm:spPr/>
      <dgm:t>
        <a:bodyPr/>
        <a:lstStyle/>
        <a:p>
          <a:endParaRPr lang="en-US"/>
        </a:p>
      </dgm:t>
    </dgm:pt>
    <dgm:pt modelId="{28D69C52-9A24-4372-A911-A5A68875C92C}" type="sibTrans" cxnId="{45EC3C69-E497-498A-9A0D-F01BC51E1C1D}">
      <dgm:prSet/>
      <dgm:spPr/>
      <dgm:t>
        <a:bodyPr/>
        <a:lstStyle/>
        <a:p>
          <a:endParaRPr lang="en-US"/>
        </a:p>
      </dgm:t>
    </dgm:pt>
    <dgm:pt modelId="{2AD21990-5927-46C1-BFBC-F6ABD55574E6}">
      <dgm:prSet/>
      <dgm:spPr/>
      <dgm:t>
        <a:bodyPr/>
        <a:lstStyle/>
        <a:p>
          <a:r>
            <a:rPr lang="en-US" dirty="0"/>
            <a:t>Don’t be afraid to change things as you go through testing and discover additional functionality or reporting needs.</a:t>
          </a:r>
        </a:p>
      </dgm:t>
    </dgm:pt>
    <dgm:pt modelId="{45A6EFB8-C60E-4D16-940D-27C6D4E5B651}" type="parTrans" cxnId="{7B9BD3F4-9208-4371-B4AD-08A6A4BCC93B}">
      <dgm:prSet/>
      <dgm:spPr/>
      <dgm:t>
        <a:bodyPr/>
        <a:lstStyle/>
        <a:p>
          <a:endParaRPr lang="en-US"/>
        </a:p>
      </dgm:t>
    </dgm:pt>
    <dgm:pt modelId="{8310556B-5A05-4A4A-9E27-64170C3D17C3}" type="sibTrans" cxnId="{7B9BD3F4-9208-4371-B4AD-08A6A4BCC93B}">
      <dgm:prSet/>
      <dgm:spPr/>
      <dgm:t>
        <a:bodyPr/>
        <a:lstStyle/>
        <a:p>
          <a:endParaRPr lang="en-US"/>
        </a:p>
      </dgm:t>
    </dgm:pt>
    <dgm:pt modelId="{D5B66083-5BA8-4196-B320-832A4A2C4F91}">
      <dgm:prSet/>
      <dgm:spPr/>
      <dgm:t>
        <a:bodyPr/>
        <a:lstStyle/>
        <a:p>
          <a:r>
            <a:rPr lang="en-US" dirty="0"/>
            <a:t>Be patient. The report won’t be perfect the first time. Expect multiple rounds of testing and revisions.</a:t>
          </a:r>
        </a:p>
      </dgm:t>
    </dgm:pt>
    <dgm:pt modelId="{5B6A6023-A8CD-42D1-9ACE-17B469026E2F}" type="parTrans" cxnId="{43DD629A-337B-4456-80DB-98236ECB7687}">
      <dgm:prSet/>
      <dgm:spPr/>
      <dgm:t>
        <a:bodyPr/>
        <a:lstStyle/>
        <a:p>
          <a:endParaRPr lang="en-US"/>
        </a:p>
      </dgm:t>
    </dgm:pt>
    <dgm:pt modelId="{FC862DF6-38B3-4D03-ABE2-5D6DF70403C7}" type="sibTrans" cxnId="{43DD629A-337B-4456-80DB-98236ECB7687}">
      <dgm:prSet/>
      <dgm:spPr/>
      <dgm:t>
        <a:bodyPr/>
        <a:lstStyle/>
        <a:p>
          <a:endParaRPr lang="en-US"/>
        </a:p>
      </dgm:t>
    </dgm:pt>
    <dgm:pt modelId="{A4C30B91-1417-4849-ACFF-C9E8582A9C02}" type="pres">
      <dgm:prSet presAssocID="{FF95D474-0005-4714-B447-07A2809106AF}" presName="root" presStyleCnt="0">
        <dgm:presLayoutVars>
          <dgm:dir/>
          <dgm:resizeHandles val="exact"/>
        </dgm:presLayoutVars>
      </dgm:prSet>
      <dgm:spPr/>
    </dgm:pt>
    <dgm:pt modelId="{951047A5-96BD-4ED3-BB90-554EEEA7BFF7}" type="pres">
      <dgm:prSet presAssocID="{1A1F98CA-0AA7-451E-9A88-8ED25A9A789B}" presName="compNode" presStyleCnt="0"/>
      <dgm:spPr/>
    </dgm:pt>
    <dgm:pt modelId="{F2D8A38C-84EF-4FC0-9732-3319AD19672D}" type="pres">
      <dgm:prSet presAssocID="{1A1F98CA-0AA7-451E-9A88-8ED25A9A789B}" presName="bgRect" presStyleLbl="bgShp" presStyleIdx="0" presStyleCnt="4"/>
      <dgm:spPr/>
    </dgm:pt>
    <dgm:pt modelId="{72468814-A805-4427-B112-0377346BF73D}" type="pres">
      <dgm:prSet presAssocID="{1A1F98CA-0AA7-451E-9A88-8ED25A9A789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89E4CE0E-EA88-43E7-8BB6-07AC70B3856C}" type="pres">
      <dgm:prSet presAssocID="{1A1F98CA-0AA7-451E-9A88-8ED25A9A789B}" presName="spaceRect" presStyleCnt="0"/>
      <dgm:spPr/>
    </dgm:pt>
    <dgm:pt modelId="{99747C61-FCD5-47B4-9839-84E09668E9E8}" type="pres">
      <dgm:prSet presAssocID="{1A1F98CA-0AA7-451E-9A88-8ED25A9A789B}" presName="parTx" presStyleLbl="revTx" presStyleIdx="0" presStyleCnt="4">
        <dgm:presLayoutVars>
          <dgm:chMax val="0"/>
          <dgm:chPref val="0"/>
        </dgm:presLayoutVars>
      </dgm:prSet>
      <dgm:spPr/>
    </dgm:pt>
    <dgm:pt modelId="{2CD3AA80-EEBD-4CA9-AA0D-CD533B0C3648}" type="pres">
      <dgm:prSet presAssocID="{01013E9B-985A-47D2-8FAA-99791EF7C92A}" presName="sibTrans" presStyleCnt="0"/>
      <dgm:spPr/>
    </dgm:pt>
    <dgm:pt modelId="{57BB5115-AAFC-43B5-BF67-E33F9E4FDCDB}" type="pres">
      <dgm:prSet presAssocID="{4CFD3A1E-CE8E-4DAB-B402-ECFE9B248DCD}" presName="compNode" presStyleCnt="0"/>
      <dgm:spPr/>
    </dgm:pt>
    <dgm:pt modelId="{E8817329-F226-4211-A78D-95CBA0442525}" type="pres">
      <dgm:prSet presAssocID="{4CFD3A1E-CE8E-4DAB-B402-ECFE9B248DCD}" presName="bgRect" presStyleLbl="bgShp" presStyleIdx="1" presStyleCnt="4"/>
      <dgm:spPr/>
    </dgm:pt>
    <dgm:pt modelId="{216D3D6B-23A1-4FE5-B7DD-7898B944C51C}" type="pres">
      <dgm:prSet presAssocID="{4CFD3A1E-CE8E-4DAB-B402-ECFE9B248DCD}"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Clipboard Mixed with solid fill"/>
        </a:ext>
      </dgm:extLst>
    </dgm:pt>
    <dgm:pt modelId="{0088FE35-9E2E-4BAF-9EF7-ABD44C6763D0}" type="pres">
      <dgm:prSet presAssocID="{4CFD3A1E-CE8E-4DAB-B402-ECFE9B248DCD}" presName="spaceRect" presStyleCnt="0"/>
      <dgm:spPr/>
    </dgm:pt>
    <dgm:pt modelId="{4C1E0AA1-59D6-485C-923E-182A3EA5BE64}" type="pres">
      <dgm:prSet presAssocID="{4CFD3A1E-CE8E-4DAB-B402-ECFE9B248DCD}" presName="parTx" presStyleLbl="revTx" presStyleIdx="1" presStyleCnt="4">
        <dgm:presLayoutVars>
          <dgm:chMax val="0"/>
          <dgm:chPref val="0"/>
        </dgm:presLayoutVars>
      </dgm:prSet>
      <dgm:spPr/>
    </dgm:pt>
    <dgm:pt modelId="{65B0F9E8-1056-4CCE-9CBB-672D792349D4}" type="pres">
      <dgm:prSet presAssocID="{28D69C52-9A24-4372-A911-A5A68875C92C}" presName="sibTrans" presStyleCnt="0"/>
      <dgm:spPr/>
    </dgm:pt>
    <dgm:pt modelId="{A6819123-016E-4C56-89A5-76C099CE07D1}" type="pres">
      <dgm:prSet presAssocID="{2AD21990-5927-46C1-BFBC-F6ABD55574E6}" presName="compNode" presStyleCnt="0"/>
      <dgm:spPr/>
    </dgm:pt>
    <dgm:pt modelId="{0CF4735D-500B-4F31-9367-AA9C186D6C44}" type="pres">
      <dgm:prSet presAssocID="{2AD21990-5927-46C1-BFBC-F6ABD55574E6}" presName="bgRect" presStyleLbl="bgShp" presStyleIdx="2" presStyleCnt="4" custLinFactNeighborX="90" custLinFactNeighborY="-564"/>
      <dgm:spPr/>
    </dgm:pt>
    <dgm:pt modelId="{985D58B5-97B8-449C-9D14-603EEEF94158}" type="pres">
      <dgm:prSet presAssocID="{2AD21990-5927-46C1-BFBC-F6ABD55574E6}" presName="iconRect" presStyleLbl="node1" presStyleIdx="2" presStyleCnt="4" custLinFactNeighborX="795" custLinFactNeighborY="-3840"/>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Lightbulb and gear with solid fill"/>
        </a:ext>
      </dgm:extLst>
    </dgm:pt>
    <dgm:pt modelId="{8B2D8A83-6325-4E4A-94A0-5D30F06EF0E7}" type="pres">
      <dgm:prSet presAssocID="{2AD21990-5927-46C1-BFBC-F6ABD55574E6}" presName="spaceRect" presStyleCnt="0"/>
      <dgm:spPr/>
    </dgm:pt>
    <dgm:pt modelId="{CABF8D41-6EE2-4121-AE01-FD2DEE1A8573}" type="pres">
      <dgm:prSet presAssocID="{2AD21990-5927-46C1-BFBC-F6ABD55574E6}" presName="parTx" presStyleLbl="revTx" presStyleIdx="2" presStyleCnt="4">
        <dgm:presLayoutVars>
          <dgm:chMax val="0"/>
          <dgm:chPref val="0"/>
        </dgm:presLayoutVars>
      </dgm:prSet>
      <dgm:spPr/>
    </dgm:pt>
    <dgm:pt modelId="{0BE9E5C3-6699-488D-9C9B-9AEDD7B5D8C3}" type="pres">
      <dgm:prSet presAssocID="{8310556B-5A05-4A4A-9E27-64170C3D17C3}" presName="sibTrans" presStyleCnt="0"/>
      <dgm:spPr/>
    </dgm:pt>
    <dgm:pt modelId="{ECB8FC74-BADD-4C51-BA16-8BB4E6CABE38}" type="pres">
      <dgm:prSet presAssocID="{D5B66083-5BA8-4196-B320-832A4A2C4F91}" presName="compNode" presStyleCnt="0"/>
      <dgm:spPr/>
    </dgm:pt>
    <dgm:pt modelId="{6A06EDF4-2357-4885-824B-0E1CC69801FB}" type="pres">
      <dgm:prSet presAssocID="{D5B66083-5BA8-4196-B320-832A4A2C4F91}" presName="bgRect" presStyleLbl="bgShp" presStyleIdx="3" presStyleCnt="4"/>
      <dgm:spPr/>
    </dgm:pt>
    <dgm:pt modelId="{45FA62DD-8E9B-4551-A201-45B9A54281C9}" type="pres">
      <dgm:prSet presAssocID="{D5B66083-5BA8-4196-B320-832A4A2C4F91}"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Hourglass 60% with solid fill"/>
        </a:ext>
      </dgm:extLst>
    </dgm:pt>
    <dgm:pt modelId="{08BAE9DC-181A-4B22-8196-CF056A1B3FC3}" type="pres">
      <dgm:prSet presAssocID="{D5B66083-5BA8-4196-B320-832A4A2C4F91}" presName="spaceRect" presStyleCnt="0"/>
      <dgm:spPr/>
    </dgm:pt>
    <dgm:pt modelId="{DD093265-93C9-4D18-8658-76BB0CBD1F42}" type="pres">
      <dgm:prSet presAssocID="{D5B66083-5BA8-4196-B320-832A4A2C4F91}" presName="parTx" presStyleLbl="revTx" presStyleIdx="3" presStyleCnt="4">
        <dgm:presLayoutVars>
          <dgm:chMax val="0"/>
          <dgm:chPref val="0"/>
        </dgm:presLayoutVars>
      </dgm:prSet>
      <dgm:spPr/>
    </dgm:pt>
  </dgm:ptLst>
  <dgm:cxnLst>
    <dgm:cxn modelId="{45EC3C69-E497-498A-9A0D-F01BC51E1C1D}" srcId="{FF95D474-0005-4714-B447-07A2809106AF}" destId="{4CFD3A1E-CE8E-4DAB-B402-ECFE9B248DCD}" srcOrd="1" destOrd="0" parTransId="{C05EF64E-62D9-4C2E-A137-FF7F3FC4AFA5}" sibTransId="{28D69C52-9A24-4372-A911-A5A68875C92C}"/>
    <dgm:cxn modelId="{7F4EB576-C227-4914-98F5-EBCD70F1D53C}" type="presOf" srcId="{2AD21990-5927-46C1-BFBC-F6ABD55574E6}" destId="{CABF8D41-6EE2-4121-AE01-FD2DEE1A8573}" srcOrd="0" destOrd="0" presId="urn:microsoft.com/office/officeart/2018/2/layout/IconVerticalSolidList"/>
    <dgm:cxn modelId="{D5873898-E3F8-446C-97E2-20C2AEB6EAD8}" type="presOf" srcId="{FF95D474-0005-4714-B447-07A2809106AF}" destId="{A4C30B91-1417-4849-ACFF-C9E8582A9C02}" srcOrd="0" destOrd="0" presId="urn:microsoft.com/office/officeart/2018/2/layout/IconVerticalSolidList"/>
    <dgm:cxn modelId="{1D1EEB99-9D06-42E5-B415-13422D1743AF}" type="presOf" srcId="{4CFD3A1E-CE8E-4DAB-B402-ECFE9B248DCD}" destId="{4C1E0AA1-59D6-485C-923E-182A3EA5BE64}" srcOrd="0" destOrd="0" presId="urn:microsoft.com/office/officeart/2018/2/layout/IconVerticalSolidList"/>
    <dgm:cxn modelId="{43DD629A-337B-4456-80DB-98236ECB7687}" srcId="{FF95D474-0005-4714-B447-07A2809106AF}" destId="{D5B66083-5BA8-4196-B320-832A4A2C4F91}" srcOrd="3" destOrd="0" parTransId="{5B6A6023-A8CD-42D1-9ACE-17B469026E2F}" sibTransId="{FC862DF6-38B3-4D03-ABE2-5D6DF70403C7}"/>
    <dgm:cxn modelId="{475A8AB2-FE3C-4F0E-9284-E969BB0F90B3}" srcId="{FF95D474-0005-4714-B447-07A2809106AF}" destId="{1A1F98CA-0AA7-451E-9A88-8ED25A9A789B}" srcOrd="0" destOrd="0" parTransId="{096FD918-016E-48CD-BF9B-6CD598A88EF6}" sibTransId="{01013E9B-985A-47D2-8FAA-99791EF7C92A}"/>
    <dgm:cxn modelId="{D365D8D8-2143-4FB6-A945-0F16B85113DF}" type="presOf" srcId="{D5B66083-5BA8-4196-B320-832A4A2C4F91}" destId="{DD093265-93C9-4D18-8658-76BB0CBD1F42}" srcOrd="0" destOrd="0" presId="urn:microsoft.com/office/officeart/2018/2/layout/IconVerticalSolidList"/>
    <dgm:cxn modelId="{2288BAEA-C8CD-4E1B-96C6-6B6ED9A24D63}" type="presOf" srcId="{1A1F98CA-0AA7-451E-9A88-8ED25A9A789B}" destId="{99747C61-FCD5-47B4-9839-84E09668E9E8}" srcOrd="0" destOrd="0" presId="urn:microsoft.com/office/officeart/2018/2/layout/IconVerticalSolidList"/>
    <dgm:cxn modelId="{7B9BD3F4-9208-4371-B4AD-08A6A4BCC93B}" srcId="{FF95D474-0005-4714-B447-07A2809106AF}" destId="{2AD21990-5927-46C1-BFBC-F6ABD55574E6}" srcOrd="2" destOrd="0" parTransId="{45A6EFB8-C60E-4D16-940D-27C6D4E5B651}" sibTransId="{8310556B-5A05-4A4A-9E27-64170C3D17C3}"/>
    <dgm:cxn modelId="{94210028-6CA4-48EA-B69D-7ED3AAAF0AD1}" type="presParOf" srcId="{A4C30B91-1417-4849-ACFF-C9E8582A9C02}" destId="{951047A5-96BD-4ED3-BB90-554EEEA7BFF7}" srcOrd="0" destOrd="0" presId="urn:microsoft.com/office/officeart/2018/2/layout/IconVerticalSolidList"/>
    <dgm:cxn modelId="{4E6066D9-81AE-4371-A1DE-44B2C13B49AB}" type="presParOf" srcId="{951047A5-96BD-4ED3-BB90-554EEEA7BFF7}" destId="{F2D8A38C-84EF-4FC0-9732-3319AD19672D}" srcOrd="0" destOrd="0" presId="urn:microsoft.com/office/officeart/2018/2/layout/IconVerticalSolidList"/>
    <dgm:cxn modelId="{D8092AEB-5A9A-4A5C-9105-D8AAE9BA7E4C}" type="presParOf" srcId="{951047A5-96BD-4ED3-BB90-554EEEA7BFF7}" destId="{72468814-A805-4427-B112-0377346BF73D}" srcOrd="1" destOrd="0" presId="urn:microsoft.com/office/officeart/2018/2/layout/IconVerticalSolidList"/>
    <dgm:cxn modelId="{E5772806-31B5-4B41-AEC8-403466C1E464}" type="presParOf" srcId="{951047A5-96BD-4ED3-BB90-554EEEA7BFF7}" destId="{89E4CE0E-EA88-43E7-8BB6-07AC70B3856C}" srcOrd="2" destOrd="0" presId="urn:microsoft.com/office/officeart/2018/2/layout/IconVerticalSolidList"/>
    <dgm:cxn modelId="{A81FA51C-B716-4EDB-AF69-6E0CBA2CFD98}" type="presParOf" srcId="{951047A5-96BD-4ED3-BB90-554EEEA7BFF7}" destId="{99747C61-FCD5-47B4-9839-84E09668E9E8}" srcOrd="3" destOrd="0" presId="urn:microsoft.com/office/officeart/2018/2/layout/IconVerticalSolidList"/>
    <dgm:cxn modelId="{7CA147B6-7DE2-424F-99F4-CD5259F428C9}" type="presParOf" srcId="{A4C30B91-1417-4849-ACFF-C9E8582A9C02}" destId="{2CD3AA80-EEBD-4CA9-AA0D-CD533B0C3648}" srcOrd="1" destOrd="0" presId="urn:microsoft.com/office/officeart/2018/2/layout/IconVerticalSolidList"/>
    <dgm:cxn modelId="{C7F15489-F99F-44E2-A6A5-6C96BC1867BD}" type="presParOf" srcId="{A4C30B91-1417-4849-ACFF-C9E8582A9C02}" destId="{57BB5115-AAFC-43B5-BF67-E33F9E4FDCDB}" srcOrd="2" destOrd="0" presId="urn:microsoft.com/office/officeart/2018/2/layout/IconVerticalSolidList"/>
    <dgm:cxn modelId="{E029FF3F-5BA8-4807-BC89-3AFA1CC0012F}" type="presParOf" srcId="{57BB5115-AAFC-43B5-BF67-E33F9E4FDCDB}" destId="{E8817329-F226-4211-A78D-95CBA0442525}" srcOrd="0" destOrd="0" presId="urn:microsoft.com/office/officeart/2018/2/layout/IconVerticalSolidList"/>
    <dgm:cxn modelId="{AE845016-0CBF-41F2-9CAA-93A9D738AFDD}" type="presParOf" srcId="{57BB5115-AAFC-43B5-BF67-E33F9E4FDCDB}" destId="{216D3D6B-23A1-4FE5-B7DD-7898B944C51C}" srcOrd="1" destOrd="0" presId="urn:microsoft.com/office/officeart/2018/2/layout/IconVerticalSolidList"/>
    <dgm:cxn modelId="{1566E6DC-EC74-43ED-AC31-B174E105CFA0}" type="presParOf" srcId="{57BB5115-AAFC-43B5-BF67-E33F9E4FDCDB}" destId="{0088FE35-9E2E-4BAF-9EF7-ABD44C6763D0}" srcOrd="2" destOrd="0" presId="urn:microsoft.com/office/officeart/2018/2/layout/IconVerticalSolidList"/>
    <dgm:cxn modelId="{FB2D3563-5631-43E9-AD88-B2B8365F2029}" type="presParOf" srcId="{57BB5115-AAFC-43B5-BF67-E33F9E4FDCDB}" destId="{4C1E0AA1-59D6-485C-923E-182A3EA5BE64}" srcOrd="3" destOrd="0" presId="urn:microsoft.com/office/officeart/2018/2/layout/IconVerticalSolidList"/>
    <dgm:cxn modelId="{764E94AD-D3EA-40A5-ABA6-10CF9772E43F}" type="presParOf" srcId="{A4C30B91-1417-4849-ACFF-C9E8582A9C02}" destId="{65B0F9E8-1056-4CCE-9CBB-672D792349D4}" srcOrd="3" destOrd="0" presId="urn:microsoft.com/office/officeart/2018/2/layout/IconVerticalSolidList"/>
    <dgm:cxn modelId="{1BD4ED84-1920-444E-B879-ED777B015C45}" type="presParOf" srcId="{A4C30B91-1417-4849-ACFF-C9E8582A9C02}" destId="{A6819123-016E-4C56-89A5-76C099CE07D1}" srcOrd="4" destOrd="0" presId="urn:microsoft.com/office/officeart/2018/2/layout/IconVerticalSolidList"/>
    <dgm:cxn modelId="{5783A0B4-ABDF-43D4-8FF3-ACEE8A2A1A56}" type="presParOf" srcId="{A6819123-016E-4C56-89A5-76C099CE07D1}" destId="{0CF4735D-500B-4F31-9367-AA9C186D6C44}" srcOrd="0" destOrd="0" presId="urn:microsoft.com/office/officeart/2018/2/layout/IconVerticalSolidList"/>
    <dgm:cxn modelId="{A61BF171-FEF5-49C9-A6AA-ABB590DAD63D}" type="presParOf" srcId="{A6819123-016E-4C56-89A5-76C099CE07D1}" destId="{985D58B5-97B8-449C-9D14-603EEEF94158}" srcOrd="1" destOrd="0" presId="urn:microsoft.com/office/officeart/2018/2/layout/IconVerticalSolidList"/>
    <dgm:cxn modelId="{5C7B06CB-4982-4FE3-83D5-20819DFC9301}" type="presParOf" srcId="{A6819123-016E-4C56-89A5-76C099CE07D1}" destId="{8B2D8A83-6325-4E4A-94A0-5D30F06EF0E7}" srcOrd="2" destOrd="0" presId="urn:microsoft.com/office/officeart/2018/2/layout/IconVerticalSolidList"/>
    <dgm:cxn modelId="{F7A5CB88-D860-49D6-A3B2-F38701B63745}" type="presParOf" srcId="{A6819123-016E-4C56-89A5-76C099CE07D1}" destId="{CABF8D41-6EE2-4121-AE01-FD2DEE1A8573}" srcOrd="3" destOrd="0" presId="urn:microsoft.com/office/officeart/2018/2/layout/IconVerticalSolidList"/>
    <dgm:cxn modelId="{E92D0556-25DA-4B02-80D6-F17C6C0A77F3}" type="presParOf" srcId="{A4C30B91-1417-4849-ACFF-C9E8582A9C02}" destId="{0BE9E5C3-6699-488D-9C9B-9AEDD7B5D8C3}" srcOrd="5" destOrd="0" presId="urn:microsoft.com/office/officeart/2018/2/layout/IconVerticalSolidList"/>
    <dgm:cxn modelId="{A87BBE47-C7C5-434B-80B3-840E65263961}" type="presParOf" srcId="{A4C30B91-1417-4849-ACFF-C9E8582A9C02}" destId="{ECB8FC74-BADD-4C51-BA16-8BB4E6CABE38}" srcOrd="6" destOrd="0" presId="urn:microsoft.com/office/officeart/2018/2/layout/IconVerticalSolidList"/>
    <dgm:cxn modelId="{C8BA744D-7D6E-47F3-8D2C-769B07F0AA75}" type="presParOf" srcId="{ECB8FC74-BADD-4C51-BA16-8BB4E6CABE38}" destId="{6A06EDF4-2357-4885-824B-0E1CC69801FB}" srcOrd="0" destOrd="0" presId="urn:microsoft.com/office/officeart/2018/2/layout/IconVerticalSolidList"/>
    <dgm:cxn modelId="{C1ACB0C1-11DF-4422-B792-92C48671A1B6}" type="presParOf" srcId="{ECB8FC74-BADD-4C51-BA16-8BB4E6CABE38}" destId="{45FA62DD-8E9B-4551-A201-45B9A54281C9}" srcOrd="1" destOrd="0" presId="urn:microsoft.com/office/officeart/2018/2/layout/IconVerticalSolidList"/>
    <dgm:cxn modelId="{5708B3F9-BD02-41E5-AB7D-DD5FF2BEA56D}" type="presParOf" srcId="{ECB8FC74-BADD-4C51-BA16-8BB4E6CABE38}" destId="{08BAE9DC-181A-4B22-8196-CF056A1B3FC3}" srcOrd="2" destOrd="0" presId="urn:microsoft.com/office/officeart/2018/2/layout/IconVerticalSolidList"/>
    <dgm:cxn modelId="{D15A6098-5021-44C2-BBCC-0796113560B5}" type="presParOf" srcId="{ECB8FC74-BADD-4C51-BA16-8BB4E6CABE38}" destId="{DD093265-93C9-4D18-8658-76BB0CBD1F42}" srcOrd="3" destOrd="0" presId="urn:microsoft.com/office/officeart/2018/2/layout/IconVerticalSoli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F0D408-9C92-4E2C-8BAF-11DF03FFA87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0152208-FC4B-4588-8F42-EBF1421E3B2B}">
      <dgm:prSet custT="1"/>
      <dgm:spPr/>
      <dgm:t>
        <a:bodyPr/>
        <a:lstStyle/>
        <a:p>
          <a:r>
            <a:rPr lang="en-US" sz="3600" dirty="0"/>
            <a:t>Liz Blake</a:t>
          </a:r>
        </a:p>
      </dgm:t>
    </dgm:pt>
    <dgm:pt modelId="{54E1C2F6-33C1-46D5-8F14-B53CE8309106}" type="parTrans" cxnId="{65607030-990D-4A3A-AE2D-E5D1C4CA472A}">
      <dgm:prSet/>
      <dgm:spPr/>
      <dgm:t>
        <a:bodyPr/>
        <a:lstStyle/>
        <a:p>
          <a:endParaRPr lang="en-US"/>
        </a:p>
      </dgm:t>
    </dgm:pt>
    <dgm:pt modelId="{6997594F-1280-4FBF-9F82-D5E73B749B54}" type="sibTrans" cxnId="{65607030-990D-4A3A-AE2D-E5D1C4CA472A}">
      <dgm:prSet/>
      <dgm:spPr/>
      <dgm:t>
        <a:bodyPr/>
        <a:lstStyle/>
        <a:p>
          <a:endParaRPr lang="en-US"/>
        </a:p>
      </dgm:t>
    </dgm:pt>
    <dgm:pt modelId="{F55A001B-2087-43F2-89E9-7E23D694BD2E}">
      <dgm:prSet custT="1"/>
      <dgm:spPr/>
      <dgm:t>
        <a:bodyPr/>
        <a:lstStyle/>
        <a:p>
          <a:r>
            <a:rPr lang="en-US" sz="3600" dirty="0" err="1">
              <a:latin typeface="Tenorite Display" pitchFamily="2" charset="0"/>
            </a:rPr>
            <a:t>liz.blake@dallaszoo.com</a:t>
          </a:r>
          <a:endParaRPr lang="en-US" sz="3600" dirty="0">
            <a:latin typeface="Tenorite Display" pitchFamily="2" charset="0"/>
          </a:endParaRPr>
        </a:p>
      </dgm:t>
    </dgm:pt>
    <dgm:pt modelId="{2F5B6ECF-D5B0-4C9F-95FC-721D8E678B1A}" type="parTrans" cxnId="{4F1A7219-579F-445F-8857-0F74194F5753}">
      <dgm:prSet/>
      <dgm:spPr/>
      <dgm:t>
        <a:bodyPr/>
        <a:lstStyle/>
        <a:p>
          <a:endParaRPr lang="en-US"/>
        </a:p>
      </dgm:t>
    </dgm:pt>
    <dgm:pt modelId="{AF38C341-2F31-403F-9142-5E05C8003393}" type="sibTrans" cxnId="{4F1A7219-579F-445F-8857-0F74194F5753}">
      <dgm:prSet/>
      <dgm:spPr/>
      <dgm:t>
        <a:bodyPr/>
        <a:lstStyle/>
        <a:p>
          <a:endParaRPr lang="en-US"/>
        </a:p>
      </dgm:t>
    </dgm:pt>
    <dgm:pt modelId="{93F07BDD-FFA9-FE45-8893-A6AF2BDD739E}" type="pres">
      <dgm:prSet presAssocID="{98F0D408-9C92-4E2C-8BAF-11DF03FFA87D}" presName="linear" presStyleCnt="0">
        <dgm:presLayoutVars>
          <dgm:animLvl val="lvl"/>
          <dgm:resizeHandles val="exact"/>
        </dgm:presLayoutVars>
      </dgm:prSet>
      <dgm:spPr/>
    </dgm:pt>
    <dgm:pt modelId="{700EE877-0EA0-D342-9A3C-48F51700A884}" type="pres">
      <dgm:prSet presAssocID="{00152208-FC4B-4588-8F42-EBF1421E3B2B}" presName="parentText" presStyleLbl="node1" presStyleIdx="0" presStyleCnt="2">
        <dgm:presLayoutVars>
          <dgm:chMax val="0"/>
          <dgm:bulletEnabled val="1"/>
        </dgm:presLayoutVars>
      </dgm:prSet>
      <dgm:spPr/>
    </dgm:pt>
    <dgm:pt modelId="{BD0792F0-274E-5542-A6D3-7F8BF94A2AA3}" type="pres">
      <dgm:prSet presAssocID="{6997594F-1280-4FBF-9F82-D5E73B749B54}" presName="spacer" presStyleCnt="0"/>
      <dgm:spPr/>
    </dgm:pt>
    <dgm:pt modelId="{3C9A7800-9C1F-7948-B5EF-8FAEC9E83821}" type="pres">
      <dgm:prSet presAssocID="{F55A001B-2087-43F2-89E9-7E23D694BD2E}" presName="parentText" presStyleLbl="node1" presStyleIdx="1" presStyleCnt="2">
        <dgm:presLayoutVars>
          <dgm:chMax val="0"/>
          <dgm:bulletEnabled val="1"/>
        </dgm:presLayoutVars>
      </dgm:prSet>
      <dgm:spPr/>
    </dgm:pt>
  </dgm:ptLst>
  <dgm:cxnLst>
    <dgm:cxn modelId="{56826E17-EE13-9E43-B9C4-5FAFDF07CA84}" type="presOf" srcId="{F55A001B-2087-43F2-89E9-7E23D694BD2E}" destId="{3C9A7800-9C1F-7948-B5EF-8FAEC9E83821}" srcOrd="0" destOrd="0" presId="urn:microsoft.com/office/officeart/2005/8/layout/vList2"/>
    <dgm:cxn modelId="{4F1A7219-579F-445F-8857-0F74194F5753}" srcId="{98F0D408-9C92-4E2C-8BAF-11DF03FFA87D}" destId="{F55A001B-2087-43F2-89E9-7E23D694BD2E}" srcOrd="1" destOrd="0" parTransId="{2F5B6ECF-D5B0-4C9F-95FC-721D8E678B1A}" sibTransId="{AF38C341-2F31-403F-9142-5E05C8003393}"/>
    <dgm:cxn modelId="{65607030-990D-4A3A-AE2D-E5D1C4CA472A}" srcId="{98F0D408-9C92-4E2C-8BAF-11DF03FFA87D}" destId="{00152208-FC4B-4588-8F42-EBF1421E3B2B}" srcOrd="0" destOrd="0" parTransId="{54E1C2F6-33C1-46D5-8F14-B53CE8309106}" sibTransId="{6997594F-1280-4FBF-9F82-D5E73B749B54}"/>
    <dgm:cxn modelId="{5EE77258-EA89-834E-BC52-41ABC7801AF9}" type="presOf" srcId="{00152208-FC4B-4588-8F42-EBF1421E3B2B}" destId="{700EE877-0EA0-D342-9A3C-48F51700A884}" srcOrd="0" destOrd="0" presId="urn:microsoft.com/office/officeart/2005/8/layout/vList2"/>
    <dgm:cxn modelId="{EE55ACB3-C6D4-F34E-8CAC-CF4F24C4D5F7}" type="presOf" srcId="{98F0D408-9C92-4E2C-8BAF-11DF03FFA87D}" destId="{93F07BDD-FFA9-FE45-8893-A6AF2BDD739E}" srcOrd="0" destOrd="0" presId="urn:microsoft.com/office/officeart/2005/8/layout/vList2"/>
    <dgm:cxn modelId="{8726DBAA-C235-A946-B702-CC2087206316}" type="presParOf" srcId="{93F07BDD-FFA9-FE45-8893-A6AF2BDD739E}" destId="{700EE877-0EA0-D342-9A3C-48F51700A884}" srcOrd="0" destOrd="0" presId="urn:microsoft.com/office/officeart/2005/8/layout/vList2"/>
    <dgm:cxn modelId="{39384C43-D2B9-3141-BB26-6EE093302919}" type="presParOf" srcId="{93F07BDD-FFA9-FE45-8893-A6AF2BDD739E}" destId="{BD0792F0-274E-5542-A6D3-7F8BF94A2AA3}" srcOrd="1" destOrd="0" presId="urn:microsoft.com/office/officeart/2005/8/layout/vList2"/>
    <dgm:cxn modelId="{1B673571-54F6-C642-B485-AF499AF192F3}" type="presParOf" srcId="{93F07BDD-FFA9-FE45-8893-A6AF2BDD739E}" destId="{3C9A7800-9C1F-7948-B5EF-8FAEC9E83821}" srcOrd="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8AF49-1C0F-1642-8E7D-4A9033AF6706}">
      <dsp:nvSpPr>
        <dsp:cNvPr id="0" name=""/>
        <dsp:cNvSpPr/>
      </dsp:nvSpPr>
      <dsp:spPr>
        <a:xfrm>
          <a:off x="5076" y="571775"/>
          <a:ext cx="1946130" cy="677279"/>
        </a:xfrm>
        <a:prstGeom prst="rect">
          <a:avLst/>
        </a:prstGeom>
        <a:solidFill>
          <a:schemeClr val="bg2"/>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914400" rtl="0" eaLnBrk="1" latinLnBrk="0" hangingPunct="1">
            <a:lnSpc>
              <a:spcPct val="90000"/>
            </a:lnSpc>
            <a:spcBef>
              <a:spcPct val="0"/>
            </a:spcBef>
            <a:spcAft>
              <a:spcPct val="35000"/>
            </a:spcAft>
            <a:buFont typeface="Arial" panose="020B0604020202020204" pitchFamily="34" charset="0"/>
            <a:buNone/>
          </a:pPr>
          <a:r>
            <a:rPr lang="en-US" sz="1900" kern="1200" spc="150" baseline="0" dirty="0">
              <a:latin typeface="Tenorite Display" pitchFamily="2" charset="0"/>
              <a:ea typeface="+mj-ea"/>
              <a:cs typeface="+mj-cs"/>
            </a:rPr>
            <a:t>STAFF RESOURCES</a:t>
          </a:r>
        </a:p>
      </dsp:txBody>
      <dsp:txXfrm>
        <a:off x="5076" y="571775"/>
        <a:ext cx="1946130" cy="677279"/>
      </dsp:txXfrm>
    </dsp:sp>
    <dsp:sp modelId="{FAFDBDD6-C84E-8F4C-8D46-C7B5C97A53D3}">
      <dsp:nvSpPr>
        <dsp:cNvPr id="0" name=""/>
        <dsp:cNvSpPr/>
      </dsp:nvSpPr>
      <dsp:spPr>
        <a:xfrm>
          <a:off x="5076" y="1249055"/>
          <a:ext cx="1946130" cy="1778032"/>
        </a:xfrm>
        <a:prstGeom prst="rect">
          <a:avLst/>
        </a:prstGeom>
        <a:solidFill>
          <a:schemeClr val="accent1">
            <a:lumMod val="20000"/>
            <a:lumOff val="80000"/>
            <a:alpha val="9000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0" lvl="1" indent="-171450" algn="l" defTabSz="711200">
            <a:lnSpc>
              <a:spcPct val="90000"/>
            </a:lnSpc>
            <a:spcBef>
              <a:spcPct val="0"/>
            </a:spcBef>
            <a:spcAft>
              <a:spcPct val="15000"/>
            </a:spcAft>
            <a:buNone/>
          </a:pPr>
          <a:r>
            <a:rPr lang="en-US" sz="1600" b="0" i="0" kern="1200" spc="50" baseline="0" dirty="0">
              <a:latin typeface="Tenorite Display" pitchFamily="2" charset="0"/>
            </a:rPr>
            <a:t>Recurring tasks that utilize too many staff hours cost the organization more money over time. </a:t>
          </a:r>
        </a:p>
      </dsp:txBody>
      <dsp:txXfrm>
        <a:off x="5076" y="1249055"/>
        <a:ext cx="1946130" cy="1778032"/>
      </dsp:txXfrm>
    </dsp:sp>
    <dsp:sp modelId="{CFA3B618-1786-3C4A-B27F-192F00B43FCE}">
      <dsp:nvSpPr>
        <dsp:cNvPr id="0" name=""/>
        <dsp:cNvSpPr/>
      </dsp:nvSpPr>
      <dsp:spPr>
        <a:xfrm>
          <a:off x="2223665" y="571775"/>
          <a:ext cx="1946130" cy="677279"/>
        </a:xfrm>
        <a:prstGeom prst="rect">
          <a:avLst/>
        </a:prstGeom>
        <a:solidFill>
          <a:schemeClr val="bg2"/>
        </a:solidFill>
        <a:ln w="12700" cap="flat" cmpd="sng" algn="ctr">
          <a:solidFill>
            <a:schemeClr val="accent2">
              <a:hueOff val="1385580"/>
              <a:satOff val="-238"/>
              <a:lumOff val="-245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spc="150" baseline="0" dirty="0">
              <a:latin typeface="Tenorite Display" pitchFamily="2" charset="0"/>
              <a:ea typeface="+mn-ea"/>
              <a:cs typeface="+mn-cs"/>
            </a:rPr>
            <a:t>CUSTOMER SERVICE</a:t>
          </a:r>
        </a:p>
      </dsp:txBody>
      <dsp:txXfrm>
        <a:off x="2223665" y="571775"/>
        <a:ext cx="1946130" cy="677279"/>
      </dsp:txXfrm>
    </dsp:sp>
    <dsp:sp modelId="{93E45C96-D10F-8544-ADB4-D9C7D3FA443C}">
      <dsp:nvSpPr>
        <dsp:cNvPr id="0" name=""/>
        <dsp:cNvSpPr/>
      </dsp:nvSpPr>
      <dsp:spPr>
        <a:xfrm>
          <a:off x="2223665" y="1249055"/>
          <a:ext cx="1946130" cy="1778032"/>
        </a:xfrm>
        <a:prstGeom prst="rect">
          <a:avLst/>
        </a:prstGeom>
        <a:solidFill>
          <a:schemeClr val="accent1">
            <a:lumMod val="20000"/>
            <a:lumOff val="80000"/>
            <a:alpha val="90000"/>
          </a:schemeClr>
        </a:solidFill>
        <a:ln w="12700" cap="flat" cmpd="sng" algn="ctr">
          <a:solidFill>
            <a:schemeClr val="accent2">
              <a:tint val="40000"/>
              <a:alpha val="90000"/>
              <a:hueOff val="1322971"/>
              <a:satOff val="-1352"/>
              <a:lumOff val="-48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0" lvl="1" indent="-171450" algn="l" defTabSz="711200">
            <a:lnSpc>
              <a:spcPct val="90000"/>
            </a:lnSpc>
            <a:spcBef>
              <a:spcPct val="0"/>
            </a:spcBef>
            <a:spcAft>
              <a:spcPct val="15000"/>
            </a:spcAft>
            <a:buNone/>
          </a:pPr>
          <a:r>
            <a:rPr lang="en-US" sz="1600" b="0" i="0" kern="1200" spc="50" baseline="0" dirty="0">
              <a:latin typeface="Tenorite Display" pitchFamily="2" charset="0"/>
            </a:rPr>
            <a:t>Processes may need to be streamlined to improve the guest experience.</a:t>
          </a:r>
        </a:p>
      </dsp:txBody>
      <dsp:txXfrm>
        <a:off x="2223665" y="1249055"/>
        <a:ext cx="1946130" cy="1778032"/>
      </dsp:txXfrm>
    </dsp:sp>
    <dsp:sp modelId="{41484394-C23C-1A42-88CA-31296AEB5BE3}">
      <dsp:nvSpPr>
        <dsp:cNvPr id="0" name=""/>
        <dsp:cNvSpPr/>
      </dsp:nvSpPr>
      <dsp:spPr>
        <a:xfrm>
          <a:off x="4442255" y="571775"/>
          <a:ext cx="1946130" cy="677279"/>
        </a:xfrm>
        <a:prstGeom prst="rect">
          <a:avLst/>
        </a:prstGeom>
        <a:solidFill>
          <a:schemeClr val="bg2"/>
        </a:solidFill>
        <a:ln w="12700" cap="flat" cmpd="sng" algn="ctr">
          <a:solidFill>
            <a:schemeClr val="accent2">
              <a:hueOff val="2771159"/>
              <a:satOff val="-477"/>
              <a:lumOff val="-490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89000">
            <a:lnSpc>
              <a:spcPct val="90000"/>
            </a:lnSpc>
            <a:spcBef>
              <a:spcPct val="0"/>
            </a:spcBef>
            <a:spcAft>
              <a:spcPct val="35000"/>
            </a:spcAft>
            <a:buNone/>
          </a:pPr>
          <a:r>
            <a:rPr lang="en-US" sz="1900" kern="1200" spc="150" baseline="0" dirty="0">
              <a:latin typeface="Tenorite Display" pitchFamily="2" charset="0"/>
              <a:ea typeface="+mj-ea"/>
              <a:cs typeface="+mj-cs"/>
            </a:rPr>
            <a:t>TIME RESTRICTIONS</a:t>
          </a:r>
          <a:endParaRPr lang="en-US" sz="1900" kern="1200" spc="150" baseline="0" dirty="0">
            <a:latin typeface="Tenorite Display" pitchFamily="2" charset="0"/>
            <a:ea typeface="+mn-ea"/>
            <a:cs typeface="+mn-cs"/>
          </a:endParaRPr>
        </a:p>
      </dsp:txBody>
      <dsp:txXfrm>
        <a:off x="4442255" y="571775"/>
        <a:ext cx="1946130" cy="677279"/>
      </dsp:txXfrm>
    </dsp:sp>
    <dsp:sp modelId="{7355CC7E-30B8-D040-8454-FE51D9FB47D0}">
      <dsp:nvSpPr>
        <dsp:cNvPr id="0" name=""/>
        <dsp:cNvSpPr/>
      </dsp:nvSpPr>
      <dsp:spPr>
        <a:xfrm>
          <a:off x="4442255" y="1249055"/>
          <a:ext cx="1946130" cy="1778032"/>
        </a:xfrm>
        <a:prstGeom prst="rect">
          <a:avLst/>
        </a:prstGeom>
        <a:solidFill>
          <a:schemeClr val="accent1">
            <a:lumMod val="20000"/>
            <a:lumOff val="80000"/>
            <a:alpha val="90000"/>
          </a:schemeClr>
        </a:solidFill>
        <a:ln w="12700" cap="flat" cmpd="sng" algn="ctr">
          <a:solidFill>
            <a:schemeClr val="accent2">
              <a:tint val="40000"/>
              <a:alpha val="90000"/>
              <a:hueOff val="2645942"/>
              <a:satOff val="-2703"/>
              <a:lumOff val="-9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0" lvl="0" indent="0" algn="l" defTabSz="666750">
            <a:lnSpc>
              <a:spcPct val="90000"/>
            </a:lnSpc>
            <a:spcBef>
              <a:spcPct val="0"/>
            </a:spcBef>
            <a:spcAft>
              <a:spcPct val="35000"/>
            </a:spcAft>
            <a:buNone/>
          </a:pPr>
          <a:r>
            <a:rPr lang="en-US" sz="1600" b="0" i="0" kern="1200" spc="50" baseline="0" dirty="0">
              <a:latin typeface="Tenorite Display" pitchFamily="2" charset="0"/>
            </a:rPr>
            <a:t>Timelines do not allow for a slower turnaround but compiling and cleaning data is required.</a:t>
          </a:r>
          <a:r>
            <a:rPr lang="en-US" sz="1600" b="0" i="0" kern="1200" spc="50" baseline="0" dirty="0">
              <a:latin typeface="Tenorite Display" pitchFamily="2" charset="0"/>
              <a:ea typeface="+mn-ea"/>
              <a:cs typeface="+mn-cs"/>
            </a:rPr>
            <a:t> </a:t>
          </a:r>
        </a:p>
      </dsp:txBody>
      <dsp:txXfrm>
        <a:off x="4442255" y="1249055"/>
        <a:ext cx="1946130" cy="1778032"/>
      </dsp:txXfrm>
    </dsp:sp>
    <dsp:sp modelId="{5DC9E394-1131-0A4A-AB17-126F1966EE7D}">
      <dsp:nvSpPr>
        <dsp:cNvPr id="0" name=""/>
        <dsp:cNvSpPr/>
      </dsp:nvSpPr>
      <dsp:spPr>
        <a:xfrm>
          <a:off x="6660844" y="571775"/>
          <a:ext cx="1946130" cy="677279"/>
        </a:xfrm>
        <a:prstGeom prst="rect">
          <a:avLst/>
        </a:prstGeom>
        <a:solidFill>
          <a:schemeClr val="bg2"/>
        </a:solidFill>
        <a:ln w="12700" cap="flat" cmpd="sng" algn="ctr">
          <a:solidFill>
            <a:schemeClr val="accent2">
              <a:hueOff val="4156739"/>
              <a:satOff val="-715"/>
              <a:lumOff val="-735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spc="150" baseline="0" dirty="0">
              <a:latin typeface="Tenorite Display" pitchFamily="2" charset="0"/>
              <a:ea typeface="+mn-ea"/>
              <a:cs typeface="+mn-cs"/>
            </a:rPr>
            <a:t>IMPROVED ACCURACY</a:t>
          </a:r>
        </a:p>
      </dsp:txBody>
      <dsp:txXfrm>
        <a:off x="6660844" y="571775"/>
        <a:ext cx="1946130" cy="677279"/>
      </dsp:txXfrm>
    </dsp:sp>
    <dsp:sp modelId="{7ED64574-383F-8B49-AC5A-C68B902A3CA2}">
      <dsp:nvSpPr>
        <dsp:cNvPr id="0" name=""/>
        <dsp:cNvSpPr/>
      </dsp:nvSpPr>
      <dsp:spPr>
        <a:xfrm>
          <a:off x="6660844" y="1249055"/>
          <a:ext cx="1946130" cy="1778032"/>
        </a:xfrm>
        <a:prstGeom prst="rect">
          <a:avLst/>
        </a:prstGeom>
        <a:solidFill>
          <a:schemeClr val="accent1">
            <a:lumMod val="20000"/>
            <a:lumOff val="80000"/>
            <a:alpha val="90000"/>
          </a:schemeClr>
        </a:solidFill>
        <a:ln w="12700" cap="flat" cmpd="sng" algn="ctr">
          <a:solidFill>
            <a:schemeClr val="accent2">
              <a:tint val="40000"/>
              <a:alpha val="90000"/>
              <a:hueOff val="3968914"/>
              <a:satOff val="-4055"/>
              <a:lumOff val="-144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0" lvl="0" indent="0" algn="l" defTabSz="666750" rtl="0">
            <a:lnSpc>
              <a:spcPct val="90000"/>
            </a:lnSpc>
            <a:spcBef>
              <a:spcPct val="0"/>
            </a:spcBef>
            <a:spcAft>
              <a:spcPct val="35000"/>
            </a:spcAft>
            <a:buNone/>
          </a:pPr>
          <a:r>
            <a:rPr lang="en-US" sz="1600" kern="1200" spc="50" baseline="0" dirty="0">
              <a:latin typeface="Tenorite Display" pitchFamily="2" charset="0"/>
              <a:ea typeface="+mn-ea"/>
              <a:cs typeface="+mn-cs"/>
            </a:rPr>
            <a:t>Custom reporting can easily combine information from different modules (contributions, ticketing, etc.) on demand. </a:t>
          </a:r>
        </a:p>
      </dsp:txBody>
      <dsp:txXfrm>
        <a:off x="6660844" y="1249055"/>
        <a:ext cx="1946130" cy="1778032"/>
      </dsp:txXfrm>
    </dsp:sp>
    <dsp:sp modelId="{37D78D60-F73C-7140-A2F9-154939765809}">
      <dsp:nvSpPr>
        <dsp:cNvPr id="0" name=""/>
        <dsp:cNvSpPr/>
      </dsp:nvSpPr>
      <dsp:spPr>
        <a:xfrm>
          <a:off x="8879433" y="571775"/>
          <a:ext cx="1946130" cy="677279"/>
        </a:xfrm>
        <a:prstGeom prst="rect">
          <a:avLst/>
        </a:prstGeom>
        <a:solidFill>
          <a:schemeClr val="bg2"/>
        </a:solidFill>
        <a:ln w="12700" cap="flat" cmpd="sng" algn="ctr">
          <a:solidFill>
            <a:schemeClr val="accent2">
              <a:hueOff val="5542319"/>
              <a:satOff val="-953"/>
              <a:lumOff val="-980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89000">
            <a:lnSpc>
              <a:spcPct val="90000"/>
            </a:lnSpc>
            <a:spcBef>
              <a:spcPct val="0"/>
            </a:spcBef>
            <a:spcAft>
              <a:spcPct val="35000"/>
            </a:spcAft>
            <a:buNone/>
          </a:pPr>
          <a:r>
            <a:rPr lang="en-US" sz="1900" kern="1200" spc="150" baseline="0" dirty="0">
              <a:latin typeface="Tenorite Display" pitchFamily="2" charset="0"/>
              <a:ea typeface="+mn-ea"/>
              <a:cs typeface="+mn-cs"/>
            </a:rPr>
            <a:t>CUSTOM SETUP</a:t>
          </a:r>
        </a:p>
      </dsp:txBody>
      <dsp:txXfrm>
        <a:off x="8879433" y="571775"/>
        <a:ext cx="1946130" cy="677279"/>
      </dsp:txXfrm>
    </dsp:sp>
    <dsp:sp modelId="{643B8CA5-6892-7049-B63A-33E5B5A057B8}">
      <dsp:nvSpPr>
        <dsp:cNvPr id="0" name=""/>
        <dsp:cNvSpPr/>
      </dsp:nvSpPr>
      <dsp:spPr>
        <a:xfrm>
          <a:off x="8879433" y="1249055"/>
          <a:ext cx="1946130" cy="1778032"/>
        </a:xfrm>
        <a:prstGeom prst="rect">
          <a:avLst/>
        </a:prstGeom>
        <a:solidFill>
          <a:schemeClr val="accent1">
            <a:lumMod val="20000"/>
            <a:lumOff val="80000"/>
            <a:alpha val="90000"/>
          </a:schemeClr>
        </a:solidFill>
        <a:ln w="12700" cap="flat" cmpd="sng" algn="ctr">
          <a:solidFill>
            <a:schemeClr val="accent2">
              <a:tint val="40000"/>
              <a:alpha val="90000"/>
              <a:hueOff val="5291884"/>
              <a:satOff val="-5406"/>
              <a:lumOff val="-19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l" defTabSz="666750" rtl="0">
            <a:lnSpc>
              <a:spcPct val="90000"/>
            </a:lnSpc>
            <a:spcBef>
              <a:spcPct val="0"/>
            </a:spcBef>
            <a:spcAft>
              <a:spcPct val="35000"/>
            </a:spcAft>
            <a:buNone/>
          </a:pPr>
          <a:r>
            <a:rPr lang="en-US" sz="1600" kern="1200" spc="50" baseline="0" dirty="0">
              <a:latin typeface="Tenorite Display" pitchFamily="2" charset="0"/>
              <a:ea typeface="+mn-ea"/>
              <a:cs typeface="+mn-cs"/>
            </a:rPr>
            <a:t>Organizations that have customizations may not be able to use canned reporting fully.</a:t>
          </a:r>
        </a:p>
      </dsp:txBody>
      <dsp:txXfrm>
        <a:off x="8879433" y="1249055"/>
        <a:ext cx="1946130" cy="17780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AA81D9-8A4F-4F94-B91D-2C42FBA349BA}">
      <dsp:nvSpPr>
        <dsp:cNvPr id="0" name=""/>
        <dsp:cNvSpPr/>
      </dsp:nvSpPr>
      <dsp:spPr>
        <a:xfrm>
          <a:off x="0" y="906502"/>
          <a:ext cx="6261100" cy="16735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A89AA7-6D60-499C-9FB4-11B9BF434B41}">
      <dsp:nvSpPr>
        <dsp:cNvPr id="0" name=""/>
        <dsp:cNvSpPr/>
      </dsp:nvSpPr>
      <dsp:spPr>
        <a:xfrm>
          <a:off x="506246" y="1283049"/>
          <a:ext cx="920448" cy="9204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7F528C-4986-4C85-9E66-E799B1E30E40}">
      <dsp:nvSpPr>
        <dsp:cNvPr id="0" name=""/>
        <dsp:cNvSpPr/>
      </dsp:nvSpPr>
      <dsp:spPr>
        <a:xfrm>
          <a:off x="1932941" y="906502"/>
          <a:ext cx="4328158" cy="1673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117" tIns="177117" rIns="177117" bIns="177117" numCol="1" spcCol="1270" anchor="ctr" anchorCtr="0">
          <a:noAutofit/>
        </a:bodyPr>
        <a:lstStyle/>
        <a:p>
          <a:pPr marL="0" lvl="0" indent="0" algn="l" defTabSz="933450">
            <a:lnSpc>
              <a:spcPct val="100000"/>
            </a:lnSpc>
            <a:spcBef>
              <a:spcPct val="0"/>
            </a:spcBef>
            <a:spcAft>
              <a:spcPct val="35000"/>
            </a:spcAft>
            <a:buNone/>
          </a:pPr>
          <a:r>
            <a:rPr lang="en-US" sz="2100" kern="1200">
              <a:latin typeface="Tenorite Display" pitchFamily="2" charset="0"/>
            </a:rPr>
            <a:t>Once the request is submitted, the report writer will let you know when the initial draft of the report is available for review. </a:t>
          </a:r>
        </a:p>
      </dsp:txBody>
      <dsp:txXfrm>
        <a:off x="1932941" y="906502"/>
        <a:ext cx="4328158" cy="1673542"/>
      </dsp:txXfrm>
    </dsp:sp>
    <dsp:sp modelId="{F9B61D3C-4C21-4303-A906-AAD4295D7E5C}">
      <dsp:nvSpPr>
        <dsp:cNvPr id="0" name=""/>
        <dsp:cNvSpPr/>
      </dsp:nvSpPr>
      <dsp:spPr>
        <a:xfrm>
          <a:off x="0" y="2998430"/>
          <a:ext cx="6261100" cy="16735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B127F4-A834-4A67-BE6B-A32F543E90A1}">
      <dsp:nvSpPr>
        <dsp:cNvPr id="0" name=""/>
        <dsp:cNvSpPr/>
      </dsp:nvSpPr>
      <dsp:spPr>
        <a:xfrm>
          <a:off x="506246" y="3374977"/>
          <a:ext cx="920448" cy="920448"/>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B7E5097-ABF6-47B0-9DF7-2F747B7B7B60}">
      <dsp:nvSpPr>
        <dsp:cNvPr id="0" name=""/>
        <dsp:cNvSpPr/>
      </dsp:nvSpPr>
      <dsp:spPr>
        <a:xfrm>
          <a:off x="1932941" y="2998430"/>
          <a:ext cx="4328158" cy="1673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117" tIns="177117" rIns="177117" bIns="177117" numCol="1" spcCol="1270" anchor="ctr" anchorCtr="0">
          <a:noAutofit/>
        </a:bodyPr>
        <a:lstStyle/>
        <a:p>
          <a:pPr marL="0" lvl="0" indent="0" algn="l" defTabSz="933450">
            <a:lnSpc>
              <a:spcPct val="100000"/>
            </a:lnSpc>
            <a:spcBef>
              <a:spcPct val="0"/>
            </a:spcBef>
            <a:spcAft>
              <a:spcPct val="35000"/>
            </a:spcAft>
            <a:buNone/>
          </a:pPr>
          <a:r>
            <a:rPr lang="en-US" sz="2100" kern="1200">
              <a:latin typeface="Tenorite Display" pitchFamily="2" charset="0"/>
            </a:rPr>
            <a:t>This is when the real fun begins – TESTING TIME!!</a:t>
          </a:r>
        </a:p>
      </dsp:txBody>
      <dsp:txXfrm>
        <a:off x="1932941" y="2998430"/>
        <a:ext cx="4328158" cy="16735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D8A38C-84EF-4FC0-9732-3319AD19672D}">
      <dsp:nvSpPr>
        <dsp:cNvPr id="0" name=""/>
        <dsp:cNvSpPr/>
      </dsp:nvSpPr>
      <dsp:spPr>
        <a:xfrm>
          <a:off x="0" y="2315"/>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468814-A805-4427-B112-0377346BF73D}">
      <dsp:nvSpPr>
        <dsp:cNvPr id="0" name=""/>
        <dsp:cNvSpPr/>
      </dsp:nvSpPr>
      <dsp:spPr>
        <a:xfrm>
          <a:off x="354965" y="266339"/>
          <a:ext cx="645392" cy="645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9747C61-FCD5-47B4-9839-84E09668E9E8}">
      <dsp:nvSpPr>
        <dsp:cNvPr id="0" name=""/>
        <dsp:cNvSpPr/>
      </dsp:nvSpPr>
      <dsp:spPr>
        <a:xfrm>
          <a:off x="1355324" y="2315"/>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666750">
            <a:lnSpc>
              <a:spcPct val="90000"/>
            </a:lnSpc>
            <a:spcBef>
              <a:spcPct val="0"/>
            </a:spcBef>
            <a:spcAft>
              <a:spcPct val="35000"/>
            </a:spcAft>
            <a:buNone/>
          </a:pPr>
          <a:r>
            <a:rPr lang="en-US" sz="1500" kern="1200" dirty="0"/>
            <a:t>Have one main point of contact to answer any follow up questions from the report writer. Too many people responding can lead to contradicting instructions and use more of the consultant’s time. </a:t>
          </a:r>
        </a:p>
      </dsp:txBody>
      <dsp:txXfrm>
        <a:off x="1355324" y="2315"/>
        <a:ext cx="4905775" cy="1173440"/>
      </dsp:txXfrm>
    </dsp:sp>
    <dsp:sp modelId="{E8817329-F226-4211-A78D-95CBA0442525}">
      <dsp:nvSpPr>
        <dsp:cNvPr id="0" name=""/>
        <dsp:cNvSpPr/>
      </dsp:nvSpPr>
      <dsp:spPr>
        <a:xfrm>
          <a:off x="0" y="1469116"/>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6D3D6B-23A1-4FE5-B7DD-7898B944C51C}">
      <dsp:nvSpPr>
        <dsp:cNvPr id="0" name=""/>
        <dsp:cNvSpPr/>
      </dsp:nvSpPr>
      <dsp:spPr>
        <a:xfrm>
          <a:off x="354965" y="1733140"/>
          <a:ext cx="645392" cy="645392"/>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C1E0AA1-59D6-485C-923E-182A3EA5BE64}">
      <dsp:nvSpPr>
        <dsp:cNvPr id="0" name=""/>
        <dsp:cNvSpPr/>
      </dsp:nvSpPr>
      <dsp:spPr>
        <a:xfrm>
          <a:off x="1355324" y="1469116"/>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666750">
            <a:lnSpc>
              <a:spcPct val="90000"/>
            </a:lnSpc>
            <a:spcBef>
              <a:spcPct val="0"/>
            </a:spcBef>
            <a:spcAft>
              <a:spcPct val="35000"/>
            </a:spcAft>
            <a:buNone/>
          </a:pPr>
          <a:r>
            <a:rPr lang="en-US" sz="1500" kern="1200" dirty="0"/>
            <a:t>Test the report with real-world scenarios whenever possible.</a:t>
          </a:r>
        </a:p>
      </dsp:txBody>
      <dsp:txXfrm>
        <a:off x="1355324" y="1469116"/>
        <a:ext cx="4905775" cy="1173440"/>
      </dsp:txXfrm>
    </dsp:sp>
    <dsp:sp modelId="{0CF4735D-500B-4F31-9367-AA9C186D6C44}">
      <dsp:nvSpPr>
        <dsp:cNvPr id="0" name=""/>
        <dsp:cNvSpPr/>
      </dsp:nvSpPr>
      <dsp:spPr>
        <a:xfrm>
          <a:off x="0" y="2929299"/>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5D58B5-97B8-449C-9D14-603EEEF94158}">
      <dsp:nvSpPr>
        <dsp:cNvPr id="0" name=""/>
        <dsp:cNvSpPr/>
      </dsp:nvSpPr>
      <dsp:spPr>
        <a:xfrm>
          <a:off x="360096" y="3175158"/>
          <a:ext cx="645392" cy="645392"/>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ABF8D41-6EE2-4121-AE01-FD2DEE1A8573}">
      <dsp:nvSpPr>
        <dsp:cNvPr id="0" name=""/>
        <dsp:cNvSpPr/>
      </dsp:nvSpPr>
      <dsp:spPr>
        <a:xfrm>
          <a:off x="1355324" y="2935917"/>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666750">
            <a:lnSpc>
              <a:spcPct val="90000"/>
            </a:lnSpc>
            <a:spcBef>
              <a:spcPct val="0"/>
            </a:spcBef>
            <a:spcAft>
              <a:spcPct val="35000"/>
            </a:spcAft>
            <a:buNone/>
          </a:pPr>
          <a:r>
            <a:rPr lang="en-US" sz="1500" kern="1200" dirty="0"/>
            <a:t>Don’t be afraid to change things as you go through testing and discover additional functionality or reporting needs.</a:t>
          </a:r>
        </a:p>
      </dsp:txBody>
      <dsp:txXfrm>
        <a:off x="1355324" y="2935917"/>
        <a:ext cx="4905775" cy="1173440"/>
      </dsp:txXfrm>
    </dsp:sp>
    <dsp:sp modelId="{6A06EDF4-2357-4885-824B-0E1CC69801FB}">
      <dsp:nvSpPr>
        <dsp:cNvPr id="0" name=""/>
        <dsp:cNvSpPr/>
      </dsp:nvSpPr>
      <dsp:spPr>
        <a:xfrm>
          <a:off x="0" y="4402718"/>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FA62DD-8E9B-4551-A201-45B9A54281C9}">
      <dsp:nvSpPr>
        <dsp:cNvPr id="0" name=""/>
        <dsp:cNvSpPr/>
      </dsp:nvSpPr>
      <dsp:spPr>
        <a:xfrm>
          <a:off x="354965" y="4666742"/>
          <a:ext cx="645392" cy="645392"/>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093265-93C9-4D18-8658-76BB0CBD1F42}">
      <dsp:nvSpPr>
        <dsp:cNvPr id="0" name=""/>
        <dsp:cNvSpPr/>
      </dsp:nvSpPr>
      <dsp:spPr>
        <a:xfrm>
          <a:off x="1355324" y="4402718"/>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666750">
            <a:lnSpc>
              <a:spcPct val="90000"/>
            </a:lnSpc>
            <a:spcBef>
              <a:spcPct val="0"/>
            </a:spcBef>
            <a:spcAft>
              <a:spcPct val="35000"/>
            </a:spcAft>
            <a:buNone/>
          </a:pPr>
          <a:r>
            <a:rPr lang="en-US" sz="1500" kern="1200" dirty="0"/>
            <a:t>Be patient. The report won’t be perfect the first time. Expect multiple rounds of testing and revisions.</a:t>
          </a:r>
        </a:p>
      </dsp:txBody>
      <dsp:txXfrm>
        <a:off x="1355324" y="4402718"/>
        <a:ext cx="4905775" cy="11734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EE877-0EA0-D342-9A3C-48F51700A884}">
      <dsp:nvSpPr>
        <dsp:cNvPr id="0" name=""/>
        <dsp:cNvSpPr/>
      </dsp:nvSpPr>
      <dsp:spPr>
        <a:xfrm>
          <a:off x="0" y="233048"/>
          <a:ext cx="5833212"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Liz Blake</a:t>
          </a:r>
        </a:p>
      </dsp:txBody>
      <dsp:txXfrm>
        <a:off x="59399" y="292447"/>
        <a:ext cx="5714414" cy="1098002"/>
      </dsp:txXfrm>
    </dsp:sp>
    <dsp:sp modelId="{3C9A7800-9C1F-7948-B5EF-8FAEC9E83821}">
      <dsp:nvSpPr>
        <dsp:cNvPr id="0" name=""/>
        <dsp:cNvSpPr/>
      </dsp:nvSpPr>
      <dsp:spPr>
        <a:xfrm>
          <a:off x="0" y="1637048"/>
          <a:ext cx="5833212"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err="1">
              <a:latin typeface="Tenorite Display" pitchFamily="2" charset="0"/>
            </a:rPr>
            <a:t>liz.blake@dallaszoo.com</a:t>
          </a:r>
          <a:endParaRPr lang="en-US" sz="3600" kern="1200" dirty="0">
            <a:latin typeface="Tenorite Display" pitchFamily="2" charset="0"/>
          </a:endParaRPr>
        </a:p>
      </dsp:txBody>
      <dsp:txXfrm>
        <a:off x="59399" y="1696447"/>
        <a:ext cx="5714414"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9D56CD-746D-3E49-8104-93BC4C039518}" type="datetimeFigureOut">
              <a:rPr lang="en-US" smtClean="0"/>
              <a:t>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1241783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9D56CD-746D-3E49-8104-93BC4C039518}" type="datetimeFigureOut">
              <a:rPr lang="en-US" smtClean="0"/>
              <a:t>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249563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9D56CD-746D-3E49-8104-93BC4C039518}" type="datetimeFigureOut">
              <a:rPr lang="en-US" smtClean="0"/>
              <a:t>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19775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2423023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9D56CD-746D-3E49-8104-93BC4C039518}" type="datetimeFigureOut">
              <a:rPr lang="en-US" smtClean="0"/>
              <a:t>3/3/2024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174900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9D56CD-746D-3E49-8104-93BC4C039518}" type="datetimeFigureOut">
              <a:rPr lang="en-US" smtClean="0"/>
              <a:t>3/3/2024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112156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79D56CD-746D-3E49-8104-93BC4C039518}" type="datetimeFigureOut">
              <a:rPr lang="en-US" smtClean="0"/>
              <a:t>3/3/2024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543095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1988977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93498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229505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274674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BBA636A2-5438-F54E-A3B9-F441B83DD205}"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374526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9D56CD-746D-3E49-8104-93BC4C039518}" type="datetimeFigureOut">
              <a:rPr lang="en-US" smtClean="0"/>
              <a:t>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29751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79D56CD-746D-3E49-8104-93BC4C039518}" type="datetimeFigureOut">
              <a:rPr lang="en-US" smtClean="0"/>
              <a:t>3/3/2024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4248337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79D56CD-746D-3E49-8104-93BC4C039518}" type="datetimeFigureOut">
              <a:rPr lang="en-US" smtClean="0"/>
              <a:t>3/3/2024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27098051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9D56CD-746D-3E49-8104-93BC4C039518}" type="datetimeFigureOut">
              <a:rPr lang="en-US" smtClean="0"/>
              <a:t>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636A2-5438-F54E-A3B9-F441B83DD205}" type="slidenum">
              <a:rPr lang="en-US" smtClean="0"/>
              <a:t>‹#›</a:t>
            </a:fld>
            <a:endParaRPr lang="en-US"/>
          </a:p>
        </p:txBody>
      </p:sp>
    </p:spTree>
    <p:extLst>
      <p:ext uri="{BB962C8B-B14F-4D97-AF65-F5344CB8AC3E}">
        <p14:creationId xmlns:p14="http://schemas.microsoft.com/office/powerpoint/2010/main" val="3981350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79D56CD-746D-3E49-8104-93BC4C039518}" type="datetimeFigureOut">
              <a:rPr lang="en-US" smtClean="0"/>
              <a:t>3/3/2024</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BBA636A2-5438-F54E-A3B9-F441B83DD205}" type="slidenum">
              <a:rPr lang="en-US" smtClean="0"/>
              <a:t>‹#›</a:t>
            </a:fld>
            <a:endParaRPr lang="en-US"/>
          </a:p>
        </p:txBody>
      </p:sp>
    </p:spTree>
    <p:extLst>
      <p:ext uri="{BB962C8B-B14F-4D97-AF65-F5344CB8AC3E}">
        <p14:creationId xmlns:p14="http://schemas.microsoft.com/office/powerpoint/2010/main" val="2738683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9D56CD-746D-3E49-8104-93BC4C039518}" type="datetimeFigureOut">
              <a:rPr lang="en-US" smtClean="0"/>
              <a:t>3/3/2024</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BBA636A2-5438-F54E-A3B9-F441B83DD205}" type="slidenum">
              <a:rPr lang="en-US" smtClean="0"/>
              <a:t>‹#›</a:t>
            </a:fld>
            <a:endParaRPr lang="en-US"/>
          </a:p>
        </p:txBody>
      </p:sp>
    </p:spTree>
    <p:extLst>
      <p:ext uri="{BB962C8B-B14F-4D97-AF65-F5344CB8AC3E}">
        <p14:creationId xmlns:p14="http://schemas.microsoft.com/office/powerpoint/2010/main" val="1656786574"/>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pn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6.png"/><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pn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6.png"/><Relationship Id="rId10" Type="http://schemas.microsoft.com/office/2007/relationships/diagramDrawing" Target="../diagrams/drawing3.xml"/><Relationship Id="rId4" Type="http://schemas.openxmlformats.org/officeDocument/2006/relationships/image" Target="../media/image3.png"/><Relationship Id="rId9" Type="http://schemas.openxmlformats.org/officeDocument/2006/relationships/diagramColors" Target="../diagrams/colors3.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2.png"/><Relationship Id="rId7" Type="http://schemas.openxmlformats.org/officeDocument/2006/relationships/diagramLayout" Target="../diagrams/layout4.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Data" Target="../diagrams/data4.xml"/><Relationship Id="rId5" Type="http://schemas.openxmlformats.org/officeDocument/2006/relationships/image" Target="../media/image23.JPG"/><Relationship Id="rId10" Type="http://schemas.microsoft.com/office/2007/relationships/diagramDrawing" Target="../diagrams/drawing4.xml"/><Relationship Id="rId4" Type="http://schemas.openxmlformats.org/officeDocument/2006/relationships/image" Target="../media/image3.png"/><Relationship Id="rId9" Type="http://schemas.openxmlformats.org/officeDocument/2006/relationships/diagramColors" Target="../diagrams/colors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FE6DBF9-94F5-4877-B532-D859966E9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65EBA155-CB71-48F7-8A85-0B293C7739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15" name="Rectangle 14">
            <a:extLst>
              <a:ext uri="{FF2B5EF4-FFF2-40B4-BE49-F238E27FC236}">
                <a16:creationId xmlns:a16="http://schemas.microsoft.com/office/drawing/2014/main" id="{7A9A3980-304B-4116-B0FB-155B054B0D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924FA7CC-8015-40C6-9D92-644E30DCCA6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2"/>
            <a:ext cx="7767872" cy="225365"/>
          </a:xfrm>
          <a:prstGeom prst="rect">
            <a:avLst/>
          </a:prstGeom>
        </p:spPr>
      </p:pic>
      <p:sp>
        <p:nvSpPr>
          <p:cNvPr id="19" name="Rectangle 18">
            <a:extLst>
              <a:ext uri="{FF2B5EF4-FFF2-40B4-BE49-F238E27FC236}">
                <a16:creationId xmlns:a16="http://schemas.microsoft.com/office/drawing/2014/main" id="{D146040E-7E20-4B05-9660-47E254E1A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90078"/>
            <a:ext cx="7868173"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itle 1">
            <a:extLst>
              <a:ext uri="{FF2B5EF4-FFF2-40B4-BE49-F238E27FC236}">
                <a16:creationId xmlns:a16="http://schemas.microsoft.com/office/drawing/2014/main" id="{109F8FFB-D519-B090-4767-98E4B334094D}"/>
              </a:ext>
            </a:extLst>
          </p:cNvPr>
          <p:cNvSpPr>
            <a:spLocks noGrp="1"/>
          </p:cNvSpPr>
          <p:nvPr>
            <p:ph type="ctrTitle"/>
          </p:nvPr>
        </p:nvSpPr>
        <p:spPr>
          <a:xfrm>
            <a:off x="680322" y="2733709"/>
            <a:ext cx="6752110" cy="1373070"/>
          </a:xfrm>
        </p:spPr>
        <p:txBody>
          <a:bodyPr anchor="ctr">
            <a:normAutofit/>
          </a:bodyPr>
          <a:lstStyle/>
          <a:p>
            <a:r>
              <a:rPr lang="en-US" sz="4600" dirty="0">
                <a:latin typeface="Tenorite Display" pitchFamily="2" charset="0"/>
              </a:rPr>
              <a:t>CUSTOM REPORTING TIPS AND TRICKS</a:t>
            </a:r>
          </a:p>
        </p:txBody>
      </p:sp>
      <p:sp>
        <p:nvSpPr>
          <p:cNvPr id="6" name="Subtitle 2">
            <a:extLst>
              <a:ext uri="{FF2B5EF4-FFF2-40B4-BE49-F238E27FC236}">
                <a16:creationId xmlns:a16="http://schemas.microsoft.com/office/drawing/2014/main" id="{825AE26B-4409-E14E-06FB-8AD414F0B407}"/>
              </a:ext>
            </a:extLst>
          </p:cNvPr>
          <p:cNvSpPr>
            <a:spLocks noGrp="1"/>
          </p:cNvSpPr>
          <p:nvPr>
            <p:ph type="subTitle" idx="1"/>
          </p:nvPr>
        </p:nvSpPr>
        <p:spPr>
          <a:xfrm>
            <a:off x="680322" y="4394039"/>
            <a:ext cx="6752109" cy="1117687"/>
          </a:xfrm>
        </p:spPr>
        <p:txBody>
          <a:bodyPr>
            <a:normAutofit/>
          </a:bodyPr>
          <a:lstStyle/>
          <a:p>
            <a:r>
              <a:rPr lang="en-US" sz="2800" dirty="0">
                <a:latin typeface="Tenorite Display" pitchFamily="2" charset="0"/>
              </a:rPr>
              <a:t>Liz Blake – Dallas Zoo</a:t>
            </a:r>
          </a:p>
        </p:txBody>
      </p:sp>
      <p:pic>
        <p:nvPicPr>
          <p:cNvPr id="5" name="Picture 4" descr="Logo&#10;&#10;Description automatically generated">
            <a:extLst>
              <a:ext uri="{FF2B5EF4-FFF2-40B4-BE49-F238E27FC236}">
                <a16:creationId xmlns:a16="http://schemas.microsoft.com/office/drawing/2014/main" id="{F5A16F04-2BF5-8B60-DDB2-726E11A486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87091" y="757618"/>
            <a:ext cx="3358478" cy="534276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925996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D4DA9-48BF-4B26-C6E0-18BCE822C212}"/>
              </a:ext>
            </a:extLst>
          </p:cNvPr>
          <p:cNvSpPr>
            <a:spLocks noGrp="1"/>
          </p:cNvSpPr>
          <p:nvPr>
            <p:ph type="title"/>
          </p:nvPr>
        </p:nvSpPr>
        <p:spPr>
          <a:xfrm>
            <a:off x="838200" y="578067"/>
            <a:ext cx="5763016" cy="1325563"/>
          </a:xfrm>
        </p:spPr>
        <p:txBody>
          <a:bodyPr>
            <a:normAutofit/>
          </a:bodyPr>
          <a:lstStyle/>
          <a:p>
            <a:r>
              <a:rPr lang="en-US" sz="3600" dirty="0">
                <a:latin typeface="Tenorite Display" pitchFamily="2" charset="0"/>
              </a:rPr>
              <a:t>INTRODUCTION</a:t>
            </a:r>
          </a:p>
        </p:txBody>
      </p:sp>
      <p:sp>
        <p:nvSpPr>
          <p:cNvPr id="4" name="Text Placeholder 2">
            <a:extLst>
              <a:ext uri="{FF2B5EF4-FFF2-40B4-BE49-F238E27FC236}">
                <a16:creationId xmlns:a16="http://schemas.microsoft.com/office/drawing/2014/main" id="{84C3A199-5EF0-F5A1-7C51-CBB25030F0BD}"/>
              </a:ext>
            </a:extLst>
          </p:cNvPr>
          <p:cNvSpPr txBox="1">
            <a:spLocks/>
          </p:cNvSpPr>
          <p:nvPr/>
        </p:nvSpPr>
        <p:spPr>
          <a:xfrm>
            <a:off x="936188" y="2216304"/>
            <a:ext cx="9923877" cy="464169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enorite Display" pitchFamily="2" charset="0"/>
              </a:rPr>
              <a:t>Personal Background with Tessitura</a:t>
            </a:r>
          </a:p>
          <a:p>
            <a:pPr marL="285750" indent="-285750"/>
            <a:r>
              <a:rPr lang="en-US" sz="1600" dirty="0">
                <a:latin typeface="Tenorite Display" pitchFamily="2" charset="0"/>
              </a:rPr>
              <a:t>Nearly a decade working with the system at multiple venues – AT&amp;T Performing Arts Center, the Perot Museum of Nature and Science, and the Dallas Zoo.</a:t>
            </a:r>
          </a:p>
          <a:p>
            <a:pPr marL="285750" indent="-285750"/>
            <a:r>
              <a:rPr lang="en-US" sz="1600" dirty="0">
                <a:latin typeface="Tenorite Display" pitchFamily="2" charset="0"/>
              </a:rPr>
              <a:t>Over five </a:t>
            </a:r>
            <a:r>
              <a:rPr lang="en-US" sz="1600" dirty="0">
                <a:latin typeface="Tenorite Display" pitchFamily="2" charset="0"/>
                <a:cs typeface="Tenorite Display" panose="020F0502020204030204" pitchFamily="34" charset="0"/>
              </a:rPr>
              <a:t>years</a:t>
            </a:r>
            <a:r>
              <a:rPr lang="en-US" sz="1600" dirty="0">
                <a:latin typeface="Tenorite Display" pitchFamily="2" charset="0"/>
              </a:rPr>
              <a:t> as a System Administrator at the Dallas Zoo.</a:t>
            </a:r>
          </a:p>
          <a:p>
            <a:pPr marL="285750" indent="-285750"/>
            <a:r>
              <a:rPr lang="en-US" sz="1600" dirty="0">
                <a:latin typeface="Tenorite Display" pitchFamily="2" charset="0"/>
              </a:rPr>
              <a:t>Have led the creation of more than a dozen custom reports and utilities to improve efficiency at the Zoo.</a:t>
            </a:r>
          </a:p>
          <a:p>
            <a:pPr marL="285750" indent="-285750"/>
            <a:endParaRPr lang="en-US" sz="800" dirty="0">
              <a:latin typeface="Tenorite Display" pitchFamily="2" charset="0"/>
            </a:endParaRPr>
          </a:p>
          <a:p>
            <a:pPr marL="0" indent="0">
              <a:buNone/>
            </a:pPr>
            <a:r>
              <a:rPr lang="en-US" sz="1800" dirty="0">
                <a:latin typeface="Tenorite Display" pitchFamily="2" charset="0"/>
              </a:rPr>
              <a:t>Relevant Dallas Zoo Background</a:t>
            </a:r>
          </a:p>
          <a:p>
            <a:pPr marL="285750" indent="-285750">
              <a:buFont typeface="Arial" panose="020B0604020202020204" pitchFamily="34" charset="0"/>
              <a:buChar char="•"/>
            </a:pPr>
            <a:r>
              <a:rPr lang="en-US" sz="1600" dirty="0">
                <a:latin typeface="Tenorite Display" pitchFamily="2" charset="0"/>
              </a:rPr>
              <a:t>​110-acre open-air, general admission venue with approximately 1 million visitors each year.</a:t>
            </a:r>
          </a:p>
          <a:p>
            <a:pPr marL="285750" indent="-285750">
              <a:buFont typeface="Arial" panose="020B0604020202020204" pitchFamily="34" charset="0"/>
              <a:buChar char="•"/>
            </a:pPr>
            <a:r>
              <a:rPr lang="en-US" sz="1600" dirty="0">
                <a:latin typeface="Tenorite Display" pitchFamily="2" charset="0"/>
              </a:rPr>
              <a:t>Thousands of donations are received annually to support the Zoo’s mission of Engaging People &amp; Saving Wildlife.</a:t>
            </a:r>
          </a:p>
          <a:p>
            <a:pPr marL="285750" indent="-285750">
              <a:buFont typeface="Arial" panose="020B0604020202020204" pitchFamily="34" charset="0"/>
              <a:buChar char="•"/>
            </a:pPr>
            <a:r>
              <a:rPr lang="en-US" sz="1600" dirty="0">
                <a:latin typeface="Tenorite Display" pitchFamily="2" charset="0"/>
              </a:rPr>
              <a:t>We have roughly 22,000 members. Currently, memberships are sold through ticketing using the ‘Memberships as Product Add-On’.</a:t>
            </a:r>
          </a:p>
          <a:p>
            <a:pPr marL="285750" indent="-285750">
              <a:buFont typeface="Arial" panose="020B0604020202020204" pitchFamily="34" charset="0"/>
              <a:buChar char="•"/>
            </a:pPr>
            <a:r>
              <a:rPr lang="en-US" sz="1600" dirty="0">
                <a:latin typeface="Tenorite Display" pitchFamily="2" charset="0"/>
              </a:rPr>
              <a:t>The Dallas Zoo converted to Tessitura in October 2017 and works with Tessitura Extended Services for custom reporting needs.</a:t>
            </a:r>
          </a:p>
          <a:p>
            <a:pPr marL="285750" indent="-285750"/>
            <a:endParaRPr lang="en-US" sz="1600" dirty="0">
              <a:latin typeface="Tenorite Display" pitchFamily="2" charset="0"/>
            </a:endParaRPr>
          </a:p>
          <a:p>
            <a:pPr marL="285750" indent="-285750"/>
            <a:endParaRPr lang="en-US" sz="1600" dirty="0">
              <a:latin typeface="Tenorite Display" pitchFamily="2" charset="0"/>
            </a:endParaRPr>
          </a:p>
        </p:txBody>
      </p:sp>
    </p:spTree>
    <p:extLst>
      <p:ext uri="{BB962C8B-B14F-4D97-AF65-F5344CB8AC3E}">
        <p14:creationId xmlns:p14="http://schemas.microsoft.com/office/powerpoint/2010/main" val="3372088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B0FA309-807F-4C17-98EF-A3BA7388E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642A87B-CAE9-4F8F-B293-28388E45D9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C8FA1749-B91A-40E7-AD01-0B9C9C6AF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B7A934F-FFF7-4353-83D3-4EF66E93EE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700676C8-6DE8-47DD-9A23-D42063A12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itle 1">
            <a:extLst>
              <a:ext uri="{FF2B5EF4-FFF2-40B4-BE49-F238E27FC236}">
                <a16:creationId xmlns:a16="http://schemas.microsoft.com/office/drawing/2014/main" id="{7D5AC18C-5058-ECB6-B71B-F950FC7DDA87}"/>
              </a:ext>
            </a:extLst>
          </p:cNvPr>
          <p:cNvSpPr txBox="1">
            <a:spLocks/>
          </p:cNvSpPr>
          <p:nvPr/>
        </p:nvSpPr>
        <p:spPr>
          <a:xfrm>
            <a:off x="680321" y="2063262"/>
            <a:ext cx="3739279" cy="26610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spcAft>
                <a:spcPts val="600"/>
              </a:spcAft>
            </a:pPr>
            <a:r>
              <a:rPr lang="en-US" dirty="0">
                <a:solidFill>
                  <a:srgbClr val="FFFFFF"/>
                </a:solidFill>
                <a:latin typeface="Tenorite Display" pitchFamily="2" charset="0"/>
              </a:rPr>
              <a:t>HESITANT ABOUT A CUSTOM ANYTHING? </a:t>
            </a:r>
          </a:p>
        </p:txBody>
      </p:sp>
      <p:sp>
        <p:nvSpPr>
          <p:cNvPr id="5" name="Subtitle 2">
            <a:extLst>
              <a:ext uri="{FF2B5EF4-FFF2-40B4-BE49-F238E27FC236}">
                <a16:creationId xmlns:a16="http://schemas.microsoft.com/office/drawing/2014/main" id="{519AF703-47A3-1657-3D44-FA33DBE8AD3E}"/>
              </a:ext>
            </a:extLst>
          </p:cNvPr>
          <p:cNvSpPr txBox="1">
            <a:spLocks/>
          </p:cNvSpPr>
          <p:nvPr/>
        </p:nvSpPr>
        <p:spPr>
          <a:xfrm>
            <a:off x="5287995" y="661106"/>
            <a:ext cx="6257362" cy="550310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FFFFFF"/>
                </a:solidFill>
                <a:latin typeface="Tenorite Display" pitchFamily="2" charset="0"/>
              </a:rPr>
              <a:t>I’ve heard all the potential drawbacks…</a:t>
            </a:r>
          </a:p>
          <a:p>
            <a:pPr marL="0"/>
            <a:endParaRPr lang="en-US" sz="2000" dirty="0">
              <a:solidFill>
                <a:srgbClr val="FFFFFF"/>
              </a:solidFill>
              <a:latin typeface="Tenorite Display" pitchFamily="2" charset="0"/>
            </a:endParaRPr>
          </a:p>
          <a:p>
            <a:pPr marL="285750"/>
            <a:r>
              <a:rPr lang="en-US" sz="2000" dirty="0">
                <a:solidFill>
                  <a:srgbClr val="FFFFFF"/>
                </a:solidFill>
                <a:latin typeface="Tenorite Display" pitchFamily="2" charset="0"/>
              </a:rPr>
              <a:t>No in-house SQL report writer.</a:t>
            </a:r>
          </a:p>
          <a:p>
            <a:pPr marL="285750"/>
            <a:r>
              <a:rPr lang="en-US" sz="2000" dirty="0">
                <a:solidFill>
                  <a:srgbClr val="FFFFFF"/>
                </a:solidFill>
                <a:latin typeface="Tenorite Display" pitchFamily="2" charset="0"/>
              </a:rPr>
              <a:t>Worried about seeing errors following updates.</a:t>
            </a:r>
          </a:p>
          <a:p>
            <a:pPr marL="285750"/>
            <a:r>
              <a:rPr lang="en-US" sz="2000" dirty="0">
                <a:solidFill>
                  <a:srgbClr val="FFFFFF"/>
                </a:solidFill>
                <a:latin typeface="Tenorite Display" pitchFamily="2" charset="0"/>
              </a:rPr>
              <a:t>No documentation for reference on Tessitura Network site.</a:t>
            </a:r>
          </a:p>
          <a:p>
            <a:pPr marL="285750"/>
            <a:r>
              <a:rPr lang="en-US" sz="2000" dirty="0">
                <a:solidFill>
                  <a:srgbClr val="FFFFFF"/>
                </a:solidFill>
                <a:latin typeface="Tenorite Display" pitchFamily="2" charset="0"/>
              </a:rPr>
              <a:t>A custom report is “too expensive” to have built.</a:t>
            </a:r>
          </a:p>
        </p:txBody>
      </p:sp>
    </p:spTree>
    <p:extLst>
      <p:ext uri="{BB962C8B-B14F-4D97-AF65-F5344CB8AC3E}">
        <p14:creationId xmlns:p14="http://schemas.microsoft.com/office/powerpoint/2010/main" val="3764037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100D021-ED8E-4951-8376-73996A82CD4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a:extLst>
              <a:ext uri="{FF2B5EF4-FFF2-40B4-BE49-F238E27FC236}">
                <a16:creationId xmlns:a16="http://schemas.microsoft.com/office/drawing/2014/main" id="{46FE219C-22F7-4734-B3C1-28E70390CE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2" name="Picture 11">
            <a:extLst>
              <a:ext uri="{FF2B5EF4-FFF2-40B4-BE49-F238E27FC236}">
                <a16:creationId xmlns:a16="http://schemas.microsoft.com/office/drawing/2014/main" id="{EF2EC4B6-5524-4806-8575-59DB6B8F81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4" name="Rectangle 13">
            <a:extLst>
              <a:ext uri="{FF2B5EF4-FFF2-40B4-BE49-F238E27FC236}">
                <a16:creationId xmlns:a16="http://schemas.microsoft.com/office/drawing/2014/main" id="{AD50BBC6-5944-49AE-A819-558AB05AB1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4F2E428D-A109-43BE-8AC2-C83EF031E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itle 2">
            <a:extLst>
              <a:ext uri="{FF2B5EF4-FFF2-40B4-BE49-F238E27FC236}">
                <a16:creationId xmlns:a16="http://schemas.microsoft.com/office/drawing/2014/main" id="{81267388-C51B-D708-0645-04AB0F484E2D}"/>
              </a:ext>
            </a:extLst>
          </p:cNvPr>
          <p:cNvSpPr txBox="1">
            <a:spLocks/>
          </p:cNvSpPr>
          <p:nvPr/>
        </p:nvSpPr>
        <p:spPr>
          <a:xfrm>
            <a:off x="680321" y="753228"/>
            <a:ext cx="9613861"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dirty="0">
                <a:latin typeface="Tenorite Display" pitchFamily="2" charset="0"/>
              </a:rPr>
              <a:t>REASONS FOR CUSTOM REPORTING THAT CAN OUTWEIGH THE NEGATIVES</a:t>
            </a:r>
          </a:p>
        </p:txBody>
      </p:sp>
      <p:graphicFrame>
        <p:nvGraphicFramePr>
          <p:cNvPr id="2" name="Content Placeholder 3" descr="Timeline Placeholder ">
            <a:extLst>
              <a:ext uri="{FF2B5EF4-FFF2-40B4-BE49-F238E27FC236}">
                <a16:creationId xmlns:a16="http://schemas.microsoft.com/office/drawing/2014/main" id="{250D0F05-6B1E-B4A8-32C8-DEB6083886BE}"/>
              </a:ext>
            </a:extLst>
          </p:cNvPr>
          <p:cNvGraphicFramePr>
            <a:graphicFrameLocks/>
          </p:cNvGraphicFramePr>
          <p:nvPr>
            <p:extLst>
              <p:ext uri="{D42A27DB-BD31-4B8C-83A1-F6EECF244321}">
                <p14:modId xmlns:p14="http://schemas.microsoft.com/office/powerpoint/2010/main" val="364263237"/>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9786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01CFC1BB-C5B3-4479-9752-C53221627F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5" name="Picture 44">
            <a:extLst>
              <a:ext uri="{FF2B5EF4-FFF2-40B4-BE49-F238E27FC236}">
                <a16:creationId xmlns:a16="http://schemas.microsoft.com/office/drawing/2014/main" id="{C56FCE19-3103-4473-A92E-E38D00FCD0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47" name="Picture 46">
            <a:extLst>
              <a:ext uri="{FF2B5EF4-FFF2-40B4-BE49-F238E27FC236}">
                <a16:creationId xmlns:a16="http://schemas.microsoft.com/office/drawing/2014/main" id="{E909C556-FC01-4870-ABC0-8D5C17BD0F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49" name="Rectangle 48">
            <a:extLst>
              <a:ext uri="{FF2B5EF4-FFF2-40B4-BE49-F238E27FC236}">
                <a16:creationId xmlns:a16="http://schemas.microsoft.com/office/drawing/2014/main" id="{C6DB8A24-0DF2-4AB3-9191-C02AB6937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1" name="Rectangle 50">
            <a:extLst>
              <a:ext uri="{FF2B5EF4-FFF2-40B4-BE49-F238E27FC236}">
                <a16:creationId xmlns:a16="http://schemas.microsoft.com/office/drawing/2014/main" id="{6924F406-F250-4FCF-A28E-52F364A5AA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nvGrpSpPr>
          <p:cNvPr id="53" name="Group 52">
            <a:extLst>
              <a:ext uri="{FF2B5EF4-FFF2-40B4-BE49-F238E27FC236}">
                <a16:creationId xmlns:a16="http://schemas.microsoft.com/office/drawing/2014/main" id="{5B988D63-FA8B-436C-902E-E5005BC049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54" name="Rectangle 53">
              <a:extLst>
                <a:ext uri="{FF2B5EF4-FFF2-40B4-BE49-F238E27FC236}">
                  <a16:creationId xmlns:a16="http://schemas.microsoft.com/office/drawing/2014/main" id="{2FD177FB-983E-4035-8B7A-655342A7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a:extLst>
                <a:ext uri="{FF2B5EF4-FFF2-40B4-BE49-F238E27FC236}">
                  <a16:creationId xmlns:a16="http://schemas.microsoft.com/office/drawing/2014/main" id="{9596D9C3-C0FC-4500-A696-55B9F77BB7A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8" name="Picture 7" descr="A hippo with its mouth open&#10;&#10;Description automatically generated">
            <a:extLst>
              <a:ext uri="{FF2B5EF4-FFF2-40B4-BE49-F238E27FC236}">
                <a16:creationId xmlns:a16="http://schemas.microsoft.com/office/drawing/2014/main" id="{35B1045F-D4FF-2338-47C5-3818B96EC8BF}"/>
              </a:ext>
            </a:extLst>
          </p:cNvPr>
          <p:cNvPicPr>
            <a:picLocks noChangeAspect="1"/>
          </p:cNvPicPr>
          <p:nvPr/>
        </p:nvPicPr>
        <p:blipFill rotWithShape="1">
          <a:blip r:embed="rId5"/>
          <a:srcRect l="10603" r="21708" b="1"/>
          <a:stretch/>
        </p:blipFill>
        <p:spPr>
          <a:xfrm>
            <a:off x="7547810" y="10"/>
            <a:ext cx="4641013" cy="6856310"/>
          </a:xfrm>
          <a:prstGeom prst="rect">
            <a:avLst/>
          </a:prstGeom>
          <a:ln>
            <a:noFill/>
          </a:ln>
          <a:effectLst/>
        </p:spPr>
      </p:pic>
      <p:sp>
        <p:nvSpPr>
          <p:cNvPr id="57" name="Rectangle 56">
            <a:extLst>
              <a:ext uri="{FF2B5EF4-FFF2-40B4-BE49-F238E27FC236}">
                <a16:creationId xmlns:a16="http://schemas.microsoft.com/office/drawing/2014/main" id="{C493E730-2044-49B5-A022-B8D6F3593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96704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A6D1819-4723-BC41-6CBC-3EF605D1E25D}"/>
              </a:ext>
            </a:extLst>
          </p:cNvPr>
          <p:cNvSpPr txBox="1">
            <a:spLocks/>
          </p:cNvSpPr>
          <p:nvPr/>
        </p:nvSpPr>
        <p:spPr>
          <a:xfrm>
            <a:off x="680321" y="753228"/>
            <a:ext cx="7087552"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dirty="0">
                <a:latin typeface="Tenorite Display" pitchFamily="2" charset="0"/>
              </a:rPr>
              <a:t>STORY TIME WITH LIZ</a:t>
            </a:r>
          </a:p>
        </p:txBody>
      </p:sp>
      <p:pic>
        <p:nvPicPr>
          <p:cNvPr id="59" name="Picture 58">
            <a:extLst>
              <a:ext uri="{FF2B5EF4-FFF2-40B4-BE49-F238E27FC236}">
                <a16:creationId xmlns:a16="http://schemas.microsoft.com/office/drawing/2014/main" id="{78976801-4346-4636-BA62-265C81DFE7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sp>
        <p:nvSpPr>
          <p:cNvPr id="5" name="TextBox 4">
            <a:extLst>
              <a:ext uri="{FF2B5EF4-FFF2-40B4-BE49-F238E27FC236}">
                <a16:creationId xmlns:a16="http://schemas.microsoft.com/office/drawing/2014/main" id="{FD54F5DF-3772-188C-F4E8-32B3EC9B35E5}"/>
              </a:ext>
            </a:extLst>
          </p:cNvPr>
          <p:cNvSpPr txBox="1"/>
          <p:nvPr/>
        </p:nvSpPr>
        <p:spPr>
          <a:xfrm>
            <a:off x="680321" y="2336873"/>
            <a:ext cx="6423211" cy="3599316"/>
          </a:xfrm>
          <a:prstGeom prst="rect">
            <a:avLst/>
          </a:prstGeom>
        </p:spPr>
        <p:txBody>
          <a:bodyPr vert="horz" lIns="91440" tIns="45720" rIns="91440" bIns="45720" rtlCol="0">
            <a:noAutofit/>
          </a:bodyPr>
          <a:lstStyle/>
          <a:p>
            <a:pPr defTabSz="914400">
              <a:lnSpc>
                <a:spcPct val="90000"/>
              </a:lnSpc>
              <a:spcAft>
                <a:spcPts val="600"/>
              </a:spcAft>
            </a:pPr>
            <a:r>
              <a:rPr lang="en-US" dirty="0">
                <a:latin typeface="Tenorite Display" pitchFamily="2" charset="0"/>
              </a:rPr>
              <a:t>Once upon a time… kidding (mostly)  </a:t>
            </a:r>
          </a:p>
          <a:p>
            <a:pPr indent="-228600" defTabSz="914400">
              <a:lnSpc>
                <a:spcPct val="90000"/>
              </a:lnSpc>
              <a:spcAft>
                <a:spcPts val="600"/>
              </a:spcAft>
              <a:buFont typeface="Arial" panose="020B0604020202020204" pitchFamily="34" charset="0"/>
              <a:buChar char="•"/>
            </a:pPr>
            <a:endParaRPr lang="en-US" dirty="0">
              <a:latin typeface="Tenorite Display" pitchFamily="2" charset="0"/>
            </a:endParaRPr>
          </a:p>
          <a:p>
            <a:pPr defTabSz="914400">
              <a:lnSpc>
                <a:spcPct val="90000"/>
              </a:lnSpc>
              <a:spcAft>
                <a:spcPts val="600"/>
              </a:spcAft>
            </a:pPr>
            <a:r>
              <a:rPr lang="en-US" dirty="0">
                <a:latin typeface="Tenorite Display" pitchFamily="2" charset="0"/>
              </a:rPr>
              <a:t>Back in 2017, the Dallas Zoo was one of the first organizations from the Zoos and Aquariums sector to start using Tessitura. The unique ticketing and tracking needs of the zoo meant that customizations were a must at implementation. That also meant that custom reporting would be needed. After my first few meetings with Tessitura Extended Services, I began to notice there was a lot of back and forth about how we wanted to use reporting without much progress on the actual report. That is when I realized that while I couldn’t write the SQL, I could streamline the communications with Extended Services by asking the same questions internally before we submit requests. </a:t>
            </a:r>
          </a:p>
          <a:p>
            <a:pPr indent="-228600" defTabSz="914400">
              <a:lnSpc>
                <a:spcPct val="90000"/>
              </a:lnSpc>
              <a:spcAft>
                <a:spcPts val="600"/>
              </a:spcAft>
              <a:buFont typeface="Arial" panose="020B0604020202020204" pitchFamily="34" charset="0"/>
              <a:buChar char="•"/>
            </a:pPr>
            <a:endParaRPr lang="en-US" dirty="0">
              <a:latin typeface="Tenorite Display" pitchFamily="2" charset="0"/>
            </a:endParaRPr>
          </a:p>
        </p:txBody>
      </p:sp>
      <p:sp>
        <p:nvSpPr>
          <p:cNvPr id="3" name="Text Placeholder 2">
            <a:extLst>
              <a:ext uri="{FF2B5EF4-FFF2-40B4-BE49-F238E27FC236}">
                <a16:creationId xmlns:a16="http://schemas.microsoft.com/office/drawing/2014/main" id="{82B365BB-C02B-5C5A-ECE2-E44364925991}"/>
              </a:ext>
            </a:extLst>
          </p:cNvPr>
          <p:cNvSpPr txBox="1">
            <a:spLocks/>
          </p:cNvSpPr>
          <p:nvPr/>
        </p:nvSpPr>
        <p:spPr>
          <a:xfrm>
            <a:off x="5476875" y="2324100"/>
            <a:ext cx="5111750" cy="3454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latin typeface="Tenorite Display" pitchFamily="2" charset="0"/>
            </a:endParaRPr>
          </a:p>
        </p:txBody>
      </p:sp>
    </p:spTree>
    <p:extLst>
      <p:ext uri="{BB962C8B-B14F-4D97-AF65-F5344CB8AC3E}">
        <p14:creationId xmlns:p14="http://schemas.microsoft.com/office/powerpoint/2010/main" val="677190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9E1002"/>
            </a:gs>
            <a:gs pos="0">
              <a:schemeClr val="bg2">
                <a:tint val="96000"/>
                <a:shade val="100000"/>
                <a:hueMod val="270000"/>
                <a:satMod val="200000"/>
                <a:lumMod val="128000"/>
              </a:schemeClr>
            </a:gs>
            <a:gs pos="47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9C5D18E-F7CF-F5E6-75ED-43B30DD33EF6}"/>
              </a:ext>
            </a:extLst>
          </p:cNvPr>
          <p:cNvSpPr/>
          <p:nvPr/>
        </p:nvSpPr>
        <p:spPr>
          <a:xfrm>
            <a:off x="670645" y="2261614"/>
            <a:ext cx="10684702" cy="34094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50B95F-FE0B-E2D5-3502-1806BE9D796C}"/>
              </a:ext>
            </a:extLst>
          </p:cNvPr>
          <p:cNvSpPr txBox="1">
            <a:spLocks/>
          </p:cNvSpPr>
          <p:nvPr/>
        </p:nvSpPr>
        <p:spPr>
          <a:xfrm>
            <a:off x="670645" y="1344481"/>
            <a:ext cx="5178988" cy="71115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solidFill>
                  <a:schemeClr val="bg1"/>
                </a:solidFill>
                <a:latin typeface="Tenorite Display" pitchFamily="2" charset="0"/>
              </a:rPr>
              <a:t>HOW TO GET STARTED</a:t>
            </a:r>
          </a:p>
        </p:txBody>
      </p:sp>
      <p:grpSp>
        <p:nvGrpSpPr>
          <p:cNvPr id="12" name="Group 11">
            <a:extLst>
              <a:ext uri="{FF2B5EF4-FFF2-40B4-BE49-F238E27FC236}">
                <a16:creationId xmlns:a16="http://schemas.microsoft.com/office/drawing/2014/main" id="{C53B6A01-9149-68D8-136B-8893620EDBF2}"/>
              </a:ext>
            </a:extLst>
          </p:cNvPr>
          <p:cNvGrpSpPr/>
          <p:nvPr/>
        </p:nvGrpSpPr>
        <p:grpSpPr>
          <a:xfrm>
            <a:off x="1228909" y="2655946"/>
            <a:ext cx="3062678" cy="3089344"/>
            <a:chOff x="1228909" y="2405426"/>
            <a:chExt cx="3062678" cy="3089344"/>
          </a:xfrm>
        </p:grpSpPr>
        <p:sp>
          <p:nvSpPr>
            <p:cNvPr id="3" name="Text Placeholder 2">
              <a:extLst>
                <a:ext uri="{FF2B5EF4-FFF2-40B4-BE49-F238E27FC236}">
                  <a16:creationId xmlns:a16="http://schemas.microsoft.com/office/drawing/2014/main" id="{4D609AA3-918B-C267-4BF5-ED777E3DE83E}"/>
                </a:ext>
              </a:extLst>
            </p:cNvPr>
            <p:cNvSpPr txBox="1">
              <a:spLocks/>
            </p:cNvSpPr>
            <p:nvPr/>
          </p:nvSpPr>
          <p:spPr>
            <a:xfrm>
              <a:off x="1243105" y="2405426"/>
              <a:ext cx="2882475"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enorite Display" pitchFamily="2" charset="0"/>
                </a:rPr>
                <a:t>IDENTIFY PROCESS</a:t>
              </a:r>
            </a:p>
          </p:txBody>
        </p:sp>
        <p:sp>
          <p:nvSpPr>
            <p:cNvPr id="4" name="Content Placeholder 3">
              <a:extLst>
                <a:ext uri="{FF2B5EF4-FFF2-40B4-BE49-F238E27FC236}">
                  <a16:creationId xmlns:a16="http://schemas.microsoft.com/office/drawing/2014/main" id="{C1067310-84CC-0740-D38D-81E976AAC4FF}"/>
                </a:ext>
              </a:extLst>
            </p:cNvPr>
            <p:cNvSpPr txBox="1">
              <a:spLocks/>
            </p:cNvSpPr>
            <p:nvPr/>
          </p:nvSpPr>
          <p:spPr>
            <a:xfrm>
              <a:off x="1228909" y="2891635"/>
              <a:ext cx="3062678" cy="260313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latin typeface="Tenorite Display" pitchFamily="2" charset="0"/>
                </a:rPr>
                <a:t>Keeping in mind the pros that could outweigh the cons of custom reporting, look for areas that need streamlining. </a:t>
              </a:r>
            </a:p>
            <a:p>
              <a:pPr marL="0" indent="0">
                <a:buNone/>
              </a:pPr>
              <a:r>
                <a:rPr lang="en-US" sz="1400" dirty="0">
                  <a:latin typeface="Tenorite Display" pitchFamily="2" charset="0"/>
                </a:rPr>
                <a:t>Once a process that would benefit from custom reporting has been identified, check in with the report writer to ensure that your idea is feasible.</a:t>
              </a:r>
            </a:p>
          </p:txBody>
        </p:sp>
      </p:grpSp>
      <p:grpSp>
        <p:nvGrpSpPr>
          <p:cNvPr id="11" name="Group 10">
            <a:extLst>
              <a:ext uri="{FF2B5EF4-FFF2-40B4-BE49-F238E27FC236}">
                <a16:creationId xmlns:a16="http://schemas.microsoft.com/office/drawing/2014/main" id="{5DE5BEBC-EC2D-363F-778D-90B27883802F}"/>
              </a:ext>
            </a:extLst>
          </p:cNvPr>
          <p:cNvGrpSpPr/>
          <p:nvPr/>
        </p:nvGrpSpPr>
        <p:grpSpPr>
          <a:xfrm>
            <a:off x="4481657" y="2655946"/>
            <a:ext cx="3212011" cy="3015091"/>
            <a:chOff x="4481657" y="2405426"/>
            <a:chExt cx="3212011" cy="3015091"/>
          </a:xfrm>
        </p:grpSpPr>
        <p:sp>
          <p:nvSpPr>
            <p:cNvPr id="5" name="Text Placeholder 4">
              <a:extLst>
                <a:ext uri="{FF2B5EF4-FFF2-40B4-BE49-F238E27FC236}">
                  <a16:creationId xmlns:a16="http://schemas.microsoft.com/office/drawing/2014/main" id="{58D2D8FC-CE62-6C09-797E-8914EB2B04DD}"/>
                </a:ext>
              </a:extLst>
            </p:cNvPr>
            <p:cNvSpPr txBox="1">
              <a:spLocks/>
            </p:cNvSpPr>
            <p:nvPr/>
          </p:nvSpPr>
          <p:spPr>
            <a:xfrm>
              <a:off x="4630990" y="2405426"/>
              <a:ext cx="306267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enorite Display" pitchFamily="2" charset="0"/>
                </a:rPr>
                <a:t>CONSULT INTERNALLY</a:t>
              </a:r>
            </a:p>
          </p:txBody>
        </p:sp>
        <p:sp>
          <p:nvSpPr>
            <p:cNvPr id="6" name="Content Placeholder 5">
              <a:extLst>
                <a:ext uri="{FF2B5EF4-FFF2-40B4-BE49-F238E27FC236}">
                  <a16:creationId xmlns:a16="http://schemas.microsoft.com/office/drawing/2014/main" id="{6705E275-537A-0EE2-69B2-E64B45337490}"/>
                </a:ext>
              </a:extLst>
            </p:cNvPr>
            <p:cNvSpPr txBox="1">
              <a:spLocks/>
            </p:cNvSpPr>
            <p:nvPr/>
          </p:nvSpPr>
          <p:spPr>
            <a:xfrm>
              <a:off x="4481657" y="2817382"/>
              <a:ext cx="3062678" cy="260313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latin typeface="Tenorite Display" pitchFamily="2" charset="0"/>
                </a:rPr>
                <a:t>Meet with the people currently involved with the process and go through the steps together.</a:t>
              </a:r>
            </a:p>
            <a:p>
              <a:pPr marL="0" indent="0">
                <a:buNone/>
              </a:pPr>
              <a:r>
                <a:rPr lang="en-US" sz="1400" dirty="0">
                  <a:latin typeface="Tenorite Display" pitchFamily="2" charset="0"/>
                </a:rPr>
                <a:t>Pinpoint the steps that can be eliminated or expedited with the desired report.  </a:t>
              </a:r>
            </a:p>
            <a:p>
              <a:pPr marL="0" indent="0">
                <a:buNone/>
              </a:pPr>
              <a:r>
                <a:rPr lang="en-US" sz="1400" dirty="0">
                  <a:latin typeface="Tenorite Display" pitchFamily="2" charset="0"/>
                </a:rPr>
                <a:t>Ask “Is there anything missing from the current process?”</a:t>
              </a:r>
            </a:p>
          </p:txBody>
        </p:sp>
      </p:grpSp>
      <p:grpSp>
        <p:nvGrpSpPr>
          <p:cNvPr id="10" name="Group 9">
            <a:extLst>
              <a:ext uri="{FF2B5EF4-FFF2-40B4-BE49-F238E27FC236}">
                <a16:creationId xmlns:a16="http://schemas.microsoft.com/office/drawing/2014/main" id="{3EE3214C-B82C-BA8F-3E6B-E6FD3B34DEBE}"/>
              </a:ext>
            </a:extLst>
          </p:cNvPr>
          <p:cNvGrpSpPr/>
          <p:nvPr/>
        </p:nvGrpSpPr>
        <p:grpSpPr>
          <a:xfrm>
            <a:off x="7843001" y="2658322"/>
            <a:ext cx="2975827" cy="3012715"/>
            <a:chOff x="8049745" y="2405426"/>
            <a:chExt cx="2975827" cy="3012715"/>
          </a:xfrm>
        </p:grpSpPr>
        <p:sp>
          <p:nvSpPr>
            <p:cNvPr id="7" name="Text Placeholder 6">
              <a:extLst>
                <a:ext uri="{FF2B5EF4-FFF2-40B4-BE49-F238E27FC236}">
                  <a16:creationId xmlns:a16="http://schemas.microsoft.com/office/drawing/2014/main" id="{38013D73-4DE3-7495-705B-A985E04EB240}"/>
                </a:ext>
              </a:extLst>
            </p:cNvPr>
            <p:cNvSpPr txBox="1">
              <a:spLocks/>
            </p:cNvSpPr>
            <p:nvPr/>
          </p:nvSpPr>
          <p:spPr>
            <a:xfrm>
              <a:off x="8049745" y="2405426"/>
              <a:ext cx="2882475"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enorite Display" pitchFamily="2" charset="0"/>
                </a:rPr>
                <a:t>OUTLINE REPORT</a:t>
              </a:r>
            </a:p>
          </p:txBody>
        </p:sp>
        <p:sp>
          <p:nvSpPr>
            <p:cNvPr id="8" name="Content Placeholder 7">
              <a:extLst>
                <a:ext uri="{FF2B5EF4-FFF2-40B4-BE49-F238E27FC236}">
                  <a16:creationId xmlns:a16="http://schemas.microsoft.com/office/drawing/2014/main" id="{A41F7D60-96FA-A144-6E2A-E7A7B453228A}"/>
                </a:ext>
              </a:extLst>
            </p:cNvPr>
            <p:cNvSpPr txBox="1">
              <a:spLocks/>
            </p:cNvSpPr>
            <p:nvPr/>
          </p:nvSpPr>
          <p:spPr>
            <a:xfrm>
              <a:off x="8049745" y="2815005"/>
              <a:ext cx="2975827" cy="26031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latin typeface="Tenorite Display" pitchFamily="2" charset="0"/>
                </a:rPr>
                <a:t>Compile the information into an outline for the report writer.</a:t>
              </a:r>
            </a:p>
            <a:p>
              <a:pPr marL="0" indent="0">
                <a:buNone/>
              </a:pPr>
              <a:r>
                <a:rPr lang="en-US" sz="1400" dirty="0">
                  <a:latin typeface="Tenorite Display" pitchFamily="2" charset="0"/>
                </a:rPr>
                <a:t>The outline provides the context needed for the consultant to give a more accurate estimate of the time it will take to create.</a:t>
              </a:r>
            </a:p>
            <a:p>
              <a:pPr marL="0" indent="0">
                <a:buNone/>
              </a:pPr>
              <a:r>
                <a:rPr lang="en-US" sz="1400" dirty="0">
                  <a:latin typeface="Tenorite Display" pitchFamily="2" charset="0"/>
                </a:rPr>
                <a:t>This guides the testing and revisions reducing the back-and-forth questions.</a:t>
              </a:r>
            </a:p>
          </p:txBody>
        </p:sp>
      </p:grpSp>
    </p:spTree>
    <p:extLst>
      <p:ext uri="{BB962C8B-B14F-4D97-AF65-F5344CB8AC3E}">
        <p14:creationId xmlns:p14="http://schemas.microsoft.com/office/powerpoint/2010/main" val="1791349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C744E15-C785-C876-D67E-45C390D26ED6}"/>
              </a:ext>
            </a:extLst>
          </p:cNvPr>
          <p:cNvSpPr/>
          <p:nvPr/>
        </p:nvSpPr>
        <p:spPr>
          <a:xfrm>
            <a:off x="0" y="599575"/>
            <a:ext cx="10509337" cy="140246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2FB78B-AE78-3F0F-14D4-53B562EB2CEF}"/>
              </a:ext>
            </a:extLst>
          </p:cNvPr>
          <p:cNvSpPr txBox="1">
            <a:spLocks/>
          </p:cNvSpPr>
          <p:nvPr/>
        </p:nvSpPr>
        <p:spPr>
          <a:xfrm>
            <a:off x="1214897" y="986831"/>
            <a:ext cx="4082142" cy="5857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latin typeface="Tenorite Display" pitchFamily="2" charset="0"/>
              </a:rPr>
              <a:t>OUTLINE BASICS</a:t>
            </a:r>
          </a:p>
        </p:txBody>
      </p:sp>
      <p:grpSp>
        <p:nvGrpSpPr>
          <p:cNvPr id="11" name="Group 10">
            <a:extLst>
              <a:ext uri="{FF2B5EF4-FFF2-40B4-BE49-F238E27FC236}">
                <a16:creationId xmlns:a16="http://schemas.microsoft.com/office/drawing/2014/main" id="{D856510C-1CB0-DD2D-676D-A12D41132C20}"/>
              </a:ext>
            </a:extLst>
          </p:cNvPr>
          <p:cNvGrpSpPr/>
          <p:nvPr/>
        </p:nvGrpSpPr>
        <p:grpSpPr>
          <a:xfrm>
            <a:off x="1221736" y="2482715"/>
            <a:ext cx="8282480" cy="1058715"/>
            <a:chOff x="1221736" y="1909400"/>
            <a:chExt cx="8282480" cy="1058715"/>
          </a:xfrm>
        </p:grpSpPr>
        <p:sp>
          <p:nvSpPr>
            <p:cNvPr id="3" name="Text Placeholder 2">
              <a:extLst>
                <a:ext uri="{FF2B5EF4-FFF2-40B4-BE49-F238E27FC236}">
                  <a16:creationId xmlns:a16="http://schemas.microsoft.com/office/drawing/2014/main" id="{71DF3D4C-2F8B-1082-8AEC-BAA9817AAD05}"/>
                </a:ext>
              </a:extLst>
            </p:cNvPr>
            <p:cNvSpPr txBox="1">
              <a:spLocks/>
            </p:cNvSpPr>
            <p:nvPr/>
          </p:nvSpPr>
          <p:spPr>
            <a:xfrm>
              <a:off x="1221736" y="1909400"/>
              <a:ext cx="2141764" cy="514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enorite Display" pitchFamily="2" charset="0"/>
                </a:rPr>
                <a:t>Summary</a:t>
              </a:r>
            </a:p>
          </p:txBody>
        </p:sp>
        <p:sp>
          <p:nvSpPr>
            <p:cNvPr id="7" name="Text Placeholder 11">
              <a:extLst>
                <a:ext uri="{FF2B5EF4-FFF2-40B4-BE49-F238E27FC236}">
                  <a16:creationId xmlns:a16="http://schemas.microsoft.com/office/drawing/2014/main" id="{D52C3B1A-A83D-12B9-71EE-2BEF2A10B804}"/>
                </a:ext>
              </a:extLst>
            </p:cNvPr>
            <p:cNvSpPr txBox="1">
              <a:spLocks/>
            </p:cNvSpPr>
            <p:nvPr/>
          </p:nvSpPr>
          <p:spPr>
            <a:xfrm>
              <a:off x="4401536" y="1957273"/>
              <a:ext cx="5102680" cy="101084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enorite Display" pitchFamily="2" charset="0"/>
                </a:rPr>
                <a:t>Summarize how the report will be used in the organization. This gives context to the request that will reduce follow up questions.</a:t>
              </a:r>
            </a:p>
          </p:txBody>
        </p:sp>
      </p:grpSp>
      <p:grpSp>
        <p:nvGrpSpPr>
          <p:cNvPr id="12" name="Group 11">
            <a:extLst>
              <a:ext uri="{FF2B5EF4-FFF2-40B4-BE49-F238E27FC236}">
                <a16:creationId xmlns:a16="http://schemas.microsoft.com/office/drawing/2014/main" id="{3ECE1782-98DC-0E9D-E475-40FC54D20395}"/>
              </a:ext>
            </a:extLst>
          </p:cNvPr>
          <p:cNvGrpSpPr/>
          <p:nvPr/>
        </p:nvGrpSpPr>
        <p:grpSpPr>
          <a:xfrm>
            <a:off x="1221736" y="3514448"/>
            <a:ext cx="8619919" cy="1024406"/>
            <a:chOff x="1221736" y="2914650"/>
            <a:chExt cx="8619919" cy="1024406"/>
          </a:xfrm>
        </p:grpSpPr>
        <p:sp>
          <p:nvSpPr>
            <p:cNvPr id="4" name="Text Placeholder 3">
              <a:extLst>
                <a:ext uri="{FF2B5EF4-FFF2-40B4-BE49-F238E27FC236}">
                  <a16:creationId xmlns:a16="http://schemas.microsoft.com/office/drawing/2014/main" id="{F889E341-AD5B-D7F5-9E03-729949C29649}"/>
                </a:ext>
              </a:extLst>
            </p:cNvPr>
            <p:cNvSpPr txBox="1">
              <a:spLocks/>
            </p:cNvSpPr>
            <p:nvPr/>
          </p:nvSpPr>
          <p:spPr>
            <a:xfrm>
              <a:off x="1221736" y="2914650"/>
              <a:ext cx="2141764" cy="514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enorite Display" pitchFamily="2" charset="0"/>
                </a:rPr>
                <a:t>Parameters</a:t>
              </a:r>
            </a:p>
          </p:txBody>
        </p:sp>
        <p:sp>
          <p:nvSpPr>
            <p:cNvPr id="8" name="Text Placeholder 12">
              <a:extLst>
                <a:ext uri="{FF2B5EF4-FFF2-40B4-BE49-F238E27FC236}">
                  <a16:creationId xmlns:a16="http://schemas.microsoft.com/office/drawing/2014/main" id="{5EE54DC2-5F46-1666-5E76-576F0E678D10}"/>
                </a:ext>
              </a:extLst>
            </p:cNvPr>
            <p:cNvSpPr txBox="1">
              <a:spLocks/>
            </p:cNvSpPr>
            <p:nvPr/>
          </p:nvSpPr>
          <p:spPr>
            <a:xfrm>
              <a:off x="4401536" y="2928214"/>
              <a:ext cx="5440119" cy="101084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enorite Display" pitchFamily="2" charset="0"/>
                </a:rPr>
                <a:t>List any parameters needed to identify the constituents included in the report or modify the output format. Note if a field is required and how the parameter information is entered.  </a:t>
              </a:r>
            </a:p>
          </p:txBody>
        </p:sp>
      </p:grpSp>
      <p:grpSp>
        <p:nvGrpSpPr>
          <p:cNvPr id="13" name="Group 12">
            <a:extLst>
              <a:ext uri="{FF2B5EF4-FFF2-40B4-BE49-F238E27FC236}">
                <a16:creationId xmlns:a16="http://schemas.microsoft.com/office/drawing/2014/main" id="{0B36E1BE-13CC-6888-7741-C013E9E25C61}"/>
              </a:ext>
            </a:extLst>
          </p:cNvPr>
          <p:cNvGrpSpPr/>
          <p:nvPr/>
        </p:nvGrpSpPr>
        <p:grpSpPr>
          <a:xfrm>
            <a:off x="1221736" y="4350545"/>
            <a:ext cx="8282480" cy="1010842"/>
            <a:chOff x="1221736" y="3794786"/>
            <a:chExt cx="8282480" cy="1010842"/>
          </a:xfrm>
        </p:grpSpPr>
        <p:sp>
          <p:nvSpPr>
            <p:cNvPr id="5" name="Text Placeholder 4">
              <a:extLst>
                <a:ext uri="{FF2B5EF4-FFF2-40B4-BE49-F238E27FC236}">
                  <a16:creationId xmlns:a16="http://schemas.microsoft.com/office/drawing/2014/main" id="{B308C992-6611-B94A-6480-F1B278DF22A8}"/>
                </a:ext>
              </a:extLst>
            </p:cNvPr>
            <p:cNvSpPr txBox="1">
              <a:spLocks/>
            </p:cNvSpPr>
            <p:nvPr/>
          </p:nvSpPr>
          <p:spPr>
            <a:xfrm>
              <a:off x="1221736" y="3797157"/>
              <a:ext cx="2141764" cy="514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enorite Display" pitchFamily="2" charset="0"/>
                </a:rPr>
                <a:t>Output</a:t>
              </a:r>
            </a:p>
          </p:txBody>
        </p:sp>
        <p:sp>
          <p:nvSpPr>
            <p:cNvPr id="9" name="Text Placeholder 13">
              <a:extLst>
                <a:ext uri="{FF2B5EF4-FFF2-40B4-BE49-F238E27FC236}">
                  <a16:creationId xmlns:a16="http://schemas.microsoft.com/office/drawing/2014/main" id="{7DA380C9-07C3-7729-F5CA-176C06DB58CC}"/>
                </a:ext>
              </a:extLst>
            </p:cNvPr>
            <p:cNvSpPr txBox="1">
              <a:spLocks/>
            </p:cNvSpPr>
            <p:nvPr/>
          </p:nvSpPr>
          <p:spPr>
            <a:xfrm>
              <a:off x="4401536" y="3794786"/>
              <a:ext cx="5102680" cy="101084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enorite Display" pitchFamily="2" charset="0"/>
                </a:rPr>
                <a:t>Describe how the rows should be output – one row per constituent, one row per order, etc. List the columns needed and define how the information should appear if necessary.</a:t>
              </a:r>
            </a:p>
          </p:txBody>
        </p:sp>
      </p:grpSp>
      <p:grpSp>
        <p:nvGrpSpPr>
          <p:cNvPr id="14" name="Group 13">
            <a:extLst>
              <a:ext uri="{FF2B5EF4-FFF2-40B4-BE49-F238E27FC236}">
                <a16:creationId xmlns:a16="http://schemas.microsoft.com/office/drawing/2014/main" id="{E0FA2A79-4A8C-9DB7-17A9-D10FBC4B04DF}"/>
              </a:ext>
            </a:extLst>
          </p:cNvPr>
          <p:cNvGrpSpPr/>
          <p:nvPr/>
        </p:nvGrpSpPr>
        <p:grpSpPr>
          <a:xfrm>
            <a:off x="1221736" y="5347969"/>
            <a:ext cx="8289319" cy="1010842"/>
            <a:chOff x="1214897" y="4765228"/>
            <a:chExt cx="8289319" cy="1010842"/>
          </a:xfrm>
        </p:grpSpPr>
        <p:sp>
          <p:nvSpPr>
            <p:cNvPr id="6" name="Text Placeholder 5">
              <a:extLst>
                <a:ext uri="{FF2B5EF4-FFF2-40B4-BE49-F238E27FC236}">
                  <a16:creationId xmlns:a16="http://schemas.microsoft.com/office/drawing/2014/main" id="{9C4FF4F6-3F5B-C51A-AEAD-2329D0F59820}"/>
                </a:ext>
              </a:extLst>
            </p:cNvPr>
            <p:cNvSpPr txBox="1">
              <a:spLocks/>
            </p:cNvSpPr>
            <p:nvPr/>
          </p:nvSpPr>
          <p:spPr>
            <a:xfrm>
              <a:off x="1214897" y="4765228"/>
              <a:ext cx="2141764" cy="514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enorite Display" pitchFamily="2" charset="0"/>
                </a:rPr>
                <a:t>Additions</a:t>
              </a:r>
            </a:p>
          </p:txBody>
        </p:sp>
        <p:sp>
          <p:nvSpPr>
            <p:cNvPr id="10" name="Text Placeholder 14">
              <a:extLst>
                <a:ext uri="{FF2B5EF4-FFF2-40B4-BE49-F238E27FC236}">
                  <a16:creationId xmlns:a16="http://schemas.microsoft.com/office/drawing/2014/main" id="{81654FA5-39DD-B805-2DBF-07E09DEF5C2C}"/>
                </a:ext>
              </a:extLst>
            </p:cNvPr>
            <p:cNvSpPr txBox="1">
              <a:spLocks/>
            </p:cNvSpPr>
            <p:nvPr/>
          </p:nvSpPr>
          <p:spPr>
            <a:xfrm>
              <a:off x="4401536" y="4765228"/>
              <a:ext cx="5102680" cy="101084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enorite Display" pitchFamily="2" charset="0"/>
                </a:rPr>
                <a:t>Note any additional report requirements such as a summary section, any needed suppressions, or making columns sortable.</a:t>
              </a:r>
            </a:p>
          </p:txBody>
        </p:sp>
      </p:grpSp>
    </p:spTree>
    <p:extLst>
      <p:ext uri="{BB962C8B-B14F-4D97-AF65-F5344CB8AC3E}">
        <p14:creationId xmlns:p14="http://schemas.microsoft.com/office/powerpoint/2010/main" val="3734033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5" name="Picture 84">
            <a:extLst>
              <a:ext uri="{FF2B5EF4-FFF2-40B4-BE49-F238E27FC236}">
                <a16:creationId xmlns:a16="http://schemas.microsoft.com/office/drawing/2014/main" id="{8100D021-ED8E-4951-8376-73996A82CD4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7" name="Picture 86">
            <a:extLst>
              <a:ext uri="{FF2B5EF4-FFF2-40B4-BE49-F238E27FC236}">
                <a16:creationId xmlns:a16="http://schemas.microsoft.com/office/drawing/2014/main" id="{46FE219C-22F7-4734-B3C1-28E70390CE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9" name="Picture 88">
            <a:extLst>
              <a:ext uri="{FF2B5EF4-FFF2-40B4-BE49-F238E27FC236}">
                <a16:creationId xmlns:a16="http://schemas.microsoft.com/office/drawing/2014/main" id="{EF2EC4B6-5524-4806-8575-59DB6B8F81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1" name="Rectangle 90">
            <a:extLst>
              <a:ext uri="{FF2B5EF4-FFF2-40B4-BE49-F238E27FC236}">
                <a16:creationId xmlns:a16="http://schemas.microsoft.com/office/drawing/2014/main" id="{AD50BBC6-5944-49AE-A819-558AB05AB1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3" name="Rectangle 92">
            <a:extLst>
              <a:ext uri="{FF2B5EF4-FFF2-40B4-BE49-F238E27FC236}">
                <a16:creationId xmlns:a16="http://schemas.microsoft.com/office/drawing/2014/main" id="{4F2E428D-A109-43BE-8AC2-C83EF031E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95" name="Rectangle 94">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7" name="Picture 96">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9" name="Rectangle 98">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1" name="Picture 100">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03" name="Rectangle 102">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80" name="Text Placeholder 2">
            <a:extLst>
              <a:ext uri="{FF2B5EF4-FFF2-40B4-BE49-F238E27FC236}">
                <a16:creationId xmlns:a16="http://schemas.microsoft.com/office/drawing/2014/main" id="{003E2263-68DD-C77B-FC56-B6A27823FF46}"/>
              </a:ext>
            </a:extLst>
          </p:cNvPr>
          <p:cNvGraphicFramePr/>
          <p:nvPr>
            <p:extLst>
              <p:ext uri="{D42A27DB-BD31-4B8C-83A1-F6EECF244321}">
                <p14:modId xmlns:p14="http://schemas.microsoft.com/office/powerpoint/2010/main" val="1756819636"/>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566160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100D021-ED8E-4951-8376-73996A82CD4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Picture 10">
            <a:extLst>
              <a:ext uri="{FF2B5EF4-FFF2-40B4-BE49-F238E27FC236}">
                <a16:creationId xmlns:a16="http://schemas.microsoft.com/office/drawing/2014/main" id="{46FE219C-22F7-4734-B3C1-28E70390CE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3" name="Picture 12">
            <a:extLst>
              <a:ext uri="{FF2B5EF4-FFF2-40B4-BE49-F238E27FC236}">
                <a16:creationId xmlns:a16="http://schemas.microsoft.com/office/drawing/2014/main" id="{EF2EC4B6-5524-4806-8575-59DB6B8F81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5" name="Rectangle 14">
            <a:extLst>
              <a:ext uri="{FF2B5EF4-FFF2-40B4-BE49-F238E27FC236}">
                <a16:creationId xmlns:a16="http://schemas.microsoft.com/office/drawing/2014/main" id="{AD50BBC6-5944-49AE-A819-558AB05AB1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Rectangle 16">
            <a:extLst>
              <a:ext uri="{FF2B5EF4-FFF2-40B4-BE49-F238E27FC236}">
                <a16:creationId xmlns:a16="http://schemas.microsoft.com/office/drawing/2014/main" id="{4F2E428D-A109-43BE-8AC2-C83EF031E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9" name="Rectangle 18">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3" name="Rectangle 22">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27" name="Rectangle 26">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3D9CB0B-526E-693D-03AF-A697AC6FA88D}"/>
              </a:ext>
            </a:extLst>
          </p:cNvPr>
          <p:cNvSpPr txBox="1">
            <a:spLocks/>
          </p:cNvSpPr>
          <p:nvPr/>
        </p:nvSpPr>
        <p:spPr>
          <a:xfrm>
            <a:off x="680321" y="2063262"/>
            <a:ext cx="3739279" cy="26610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spcAft>
                <a:spcPts val="600"/>
              </a:spcAft>
            </a:pPr>
            <a:r>
              <a:rPr lang="en-US"/>
              <a:t>REVISING AND TESTING TIPS</a:t>
            </a:r>
          </a:p>
        </p:txBody>
      </p:sp>
      <p:graphicFrame>
        <p:nvGraphicFramePr>
          <p:cNvPr id="5" name="Content Placeholder 2">
            <a:extLst>
              <a:ext uri="{FF2B5EF4-FFF2-40B4-BE49-F238E27FC236}">
                <a16:creationId xmlns:a16="http://schemas.microsoft.com/office/drawing/2014/main" id="{4322F65B-8CAA-B684-F1F3-10FCE04F6704}"/>
              </a:ext>
            </a:extLst>
          </p:cNvPr>
          <p:cNvGraphicFramePr/>
          <p:nvPr>
            <p:extLst>
              <p:ext uri="{D42A27DB-BD31-4B8C-83A1-F6EECF244321}">
                <p14:modId xmlns:p14="http://schemas.microsoft.com/office/powerpoint/2010/main" val="3624043322"/>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84099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1B9861-D155-8B83-3AD7-9EDD3987FC75}"/>
              </a:ext>
            </a:extLst>
          </p:cNvPr>
          <p:cNvSpPr/>
          <p:nvPr/>
        </p:nvSpPr>
        <p:spPr>
          <a:xfrm>
            <a:off x="0" y="0"/>
            <a:ext cx="4308953" cy="6858000"/>
          </a:xfrm>
          <a:prstGeom prst="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A05E47-3789-2CE1-7687-F381666986EE}"/>
              </a:ext>
            </a:extLst>
          </p:cNvPr>
          <p:cNvSpPr txBox="1">
            <a:spLocks/>
          </p:cNvSpPr>
          <p:nvPr/>
        </p:nvSpPr>
        <p:spPr>
          <a:xfrm>
            <a:off x="553259" y="1004975"/>
            <a:ext cx="4144001" cy="11384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latin typeface="Tenorite Display" pitchFamily="2" charset="0"/>
              </a:rPr>
              <a:t>EXAMPLE REPORT </a:t>
            </a:r>
          </a:p>
          <a:p>
            <a:r>
              <a:rPr lang="en-US" sz="3600" dirty="0">
                <a:latin typeface="Tenorite Display" pitchFamily="2" charset="0"/>
              </a:rPr>
              <a:t>REQUEST</a:t>
            </a:r>
          </a:p>
        </p:txBody>
      </p:sp>
      <p:sp>
        <p:nvSpPr>
          <p:cNvPr id="3" name="Subtitle 2">
            <a:extLst>
              <a:ext uri="{FF2B5EF4-FFF2-40B4-BE49-F238E27FC236}">
                <a16:creationId xmlns:a16="http://schemas.microsoft.com/office/drawing/2014/main" id="{820066A3-0DD5-148B-7429-99DD582103E7}"/>
              </a:ext>
            </a:extLst>
          </p:cNvPr>
          <p:cNvSpPr txBox="1">
            <a:spLocks/>
          </p:cNvSpPr>
          <p:nvPr/>
        </p:nvSpPr>
        <p:spPr>
          <a:xfrm>
            <a:off x="553259" y="2703958"/>
            <a:ext cx="2728560" cy="1138495"/>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enorite Display" pitchFamily="2" charset="0"/>
              </a:rPr>
              <a:t>The goal of this request was to improve the process for creating the annual Donor Board display.</a:t>
            </a:r>
          </a:p>
        </p:txBody>
      </p:sp>
      <p:pic>
        <p:nvPicPr>
          <p:cNvPr id="4" name="Picture 3">
            <a:extLst>
              <a:ext uri="{FF2B5EF4-FFF2-40B4-BE49-F238E27FC236}">
                <a16:creationId xmlns:a16="http://schemas.microsoft.com/office/drawing/2014/main" id="{4CB5207F-0063-98BC-9D68-081801C88F07}"/>
              </a:ext>
            </a:extLst>
          </p:cNvPr>
          <p:cNvPicPr>
            <a:picLocks noChangeAspect="1"/>
          </p:cNvPicPr>
          <p:nvPr/>
        </p:nvPicPr>
        <p:blipFill>
          <a:blip r:embed="rId2"/>
          <a:stretch>
            <a:fillRect/>
          </a:stretch>
        </p:blipFill>
        <p:spPr>
          <a:xfrm>
            <a:off x="5039299" y="1004975"/>
            <a:ext cx="6399026" cy="5420037"/>
          </a:xfrm>
          <a:prstGeom prst="rect">
            <a:avLst/>
          </a:prstGeom>
          <a:ln>
            <a:noFill/>
          </a:ln>
          <a:effectLst>
            <a:outerShdw blurRad="292100" dist="139700" dir="2700000" algn="tl" rotWithShape="0">
              <a:srgbClr val="333333">
                <a:alpha val="65000"/>
              </a:srgbClr>
            </a:outerShdw>
          </a:effectLst>
        </p:spPr>
      </p:pic>
      <p:sp>
        <p:nvSpPr>
          <p:cNvPr id="5" name="Subtitle 2">
            <a:extLst>
              <a:ext uri="{FF2B5EF4-FFF2-40B4-BE49-F238E27FC236}">
                <a16:creationId xmlns:a16="http://schemas.microsoft.com/office/drawing/2014/main" id="{5500215E-CF39-B8AD-D47B-7753C2A94874}"/>
              </a:ext>
            </a:extLst>
          </p:cNvPr>
          <p:cNvSpPr txBox="1">
            <a:spLocks/>
          </p:cNvSpPr>
          <p:nvPr/>
        </p:nvSpPr>
        <p:spPr>
          <a:xfrm>
            <a:off x="553259" y="3962844"/>
            <a:ext cx="2628352" cy="1138495"/>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2">
                    <a:lumMod val="50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dirty="0">
                <a:solidFill>
                  <a:schemeClr val="tx1"/>
                </a:solidFill>
                <a:latin typeface="Tenorite Display" pitchFamily="2" charset="0"/>
              </a:rPr>
              <a:t>Remember that this is just the starting point. Changes will happen in the testing phase.</a:t>
            </a:r>
          </a:p>
        </p:txBody>
      </p:sp>
    </p:spTree>
    <p:extLst>
      <p:ext uri="{BB962C8B-B14F-4D97-AF65-F5344CB8AC3E}">
        <p14:creationId xmlns:p14="http://schemas.microsoft.com/office/powerpoint/2010/main" val="815251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16681-41ED-1339-056C-94A4E26B00CD}"/>
              </a:ext>
            </a:extLst>
          </p:cNvPr>
          <p:cNvSpPr txBox="1">
            <a:spLocks/>
          </p:cNvSpPr>
          <p:nvPr/>
        </p:nvSpPr>
        <p:spPr>
          <a:xfrm>
            <a:off x="639531" y="596841"/>
            <a:ext cx="7216852" cy="627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latin typeface="Tenorite Display" pitchFamily="2" charset="0"/>
              </a:rPr>
              <a:t>FINAL REPORT</a:t>
            </a:r>
          </a:p>
        </p:txBody>
      </p:sp>
      <p:pic>
        <p:nvPicPr>
          <p:cNvPr id="3" name="Picture 2">
            <a:extLst>
              <a:ext uri="{FF2B5EF4-FFF2-40B4-BE49-F238E27FC236}">
                <a16:creationId xmlns:a16="http://schemas.microsoft.com/office/drawing/2014/main" id="{EF886084-988B-A5DB-79CA-7F6B570C8363}"/>
              </a:ext>
            </a:extLst>
          </p:cNvPr>
          <p:cNvPicPr>
            <a:picLocks noChangeAspect="1"/>
          </p:cNvPicPr>
          <p:nvPr/>
        </p:nvPicPr>
        <p:blipFill rotWithShape="1">
          <a:blip r:embed="rId2"/>
          <a:srcRect l="697" t="686" r="517" b="1369"/>
          <a:stretch/>
        </p:blipFill>
        <p:spPr>
          <a:xfrm>
            <a:off x="639531" y="1661070"/>
            <a:ext cx="4494996" cy="3512483"/>
          </a:xfrm>
          <a:prstGeom prst="rect">
            <a:avLst/>
          </a:prstGeom>
          <a:ln>
            <a:noFill/>
          </a:ln>
          <a:effectLst>
            <a:outerShdw blurRad="190500" algn="tl" rotWithShape="0">
              <a:srgbClr val="000000">
                <a:alpha val="70000"/>
              </a:srgbClr>
            </a:outerShdw>
          </a:effectLst>
        </p:spPr>
      </p:pic>
      <p:sp>
        <p:nvSpPr>
          <p:cNvPr id="4" name="Text Placeholder 40">
            <a:extLst>
              <a:ext uri="{FF2B5EF4-FFF2-40B4-BE49-F238E27FC236}">
                <a16:creationId xmlns:a16="http://schemas.microsoft.com/office/drawing/2014/main" id="{2D1FD9BE-ECC2-3EC3-4FD3-6852B56D1B21}"/>
              </a:ext>
            </a:extLst>
          </p:cNvPr>
          <p:cNvSpPr txBox="1">
            <a:spLocks/>
          </p:cNvSpPr>
          <p:nvPr/>
        </p:nvSpPr>
        <p:spPr>
          <a:xfrm>
            <a:off x="1563926" y="5365044"/>
            <a:ext cx="2303142" cy="3458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latin typeface="Tenorite Display" pitchFamily="2" charset="0"/>
              </a:rPr>
              <a:t>PARAMETERS</a:t>
            </a:r>
          </a:p>
        </p:txBody>
      </p:sp>
      <p:sp>
        <p:nvSpPr>
          <p:cNvPr id="5" name="Text Placeholder 45">
            <a:extLst>
              <a:ext uri="{FF2B5EF4-FFF2-40B4-BE49-F238E27FC236}">
                <a16:creationId xmlns:a16="http://schemas.microsoft.com/office/drawing/2014/main" id="{8AD43B9B-C314-791D-7B3A-177D19115432}"/>
              </a:ext>
            </a:extLst>
          </p:cNvPr>
          <p:cNvSpPr txBox="1">
            <a:spLocks/>
          </p:cNvSpPr>
          <p:nvPr/>
        </p:nvSpPr>
        <p:spPr>
          <a:xfrm>
            <a:off x="8501583" y="5818119"/>
            <a:ext cx="1264304" cy="3430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latin typeface="Tenorite Display" pitchFamily="2" charset="0"/>
              </a:rPr>
              <a:t>OUTPUT</a:t>
            </a:r>
          </a:p>
        </p:txBody>
      </p:sp>
      <p:pic>
        <p:nvPicPr>
          <p:cNvPr id="6" name="Picture 5">
            <a:extLst>
              <a:ext uri="{FF2B5EF4-FFF2-40B4-BE49-F238E27FC236}">
                <a16:creationId xmlns:a16="http://schemas.microsoft.com/office/drawing/2014/main" id="{69EA2318-1926-B21A-B607-CC40791D9B86}"/>
              </a:ext>
            </a:extLst>
          </p:cNvPr>
          <p:cNvPicPr>
            <a:picLocks noChangeAspect="1"/>
          </p:cNvPicPr>
          <p:nvPr/>
        </p:nvPicPr>
        <p:blipFill>
          <a:blip r:embed="rId3"/>
          <a:stretch>
            <a:fillRect/>
          </a:stretch>
        </p:blipFill>
        <p:spPr>
          <a:xfrm>
            <a:off x="5492614" y="1661070"/>
            <a:ext cx="6460687" cy="397225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86017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8" name="Picture 27">
            <a:extLst>
              <a:ext uri="{FF2B5EF4-FFF2-40B4-BE49-F238E27FC236}">
                <a16:creationId xmlns:a16="http://schemas.microsoft.com/office/drawing/2014/main" id="{224C28B3-E902-49D1-98A0-582D277A0E0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29" name="Picture 28">
            <a:extLst>
              <a:ext uri="{FF2B5EF4-FFF2-40B4-BE49-F238E27FC236}">
                <a16:creationId xmlns:a16="http://schemas.microsoft.com/office/drawing/2014/main" id="{F3A6C14C-E755-4A02-821B-6EA2D4C9F20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30" name="Rectangle 29">
            <a:extLst>
              <a:ext uri="{FF2B5EF4-FFF2-40B4-BE49-F238E27FC236}">
                <a16:creationId xmlns:a16="http://schemas.microsoft.com/office/drawing/2014/main" id="{6478287C-E119-4E9C-95B0-518478BD9D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1" name="Rectangle 30">
            <a:extLst>
              <a:ext uri="{FF2B5EF4-FFF2-40B4-BE49-F238E27FC236}">
                <a16:creationId xmlns:a16="http://schemas.microsoft.com/office/drawing/2014/main" id="{EA4A294F-6D36-425B-8632-27FD6A284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32" name="Rectangle 31">
            <a:extLst>
              <a:ext uri="{FF2B5EF4-FFF2-40B4-BE49-F238E27FC236}">
                <a16:creationId xmlns:a16="http://schemas.microsoft.com/office/drawing/2014/main" id="{C610D2AE-07EF-436A-9755-AA8DF4B93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6CACDD17-9043-46DF-882D-420365B79C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3" name="Rectangle 32">
            <a:extLst>
              <a:ext uri="{FF2B5EF4-FFF2-40B4-BE49-F238E27FC236}">
                <a16:creationId xmlns:a16="http://schemas.microsoft.com/office/drawing/2014/main" id="{CF2D8AD5-434A-4C0E-9F5B-C1AFD645F3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C3766F60-8B6C-2E2D-C055-FCB0AF334B37}"/>
              </a:ext>
            </a:extLst>
          </p:cNvPr>
          <p:cNvSpPr txBox="1">
            <a:spLocks/>
          </p:cNvSpPr>
          <p:nvPr/>
        </p:nvSpPr>
        <p:spPr>
          <a:xfrm>
            <a:off x="680321" y="753228"/>
            <a:ext cx="4136123"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dirty="0">
                <a:latin typeface="Tenorite Display" pitchFamily="2" charset="0"/>
              </a:rPr>
              <a:t>RESULTS</a:t>
            </a:r>
          </a:p>
        </p:txBody>
      </p:sp>
      <p:pic>
        <p:nvPicPr>
          <p:cNvPr id="34" name="Picture 33">
            <a:extLst>
              <a:ext uri="{FF2B5EF4-FFF2-40B4-BE49-F238E27FC236}">
                <a16:creationId xmlns:a16="http://schemas.microsoft.com/office/drawing/2014/main" id="{E92B246D-47CC-40F8-8DE7-B65D409E9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4" name="Text Placeholder 8">
            <a:extLst>
              <a:ext uri="{FF2B5EF4-FFF2-40B4-BE49-F238E27FC236}">
                <a16:creationId xmlns:a16="http://schemas.microsoft.com/office/drawing/2014/main" id="{0F56BD2F-7888-20ED-7585-86A13FB0568B}"/>
              </a:ext>
            </a:extLst>
          </p:cNvPr>
          <p:cNvSpPr txBox="1">
            <a:spLocks/>
          </p:cNvSpPr>
          <p:nvPr/>
        </p:nvSpPr>
        <p:spPr>
          <a:xfrm>
            <a:off x="612776" y="2130822"/>
            <a:ext cx="4136123" cy="442029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050" kern="1200" spc="150" baseline="0" dirty="0" smtClean="0">
                <a:solidFill>
                  <a:schemeClr val="tx1"/>
                </a:solidFill>
                <a:latin typeface="+mj-lt"/>
                <a:ea typeface="+mj-ea"/>
                <a:cs typeface="+mj-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285750" indent="-228600" algn="l">
              <a:buFont typeface="Arial" panose="020B0604020202020204" pitchFamily="34" charset="0"/>
              <a:buChar char="•"/>
            </a:pPr>
            <a:r>
              <a:rPr lang="en-US" sz="1600" dirty="0">
                <a:latin typeface="Tenorite Display" pitchFamily="2" charset="0"/>
                <a:ea typeface="+mn-ea"/>
                <a:cs typeface="+mn-cs"/>
              </a:rPr>
              <a:t>This year’s donor board list was able to be pulled from Tessitura and reviewed to send to marketing in less than two weeks.</a:t>
            </a:r>
          </a:p>
          <a:p>
            <a:pPr marL="285750" indent="-228600" algn="l">
              <a:buFont typeface="Arial" panose="020B0604020202020204" pitchFamily="34" charset="0"/>
              <a:buChar char="•"/>
            </a:pPr>
            <a:r>
              <a:rPr lang="en-US" sz="1600" dirty="0">
                <a:latin typeface="Tenorite Display" pitchFamily="2" charset="0"/>
                <a:ea typeface="+mn-ea"/>
                <a:cs typeface="+mn-cs"/>
              </a:rPr>
              <a:t>Fewer edits needed to be made during the design review by the Marketing and Advancement Teams.</a:t>
            </a:r>
          </a:p>
          <a:p>
            <a:pPr marL="285750" indent="-228600" algn="l">
              <a:buFont typeface="Arial" panose="020B0604020202020204" pitchFamily="34" charset="0"/>
              <a:buChar char="•"/>
            </a:pPr>
            <a:r>
              <a:rPr lang="en-US" sz="1600" dirty="0">
                <a:latin typeface="Tenorite Display" pitchFamily="2" charset="0"/>
                <a:ea typeface="+mn-ea"/>
                <a:cs typeface="+mn-cs"/>
              </a:rPr>
              <a:t>Staff and Board member feedback on this year’s process was overwhelmingly (if not entirely) positive.</a:t>
            </a:r>
          </a:p>
          <a:p>
            <a:pPr marL="285750" indent="-228600" algn="l">
              <a:buFont typeface="Arial" panose="020B0604020202020204" pitchFamily="34" charset="0"/>
              <a:buChar char="•"/>
            </a:pPr>
            <a:r>
              <a:rPr lang="en-US" sz="1600" dirty="0">
                <a:latin typeface="Tenorite Display" pitchFamily="2" charset="0"/>
                <a:ea typeface="+mn-ea"/>
                <a:cs typeface="+mn-cs"/>
              </a:rPr>
              <a:t>The total number of staff hours spent has been reduced by more than 85% compared to before the report’s creation.</a:t>
            </a:r>
          </a:p>
          <a:p>
            <a:pPr marL="285750" indent="-228600" algn="l">
              <a:buFont typeface="Arial" panose="020B0604020202020204" pitchFamily="34" charset="0"/>
              <a:buChar char="•"/>
            </a:pPr>
            <a:endParaRPr lang="en-US" sz="1600" dirty="0">
              <a:latin typeface="Tenorite Display" pitchFamily="2" charset="0"/>
              <a:ea typeface="+mn-ea"/>
              <a:cs typeface="+mn-cs"/>
            </a:endParaRPr>
          </a:p>
        </p:txBody>
      </p:sp>
      <p:pic>
        <p:nvPicPr>
          <p:cNvPr id="3" name="Picture 2" descr="A sign on a building&#10;&#10;Description automatically generated">
            <a:extLst>
              <a:ext uri="{FF2B5EF4-FFF2-40B4-BE49-F238E27FC236}">
                <a16:creationId xmlns:a16="http://schemas.microsoft.com/office/drawing/2014/main" id="{B50E400E-47F6-D05B-EAEF-A91BB5C37CC5}"/>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5276090" y="1057964"/>
            <a:ext cx="6303134" cy="4711592"/>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133659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C3E6C53-102E-4ACA-BCBB-3CC973B994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a:extLst>
              <a:ext uri="{FF2B5EF4-FFF2-40B4-BE49-F238E27FC236}">
                <a16:creationId xmlns:a16="http://schemas.microsoft.com/office/drawing/2014/main" id="{E4655D52-F2FA-4137-8A31-499A4FE629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2" name="Picture 11">
            <a:extLst>
              <a:ext uri="{FF2B5EF4-FFF2-40B4-BE49-F238E27FC236}">
                <a16:creationId xmlns:a16="http://schemas.microsoft.com/office/drawing/2014/main" id="{8519FA1D-01C2-425F-B9AA-D69B4DD0A1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4" name="Rectangle 13">
            <a:extLst>
              <a:ext uri="{FF2B5EF4-FFF2-40B4-BE49-F238E27FC236}">
                <a16:creationId xmlns:a16="http://schemas.microsoft.com/office/drawing/2014/main" id="{DC0D803F-BF83-4194-8691-90B027BD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4316132F-CC4B-4C96-9C75-95DC7CD48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8" name="Rectangle 17">
            <a:extLst>
              <a:ext uri="{FF2B5EF4-FFF2-40B4-BE49-F238E27FC236}">
                <a16:creationId xmlns:a16="http://schemas.microsoft.com/office/drawing/2014/main" id="{4B0FA309-807F-4C17-98EF-A3BA7388E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2642A87B-CAE9-4F8F-B293-28388E45D9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Rectangle 21">
            <a:extLst>
              <a:ext uri="{FF2B5EF4-FFF2-40B4-BE49-F238E27FC236}">
                <a16:creationId xmlns:a16="http://schemas.microsoft.com/office/drawing/2014/main" id="{C8FA1749-B91A-40E7-AD01-0B9C9C6AF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3B7A934F-FFF7-4353-83D3-4EF66E93EE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26" name="Rectangle 25">
            <a:extLst>
              <a:ext uri="{FF2B5EF4-FFF2-40B4-BE49-F238E27FC236}">
                <a16:creationId xmlns:a16="http://schemas.microsoft.com/office/drawing/2014/main" id="{700676C8-6DE8-47DD-9A23-D42063A12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1A2CBA6C-238D-1458-4EA1-0927ACCAAD95}"/>
              </a:ext>
            </a:extLst>
          </p:cNvPr>
          <p:cNvSpPr txBox="1">
            <a:spLocks/>
          </p:cNvSpPr>
          <p:nvPr/>
        </p:nvSpPr>
        <p:spPr>
          <a:xfrm>
            <a:off x="680321" y="2063262"/>
            <a:ext cx="3739279" cy="26610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spcAft>
                <a:spcPts val="600"/>
              </a:spcAft>
            </a:pPr>
            <a:r>
              <a:rPr lang="en-US" dirty="0">
                <a:solidFill>
                  <a:srgbClr val="FFFFFF"/>
                </a:solidFill>
                <a:latin typeface="Tenorite Display" pitchFamily="2" charset="0"/>
              </a:rPr>
              <a:t>FINAL TIPS</a:t>
            </a:r>
          </a:p>
        </p:txBody>
      </p:sp>
      <p:sp>
        <p:nvSpPr>
          <p:cNvPr id="3" name="Text Placeholder 2">
            <a:extLst>
              <a:ext uri="{FF2B5EF4-FFF2-40B4-BE49-F238E27FC236}">
                <a16:creationId xmlns:a16="http://schemas.microsoft.com/office/drawing/2014/main" id="{08FB9122-1EC6-B800-9CD9-CC80DF080944}"/>
              </a:ext>
            </a:extLst>
          </p:cNvPr>
          <p:cNvSpPr txBox="1">
            <a:spLocks/>
          </p:cNvSpPr>
          <p:nvPr/>
        </p:nvSpPr>
        <p:spPr>
          <a:xfrm>
            <a:off x="5287995" y="661106"/>
            <a:ext cx="6257362" cy="550310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2000" dirty="0">
                <a:solidFill>
                  <a:srgbClr val="FFFFFF"/>
                </a:solidFill>
                <a:latin typeface="Tenorite Display" pitchFamily="2" charset="0"/>
              </a:rPr>
              <a:t>Use the native functionality of Tessitura whenever possible. </a:t>
            </a:r>
          </a:p>
          <a:p>
            <a:pPr marL="285750"/>
            <a:r>
              <a:rPr lang="en-US" sz="2000" dirty="0">
                <a:solidFill>
                  <a:srgbClr val="FFFFFF"/>
                </a:solidFill>
                <a:latin typeface="Tenorite Display" pitchFamily="2" charset="0"/>
              </a:rPr>
              <a:t>Custom reporting </a:t>
            </a:r>
            <a:r>
              <a:rPr lang="en-US" sz="2000" u="sng" dirty="0">
                <a:solidFill>
                  <a:srgbClr val="FFFFFF"/>
                </a:solidFill>
                <a:latin typeface="Tenorite Display" pitchFamily="2" charset="0"/>
              </a:rPr>
              <a:t>will not fix poor data entry</a:t>
            </a:r>
            <a:r>
              <a:rPr lang="en-US" sz="2000" dirty="0">
                <a:solidFill>
                  <a:srgbClr val="FFFFFF"/>
                </a:solidFill>
                <a:latin typeface="Tenorite Display" pitchFamily="2" charset="0"/>
              </a:rPr>
              <a:t>. Cleaning data could be the solution to your problem or could be required for a custom report to work.</a:t>
            </a:r>
          </a:p>
          <a:p>
            <a:pPr marL="285750"/>
            <a:r>
              <a:rPr lang="en-US" sz="2000" dirty="0">
                <a:solidFill>
                  <a:srgbClr val="FFFFFF"/>
                </a:solidFill>
                <a:latin typeface="Tenorite Display" pitchFamily="2" charset="0"/>
              </a:rPr>
              <a:t>When possible, start with an already existing report. It is usually easier for the report writer to add columns or parameters than it is to create a report from scratch </a:t>
            </a:r>
          </a:p>
          <a:p>
            <a:pPr marL="285750"/>
            <a:r>
              <a:rPr lang="en-US" sz="2000" dirty="0">
                <a:solidFill>
                  <a:srgbClr val="FFFFFF"/>
                </a:solidFill>
                <a:latin typeface="Tenorite Display" pitchFamily="2" charset="0"/>
              </a:rPr>
              <a:t>Always add a “List Filter” parameter. You will need it at some point.</a:t>
            </a:r>
          </a:p>
          <a:p>
            <a:pPr marL="285750"/>
            <a:r>
              <a:rPr lang="en-US" sz="2000" dirty="0">
                <a:solidFill>
                  <a:srgbClr val="FFFFFF"/>
                </a:solidFill>
                <a:latin typeface="Tenorite Display" pitchFamily="2" charset="0"/>
              </a:rPr>
              <a:t>For utilities that make system updates, always request a “Review Mode” parameter. </a:t>
            </a:r>
          </a:p>
          <a:p>
            <a:endParaRPr lang="en-US" sz="2000" dirty="0">
              <a:solidFill>
                <a:srgbClr val="FFFFFF"/>
              </a:solidFill>
              <a:latin typeface="Tenorite Display" pitchFamily="2" charset="0"/>
            </a:endParaRPr>
          </a:p>
        </p:txBody>
      </p:sp>
    </p:spTree>
    <p:extLst>
      <p:ext uri="{BB962C8B-B14F-4D97-AF65-F5344CB8AC3E}">
        <p14:creationId xmlns:p14="http://schemas.microsoft.com/office/powerpoint/2010/main" val="4057267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C3E6C53-102E-4ACA-BCBB-3CC973B994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a:extLst>
              <a:ext uri="{FF2B5EF4-FFF2-40B4-BE49-F238E27FC236}">
                <a16:creationId xmlns:a16="http://schemas.microsoft.com/office/drawing/2014/main" id="{E4655D52-F2FA-4137-8A31-499A4FE629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2" name="Picture 11">
            <a:extLst>
              <a:ext uri="{FF2B5EF4-FFF2-40B4-BE49-F238E27FC236}">
                <a16:creationId xmlns:a16="http://schemas.microsoft.com/office/drawing/2014/main" id="{8519FA1D-01C2-425F-B9AA-D69B4DD0A1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4" name="Rectangle 13">
            <a:extLst>
              <a:ext uri="{FF2B5EF4-FFF2-40B4-BE49-F238E27FC236}">
                <a16:creationId xmlns:a16="http://schemas.microsoft.com/office/drawing/2014/main" id="{DC0D803F-BF83-4194-8691-90B027BD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4316132F-CC4B-4C96-9C75-95DC7CD48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8" name="Rectangle 17">
            <a:extLst>
              <a:ext uri="{FF2B5EF4-FFF2-40B4-BE49-F238E27FC236}">
                <a16:creationId xmlns:a16="http://schemas.microsoft.com/office/drawing/2014/main" id="{EC45AD9C-F21B-4046-AF68-07A246947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85F5BD6E-AB48-4A2D-AA03-D787D54FAF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p:spPr>
      </p:pic>
      <p:pic>
        <p:nvPicPr>
          <p:cNvPr id="22" name="Picture 21">
            <a:extLst>
              <a:ext uri="{FF2B5EF4-FFF2-40B4-BE49-F238E27FC236}">
                <a16:creationId xmlns:a16="http://schemas.microsoft.com/office/drawing/2014/main" id="{3221115A-B66A-4D35-9D9F-97A91D887F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1963704"/>
            <a:ext cx="10437812" cy="321164"/>
          </a:xfrm>
          <a:prstGeom prst="rect">
            <a:avLst/>
          </a:prstGeom>
        </p:spPr>
      </p:pic>
      <p:sp>
        <p:nvSpPr>
          <p:cNvPr id="24" name="Rectangle 23">
            <a:extLst>
              <a:ext uri="{FF2B5EF4-FFF2-40B4-BE49-F238E27FC236}">
                <a16:creationId xmlns:a16="http://schemas.microsoft.com/office/drawing/2014/main" id="{ABC72B1C-D4EE-45CF-A99C-0AD017C41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609600"/>
            <a:ext cx="10437812" cy="1368198"/>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08CEED7-66C6-43BF-20BE-D68EE7EBE619}"/>
              </a:ext>
            </a:extLst>
          </p:cNvPr>
          <p:cNvSpPr txBox="1">
            <a:spLocks/>
          </p:cNvSpPr>
          <p:nvPr/>
        </p:nvSpPr>
        <p:spPr>
          <a:xfrm>
            <a:off x="680321" y="753228"/>
            <a:ext cx="9613861"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dirty="0">
                <a:solidFill>
                  <a:srgbClr val="FFFFFF"/>
                </a:solidFill>
                <a:latin typeface="Tenorite Display" pitchFamily="2" charset="0"/>
              </a:rPr>
              <a:t>SUMMARY</a:t>
            </a:r>
          </a:p>
        </p:txBody>
      </p:sp>
      <p:pic>
        <p:nvPicPr>
          <p:cNvPr id="26" name="Picture 25">
            <a:extLst>
              <a:ext uri="{FF2B5EF4-FFF2-40B4-BE49-F238E27FC236}">
                <a16:creationId xmlns:a16="http://schemas.microsoft.com/office/drawing/2014/main" id="{38AB44AF-E52F-46C5-8C2C-8487AC8B1B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28" name="Rectangle 27">
            <a:extLst>
              <a:ext uri="{FF2B5EF4-FFF2-40B4-BE49-F238E27FC236}">
                <a16:creationId xmlns:a16="http://schemas.microsoft.com/office/drawing/2014/main" id="{A5B2FDF3-1FF8-4FBF-842A-4EA5719F3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9003"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30" name="Picture 29">
            <a:extLst>
              <a:ext uri="{FF2B5EF4-FFF2-40B4-BE49-F238E27FC236}">
                <a16:creationId xmlns:a16="http://schemas.microsoft.com/office/drawing/2014/main" id="{6389DEC8-49B8-4778-BB47-FF48E8C5B6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5885714"/>
            <a:ext cx="10437812" cy="321164"/>
          </a:xfrm>
          <a:prstGeom prst="rect">
            <a:avLst/>
          </a:prstGeom>
        </p:spPr>
      </p:pic>
      <p:sp>
        <p:nvSpPr>
          <p:cNvPr id="32" name="Rectangle 31">
            <a:extLst>
              <a:ext uri="{FF2B5EF4-FFF2-40B4-BE49-F238E27FC236}">
                <a16:creationId xmlns:a16="http://schemas.microsoft.com/office/drawing/2014/main" id="{DF550B33-5759-49FD-90FC-11EA4ED58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2116667"/>
            <a:ext cx="10439400" cy="3793206"/>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a:extLst>
              <a:ext uri="{FF2B5EF4-FFF2-40B4-BE49-F238E27FC236}">
                <a16:creationId xmlns:a16="http://schemas.microsoft.com/office/drawing/2014/main" id="{CF83A6E6-7074-2669-148E-9D6674B5258A}"/>
              </a:ext>
            </a:extLst>
          </p:cNvPr>
          <p:cNvSpPr txBox="1">
            <a:spLocks/>
          </p:cNvSpPr>
          <p:nvPr/>
        </p:nvSpPr>
        <p:spPr>
          <a:xfrm>
            <a:off x="680322" y="2437831"/>
            <a:ext cx="9114023" cy="31503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FFFFFF"/>
                </a:solidFill>
                <a:latin typeface="Tenorite Display" pitchFamily="2" charset="0"/>
              </a:rPr>
              <a:t>Despite the potential expense, when approached thoughtfully, custom reporting can not only improve workflow and the guest experience but can also save your organization money.</a:t>
            </a:r>
          </a:p>
        </p:txBody>
      </p:sp>
    </p:spTree>
    <p:extLst>
      <p:ext uri="{BB962C8B-B14F-4D97-AF65-F5344CB8AC3E}">
        <p14:creationId xmlns:p14="http://schemas.microsoft.com/office/powerpoint/2010/main" val="2167972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5" name="Picture 84">
            <a:extLst>
              <a:ext uri="{FF2B5EF4-FFF2-40B4-BE49-F238E27FC236}">
                <a16:creationId xmlns:a16="http://schemas.microsoft.com/office/drawing/2014/main" id="{01CFC1BB-C5B3-4479-9752-C53221627F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7" name="Picture 86">
            <a:extLst>
              <a:ext uri="{FF2B5EF4-FFF2-40B4-BE49-F238E27FC236}">
                <a16:creationId xmlns:a16="http://schemas.microsoft.com/office/drawing/2014/main" id="{C56FCE19-3103-4473-A92E-E38D00FCD0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9" name="Picture 88">
            <a:extLst>
              <a:ext uri="{FF2B5EF4-FFF2-40B4-BE49-F238E27FC236}">
                <a16:creationId xmlns:a16="http://schemas.microsoft.com/office/drawing/2014/main" id="{E909C556-FC01-4870-ABC0-8D5C17BD0F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1" name="Rectangle 90">
            <a:extLst>
              <a:ext uri="{FF2B5EF4-FFF2-40B4-BE49-F238E27FC236}">
                <a16:creationId xmlns:a16="http://schemas.microsoft.com/office/drawing/2014/main" id="{C6DB8A24-0DF2-4AB3-9191-C02AB6937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3" name="Rectangle 92">
            <a:extLst>
              <a:ext uri="{FF2B5EF4-FFF2-40B4-BE49-F238E27FC236}">
                <a16:creationId xmlns:a16="http://schemas.microsoft.com/office/drawing/2014/main" id="{6924F406-F250-4FCF-A28E-52F364A5AA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nvGrpSpPr>
          <p:cNvPr id="95" name="Group 94">
            <a:extLst>
              <a:ext uri="{FF2B5EF4-FFF2-40B4-BE49-F238E27FC236}">
                <a16:creationId xmlns:a16="http://schemas.microsoft.com/office/drawing/2014/main" id="{5B988D63-FA8B-436C-902E-E5005BC049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96" name="Rectangle 95">
              <a:extLst>
                <a:ext uri="{FF2B5EF4-FFF2-40B4-BE49-F238E27FC236}">
                  <a16:creationId xmlns:a16="http://schemas.microsoft.com/office/drawing/2014/main" id="{2FD177FB-983E-4035-8B7A-655342A7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7" name="Picture 96">
              <a:extLst>
                <a:ext uri="{FF2B5EF4-FFF2-40B4-BE49-F238E27FC236}">
                  <a16:creationId xmlns:a16="http://schemas.microsoft.com/office/drawing/2014/main" id="{9596D9C3-C0FC-4500-A696-55B9F77BB7A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7" name="Picture 6">
            <a:extLst>
              <a:ext uri="{FF2B5EF4-FFF2-40B4-BE49-F238E27FC236}">
                <a16:creationId xmlns:a16="http://schemas.microsoft.com/office/drawing/2014/main" id="{069BC36F-6273-682D-1A85-9AD7F57A2C13}"/>
              </a:ext>
            </a:extLst>
          </p:cNvPr>
          <p:cNvPicPr>
            <a:picLocks noChangeAspect="1"/>
          </p:cNvPicPr>
          <p:nvPr/>
        </p:nvPicPr>
        <p:blipFill>
          <a:blip r:embed="rId5"/>
          <a:srcRect l="7843" r="7843"/>
          <a:stretch/>
        </p:blipFill>
        <p:spPr>
          <a:xfrm>
            <a:off x="7547810" y="10"/>
            <a:ext cx="4641013" cy="6856310"/>
          </a:xfrm>
          <a:prstGeom prst="rect">
            <a:avLst/>
          </a:prstGeom>
          <a:ln>
            <a:noFill/>
          </a:ln>
          <a:effectLst/>
        </p:spPr>
      </p:pic>
      <p:sp>
        <p:nvSpPr>
          <p:cNvPr id="99" name="Rectangle 98">
            <a:extLst>
              <a:ext uri="{FF2B5EF4-FFF2-40B4-BE49-F238E27FC236}">
                <a16:creationId xmlns:a16="http://schemas.microsoft.com/office/drawing/2014/main" id="{C493E730-2044-49B5-A022-B8D6F3593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96704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DDF9C6AB-1C01-ED96-63AD-45B33CAD9A01}"/>
              </a:ext>
            </a:extLst>
          </p:cNvPr>
          <p:cNvSpPr txBox="1">
            <a:spLocks/>
          </p:cNvSpPr>
          <p:nvPr/>
        </p:nvSpPr>
        <p:spPr>
          <a:xfrm>
            <a:off x="680321" y="753228"/>
            <a:ext cx="7087552"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dirty="0">
                <a:latin typeface="Tenorite Display" pitchFamily="2" charset="0"/>
              </a:rPr>
              <a:t>THANK YOU</a:t>
            </a:r>
          </a:p>
        </p:txBody>
      </p:sp>
      <p:pic>
        <p:nvPicPr>
          <p:cNvPr id="101" name="Picture 100">
            <a:extLst>
              <a:ext uri="{FF2B5EF4-FFF2-40B4-BE49-F238E27FC236}">
                <a16:creationId xmlns:a16="http://schemas.microsoft.com/office/drawing/2014/main" id="{78976801-4346-4636-BA62-265C81DFE7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graphicFrame>
        <p:nvGraphicFramePr>
          <p:cNvPr id="103" name="Subtitle 2">
            <a:extLst>
              <a:ext uri="{FF2B5EF4-FFF2-40B4-BE49-F238E27FC236}">
                <a16:creationId xmlns:a16="http://schemas.microsoft.com/office/drawing/2014/main" id="{4602EF38-72D8-370B-86CF-0193A5A5724B}"/>
              </a:ext>
            </a:extLst>
          </p:cNvPr>
          <p:cNvGraphicFramePr/>
          <p:nvPr>
            <p:extLst>
              <p:ext uri="{D42A27DB-BD31-4B8C-83A1-F6EECF244321}">
                <p14:modId xmlns:p14="http://schemas.microsoft.com/office/powerpoint/2010/main" val="688848660"/>
              </p:ext>
            </p:extLst>
          </p:nvPr>
        </p:nvGraphicFramePr>
        <p:xfrm>
          <a:off x="680322" y="2336873"/>
          <a:ext cx="5833212" cy="30868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329285542"/>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{3E2532BB-1D25-FD4E-876A-EAAEA5B1D51A}tf10001057</Template>
  <TotalTime>1394</TotalTime>
  <Words>1085</Words>
  <Application>Microsoft Office PowerPoint</Application>
  <PresentationFormat>Widescreen</PresentationFormat>
  <Paragraphs>86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Tenorite Display</vt:lpstr>
      <vt:lpstr>Trebuchet MS</vt:lpstr>
      <vt:lpstr>Berlin</vt:lpstr>
      <vt:lpstr>CUSTOM REPORTING TIPS AND TRICKS</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CUSTOM REPORTING TIPS AND TRICKS</dc:title>
  <dc:creator>Liz Blake</dc:creator>
  <cp:lastModifiedBy>Liz Blake</cp:lastModifiedBy>
  <cp:revision>13</cp:revision>
  <dcterms:created xsi:type="dcterms:W3CDTF">2024-03-01T19:26:41Z</dcterms:created>
  <dcterms:modified xsi:type="dcterms:W3CDTF">2024-03-04T14:14:55Z</dcterms:modified>
</cp:coreProperties>
</file>