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6"/>
    <p:sldId id="257" r:id="rId17"/>
    <p:sldId id="258" r:id="rId18"/>
    <p:sldId id="259" r:id="rId19"/>
    <p:sldId id="260" r:id="rId20"/>
    <p:sldId id="261" r:id="rId21"/>
    <p:sldId id="262" r:id="rId22"/>
    <p:sldId id="263" r:id="rId23"/>
    <p:sldId id="264" r:id="rId24"/>
    <p:sldId id="265" r:id="rId25"/>
    <p:sldId id="266" r:id="rId26"/>
    <p:sldId id="267" r:id="rId27"/>
  </p:sldIdLst>
  <p:sldSz cx="9753600" cy="7315200"/>
  <p:notesSz cx="6858000" cy="9144000"/>
  <p:embeddedFontLst>
    <p:embeddedFont>
      <p:font typeface="Montserrat Classic" charset="1" panose="00000500000000000000"/>
      <p:regular r:id="rId6"/>
    </p:embeddedFont>
    <p:embeddedFont>
      <p:font typeface="Montserrat Classic Bold" charset="1" panose="00000800000000000000"/>
      <p:regular r:id="rId7"/>
    </p:embeddedFont>
    <p:embeddedFont>
      <p:font typeface="Arimo" charset="1" panose="020B0604020202020204"/>
      <p:regular r:id="rId8"/>
    </p:embeddedFont>
    <p:embeddedFont>
      <p:font typeface="Arimo Bold" charset="1" panose="020B0704020202020204"/>
      <p:regular r:id="rId9"/>
    </p:embeddedFont>
    <p:embeddedFont>
      <p:font typeface="Arimo Italics" charset="1" panose="020B0604020202090204"/>
      <p:regular r:id="rId10"/>
    </p:embeddedFont>
    <p:embeddedFont>
      <p:font typeface="Arimo Bold Italics" charset="1" panose="020B0704020202090204"/>
      <p:regular r:id="rId11"/>
    </p:embeddedFont>
    <p:embeddedFont>
      <p:font typeface="Montserrat Light" charset="1" panose="00000400000000000000"/>
      <p:regular r:id="rId12"/>
    </p:embeddedFont>
    <p:embeddedFont>
      <p:font typeface="Montserrat Light Bold" charset="1" panose="00000800000000000000"/>
      <p:regular r:id="rId13"/>
    </p:embeddedFont>
    <p:embeddedFont>
      <p:font typeface="Montserrat Light Italics" charset="1" panose="00000400000000000000"/>
      <p:regular r:id="rId14"/>
    </p:embeddedFont>
    <p:embeddedFont>
      <p:font typeface="Montserrat Light Bold Italics" charset="1" panose="000008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slides/slide1.xml" Type="http://schemas.openxmlformats.org/officeDocument/2006/relationships/slide"/><Relationship Id="rId17" Target="slides/slide2.xml" Type="http://schemas.openxmlformats.org/officeDocument/2006/relationships/slide"/><Relationship Id="rId18" Target="slides/slide3.xml" Type="http://schemas.openxmlformats.org/officeDocument/2006/relationships/slide"/><Relationship Id="rId19" Target="slides/slide4.xml" Type="http://schemas.openxmlformats.org/officeDocument/2006/relationships/slide"/><Relationship Id="rId2" Target="presProps.xml" Type="http://schemas.openxmlformats.org/officeDocument/2006/relationships/presProps"/><Relationship Id="rId20" Target="slides/slide5.xml" Type="http://schemas.openxmlformats.org/officeDocument/2006/relationships/slide"/><Relationship Id="rId21" Target="slides/slide6.xml" Type="http://schemas.openxmlformats.org/officeDocument/2006/relationships/slide"/><Relationship Id="rId22" Target="slides/slide7.xml" Type="http://schemas.openxmlformats.org/officeDocument/2006/relationships/slide"/><Relationship Id="rId23" Target="slides/slide8.xml" Type="http://schemas.openxmlformats.org/officeDocument/2006/relationships/slide"/><Relationship Id="rId24" Target="slides/slide9.xml" Type="http://schemas.openxmlformats.org/officeDocument/2006/relationships/slide"/><Relationship Id="rId25" Target="slides/slide10.xml" Type="http://schemas.openxmlformats.org/officeDocument/2006/relationships/slide"/><Relationship Id="rId26" Target="slides/slide11.xml" Type="http://schemas.openxmlformats.org/officeDocument/2006/relationships/slide"/><Relationship Id="rId27" Target="slides/slide12.xml" Type="http://schemas.openxmlformats.org/officeDocument/2006/relationships/slide"/><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png" Type="http://schemas.openxmlformats.org/officeDocument/2006/relationships/image"/><Relationship Id="rId4" Target="../media/image10.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11.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 Id="rId3" Target="../media/image13.svg" Type="http://schemas.openxmlformats.org/officeDocument/2006/relationships/image"/><Relationship Id="rId4" Target="../media/image14.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53D57"/>
        </a:solidFill>
      </p:bgPr>
    </p:bg>
    <p:spTree>
      <p:nvGrpSpPr>
        <p:cNvPr id="1" name=""/>
        <p:cNvGrpSpPr/>
        <p:nvPr/>
      </p:nvGrpSpPr>
      <p:grpSpPr>
        <a:xfrm>
          <a:off x="0" y="0"/>
          <a:ext cx="0" cy="0"/>
          <a:chOff x="0" y="0"/>
          <a:chExt cx="0" cy="0"/>
        </a:xfrm>
      </p:grpSpPr>
      <p:sp>
        <p:nvSpPr>
          <p:cNvPr name="Freeform 2" id="2"/>
          <p:cNvSpPr/>
          <p:nvPr/>
        </p:nvSpPr>
        <p:spPr>
          <a:xfrm flipH="false" flipV="false" rot="0">
            <a:off x="-447910" y="-1449786"/>
            <a:ext cx="10201510" cy="8764986"/>
          </a:xfrm>
          <a:custGeom>
            <a:avLst/>
            <a:gdLst/>
            <a:ahLst/>
            <a:cxnLst/>
            <a:rect r="r" b="b" t="t" l="l"/>
            <a:pathLst>
              <a:path h="8764986" w="10201510">
                <a:moveTo>
                  <a:pt x="0" y="0"/>
                </a:moveTo>
                <a:lnTo>
                  <a:pt x="10201510" y="0"/>
                </a:lnTo>
                <a:lnTo>
                  <a:pt x="10201510" y="8764986"/>
                </a:lnTo>
                <a:lnTo>
                  <a:pt x="0" y="8764986"/>
                </a:lnTo>
                <a:lnTo>
                  <a:pt x="0" y="0"/>
                </a:lnTo>
                <a:close/>
              </a:path>
            </a:pathLst>
          </a:custGeom>
          <a:blipFill>
            <a:blip r:embed="rId2">
              <a:alphaModFix amt="72000"/>
            </a:blip>
            <a:stretch>
              <a:fillRect l="-14135" t="0" r="-14742" b="0"/>
            </a:stretch>
          </a:blipFill>
        </p:spPr>
      </p:sp>
      <p:sp>
        <p:nvSpPr>
          <p:cNvPr name="AutoShape 3" id="3"/>
          <p:cNvSpPr/>
          <p:nvPr/>
        </p:nvSpPr>
        <p:spPr>
          <a:xfrm rot="-2700000">
            <a:off x="-862514" y="-908574"/>
            <a:ext cx="8179968" cy="12915892"/>
          </a:xfrm>
          <a:prstGeom prst="rect">
            <a:avLst/>
          </a:prstGeom>
          <a:solidFill>
            <a:srgbClr val="BC1823">
              <a:alpha val="81961"/>
            </a:srgbClr>
          </a:solidFill>
        </p:spPr>
      </p:sp>
      <p:sp>
        <p:nvSpPr>
          <p:cNvPr name="AutoShape 4" id="4"/>
          <p:cNvSpPr/>
          <p:nvPr/>
        </p:nvSpPr>
        <p:spPr>
          <a:xfrm rot="-2700000">
            <a:off x="3619551" y="-778313"/>
            <a:ext cx="30601" cy="3238550"/>
          </a:xfrm>
          <a:prstGeom prst="rect">
            <a:avLst/>
          </a:prstGeom>
          <a:solidFill>
            <a:srgbClr val="F8FBFD"/>
          </a:solidFill>
        </p:spPr>
      </p:sp>
      <p:sp>
        <p:nvSpPr>
          <p:cNvPr name="Freeform 5" id="5"/>
          <p:cNvSpPr/>
          <p:nvPr/>
        </p:nvSpPr>
        <p:spPr>
          <a:xfrm flipH="false" flipV="false" rot="0">
            <a:off x="1213770" y="208331"/>
            <a:ext cx="1265262" cy="1265262"/>
          </a:xfrm>
          <a:custGeom>
            <a:avLst/>
            <a:gdLst/>
            <a:ahLst/>
            <a:cxnLst/>
            <a:rect r="r" b="b" t="t" l="l"/>
            <a:pathLst>
              <a:path h="1265262" w="1265262">
                <a:moveTo>
                  <a:pt x="0" y="0"/>
                </a:moveTo>
                <a:lnTo>
                  <a:pt x="1265262" y="0"/>
                </a:lnTo>
                <a:lnTo>
                  <a:pt x="1265262" y="1265263"/>
                </a:lnTo>
                <a:lnTo>
                  <a:pt x="0" y="1265263"/>
                </a:lnTo>
                <a:lnTo>
                  <a:pt x="0" y="0"/>
                </a:lnTo>
                <a:close/>
              </a:path>
            </a:pathLst>
          </a:custGeom>
          <a:blipFill>
            <a:blip r:embed="rId3"/>
            <a:stretch>
              <a:fillRect l="0" t="0" r="0" b="0"/>
            </a:stretch>
          </a:blipFill>
        </p:spPr>
      </p:sp>
      <p:grpSp>
        <p:nvGrpSpPr>
          <p:cNvPr name="Group 6" id="6"/>
          <p:cNvGrpSpPr/>
          <p:nvPr/>
        </p:nvGrpSpPr>
        <p:grpSpPr>
          <a:xfrm rot="0">
            <a:off x="731520" y="1940601"/>
            <a:ext cx="4953223" cy="4643079"/>
            <a:chOff x="0" y="0"/>
            <a:chExt cx="6604298" cy="6190772"/>
          </a:xfrm>
        </p:grpSpPr>
        <p:sp>
          <p:nvSpPr>
            <p:cNvPr name="TextBox 7" id="7"/>
            <p:cNvSpPr txBox="true"/>
            <p:nvPr/>
          </p:nvSpPr>
          <p:spPr>
            <a:xfrm rot="0">
              <a:off x="0" y="123825"/>
              <a:ext cx="6604298" cy="5474547"/>
            </a:xfrm>
            <a:prstGeom prst="rect">
              <a:avLst/>
            </a:prstGeom>
          </p:spPr>
          <p:txBody>
            <a:bodyPr anchor="t" rtlCol="false" tIns="0" lIns="0" bIns="0" rIns="0">
              <a:spAutoFit/>
            </a:bodyPr>
            <a:lstStyle/>
            <a:p>
              <a:pPr>
                <a:lnSpc>
                  <a:spcPts val="6399"/>
                </a:lnSpc>
              </a:pPr>
              <a:r>
                <a:rPr lang="en-US" sz="6399">
                  <a:solidFill>
                    <a:srgbClr val="FFFFFF"/>
                  </a:solidFill>
                  <a:latin typeface="Montserrat Classic Bold"/>
                </a:rPr>
                <a:t>ADJUSTING TO A DYNAMIC PRICING MODEL</a:t>
              </a:r>
            </a:p>
          </p:txBody>
        </p:sp>
        <p:sp>
          <p:nvSpPr>
            <p:cNvPr name="TextBox 8" id="8"/>
            <p:cNvSpPr txBox="true"/>
            <p:nvPr/>
          </p:nvSpPr>
          <p:spPr>
            <a:xfrm rot="0">
              <a:off x="1" y="5844909"/>
              <a:ext cx="6096285" cy="345863"/>
            </a:xfrm>
            <a:prstGeom prst="rect">
              <a:avLst/>
            </a:prstGeom>
          </p:spPr>
          <p:txBody>
            <a:bodyPr anchor="t" rtlCol="false" tIns="0" lIns="0" bIns="0" rIns="0">
              <a:spAutoFit/>
            </a:bodyPr>
            <a:lstStyle/>
            <a:p>
              <a:pPr>
                <a:lnSpc>
                  <a:spcPts val="2240"/>
                </a:lnSpc>
              </a:pPr>
              <a:r>
                <a:rPr lang="en-US" sz="1600" spc="16">
                  <a:solidFill>
                    <a:srgbClr val="F8FBFD"/>
                  </a:solidFill>
                  <a:latin typeface="Montserrat Classic"/>
                </a:rPr>
                <a:t>Presented by Mallory Coulter, Dir of Mktg</a:t>
              </a:r>
            </a:p>
          </p:txBody>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053D57"/>
        </a:solidFill>
      </p:bgPr>
    </p:bg>
    <p:spTree>
      <p:nvGrpSpPr>
        <p:cNvPr id="1" name=""/>
        <p:cNvGrpSpPr/>
        <p:nvPr/>
      </p:nvGrpSpPr>
      <p:grpSpPr>
        <a:xfrm>
          <a:off x="0" y="0"/>
          <a:ext cx="0" cy="0"/>
          <a:chOff x="0" y="0"/>
          <a:chExt cx="0" cy="0"/>
        </a:xfrm>
      </p:grpSpPr>
      <p:sp>
        <p:nvSpPr>
          <p:cNvPr name="Freeform 2" id="2"/>
          <p:cNvSpPr/>
          <p:nvPr/>
        </p:nvSpPr>
        <p:spPr>
          <a:xfrm flipH="false" flipV="false" rot="0">
            <a:off x="-319710" y="-893197"/>
            <a:ext cx="10182706" cy="7969389"/>
          </a:xfrm>
          <a:custGeom>
            <a:avLst/>
            <a:gdLst/>
            <a:ahLst/>
            <a:cxnLst/>
            <a:rect r="r" b="b" t="t" l="l"/>
            <a:pathLst>
              <a:path h="7969389" w="10182706">
                <a:moveTo>
                  <a:pt x="0" y="0"/>
                </a:moveTo>
                <a:lnTo>
                  <a:pt x="10182707" y="0"/>
                </a:lnTo>
                <a:lnTo>
                  <a:pt x="10182707" y="7969389"/>
                </a:lnTo>
                <a:lnTo>
                  <a:pt x="0" y="7969389"/>
                </a:lnTo>
                <a:lnTo>
                  <a:pt x="0" y="0"/>
                </a:lnTo>
                <a:close/>
              </a:path>
            </a:pathLst>
          </a:custGeom>
          <a:blipFill>
            <a:blip r:embed="rId2">
              <a:alphaModFix amt="73000"/>
            </a:blip>
            <a:stretch>
              <a:fillRect l="0" t="-7420" r="-34818" b="-7420"/>
            </a:stretch>
          </a:blipFill>
        </p:spPr>
      </p:sp>
      <p:sp>
        <p:nvSpPr>
          <p:cNvPr name="AutoShape 3" id="3"/>
          <p:cNvSpPr/>
          <p:nvPr/>
        </p:nvSpPr>
        <p:spPr>
          <a:xfrm rot="-2700000">
            <a:off x="-3403169" y="-1892779"/>
            <a:ext cx="7877975" cy="10768158"/>
          </a:xfrm>
          <a:prstGeom prst="rect">
            <a:avLst/>
          </a:prstGeom>
          <a:solidFill>
            <a:srgbClr val="BC1823">
              <a:alpha val="77647"/>
            </a:srgbClr>
          </a:solidFill>
        </p:spPr>
      </p:sp>
      <p:sp>
        <p:nvSpPr>
          <p:cNvPr name="AutoShape 4" id="4"/>
          <p:cNvSpPr/>
          <p:nvPr/>
        </p:nvSpPr>
        <p:spPr>
          <a:xfrm rot="-2700000">
            <a:off x="3256313" y="-563782"/>
            <a:ext cx="30601" cy="3885129"/>
          </a:xfrm>
          <a:prstGeom prst="rect">
            <a:avLst/>
          </a:prstGeom>
          <a:solidFill>
            <a:srgbClr val="F8FBFD"/>
          </a:solidFill>
        </p:spPr>
      </p:sp>
      <p:sp>
        <p:nvSpPr>
          <p:cNvPr name="TextBox 5" id="5"/>
          <p:cNvSpPr txBox="true"/>
          <p:nvPr/>
        </p:nvSpPr>
        <p:spPr>
          <a:xfrm rot="0">
            <a:off x="5234364" y="728702"/>
            <a:ext cx="3787716" cy="647700"/>
          </a:xfrm>
          <a:prstGeom prst="rect">
            <a:avLst/>
          </a:prstGeom>
        </p:spPr>
        <p:txBody>
          <a:bodyPr anchor="t" rtlCol="false" tIns="0" lIns="0" bIns="0" rIns="0">
            <a:spAutoFit/>
          </a:bodyPr>
          <a:lstStyle/>
          <a:p>
            <a:pPr algn="r">
              <a:lnSpc>
                <a:spcPts val="5159"/>
              </a:lnSpc>
            </a:pPr>
            <a:r>
              <a:rPr lang="en-US" sz="4299" spc="-42">
                <a:solidFill>
                  <a:srgbClr val="F8FBFD"/>
                </a:solidFill>
                <a:latin typeface="Montserrat Classic"/>
              </a:rPr>
              <a:t>Background </a:t>
            </a:r>
          </a:p>
        </p:txBody>
      </p:sp>
      <p:grpSp>
        <p:nvGrpSpPr>
          <p:cNvPr name="Group 6" id="6"/>
          <p:cNvGrpSpPr/>
          <p:nvPr/>
        </p:nvGrpSpPr>
        <p:grpSpPr>
          <a:xfrm rot="0">
            <a:off x="459740" y="3449003"/>
            <a:ext cx="4196293" cy="2806382"/>
            <a:chOff x="0" y="0"/>
            <a:chExt cx="5595058" cy="3741843"/>
          </a:xfrm>
        </p:grpSpPr>
        <p:sp>
          <p:nvSpPr>
            <p:cNvPr name="TextBox 7" id="7"/>
            <p:cNvSpPr txBox="true"/>
            <p:nvPr/>
          </p:nvSpPr>
          <p:spPr>
            <a:xfrm rot="0">
              <a:off x="0" y="0"/>
              <a:ext cx="5595058" cy="1123950"/>
            </a:xfrm>
            <a:prstGeom prst="rect">
              <a:avLst/>
            </a:prstGeom>
          </p:spPr>
          <p:txBody>
            <a:bodyPr anchor="t" rtlCol="false" tIns="0" lIns="0" bIns="0" rIns="0">
              <a:spAutoFit/>
            </a:bodyPr>
            <a:lstStyle/>
            <a:p>
              <a:pPr>
                <a:lnSpc>
                  <a:spcPts val="3360"/>
                </a:lnSpc>
              </a:pPr>
              <a:r>
                <a:rPr lang="en-US" sz="2800">
                  <a:solidFill>
                    <a:srgbClr val="F8FBFD"/>
                  </a:solidFill>
                  <a:latin typeface="Montserrat Classic Bold"/>
                </a:rPr>
                <a:t>40 Years of Static Pricing</a:t>
              </a:r>
            </a:p>
          </p:txBody>
        </p:sp>
        <p:sp>
          <p:nvSpPr>
            <p:cNvPr name="TextBox 8" id="8"/>
            <p:cNvSpPr txBox="true"/>
            <p:nvPr/>
          </p:nvSpPr>
          <p:spPr>
            <a:xfrm rot="0">
              <a:off x="0" y="1490133"/>
              <a:ext cx="5595058" cy="2251710"/>
            </a:xfrm>
            <a:prstGeom prst="rect">
              <a:avLst/>
            </a:prstGeom>
          </p:spPr>
          <p:txBody>
            <a:bodyPr anchor="t" rtlCol="false" tIns="0" lIns="0" bIns="0" rIns="0">
              <a:spAutoFit/>
            </a:bodyPr>
            <a:lstStyle/>
            <a:p>
              <a:pPr>
                <a:lnSpc>
                  <a:spcPts val="2700"/>
                </a:lnSpc>
              </a:pPr>
              <a:r>
                <a:rPr lang="en-US" sz="1800" spc="18">
                  <a:solidFill>
                    <a:srgbClr val="F8FBFD"/>
                  </a:solidFill>
                  <a:latin typeface="Montserrat Light"/>
                </a:rPr>
                <a:t>A Year of Change</a:t>
              </a:r>
            </a:p>
            <a:p>
              <a:pPr>
                <a:lnSpc>
                  <a:spcPts val="2700"/>
                </a:lnSpc>
              </a:pPr>
            </a:p>
            <a:p>
              <a:pPr>
                <a:lnSpc>
                  <a:spcPts val="2700"/>
                </a:lnSpc>
              </a:pPr>
              <a:r>
                <a:rPr lang="en-US" sz="1800" spc="18">
                  <a:solidFill>
                    <a:srgbClr val="F8FBFD"/>
                  </a:solidFill>
                  <a:latin typeface="Montserrat Light"/>
                </a:rPr>
                <a:t>Low Turnover &amp; Steady Prices</a:t>
              </a:r>
            </a:p>
            <a:p>
              <a:pPr>
                <a:lnSpc>
                  <a:spcPts val="2700"/>
                </a:lnSpc>
              </a:pPr>
            </a:p>
            <a:p>
              <a:pPr>
                <a:lnSpc>
                  <a:spcPts val="2700"/>
                </a:lnSpc>
              </a:pPr>
              <a:r>
                <a:rPr lang="en-US" sz="1800" spc="18">
                  <a:solidFill>
                    <a:srgbClr val="F8FBFD"/>
                  </a:solidFill>
                  <a:latin typeface="Montserrat Light"/>
                </a:rPr>
                <a:t>The TYA Challenge </a:t>
              </a:r>
            </a:p>
          </p:txBody>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9753600" cy="6908800"/>
          </a:xfrm>
          <a:custGeom>
            <a:avLst/>
            <a:gdLst/>
            <a:ahLst/>
            <a:cxnLst/>
            <a:rect r="r" b="b" t="t" l="l"/>
            <a:pathLst>
              <a:path h="6908800" w="9753600">
                <a:moveTo>
                  <a:pt x="0" y="0"/>
                </a:moveTo>
                <a:lnTo>
                  <a:pt x="9753600" y="0"/>
                </a:lnTo>
                <a:lnTo>
                  <a:pt x="9753600" y="6908800"/>
                </a:lnTo>
                <a:lnTo>
                  <a:pt x="0" y="6908800"/>
                </a:lnTo>
                <a:lnTo>
                  <a:pt x="0" y="0"/>
                </a:lnTo>
                <a:close/>
              </a:path>
            </a:pathLst>
          </a:custGeom>
          <a:blipFill>
            <a:blip r:embed="rId2"/>
            <a:stretch>
              <a:fillRect l="-3371" t="0" r="-2878" b="0"/>
            </a:stretch>
          </a:blipFill>
        </p:spPr>
      </p:sp>
      <p:sp>
        <p:nvSpPr>
          <p:cNvPr name="AutoShape 3" id="3"/>
          <p:cNvSpPr/>
          <p:nvPr/>
        </p:nvSpPr>
        <p:spPr>
          <a:xfrm rot="-2700000">
            <a:off x="-878017" y="-2006234"/>
            <a:ext cx="10370140" cy="12546371"/>
          </a:xfrm>
          <a:prstGeom prst="rect">
            <a:avLst/>
          </a:prstGeom>
          <a:solidFill>
            <a:srgbClr val="053D57">
              <a:alpha val="41961"/>
            </a:srgbClr>
          </a:solidFill>
        </p:spPr>
      </p:sp>
      <p:sp>
        <p:nvSpPr>
          <p:cNvPr name="AutoShape 4" id="4"/>
          <p:cNvSpPr/>
          <p:nvPr/>
        </p:nvSpPr>
        <p:spPr>
          <a:xfrm rot="-2700000">
            <a:off x="7210580" y="-1074420"/>
            <a:ext cx="30601" cy="3238550"/>
          </a:xfrm>
          <a:prstGeom prst="rect">
            <a:avLst/>
          </a:prstGeom>
          <a:solidFill>
            <a:srgbClr val="F8FBFD"/>
          </a:solidFill>
        </p:spPr>
      </p:sp>
      <p:sp>
        <p:nvSpPr>
          <p:cNvPr name="AutoShape 5" id="5"/>
          <p:cNvSpPr/>
          <p:nvPr/>
        </p:nvSpPr>
        <p:spPr>
          <a:xfrm rot="-2700000">
            <a:off x="9693751" y="6312324"/>
            <a:ext cx="23417" cy="1909472"/>
          </a:xfrm>
          <a:prstGeom prst="rect">
            <a:avLst/>
          </a:prstGeom>
          <a:solidFill>
            <a:srgbClr val="F8FBFD"/>
          </a:solidFill>
        </p:spPr>
      </p:sp>
      <p:grpSp>
        <p:nvGrpSpPr>
          <p:cNvPr name="Group 6" id="6"/>
          <p:cNvGrpSpPr/>
          <p:nvPr/>
        </p:nvGrpSpPr>
        <p:grpSpPr>
          <a:xfrm rot="0">
            <a:off x="1735150" y="2643981"/>
            <a:ext cx="6283301" cy="2027237"/>
            <a:chOff x="0" y="0"/>
            <a:chExt cx="8377734" cy="2702983"/>
          </a:xfrm>
        </p:grpSpPr>
        <p:sp>
          <p:nvSpPr>
            <p:cNvPr name="TextBox 7" id="7"/>
            <p:cNvSpPr txBox="true"/>
            <p:nvPr/>
          </p:nvSpPr>
          <p:spPr>
            <a:xfrm rot="0">
              <a:off x="0" y="0"/>
              <a:ext cx="8377734" cy="1543050"/>
            </a:xfrm>
            <a:prstGeom prst="rect">
              <a:avLst/>
            </a:prstGeom>
          </p:spPr>
          <p:txBody>
            <a:bodyPr anchor="t" rtlCol="false" tIns="0" lIns="0" bIns="0" rIns="0">
              <a:spAutoFit/>
            </a:bodyPr>
            <a:lstStyle/>
            <a:p>
              <a:pPr algn="ctr">
                <a:lnSpc>
                  <a:spcPts val="4560"/>
                </a:lnSpc>
              </a:pPr>
              <a:r>
                <a:rPr lang="en-US" sz="3800" spc="38">
                  <a:solidFill>
                    <a:srgbClr val="FFFFFF"/>
                  </a:solidFill>
                  <a:latin typeface="Montserrat Classic Bold"/>
                </a:rPr>
                <a:t>TELLING THE STORY OF DCT TO DCT </a:t>
              </a:r>
            </a:p>
          </p:txBody>
        </p:sp>
        <p:sp>
          <p:nvSpPr>
            <p:cNvPr name="TextBox 8" id="8"/>
            <p:cNvSpPr txBox="true"/>
            <p:nvPr/>
          </p:nvSpPr>
          <p:spPr>
            <a:xfrm rot="0">
              <a:off x="508640" y="1783292"/>
              <a:ext cx="7360454" cy="919692"/>
            </a:xfrm>
            <a:prstGeom prst="rect">
              <a:avLst/>
            </a:prstGeom>
          </p:spPr>
          <p:txBody>
            <a:bodyPr anchor="t" rtlCol="false" tIns="0" lIns="0" bIns="0" rIns="0">
              <a:spAutoFit/>
            </a:bodyPr>
            <a:lstStyle/>
            <a:p>
              <a:pPr algn="ctr">
                <a:lnSpc>
                  <a:spcPts val="2800"/>
                </a:lnSpc>
              </a:pPr>
              <a:r>
                <a:rPr lang="en-US" sz="2000" spc="140">
                  <a:solidFill>
                    <a:srgbClr val="F8FBFD"/>
                  </a:solidFill>
                  <a:latin typeface="Montserrat Classic"/>
                </a:rPr>
                <a:t>WINNING OVER INTERNAL STAKEHOLDERS</a:t>
              </a:r>
            </a:p>
          </p:txBody>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053D57"/>
        </a:solidFill>
      </p:bgPr>
    </p:bg>
    <p:spTree>
      <p:nvGrpSpPr>
        <p:cNvPr id="1" name=""/>
        <p:cNvGrpSpPr/>
        <p:nvPr/>
      </p:nvGrpSpPr>
      <p:grpSpPr>
        <a:xfrm>
          <a:off x="0" y="0"/>
          <a:ext cx="0" cy="0"/>
          <a:chOff x="0" y="0"/>
          <a:chExt cx="0" cy="0"/>
        </a:xfrm>
      </p:grpSpPr>
      <p:sp>
        <p:nvSpPr>
          <p:cNvPr name="AutoShape 2" id="2"/>
          <p:cNvSpPr/>
          <p:nvPr/>
        </p:nvSpPr>
        <p:spPr>
          <a:xfrm rot="-2335582">
            <a:off x="2610726" y="-459409"/>
            <a:ext cx="30601" cy="3238550"/>
          </a:xfrm>
          <a:prstGeom prst="rect">
            <a:avLst/>
          </a:prstGeom>
          <a:solidFill>
            <a:srgbClr val="F8FBFD"/>
          </a:solidFill>
        </p:spPr>
      </p:sp>
      <p:sp>
        <p:nvSpPr>
          <p:cNvPr name="Freeform 3" id="3"/>
          <p:cNvSpPr/>
          <p:nvPr/>
        </p:nvSpPr>
        <p:spPr>
          <a:xfrm flipH="false" flipV="false" rot="0">
            <a:off x="-2659994" y="-109469"/>
            <a:ext cx="9509762" cy="7749796"/>
          </a:xfrm>
          <a:custGeom>
            <a:avLst/>
            <a:gdLst/>
            <a:ahLst/>
            <a:cxnLst/>
            <a:rect r="r" b="b" t="t" l="l"/>
            <a:pathLst>
              <a:path h="7749796" w="9509762">
                <a:moveTo>
                  <a:pt x="0" y="0"/>
                </a:moveTo>
                <a:lnTo>
                  <a:pt x="9509762" y="0"/>
                </a:lnTo>
                <a:lnTo>
                  <a:pt x="9509762" y="7749796"/>
                </a:lnTo>
                <a:lnTo>
                  <a:pt x="0" y="7749796"/>
                </a:lnTo>
                <a:lnTo>
                  <a:pt x="0" y="0"/>
                </a:lnTo>
                <a:close/>
              </a:path>
            </a:pathLst>
          </a:custGeom>
          <a:blipFill>
            <a:blip r:embed="rId2">
              <a:alphaModFix amt="46000"/>
            </a:blip>
            <a:stretch>
              <a:fillRect l="-11119" t="0" r="-11119" b="0"/>
            </a:stretch>
          </a:blipFill>
        </p:spPr>
      </p:sp>
      <p:sp>
        <p:nvSpPr>
          <p:cNvPr name="AutoShape 4" id="4"/>
          <p:cNvSpPr/>
          <p:nvPr/>
        </p:nvSpPr>
        <p:spPr>
          <a:xfrm rot="-2295618">
            <a:off x="4391304" y="-4063361"/>
            <a:ext cx="6887586" cy="12786099"/>
          </a:xfrm>
          <a:prstGeom prst="rect">
            <a:avLst/>
          </a:prstGeom>
          <a:solidFill>
            <a:srgbClr val="BC1823">
              <a:alpha val="72941"/>
            </a:srgbClr>
          </a:solidFill>
        </p:spPr>
      </p:sp>
      <p:grpSp>
        <p:nvGrpSpPr>
          <p:cNvPr name="Group 5" id="5"/>
          <p:cNvGrpSpPr/>
          <p:nvPr/>
        </p:nvGrpSpPr>
        <p:grpSpPr>
          <a:xfrm rot="0">
            <a:off x="3818102" y="731520"/>
            <a:ext cx="5080213" cy="2656056"/>
            <a:chOff x="0" y="0"/>
            <a:chExt cx="6773618" cy="3541407"/>
          </a:xfrm>
        </p:grpSpPr>
        <p:sp>
          <p:nvSpPr>
            <p:cNvPr name="TextBox 6" id="6"/>
            <p:cNvSpPr txBox="true"/>
            <p:nvPr/>
          </p:nvSpPr>
          <p:spPr>
            <a:xfrm rot="0">
              <a:off x="0" y="0"/>
              <a:ext cx="6773618" cy="558800"/>
            </a:xfrm>
            <a:prstGeom prst="rect">
              <a:avLst/>
            </a:prstGeom>
          </p:spPr>
          <p:txBody>
            <a:bodyPr anchor="t" rtlCol="false" tIns="0" lIns="0" bIns="0" rIns="0">
              <a:spAutoFit/>
            </a:bodyPr>
            <a:lstStyle/>
            <a:p>
              <a:pPr algn="r">
                <a:lnSpc>
                  <a:spcPts val="3359"/>
                </a:lnSpc>
              </a:pPr>
              <a:r>
                <a:rPr lang="en-US" sz="2799">
                  <a:solidFill>
                    <a:srgbClr val="F8FBFD"/>
                  </a:solidFill>
                  <a:latin typeface="Montserrat Classic"/>
                </a:rPr>
                <a:t>Deep Data Diving</a:t>
              </a:r>
              <a:r>
                <a:rPr lang="en-US" sz="2799">
                  <a:solidFill>
                    <a:srgbClr val="F8FBFD"/>
                  </a:solidFill>
                  <a:latin typeface="Montserrat Classic Bold"/>
                </a:rPr>
                <a:t> </a:t>
              </a:r>
            </a:p>
          </p:txBody>
        </p:sp>
        <p:sp>
          <p:nvSpPr>
            <p:cNvPr name="TextBox 7" id="7"/>
            <p:cNvSpPr txBox="true"/>
            <p:nvPr/>
          </p:nvSpPr>
          <p:spPr>
            <a:xfrm rot="0">
              <a:off x="524933" y="832497"/>
              <a:ext cx="6248685" cy="2708910"/>
            </a:xfrm>
            <a:prstGeom prst="rect">
              <a:avLst/>
            </a:prstGeom>
          </p:spPr>
          <p:txBody>
            <a:bodyPr anchor="t" rtlCol="false" tIns="0" lIns="0" bIns="0" rIns="0">
              <a:spAutoFit/>
            </a:bodyPr>
            <a:lstStyle/>
            <a:p>
              <a:pPr algn="r">
                <a:lnSpc>
                  <a:spcPts val="2700"/>
                </a:lnSpc>
              </a:pPr>
              <a:r>
                <a:rPr lang="en-US" sz="1800" spc="18">
                  <a:solidFill>
                    <a:srgbClr val="F8FBFD"/>
                  </a:solidFill>
                  <a:latin typeface="Montserrat Light"/>
                </a:rPr>
                <a:t>Understanding current buying patterns is key to finding your new starting point. We utilized extractions and the Performance Sales Summary by Price Type report to build the data set for our show forecasts and buyer modeling.</a:t>
              </a:r>
            </a:p>
          </p:txBody>
        </p:sp>
      </p:grpSp>
      <p:sp>
        <p:nvSpPr>
          <p:cNvPr name="TextBox 8" id="8"/>
          <p:cNvSpPr txBox="true"/>
          <p:nvPr/>
        </p:nvSpPr>
        <p:spPr>
          <a:xfrm rot="0">
            <a:off x="731520" y="5369560"/>
            <a:ext cx="3548956" cy="1295400"/>
          </a:xfrm>
          <a:prstGeom prst="rect">
            <a:avLst/>
          </a:prstGeom>
        </p:spPr>
        <p:txBody>
          <a:bodyPr anchor="t" rtlCol="false" tIns="0" lIns="0" bIns="0" rIns="0">
            <a:spAutoFit/>
          </a:bodyPr>
          <a:lstStyle/>
          <a:p>
            <a:pPr>
              <a:lnSpc>
                <a:spcPts val="5159"/>
              </a:lnSpc>
            </a:pPr>
            <a:r>
              <a:rPr lang="en-US" sz="4299" spc="-42">
                <a:solidFill>
                  <a:srgbClr val="F8FBFD"/>
                </a:solidFill>
                <a:latin typeface="Montserrat Classic"/>
              </a:rPr>
              <a:t>The Starting Point</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53D57"/>
        </a:solidFill>
      </p:bgPr>
    </p:bg>
    <p:spTree>
      <p:nvGrpSpPr>
        <p:cNvPr id="1" name=""/>
        <p:cNvGrpSpPr/>
        <p:nvPr/>
      </p:nvGrpSpPr>
      <p:grpSpPr>
        <a:xfrm>
          <a:off x="0" y="0"/>
          <a:ext cx="0" cy="0"/>
          <a:chOff x="0" y="0"/>
          <a:chExt cx="0" cy="0"/>
        </a:xfrm>
      </p:grpSpPr>
      <p:sp>
        <p:nvSpPr>
          <p:cNvPr name="AutoShape 2" id="2"/>
          <p:cNvSpPr/>
          <p:nvPr/>
        </p:nvSpPr>
        <p:spPr>
          <a:xfrm rot="-2700000">
            <a:off x="9693751" y="6312324"/>
            <a:ext cx="23417" cy="1909472"/>
          </a:xfrm>
          <a:prstGeom prst="rect">
            <a:avLst/>
          </a:prstGeom>
          <a:solidFill>
            <a:srgbClr val="F8FBFD"/>
          </a:solidFill>
        </p:spPr>
      </p:sp>
      <p:sp>
        <p:nvSpPr>
          <p:cNvPr name="Freeform 3" id="3"/>
          <p:cNvSpPr/>
          <p:nvPr/>
        </p:nvSpPr>
        <p:spPr>
          <a:xfrm flipH="false" flipV="false" rot="0">
            <a:off x="-246723" y="-311731"/>
            <a:ext cx="10335968" cy="7578790"/>
          </a:xfrm>
          <a:custGeom>
            <a:avLst/>
            <a:gdLst/>
            <a:ahLst/>
            <a:cxnLst/>
            <a:rect r="r" b="b" t="t" l="l"/>
            <a:pathLst>
              <a:path h="7578790" w="10335968">
                <a:moveTo>
                  <a:pt x="0" y="0"/>
                </a:moveTo>
                <a:lnTo>
                  <a:pt x="10335968" y="0"/>
                </a:lnTo>
                <a:lnTo>
                  <a:pt x="10335968" y="7578791"/>
                </a:lnTo>
                <a:lnTo>
                  <a:pt x="0" y="7578791"/>
                </a:lnTo>
                <a:lnTo>
                  <a:pt x="0" y="0"/>
                </a:lnTo>
                <a:close/>
              </a:path>
            </a:pathLst>
          </a:custGeom>
          <a:blipFill>
            <a:blip r:embed="rId2"/>
            <a:stretch>
              <a:fillRect l="-5447" t="0" r="-4538" b="0"/>
            </a:stretch>
          </a:blipFill>
        </p:spPr>
      </p:sp>
      <p:grpSp>
        <p:nvGrpSpPr>
          <p:cNvPr name="Group 4" id="4"/>
          <p:cNvGrpSpPr/>
          <p:nvPr/>
        </p:nvGrpSpPr>
        <p:grpSpPr>
          <a:xfrm rot="0">
            <a:off x="-246723" y="7027837"/>
            <a:ext cx="10335968" cy="47625"/>
            <a:chOff x="0" y="0"/>
            <a:chExt cx="3828136" cy="17639"/>
          </a:xfrm>
        </p:grpSpPr>
        <p:sp>
          <p:nvSpPr>
            <p:cNvPr name="Freeform 5" id="5"/>
            <p:cNvSpPr/>
            <p:nvPr/>
          </p:nvSpPr>
          <p:spPr>
            <a:xfrm flipH="false" flipV="false" rot="0">
              <a:off x="0" y="0"/>
              <a:ext cx="3828136" cy="17639"/>
            </a:xfrm>
            <a:custGeom>
              <a:avLst/>
              <a:gdLst/>
              <a:ahLst/>
              <a:cxnLst/>
              <a:rect r="r" b="b" t="t" l="l"/>
              <a:pathLst>
                <a:path h="17639" w="3828136">
                  <a:moveTo>
                    <a:pt x="0" y="0"/>
                  </a:moveTo>
                  <a:lnTo>
                    <a:pt x="3828136" y="0"/>
                  </a:lnTo>
                  <a:lnTo>
                    <a:pt x="3828136" y="17639"/>
                  </a:lnTo>
                  <a:lnTo>
                    <a:pt x="0" y="17639"/>
                  </a:lnTo>
                  <a:close/>
                </a:path>
              </a:pathLst>
            </a:custGeom>
            <a:solidFill>
              <a:srgbClr val="BC1823">
                <a:alpha val="15686"/>
              </a:srgbClr>
            </a:solidFill>
          </p:spPr>
        </p:sp>
        <p:sp>
          <p:nvSpPr>
            <p:cNvPr name="TextBox 6" id="6"/>
            <p:cNvSpPr txBox="true"/>
            <p:nvPr/>
          </p:nvSpPr>
          <p:spPr>
            <a:xfrm>
              <a:off x="0" y="-57150"/>
              <a:ext cx="3828136" cy="74789"/>
            </a:xfrm>
            <a:prstGeom prst="rect">
              <a:avLst/>
            </a:prstGeom>
          </p:spPr>
          <p:txBody>
            <a:bodyPr anchor="ctr" rtlCol="false" tIns="50800" lIns="50800" bIns="50800" rIns="50800"/>
            <a:lstStyle/>
            <a:p>
              <a:pPr algn="ctr">
                <a:lnSpc>
                  <a:spcPts val="2700"/>
                </a:lnSpc>
              </a:pPr>
            </a:p>
          </p:txBody>
        </p:sp>
      </p:grpSp>
      <p:grpSp>
        <p:nvGrpSpPr>
          <p:cNvPr name="Group 7" id="7"/>
          <p:cNvGrpSpPr/>
          <p:nvPr/>
        </p:nvGrpSpPr>
        <p:grpSpPr>
          <a:xfrm rot="0">
            <a:off x="731520" y="5316270"/>
            <a:ext cx="6309905" cy="1267410"/>
            <a:chOff x="0" y="0"/>
            <a:chExt cx="8413207" cy="1689879"/>
          </a:xfrm>
        </p:grpSpPr>
        <p:sp>
          <p:nvSpPr>
            <p:cNvPr name="TextBox 8" id="8"/>
            <p:cNvSpPr txBox="true"/>
            <p:nvPr/>
          </p:nvSpPr>
          <p:spPr>
            <a:xfrm rot="0">
              <a:off x="0" y="95250"/>
              <a:ext cx="8401522" cy="957197"/>
            </a:xfrm>
            <a:prstGeom prst="rect">
              <a:avLst/>
            </a:prstGeom>
          </p:spPr>
          <p:txBody>
            <a:bodyPr anchor="t" rtlCol="false" tIns="0" lIns="0" bIns="0" rIns="0">
              <a:spAutoFit/>
            </a:bodyPr>
            <a:lstStyle/>
            <a:p>
              <a:pPr>
                <a:lnSpc>
                  <a:spcPts val="5201"/>
                </a:lnSpc>
              </a:pPr>
              <a:r>
                <a:rPr lang="en-US" sz="5201">
                  <a:solidFill>
                    <a:srgbClr val="F8FBFD"/>
                  </a:solidFill>
                  <a:latin typeface="Montserrat Classic Bold"/>
                </a:rPr>
                <a:t>IMPLEMENTATION</a:t>
              </a:r>
              <a:r>
                <a:rPr lang="en-US" sz="5201">
                  <a:solidFill>
                    <a:srgbClr val="97BCC7"/>
                  </a:solidFill>
                  <a:latin typeface="Montserrat Classic Bold"/>
                </a:rPr>
                <a:t> </a:t>
              </a:r>
            </a:p>
          </p:txBody>
        </p:sp>
        <p:sp>
          <p:nvSpPr>
            <p:cNvPr name="TextBox 9" id="9"/>
            <p:cNvSpPr txBox="true"/>
            <p:nvPr/>
          </p:nvSpPr>
          <p:spPr>
            <a:xfrm rot="0">
              <a:off x="0" y="1243263"/>
              <a:ext cx="8413207" cy="446617"/>
            </a:xfrm>
            <a:prstGeom prst="rect">
              <a:avLst/>
            </a:prstGeom>
          </p:spPr>
          <p:txBody>
            <a:bodyPr anchor="t" rtlCol="false" tIns="0" lIns="0" bIns="0" rIns="0">
              <a:spAutoFit/>
            </a:bodyPr>
            <a:lstStyle/>
            <a:p>
              <a:pPr>
                <a:lnSpc>
                  <a:spcPts val="2800"/>
                </a:lnSpc>
              </a:pPr>
            </a:p>
          </p:txBody>
        </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AutoShape 2" id="2"/>
          <p:cNvSpPr/>
          <p:nvPr/>
        </p:nvSpPr>
        <p:spPr>
          <a:xfrm rot="-2700000">
            <a:off x="-1228829" y="-2132722"/>
            <a:ext cx="3554939" cy="3554243"/>
          </a:xfrm>
          <a:prstGeom prst="rect">
            <a:avLst/>
          </a:prstGeom>
          <a:solidFill>
            <a:srgbClr val="F8FBFD"/>
          </a:solidFill>
        </p:spPr>
      </p:sp>
      <p:sp>
        <p:nvSpPr>
          <p:cNvPr name="AutoShape 3" id="3"/>
          <p:cNvSpPr/>
          <p:nvPr/>
        </p:nvSpPr>
        <p:spPr>
          <a:xfrm rot="-2700000">
            <a:off x="648231" y="878141"/>
            <a:ext cx="3554939" cy="26798"/>
          </a:xfrm>
          <a:prstGeom prst="rect">
            <a:avLst/>
          </a:prstGeom>
          <a:solidFill>
            <a:srgbClr val="F8FBFD"/>
          </a:solidFill>
        </p:spPr>
      </p:sp>
      <p:sp>
        <p:nvSpPr>
          <p:cNvPr name="AutoShape 4" id="4"/>
          <p:cNvSpPr/>
          <p:nvPr/>
        </p:nvSpPr>
        <p:spPr>
          <a:xfrm rot="-2700000">
            <a:off x="9741891" y="6360464"/>
            <a:ext cx="23417" cy="1909472"/>
          </a:xfrm>
          <a:prstGeom prst="rect">
            <a:avLst/>
          </a:prstGeom>
          <a:solidFill>
            <a:srgbClr val="F8FBFD"/>
          </a:solidFill>
        </p:spPr>
      </p:sp>
      <p:sp>
        <p:nvSpPr>
          <p:cNvPr name="Freeform 5" id="5"/>
          <p:cNvSpPr/>
          <p:nvPr/>
        </p:nvSpPr>
        <p:spPr>
          <a:xfrm flipH="false" flipV="false" rot="0">
            <a:off x="0" y="0"/>
            <a:ext cx="10021110" cy="7315200"/>
          </a:xfrm>
          <a:custGeom>
            <a:avLst/>
            <a:gdLst/>
            <a:ahLst/>
            <a:cxnLst/>
            <a:rect r="r" b="b" t="t" l="l"/>
            <a:pathLst>
              <a:path h="7315200" w="10021110">
                <a:moveTo>
                  <a:pt x="0" y="0"/>
                </a:moveTo>
                <a:lnTo>
                  <a:pt x="10021110" y="0"/>
                </a:lnTo>
                <a:lnTo>
                  <a:pt x="10021110" y="7315200"/>
                </a:lnTo>
                <a:lnTo>
                  <a:pt x="0" y="7315200"/>
                </a:lnTo>
                <a:lnTo>
                  <a:pt x="0" y="0"/>
                </a:lnTo>
                <a:close/>
              </a:path>
            </a:pathLst>
          </a:custGeom>
          <a:blipFill>
            <a:blip r:embed="rId2"/>
            <a:stretch>
              <a:fillRect l="-6841" t="-801" r="-3532" b="0"/>
            </a:stretch>
          </a:blipFill>
        </p:spPr>
      </p:sp>
      <p:grpSp>
        <p:nvGrpSpPr>
          <p:cNvPr name="Group 6" id="6"/>
          <p:cNvGrpSpPr/>
          <p:nvPr/>
        </p:nvGrpSpPr>
        <p:grpSpPr>
          <a:xfrm rot="0">
            <a:off x="-133755" y="-152255"/>
            <a:ext cx="9887355" cy="7467455"/>
            <a:chOff x="0" y="0"/>
            <a:chExt cx="3661983" cy="2765724"/>
          </a:xfrm>
        </p:grpSpPr>
        <p:sp>
          <p:nvSpPr>
            <p:cNvPr name="Freeform 7" id="7"/>
            <p:cNvSpPr/>
            <p:nvPr/>
          </p:nvSpPr>
          <p:spPr>
            <a:xfrm flipH="false" flipV="false" rot="0">
              <a:off x="0" y="0"/>
              <a:ext cx="3661983" cy="2765724"/>
            </a:xfrm>
            <a:custGeom>
              <a:avLst/>
              <a:gdLst/>
              <a:ahLst/>
              <a:cxnLst/>
              <a:rect r="r" b="b" t="t" l="l"/>
              <a:pathLst>
                <a:path h="2765724" w="3661983">
                  <a:moveTo>
                    <a:pt x="0" y="0"/>
                  </a:moveTo>
                  <a:lnTo>
                    <a:pt x="3661983" y="0"/>
                  </a:lnTo>
                  <a:lnTo>
                    <a:pt x="3661983" y="2765724"/>
                  </a:lnTo>
                  <a:lnTo>
                    <a:pt x="0" y="2765724"/>
                  </a:lnTo>
                  <a:close/>
                </a:path>
              </a:pathLst>
            </a:custGeom>
            <a:solidFill>
              <a:srgbClr val="053D57">
                <a:alpha val="60784"/>
              </a:srgbClr>
            </a:solidFill>
          </p:spPr>
        </p:sp>
        <p:sp>
          <p:nvSpPr>
            <p:cNvPr name="TextBox 8" id="8"/>
            <p:cNvSpPr txBox="true"/>
            <p:nvPr/>
          </p:nvSpPr>
          <p:spPr>
            <a:xfrm>
              <a:off x="0" y="-57150"/>
              <a:ext cx="3661983" cy="2822874"/>
            </a:xfrm>
            <a:prstGeom prst="rect">
              <a:avLst/>
            </a:prstGeom>
          </p:spPr>
          <p:txBody>
            <a:bodyPr anchor="ctr" rtlCol="false" tIns="50800" lIns="50800" bIns="50800" rIns="50800"/>
            <a:lstStyle/>
            <a:p>
              <a:pPr algn="ctr">
                <a:lnSpc>
                  <a:spcPts val="2700"/>
                </a:lnSpc>
              </a:pPr>
            </a:p>
          </p:txBody>
        </p:sp>
      </p:grpSp>
      <p:sp>
        <p:nvSpPr>
          <p:cNvPr name="TextBox 9" id="9"/>
          <p:cNvSpPr txBox="true"/>
          <p:nvPr/>
        </p:nvSpPr>
        <p:spPr>
          <a:xfrm rot="0">
            <a:off x="731520" y="4722491"/>
            <a:ext cx="3124186" cy="1950244"/>
          </a:xfrm>
          <a:prstGeom prst="rect">
            <a:avLst/>
          </a:prstGeom>
        </p:spPr>
        <p:txBody>
          <a:bodyPr anchor="t" rtlCol="false" tIns="0" lIns="0" bIns="0" rIns="0">
            <a:spAutoFit/>
          </a:bodyPr>
          <a:lstStyle/>
          <a:p>
            <a:pPr>
              <a:lnSpc>
                <a:spcPts val="5160"/>
              </a:lnSpc>
            </a:pPr>
            <a:r>
              <a:rPr lang="en-US" sz="4300" spc="-42">
                <a:solidFill>
                  <a:srgbClr val="F8FBFD"/>
                </a:solidFill>
                <a:latin typeface="Montserrat Classic Bold"/>
              </a:rPr>
              <a:t>Preparing the Box Office</a:t>
            </a:r>
          </a:p>
        </p:txBody>
      </p:sp>
      <p:sp>
        <p:nvSpPr>
          <p:cNvPr name="AutoShape 10" id="10"/>
          <p:cNvSpPr/>
          <p:nvPr/>
        </p:nvSpPr>
        <p:spPr>
          <a:xfrm rot="-2700000">
            <a:off x="4753379" y="-998930"/>
            <a:ext cx="7018983" cy="8529814"/>
          </a:xfrm>
          <a:prstGeom prst="rect">
            <a:avLst/>
          </a:prstGeom>
          <a:solidFill>
            <a:srgbClr val="BC1823">
              <a:alpha val="70980"/>
            </a:srgbClr>
          </a:solidFill>
        </p:spPr>
      </p:sp>
      <p:grpSp>
        <p:nvGrpSpPr>
          <p:cNvPr name="Group 11" id="11"/>
          <p:cNvGrpSpPr/>
          <p:nvPr/>
        </p:nvGrpSpPr>
        <p:grpSpPr>
          <a:xfrm rot="0">
            <a:off x="4809922" y="731520"/>
            <a:ext cx="4572213" cy="4669494"/>
            <a:chOff x="0" y="0"/>
            <a:chExt cx="6096285" cy="6225992"/>
          </a:xfrm>
        </p:grpSpPr>
        <p:sp>
          <p:nvSpPr>
            <p:cNvPr name="TextBox 12" id="12"/>
            <p:cNvSpPr txBox="true"/>
            <p:nvPr/>
          </p:nvSpPr>
          <p:spPr>
            <a:xfrm rot="0">
              <a:off x="0" y="-47625"/>
              <a:ext cx="6096285" cy="446617"/>
            </a:xfrm>
            <a:prstGeom prst="rect">
              <a:avLst/>
            </a:prstGeom>
          </p:spPr>
          <p:txBody>
            <a:bodyPr anchor="t" rtlCol="false" tIns="0" lIns="0" bIns="0" rIns="0">
              <a:spAutoFit/>
            </a:bodyPr>
            <a:lstStyle/>
            <a:p>
              <a:pPr algn="r">
                <a:lnSpc>
                  <a:spcPts val="2800"/>
                </a:lnSpc>
              </a:pPr>
              <a:r>
                <a:rPr lang="en-US" sz="2000" spc="140">
                  <a:solidFill>
                    <a:srgbClr val="F8FBFD"/>
                  </a:solidFill>
                  <a:latin typeface="Montserrat Classic"/>
                </a:rPr>
                <a:t>COMMUNICATION</a:t>
              </a:r>
            </a:p>
          </p:txBody>
        </p:sp>
        <p:sp>
          <p:nvSpPr>
            <p:cNvPr name="TextBox 13" id="13"/>
            <p:cNvSpPr txBox="true"/>
            <p:nvPr/>
          </p:nvSpPr>
          <p:spPr>
            <a:xfrm rot="0">
              <a:off x="0" y="1700862"/>
              <a:ext cx="6096285" cy="446617"/>
            </a:xfrm>
            <a:prstGeom prst="rect">
              <a:avLst/>
            </a:prstGeom>
          </p:spPr>
          <p:txBody>
            <a:bodyPr anchor="t" rtlCol="false" tIns="0" lIns="0" bIns="0" rIns="0">
              <a:spAutoFit/>
            </a:bodyPr>
            <a:lstStyle/>
            <a:p>
              <a:pPr algn="r">
                <a:lnSpc>
                  <a:spcPts val="2800"/>
                </a:lnSpc>
              </a:pPr>
              <a:r>
                <a:rPr lang="en-US" sz="2000" spc="140">
                  <a:solidFill>
                    <a:srgbClr val="F8FBFD"/>
                  </a:solidFill>
                  <a:latin typeface="Montserrat Classic"/>
                </a:rPr>
                <a:t>REASSURANCE</a:t>
              </a:r>
            </a:p>
          </p:txBody>
        </p:sp>
        <p:sp>
          <p:nvSpPr>
            <p:cNvPr name="TextBox 14" id="14"/>
            <p:cNvSpPr txBox="true"/>
            <p:nvPr/>
          </p:nvSpPr>
          <p:spPr>
            <a:xfrm rot="0">
              <a:off x="0" y="3906549"/>
              <a:ext cx="6096285" cy="446617"/>
            </a:xfrm>
            <a:prstGeom prst="rect">
              <a:avLst/>
            </a:prstGeom>
          </p:spPr>
          <p:txBody>
            <a:bodyPr anchor="t" rtlCol="false" tIns="0" lIns="0" bIns="0" rIns="0">
              <a:spAutoFit/>
            </a:bodyPr>
            <a:lstStyle/>
            <a:p>
              <a:pPr algn="r">
                <a:lnSpc>
                  <a:spcPts val="2800"/>
                </a:lnSpc>
              </a:pPr>
              <a:r>
                <a:rPr lang="en-US" sz="2000" spc="140">
                  <a:solidFill>
                    <a:srgbClr val="F8FBFD"/>
                  </a:solidFill>
                  <a:latin typeface="Montserrat Classic"/>
                </a:rPr>
                <a:t>PROCESS AND DOCUMENT</a:t>
              </a:r>
            </a:p>
          </p:txBody>
        </p:sp>
        <p:sp>
          <p:nvSpPr>
            <p:cNvPr name="TextBox 15" id="15"/>
            <p:cNvSpPr txBox="true"/>
            <p:nvPr/>
          </p:nvSpPr>
          <p:spPr>
            <a:xfrm rot="0">
              <a:off x="0" y="477308"/>
              <a:ext cx="6096285" cy="880110"/>
            </a:xfrm>
            <a:prstGeom prst="rect">
              <a:avLst/>
            </a:prstGeom>
          </p:spPr>
          <p:txBody>
            <a:bodyPr anchor="t" rtlCol="false" tIns="0" lIns="0" bIns="0" rIns="0">
              <a:spAutoFit/>
            </a:bodyPr>
            <a:lstStyle/>
            <a:p>
              <a:pPr algn="r">
                <a:lnSpc>
                  <a:spcPts val="2700"/>
                </a:lnSpc>
              </a:pPr>
              <a:r>
                <a:rPr lang="en-US" sz="1800" spc="18">
                  <a:solidFill>
                    <a:srgbClr val="F8FBFD"/>
                  </a:solidFill>
                  <a:latin typeface="Montserrat Light"/>
                </a:rPr>
                <a:t>Ensuring non-ticketing staff are well educated on new protocols.</a:t>
              </a:r>
            </a:p>
          </p:txBody>
        </p:sp>
        <p:sp>
          <p:nvSpPr>
            <p:cNvPr name="TextBox 16" id="16"/>
            <p:cNvSpPr txBox="true"/>
            <p:nvPr/>
          </p:nvSpPr>
          <p:spPr>
            <a:xfrm rot="0">
              <a:off x="0" y="2225795"/>
              <a:ext cx="6096285" cy="1337310"/>
            </a:xfrm>
            <a:prstGeom prst="rect">
              <a:avLst/>
            </a:prstGeom>
          </p:spPr>
          <p:txBody>
            <a:bodyPr anchor="t" rtlCol="false" tIns="0" lIns="0" bIns="0" rIns="0">
              <a:spAutoFit/>
            </a:bodyPr>
            <a:lstStyle/>
            <a:p>
              <a:pPr algn="r">
                <a:lnSpc>
                  <a:spcPts val="2700"/>
                </a:lnSpc>
              </a:pPr>
              <a:r>
                <a:rPr lang="en-US" sz="1800" spc="18">
                  <a:solidFill>
                    <a:srgbClr val="F8FBFD"/>
                  </a:solidFill>
                  <a:latin typeface="Montserrat Light"/>
                </a:rPr>
                <a:t>The front line staff should know they are supported as patrons are encountering this change.</a:t>
              </a:r>
            </a:p>
          </p:txBody>
        </p:sp>
        <p:sp>
          <p:nvSpPr>
            <p:cNvPr name="TextBox 17" id="17"/>
            <p:cNvSpPr txBox="true"/>
            <p:nvPr/>
          </p:nvSpPr>
          <p:spPr>
            <a:xfrm rot="0">
              <a:off x="0" y="4431482"/>
              <a:ext cx="6096285" cy="1794510"/>
            </a:xfrm>
            <a:prstGeom prst="rect">
              <a:avLst/>
            </a:prstGeom>
          </p:spPr>
          <p:txBody>
            <a:bodyPr anchor="t" rtlCol="false" tIns="0" lIns="0" bIns="0" rIns="0">
              <a:spAutoFit/>
            </a:bodyPr>
            <a:lstStyle/>
            <a:p>
              <a:pPr algn="r">
                <a:lnSpc>
                  <a:spcPts val="2700"/>
                </a:lnSpc>
              </a:pPr>
              <a:r>
                <a:rPr lang="en-US" sz="1800" spc="18">
                  <a:solidFill>
                    <a:srgbClr val="F8FBFD"/>
                  </a:solidFill>
                  <a:latin typeface="Montserrat Light"/>
                </a:rPr>
                <a:t>Utilizing Tessitura functionality that was new to DCT allowed for a smooth transition that ensured leadership was aware of patron response. </a:t>
              </a:r>
            </a:p>
          </p:txBody>
        </p:sp>
      </p:gr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BC1823"/>
        </a:solidFill>
      </p:bgPr>
    </p:bg>
    <p:spTree>
      <p:nvGrpSpPr>
        <p:cNvPr id="1" name=""/>
        <p:cNvGrpSpPr/>
        <p:nvPr/>
      </p:nvGrpSpPr>
      <p:grpSpPr>
        <a:xfrm>
          <a:off x="0" y="0"/>
          <a:ext cx="0" cy="0"/>
          <a:chOff x="0" y="0"/>
          <a:chExt cx="0" cy="0"/>
        </a:xfrm>
      </p:grpSpPr>
      <p:sp>
        <p:nvSpPr>
          <p:cNvPr name="AutoShape 2" id="2"/>
          <p:cNvSpPr/>
          <p:nvPr/>
        </p:nvSpPr>
        <p:spPr>
          <a:xfrm rot="0">
            <a:off x="3363503" y="731520"/>
            <a:ext cx="25400" cy="4429588"/>
          </a:xfrm>
          <a:prstGeom prst="rect">
            <a:avLst/>
          </a:prstGeom>
          <a:solidFill>
            <a:srgbClr val="F8FBFD"/>
          </a:solidFill>
        </p:spPr>
      </p:sp>
      <p:grpSp>
        <p:nvGrpSpPr>
          <p:cNvPr name="Group 3" id="3"/>
          <p:cNvGrpSpPr/>
          <p:nvPr/>
        </p:nvGrpSpPr>
        <p:grpSpPr>
          <a:xfrm rot="0">
            <a:off x="731520" y="1015131"/>
            <a:ext cx="2281403" cy="1933149"/>
            <a:chOff x="0" y="0"/>
            <a:chExt cx="3041871" cy="2577532"/>
          </a:xfrm>
        </p:grpSpPr>
        <p:pic>
          <p:nvPicPr>
            <p:cNvPr name="Picture 4" id="4"/>
            <p:cNvPicPr>
              <a:picLocks noChangeAspect="true"/>
            </p:cNvPicPr>
            <p:nvPr/>
          </p:nvPicPr>
          <p:blipFill>
            <a:blip r:embed="rId2"/>
            <a:srcRect l="18283" t="0" r="18283" b="0"/>
            <a:stretch>
              <a:fillRect/>
            </a:stretch>
          </p:blipFill>
          <p:spPr>
            <a:xfrm flipH="false" flipV="false">
              <a:off x="0" y="0"/>
              <a:ext cx="3041871" cy="2577532"/>
            </a:xfrm>
            <a:prstGeom prst="rect">
              <a:avLst/>
            </a:prstGeom>
          </p:spPr>
        </p:pic>
      </p:grpSp>
      <p:grpSp>
        <p:nvGrpSpPr>
          <p:cNvPr name="Group 5" id="5"/>
          <p:cNvGrpSpPr/>
          <p:nvPr/>
        </p:nvGrpSpPr>
        <p:grpSpPr>
          <a:xfrm rot="0">
            <a:off x="3740394" y="1015131"/>
            <a:ext cx="2281403" cy="1933149"/>
            <a:chOff x="0" y="0"/>
            <a:chExt cx="3041871" cy="2577532"/>
          </a:xfrm>
        </p:grpSpPr>
        <p:pic>
          <p:nvPicPr>
            <p:cNvPr name="Picture 6" id="6"/>
            <p:cNvPicPr>
              <a:picLocks noChangeAspect="true"/>
            </p:cNvPicPr>
            <p:nvPr/>
          </p:nvPicPr>
          <p:blipFill>
            <a:blip r:embed="rId3"/>
            <a:srcRect l="19349" t="0" r="19349" b="0"/>
            <a:stretch>
              <a:fillRect/>
            </a:stretch>
          </p:blipFill>
          <p:spPr>
            <a:xfrm flipH="false" flipV="false">
              <a:off x="0" y="0"/>
              <a:ext cx="3041871" cy="2577532"/>
            </a:xfrm>
            <a:prstGeom prst="rect">
              <a:avLst/>
            </a:prstGeom>
          </p:spPr>
        </p:pic>
      </p:grpSp>
      <p:grpSp>
        <p:nvGrpSpPr>
          <p:cNvPr name="Group 7" id="7"/>
          <p:cNvGrpSpPr/>
          <p:nvPr/>
        </p:nvGrpSpPr>
        <p:grpSpPr>
          <a:xfrm rot="0">
            <a:off x="6742522" y="1015131"/>
            <a:ext cx="2281403" cy="1933149"/>
            <a:chOff x="0" y="0"/>
            <a:chExt cx="3041871" cy="2577532"/>
          </a:xfrm>
        </p:grpSpPr>
        <p:pic>
          <p:nvPicPr>
            <p:cNvPr name="Picture 8" id="8"/>
            <p:cNvPicPr>
              <a:picLocks noChangeAspect="true"/>
            </p:cNvPicPr>
            <p:nvPr/>
          </p:nvPicPr>
          <p:blipFill>
            <a:blip r:embed="rId4"/>
            <a:srcRect l="17946" t="0" r="17946" b="0"/>
            <a:stretch>
              <a:fillRect/>
            </a:stretch>
          </p:blipFill>
          <p:spPr>
            <a:xfrm flipH="false" flipV="false">
              <a:off x="0" y="0"/>
              <a:ext cx="3041871" cy="2577532"/>
            </a:xfrm>
            <a:prstGeom prst="rect">
              <a:avLst/>
            </a:prstGeom>
          </p:spPr>
        </p:pic>
      </p:grpSp>
      <p:sp>
        <p:nvSpPr>
          <p:cNvPr name="AutoShape 9" id="9"/>
          <p:cNvSpPr/>
          <p:nvPr/>
        </p:nvSpPr>
        <p:spPr>
          <a:xfrm rot="-2700000">
            <a:off x="-1272658" y="5694170"/>
            <a:ext cx="1514362" cy="1514065"/>
          </a:xfrm>
          <a:prstGeom prst="rect">
            <a:avLst/>
          </a:prstGeom>
          <a:solidFill>
            <a:srgbClr val="F8FBFD"/>
          </a:solidFill>
        </p:spPr>
      </p:sp>
      <p:sp>
        <p:nvSpPr>
          <p:cNvPr name="AutoShape 10" id="10"/>
          <p:cNvSpPr/>
          <p:nvPr/>
        </p:nvSpPr>
        <p:spPr>
          <a:xfrm rot="-2700000">
            <a:off x="9432473" y="5898055"/>
            <a:ext cx="1040204" cy="1183592"/>
          </a:xfrm>
          <a:prstGeom prst="rect">
            <a:avLst/>
          </a:prstGeom>
          <a:solidFill>
            <a:srgbClr val="F8FBFD"/>
          </a:solidFill>
        </p:spPr>
      </p:sp>
      <p:sp>
        <p:nvSpPr>
          <p:cNvPr name="AutoShape 11" id="11"/>
          <p:cNvSpPr/>
          <p:nvPr/>
        </p:nvSpPr>
        <p:spPr>
          <a:xfrm rot="-2700000">
            <a:off x="-727728" y="7228469"/>
            <a:ext cx="1514362" cy="26935"/>
          </a:xfrm>
          <a:prstGeom prst="rect">
            <a:avLst/>
          </a:prstGeom>
          <a:solidFill>
            <a:srgbClr val="F8FBFD"/>
          </a:solidFill>
        </p:spPr>
      </p:sp>
      <p:sp>
        <p:nvSpPr>
          <p:cNvPr name="AutoShape 12" id="12"/>
          <p:cNvSpPr/>
          <p:nvPr/>
        </p:nvSpPr>
        <p:spPr>
          <a:xfrm rot="-2700000">
            <a:off x="9838016" y="6456085"/>
            <a:ext cx="23417" cy="1909472"/>
          </a:xfrm>
          <a:prstGeom prst="rect">
            <a:avLst/>
          </a:prstGeom>
          <a:solidFill>
            <a:srgbClr val="F8FBFD"/>
          </a:solidFill>
        </p:spPr>
      </p:sp>
      <p:sp>
        <p:nvSpPr>
          <p:cNvPr name="AutoShape 13" id="13"/>
          <p:cNvSpPr/>
          <p:nvPr/>
        </p:nvSpPr>
        <p:spPr>
          <a:xfrm rot="0">
            <a:off x="6364697" y="731520"/>
            <a:ext cx="25400" cy="4429588"/>
          </a:xfrm>
          <a:prstGeom prst="rect">
            <a:avLst/>
          </a:prstGeom>
          <a:solidFill>
            <a:srgbClr val="F8FBFD"/>
          </a:solidFill>
        </p:spPr>
      </p:sp>
      <p:sp>
        <p:nvSpPr>
          <p:cNvPr name="TextBox 14" id="14"/>
          <p:cNvSpPr txBox="true"/>
          <p:nvPr/>
        </p:nvSpPr>
        <p:spPr>
          <a:xfrm rot="0">
            <a:off x="1068555" y="5904706"/>
            <a:ext cx="7616489" cy="578644"/>
          </a:xfrm>
          <a:prstGeom prst="rect">
            <a:avLst/>
          </a:prstGeom>
        </p:spPr>
        <p:txBody>
          <a:bodyPr anchor="t" rtlCol="false" tIns="0" lIns="0" bIns="0" rIns="0">
            <a:spAutoFit/>
          </a:bodyPr>
          <a:lstStyle/>
          <a:p>
            <a:pPr algn="ctr">
              <a:lnSpc>
                <a:spcPts val="4560"/>
              </a:lnSpc>
            </a:pPr>
            <a:r>
              <a:rPr lang="en-US" sz="3800" spc="38">
                <a:solidFill>
                  <a:srgbClr val="F8FBFD"/>
                </a:solidFill>
                <a:latin typeface="Montserrat Classic Bold"/>
              </a:rPr>
              <a:t>THE TOOLKIT</a:t>
            </a:r>
          </a:p>
        </p:txBody>
      </p:sp>
      <p:grpSp>
        <p:nvGrpSpPr>
          <p:cNvPr name="Group 15" id="15"/>
          <p:cNvGrpSpPr/>
          <p:nvPr/>
        </p:nvGrpSpPr>
        <p:grpSpPr>
          <a:xfrm rot="0">
            <a:off x="731520" y="3317321"/>
            <a:ext cx="2281403" cy="1375399"/>
            <a:chOff x="0" y="0"/>
            <a:chExt cx="3041871" cy="1833866"/>
          </a:xfrm>
        </p:grpSpPr>
        <p:sp>
          <p:nvSpPr>
            <p:cNvPr name="TextBox 16" id="16"/>
            <p:cNvSpPr txBox="true"/>
            <p:nvPr/>
          </p:nvSpPr>
          <p:spPr>
            <a:xfrm rot="0">
              <a:off x="0" y="-47625"/>
              <a:ext cx="3041871" cy="446617"/>
            </a:xfrm>
            <a:prstGeom prst="rect">
              <a:avLst/>
            </a:prstGeom>
          </p:spPr>
          <p:txBody>
            <a:bodyPr anchor="t" rtlCol="false" tIns="0" lIns="0" bIns="0" rIns="0">
              <a:spAutoFit/>
            </a:bodyPr>
            <a:lstStyle/>
            <a:p>
              <a:pPr algn="ctr">
                <a:lnSpc>
                  <a:spcPts val="2800"/>
                </a:lnSpc>
              </a:pPr>
              <a:r>
                <a:rPr lang="en-US" sz="2000" spc="140">
                  <a:solidFill>
                    <a:srgbClr val="F8FBFD"/>
                  </a:solidFill>
                  <a:latin typeface="Montserrat Classic"/>
                </a:rPr>
                <a:t>CSI ENTRY</a:t>
              </a:r>
            </a:p>
          </p:txBody>
        </p:sp>
        <p:sp>
          <p:nvSpPr>
            <p:cNvPr name="TextBox 17" id="17"/>
            <p:cNvSpPr txBox="true"/>
            <p:nvPr/>
          </p:nvSpPr>
          <p:spPr>
            <a:xfrm rot="0">
              <a:off x="0" y="667371"/>
              <a:ext cx="3041871" cy="1166495"/>
            </a:xfrm>
            <a:prstGeom prst="rect">
              <a:avLst/>
            </a:prstGeom>
          </p:spPr>
          <p:txBody>
            <a:bodyPr anchor="t" rtlCol="false" tIns="0" lIns="0" bIns="0" rIns="0">
              <a:spAutoFit/>
            </a:bodyPr>
            <a:lstStyle/>
            <a:p>
              <a:pPr algn="ctr">
                <a:lnSpc>
                  <a:spcPts val="2400"/>
                </a:lnSpc>
              </a:pPr>
              <a:r>
                <a:rPr lang="en-US" sz="1600" spc="16">
                  <a:solidFill>
                    <a:srgbClr val="F8FBFD"/>
                  </a:solidFill>
                  <a:latin typeface="Montserrat Light"/>
                </a:rPr>
                <a:t>DCT implemented new CSI protocols to track patron feedback </a:t>
              </a:r>
            </a:p>
          </p:txBody>
        </p:sp>
      </p:grpSp>
      <p:grpSp>
        <p:nvGrpSpPr>
          <p:cNvPr name="Group 18" id="18"/>
          <p:cNvGrpSpPr/>
          <p:nvPr/>
        </p:nvGrpSpPr>
        <p:grpSpPr>
          <a:xfrm rot="0">
            <a:off x="3722884" y="3317321"/>
            <a:ext cx="2281403" cy="1675437"/>
            <a:chOff x="0" y="0"/>
            <a:chExt cx="3041871" cy="2233916"/>
          </a:xfrm>
        </p:grpSpPr>
        <p:sp>
          <p:nvSpPr>
            <p:cNvPr name="TextBox 19" id="19"/>
            <p:cNvSpPr txBox="true"/>
            <p:nvPr/>
          </p:nvSpPr>
          <p:spPr>
            <a:xfrm rot="0">
              <a:off x="0" y="-47625"/>
              <a:ext cx="3041871" cy="446617"/>
            </a:xfrm>
            <a:prstGeom prst="rect">
              <a:avLst/>
            </a:prstGeom>
          </p:spPr>
          <p:txBody>
            <a:bodyPr anchor="t" rtlCol="false" tIns="0" lIns="0" bIns="0" rIns="0">
              <a:spAutoFit/>
            </a:bodyPr>
            <a:lstStyle/>
            <a:p>
              <a:pPr algn="ctr">
                <a:lnSpc>
                  <a:spcPts val="2800"/>
                </a:lnSpc>
              </a:pPr>
              <a:r>
                <a:rPr lang="en-US" sz="2000" spc="140">
                  <a:solidFill>
                    <a:srgbClr val="F8FBFD"/>
                  </a:solidFill>
                  <a:latin typeface="Montserrat Classic"/>
                </a:rPr>
                <a:t>TNEW</a:t>
              </a:r>
            </a:p>
          </p:txBody>
        </p:sp>
        <p:sp>
          <p:nvSpPr>
            <p:cNvPr name="TextBox 20" id="20"/>
            <p:cNvSpPr txBox="true"/>
            <p:nvPr/>
          </p:nvSpPr>
          <p:spPr>
            <a:xfrm rot="0">
              <a:off x="0" y="667371"/>
              <a:ext cx="3041871" cy="1566545"/>
            </a:xfrm>
            <a:prstGeom prst="rect">
              <a:avLst/>
            </a:prstGeom>
          </p:spPr>
          <p:txBody>
            <a:bodyPr anchor="t" rtlCol="false" tIns="0" lIns="0" bIns="0" rIns="0">
              <a:spAutoFit/>
            </a:bodyPr>
            <a:lstStyle/>
            <a:p>
              <a:pPr algn="ctr">
                <a:lnSpc>
                  <a:spcPts val="2400"/>
                </a:lnSpc>
              </a:pPr>
              <a:r>
                <a:rPr lang="en-US" sz="1600" spc="16">
                  <a:solidFill>
                    <a:srgbClr val="F8FBFD"/>
                  </a:solidFill>
                  <a:latin typeface="Montserrat Light"/>
                </a:rPr>
                <a:t>Additional language and disclosures were added to the purchase path</a:t>
              </a:r>
            </a:p>
          </p:txBody>
        </p:sp>
      </p:grpSp>
      <p:grpSp>
        <p:nvGrpSpPr>
          <p:cNvPr name="Group 21" id="21"/>
          <p:cNvGrpSpPr/>
          <p:nvPr/>
        </p:nvGrpSpPr>
        <p:grpSpPr>
          <a:xfrm rot="0">
            <a:off x="6733909" y="3317321"/>
            <a:ext cx="2281403" cy="1977856"/>
            <a:chOff x="0" y="0"/>
            <a:chExt cx="3041871" cy="2637141"/>
          </a:xfrm>
        </p:grpSpPr>
        <p:sp>
          <p:nvSpPr>
            <p:cNvPr name="TextBox 22" id="22"/>
            <p:cNvSpPr txBox="true"/>
            <p:nvPr/>
          </p:nvSpPr>
          <p:spPr>
            <a:xfrm rot="0">
              <a:off x="0" y="-47625"/>
              <a:ext cx="3041871" cy="449792"/>
            </a:xfrm>
            <a:prstGeom prst="rect">
              <a:avLst/>
            </a:prstGeom>
          </p:spPr>
          <p:txBody>
            <a:bodyPr anchor="t" rtlCol="false" tIns="0" lIns="0" bIns="0" rIns="0">
              <a:spAutoFit/>
            </a:bodyPr>
            <a:lstStyle/>
            <a:p>
              <a:pPr algn="ctr">
                <a:lnSpc>
                  <a:spcPts val="2800"/>
                </a:lnSpc>
              </a:pPr>
              <a:r>
                <a:rPr lang="en-US" sz="2000" spc="140">
                  <a:solidFill>
                    <a:srgbClr val="F8FBFD"/>
                  </a:solidFill>
                  <a:latin typeface="Montserrat Classic"/>
                </a:rPr>
                <a:t> REPORTING</a:t>
              </a:r>
            </a:p>
          </p:txBody>
        </p:sp>
        <p:sp>
          <p:nvSpPr>
            <p:cNvPr name="TextBox 23" id="23"/>
            <p:cNvSpPr txBox="true"/>
            <p:nvPr/>
          </p:nvSpPr>
          <p:spPr>
            <a:xfrm rot="0">
              <a:off x="0" y="670546"/>
              <a:ext cx="3041871" cy="1966595"/>
            </a:xfrm>
            <a:prstGeom prst="rect">
              <a:avLst/>
            </a:prstGeom>
          </p:spPr>
          <p:txBody>
            <a:bodyPr anchor="t" rtlCol="false" tIns="0" lIns="0" bIns="0" rIns="0">
              <a:spAutoFit/>
            </a:bodyPr>
            <a:lstStyle/>
            <a:p>
              <a:pPr algn="ctr">
                <a:lnSpc>
                  <a:spcPts val="2400"/>
                </a:lnSpc>
              </a:pPr>
              <a:r>
                <a:rPr lang="en-US" sz="1600" spc="16">
                  <a:solidFill>
                    <a:srgbClr val="F8FBFD"/>
                  </a:solidFill>
                  <a:latin typeface="Montserrat Light"/>
                </a:rPr>
                <a:t>A custom report was built to allow the box office team to quickly identify specific price availability</a:t>
              </a:r>
            </a:p>
          </p:txBody>
        </p:sp>
      </p:gr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8FBFD"/>
        </a:solidFill>
      </p:bgPr>
    </p:bg>
    <p:spTree>
      <p:nvGrpSpPr>
        <p:cNvPr id="1" name=""/>
        <p:cNvGrpSpPr/>
        <p:nvPr/>
      </p:nvGrpSpPr>
      <p:grpSpPr>
        <a:xfrm>
          <a:off x="0" y="0"/>
          <a:ext cx="0" cy="0"/>
          <a:chOff x="0" y="0"/>
          <a:chExt cx="0" cy="0"/>
        </a:xfrm>
      </p:grpSpPr>
      <p:sp>
        <p:nvSpPr>
          <p:cNvPr name="AutoShape 2" id="2"/>
          <p:cNvSpPr/>
          <p:nvPr/>
        </p:nvSpPr>
        <p:spPr>
          <a:xfrm rot="-2700000">
            <a:off x="7178522" y="-1076302"/>
            <a:ext cx="1816139" cy="1815784"/>
          </a:xfrm>
          <a:prstGeom prst="rect">
            <a:avLst/>
          </a:prstGeom>
          <a:solidFill>
            <a:srgbClr val="BC1823"/>
          </a:solidFill>
        </p:spPr>
      </p:sp>
      <p:sp>
        <p:nvSpPr>
          <p:cNvPr name="AutoShape 3" id="3"/>
          <p:cNvSpPr/>
          <p:nvPr/>
        </p:nvSpPr>
        <p:spPr>
          <a:xfrm rot="-2700000">
            <a:off x="-684968" y="4076789"/>
            <a:ext cx="4215873" cy="5693313"/>
          </a:xfrm>
          <a:prstGeom prst="rect">
            <a:avLst/>
          </a:prstGeom>
          <a:solidFill>
            <a:srgbClr val="BC1823"/>
          </a:solidFill>
        </p:spPr>
      </p:sp>
      <p:sp>
        <p:nvSpPr>
          <p:cNvPr name="AutoShape 4" id="4"/>
          <p:cNvSpPr/>
          <p:nvPr/>
        </p:nvSpPr>
        <p:spPr>
          <a:xfrm rot="-2700000">
            <a:off x="7946060" y="-235135"/>
            <a:ext cx="4043490" cy="26728"/>
          </a:xfrm>
          <a:prstGeom prst="rect">
            <a:avLst/>
          </a:prstGeom>
          <a:solidFill>
            <a:srgbClr val="053D57"/>
          </a:solidFill>
        </p:spPr>
      </p:sp>
      <p:sp>
        <p:nvSpPr>
          <p:cNvPr name="AutoShape 5" id="5"/>
          <p:cNvSpPr/>
          <p:nvPr/>
        </p:nvSpPr>
        <p:spPr>
          <a:xfrm rot="-2700000">
            <a:off x="3395585" y="2163914"/>
            <a:ext cx="23417" cy="6248732"/>
          </a:xfrm>
          <a:prstGeom prst="rect">
            <a:avLst/>
          </a:prstGeom>
          <a:solidFill>
            <a:srgbClr val="053D57"/>
          </a:solidFill>
        </p:spPr>
      </p:sp>
      <p:grpSp>
        <p:nvGrpSpPr>
          <p:cNvPr name="Group 6" id="6"/>
          <p:cNvGrpSpPr>
            <a:grpSpLocks noChangeAspect="true"/>
          </p:cNvGrpSpPr>
          <p:nvPr/>
        </p:nvGrpSpPr>
        <p:grpSpPr>
          <a:xfrm rot="0">
            <a:off x="942566" y="1389653"/>
            <a:ext cx="3483566" cy="4535894"/>
            <a:chOff x="0" y="0"/>
            <a:chExt cx="14630400" cy="19050000"/>
          </a:xfrm>
        </p:grpSpPr>
        <p:sp>
          <p:nvSpPr>
            <p:cNvPr name="Freeform 7" id="7"/>
            <p:cNvSpPr/>
            <p:nvPr/>
          </p:nvSpPr>
          <p:spPr>
            <a:xfrm flipH="false" flipV="false" rot="0">
              <a:off x="604520" y="545084"/>
              <a:ext cx="13421360" cy="17959831"/>
            </a:xfrm>
            <a:custGeom>
              <a:avLst/>
              <a:gdLst/>
              <a:ahLst/>
              <a:cxnLst/>
              <a:rect r="r" b="b" t="t" l="l"/>
              <a:pathLst>
                <a:path h="17959831" w="13421360">
                  <a:moveTo>
                    <a:pt x="13421360" y="17959831"/>
                  </a:moveTo>
                  <a:lnTo>
                    <a:pt x="0" y="17959831"/>
                  </a:lnTo>
                  <a:lnTo>
                    <a:pt x="0" y="0"/>
                  </a:lnTo>
                  <a:lnTo>
                    <a:pt x="13421360" y="0"/>
                  </a:lnTo>
                  <a:lnTo>
                    <a:pt x="13421360" y="17959831"/>
                  </a:lnTo>
                  <a:close/>
                </a:path>
              </a:pathLst>
            </a:custGeom>
            <a:blipFill>
              <a:blip r:embed="rId2"/>
              <a:stretch>
                <a:fillRect l="-47362" t="0" r="-101599" b="0"/>
              </a:stretch>
            </a:blipFill>
          </p:spPr>
        </p:sp>
        <p:sp>
          <p:nvSpPr>
            <p:cNvPr name="Freeform 8" id="8"/>
            <p:cNvSpPr/>
            <p:nvPr/>
          </p:nvSpPr>
          <p:spPr>
            <a:xfrm flipH="false" flipV="false" rot="0">
              <a:off x="0" y="0"/>
              <a:ext cx="14630400" cy="19050000"/>
            </a:xfrm>
            <a:custGeom>
              <a:avLst/>
              <a:gdLst/>
              <a:ahLst/>
              <a:cxnLst/>
              <a:rect r="r" b="b" t="t" l="l"/>
              <a:pathLst>
                <a:path h="19050000" w="14630400">
                  <a:moveTo>
                    <a:pt x="14630400" y="19050000"/>
                  </a:moveTo>
                  <a:lnTo>
                    <a:pt x="0" y="19050000"/>
                  </a:lnTo>
                  <a:lnTo>
                    <a:pt x="0" y="0"/>
                  </a:lnTo>
                  <a:lnTo>
                    <a:pt x="14630400" y="0"/>
                  </a:lnTo>
                  <a:lnTo>
                    <a:pt x="14630400" y="19050000"/>
                  </a:lnTo>
                  <a:close/>
                </a:path>
              </a:pathLst>
            </a:custGeom>
            <a:blipFill>
              <a:blip r:embed="rId3"/>
              <a:stretch>
                <a:fillRect l="0" t="-32" r="0" b="-32"/>
              </a:stretch>
            </a:blipFill>
          </p:spPr>
        </p:sp>
      </p:grpSp>
      <p:grpSp>
        <p:nvGrpSpPr>
          <p:cNvPr name="Group 9" id="9"/>
          <p:cNvGrpSpPr/>
          <p:nvPr/>
        </p:nvGrpSpPr>
        <p:grpSpPr>
          <a:xfrm rot="0">
            <a:off x="5489790" y="1875969"/>
            <a:ext cx="3532290" cy="3563262"/>
            <a:chOff x="0" y="0"/>
            <a:chExt cx="4709720" cy="4751017"/>
          </a:xfrm>
        </p:grpSpPr>
        <p:sp>
          <p:nvSpPr>
            <p:cNvPr name="TextBox 10" id="10"/>
            <p:cNvSpPr txBox="true"/>
            <p:nvPr/>
          </p:nvSpPr>
          <p:spPr>
            <a:xfrm rot="0">
              <a:off x="646" y="0"/>
              <a:ext cx="4709074" cy="863600"/>
            </a:xfrm>
            <a:prstGeom prst="rect">
              <a:avLst/>
            </a:prstGeom>
          </p:spPr>
          <p:txBody>
            <a:bodyPr anchor="t" rtlCol="false" tIns="0" lIns="0" bIns="0" rIns="0">
              <a:spAutoFit/>
            </a:bodyPr>
            <a:lstStyle/>
            <a:p>
              <a:pPr algn="r">
                <a:lnSpc>
                  <a:spcPts val="5159"/>
                </a:lnSpc>
              </a:pPr>
              <a:r>
                <a:rPr lang="en-US" sz="4299" spc="-42">
                  <a:solidFill>
                    <a:srgbClr val="BC1823"/>
                  </a:solidFill>
                  <a:latin typeface="Montserrat Classic Bold"/>
                </a:rPr>
                <a:t>CSI Entry</a:t>
              </a:r>
            </a:p>
          </p:txBody>
        </p:sp>
        <p:sp>
          <p:nvSpPr>
            <p:cNvPr name="TextBox 11" id="11"/>
            <p:cNvSpPr txBox="true"/>
            <p:nvPr/>
          </p:nvSpPr>
          <p:spPr>
            <a:xfrm rot="0">
              <a:off x="0" y="1103034"/>
              <a:ext cx="4709720" cy="1117600"/>
            </a:xfrm>
            <a:prstGeom prst="rect">
              <a:avLst/>
            </a:prstGeom>
          </p:spPr>
          <p:txBody>
            <a:bodyPr anchor="t" rtlCol="false" tIns="0" lIns="0" bIns="0" rIns="0">
              <a:spAutoFit/>
            </a:bodyPr>
            <a:lstStyle/>
            <a:p>
              <a:pPr algn="r">
                <a:lnSpc>
                  <a:spcPts val="3359"/>
                </a:lnSpc>
              </a:pPr>
              <a:r>
                <a:rPr lang="en-US" sz="2799">
                  <a:solidFill>
                    <a:srgbClr val="000000"/>
                  </a:solidFill>
                  <a:latin typeface="Montserrat Classic"/>
                </a:rPr>
                <a:t>Organizing Patron Feedback</a:t>
              </a:r>
            </a:p>
          </p:txBody>
        </p:sp>
        <p:sp>
          <p:nvSpPr>
            <p:cNvPr name="TextBox 12" id="12"/>
            <p:cNvSpPr txBox="true"/>
            <p:nvPr/>
          </p:nvSpPr>
          <p:spPr>
            <a:xfrm rot="0">
              <a:off x="0" y="2499307"/>
              <a:ext cx="4709720" cy="2251710"/>
            </a:xfrm>
            <a:prstGeom prst="rect">
              <a:avLst/>
            </a:prstGeom>
          </p:spPr>
          <p:txBody>
            <a:bodyPr anchor="t" rtlCol="false" tIns="0" lIns="0" bIns="0" rIns="0">
              <a:spAutoFit/>
            </a:bodyPr>
            <a:lstStyle/>
            <a:p>
              <a:pPr algn="r">
                <a:lnSpc>
                  <a:spcPts val="2700"/>
                </a:lnSpc>
              </a:pPr>
              <a:r>
                <a:rPr lang="en-US" sz="1800" spc="18">
                  <a:solidFill>
                    <a:srgbClr val="000000"/>
                  </a:solidFill>
                  <a:latin typeface="Montserrat Light"/>
                </a:rPr>
                <a:t>New Contact Methods, Categories &amp; Activity Types that were specific to patron feedback about pricing were created to track response.</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BC1823"/>
        </a:solidFill>
      </p:bgPr>
    </p:bg>
    <p:spTree>
      <p:nvGrpSpPr>
        <p:cNvPr id="1" name=""/>
        <p:cNvGrpSpPr/>
        <p:nvPr/>
      </p:nvGrpSpPr>
      <p:grpSpPr>
        <a:xfrm>
          <a:off x="0" y="0"/>
          <a:ext cx="0" cy="0"/>
          <a:chOff x="0" y="0"/>
          <a:chExt cx="0" cy="0"/>
        </a:xfrm>
      </p:grpSpPr>
      <p:sp>
        <p:nvSpPr>
          <p:cNvPr name="AutoShape 2" id="2"/>
          <p:cNvSpPr/>
          <p:nvPr/>
        </p:nvSpPr>
        <p:spPr>
          <a:xfrm rot="-2700000">
            <a:off x="6804595" y="-2794894"/>
            <a:ext cx="3554939" cy="3554243"/>
          </a:xfrm>
          <a:prstGeom prst="rect">
            <a:avLst/>
          </a:prstGeom>
          <a:solidFill>
            <a:srgbClr val="F8FBFD"/>
          </a:solidFill>
        </p:spPr>
      </p:sp>
      <p:sp>
        <p:nvSpPr>
          <p:cNvPr name="AutoShape 3" id="3"/>
          <p:cNvSpPr/>
          <p:nvPr/>
        </p:nvSpPr>
        <p:spPr>
          <a:xfrm rot="-2700000">
            <a:off x="8376855" y="317568"/>
            <a:ext cx="3554939" cy="26798"/>
          </a:xfrm>
          <a:prstGeom prst="rect">
            <a:avLst/>
          </a:prstGeom>
          <a:solidFill>
            <a:srgbClr val="F8FBFD"/>
          </a:solidFill>
        </p:spPr>
      </p:sp>
      <p:sp>
        <p:nvSpPr>
          <p:cNvPr name="AutoShape 4" id="4"/>
          <p:cNvSpPr/>
          <p:nvPr/>
        </p:nvSpPr>
        <p:spPr>
          <a:xfrm rot="-2700000">
            <a:off x="-486339" y="7129080"/>
            <a:ext cx="1299098" cy="26798"/>
          </a:xfrm>
          <a:prstGeom prst="rect">
            <a:avLst/>
          </a:prstGeom>
          <a:solidFill>
            <a:srgbClr val="F8FBFD"/>
          </a:solidFill>
        </p:spPr>
      </p:sp>
      <p:grpSp>
        <p:nvGrpSpPr>
          <p:cNvPr name="Group 5" id="5"/>
          <p:cNvGrpSpPr/>
          <p:nvPr/>
        </p:nvGrpSpPr>
        <p:grpSpPr>
          <a:xfrm rot="0">
            <a:off x="6957307" y="2091893"/>
            <a:ext cx="2442578" cy="2542857"/>
            <a:chOff x="0" y="0"/>
            <a:chExt cx="3256771" cy="3390477"/>
          </a:xfrm>
        </p:grpSpPr>
        <p:sp>
          <p:nvSpPr>
            <p:cNvPr name="TextBox 6" id="6"/>
            <p:cNvSpPr txBox="true"/>
            <p:nvPr/>
          </p:nvSpPr>
          <p:spPr>
            <a:xfrm rot="0">
              <a:off x="0" y="-47625"/>
              <a:ext cx="3256771" cy="446617"/>
            </a:xfrm>
            <a:prstGeom prst="rect">
              <a:avLst/>
            </a:prstGeom>
          </p:spPr>
          <p:txBody>
            <a:bodyPr anchor="t" rtlCol="false" tIns="0" lIns="0" bIns="0" rIns="0">
              <a:spAutoFit/>
            </a:bodyPr>
            <a:lstStyle/>
            <a:p>
              <a:pPr>
                <a:lnSpc>
                  <a:spcPts val="2800"/>
                </a:lnSpc>
              </a:pPr>
            </a:p>
          </p:txBody>
        </p:sp>
        <p:sp>
          <p:nvSpPr>
            <p:cNvPr name="TextBox 7" id="7"/>
            <p:cNvSpPr txBox="true"/>
            <p:nvPr/>
          </p:nvSpPr>
          <p:spPr>
            <a:xfrm rot="0">
              <a:off x="0" y="681567"/>
              <a:ext cx="3256771" cy="2708910"/>
            </a:xfrm>
            <a:prstGeom prst="rect">
              <a:avLst/>
            </a:prstGeom>
          </p:spPr>
          <p:txBody>
            <a:bodyPr anchor="t" rtlCol="false" tIns="0" lIns="0" bIns="0" rIns="0">
              <a:spAutoFit/>
            </a:bodyPr>
            <a:lstStyle/>
            <a:p>
              <a:pPr>
                <a:lnSpc>
                  <a:spcPts val="2700"/>
                </a:lnSpc>
              </a:pPr>
              <a:r>
                <a:rPr lang="en-US" sz="1800" spc="18">
                  <a:solidFill>
                    <a:srgbClr val="F8FBFD"/>
                  </a:solidFill>
                  <a:latin typeface="Montserrat Light"/>
                </a:rPr>
                <a:t>Patrons are now required to initial to acknowledge potential price differences in ticket exchanges.</a:t>
              </a:r>
            </a:p>
          </p:txBody>
        </p:sp>
      </p:grpSp>
      <p:sp>
        <p:nvSpPr>
          <p:cNvPr name="AutoShape 8" id="8"/>
          <p:cNvSpPr/>
          <p:nvPr/>
        </p:nvSpPr>
        <p:spPr>
          <a:xfrm rot="-2700000">
            <a:off x="6642366" y="5582273"/>
            <a:ext cx="4312388" cy="3238550"/>
          </a:xfrm>
          <a:prstGeom prst="rect">
            <a:avLst/>
          </a:prstGeom>
          <a:solidFill>
            <a:srgbClr val="FFFFFF"/>
          </a:solidFill>
        </p:spPr>
      </p:sp>
      <p:sp>
        <p:nvSpPr>
          <p:cNvPr name="Freeform 9" id="9"/>
          <p:cNvSpPr/>
          <p:nvPr/>
        </p:nvSpPr>
        <p:spPr>
          <a:xfrm flipH="false" flipV="false" rot="0">
            <a:off x="319304" y="2727533"/>
            <a:ext cx="6050745" cy="3142923"/>
          </a:xfrm>
          <a:custGeom>
            <a:avLst/>
            <a:gdLst/>
            <a:ahLst/>
            <a:cxnLst/>
            <a:rect r="r" b="b" t="t" l="l"/>
            <a:pathLst>
              <a:path h="3142923" w="6050745">
                <a:moveTo>
                  <a:pt x="0" y="0"/>
                </a:moveTo>
                <a:lnTo>
                  <a:pt x="6050745" y="0"/>
                </a:lnTo>
                <a:lnTo>
                  <a:pt x="6050745" y="3142923"/>
                </a:lnTo>
                <a:lnTo>
                  <a:pt x="0" y="3142923"/>
                </a:lnTo>
                <a:lnTo>
                  <a:pt x="0" y="0"/>
                </a:lnTo>
                <a:close/>
              </a:path>
            </a:pathLst>
          </a:custGeom>
          <a:blipFill>
            <a:blip r:embed="rId2"/>
            <a:stretch>
              <a:fillRect l="0" t="0" r="0" b="0"/>
            </a:stretch>
          </a:blipFill>
        </p:spPr>
      </p:sp>
      <p:sp>
        <p:nvSpPr>
          <p:cNvPr name="TextBox 10" id="10"/>
          <p:cNvSpPr txBox="true"/>
          <p:nvPr/>
        </p:nvSpPr>
        <p:spPr>
          <a:xfrm rot="0">
            <a:off x="490371" y="1277352"/>
            <a:ext cx="5638529" cy="650081"/>
          </a:xfrm>
          <a:prstGeom prst="rect">
            <a:avLst/>
          </a:prstGeom>
        </p:spPr>
        <p:txBody>
          <a:bodyPr anchor="t" rtlCol="false" tIns="0" lIns="0" bIns="0" rIns="0">
            <a:spAutoFit/>
          </a:bodyPr>
          <a:lstStyle/>
          <a:p>
            <a:pPr>
              <a:lnSpc>
                <a:spcPts val="5160"/>
              </a:lnSpc>
            </a:pPr>
            <a:r>
              <a:rPr lang="en-US" sz="4300" spc="-42">
                <a:solidFill>
                  <a:srgbClr val="F8FBFD"/>
                </a:solidFill>
                <a:latin typeface="Montserrat Classic Bold"/>
              </a:rPr>
              <a:t>TNEW Updates</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BC1823"/>
        </a:solidFill>
      </p:bgPr>
    </p:bg>
    <p:spTree>
      <p:nvGrpSpPr>
        <p:cNvPr id="1" name=""/>
        <p:cNvGrpSpPr/>
        <p:nvPr/>
      </p:nvGrpSpPr>
      <p:grpSpPr>
        <a:xfrm>
          <a:off x="0" y="0"/>
          <a:ext cx="0" cy="0"/>
          <a:chOff x="0" y="0"/>
          <a:chExt cx="0" cy="0"/>
        </a:xfrm>
      </p:grpSpPr>
      <p:sp>
        <p:nvSpPr>
          <p:cNvPr name="AutoShape 2" id="2"/>
          <p:cNvSpPr/>
          <p:nvPr/>
        </p:nvSpPr>
        <p:spPr>
          <a:xfrm rot="-2700000">
            <a:off x="-1045949" y="-2491870"/>
            <a:ext cx="3554939" cy="3554243"/>
          </a:xfrm>
          <a:prstGeom prst="rect">
            <a:avLst/>
          </a:prstGeom>
          <a:solidFill>
            <a:srgbClr val="F8FBFD"/>
          </a:solidFill>
        </p:spPr>
      </p:sp>
      <p:sp>
        <p:nvSpPr>
          <p:cNvPr name="AutoShape 3" id="3"/>
          <p:cNvSpPr/>
          <p:nvPr/>
        </p:nvSpPr>
        <p:spPr>
          <a:xfrm rot="-2700000">
            <a:off x="749627" y="518993"/>
            <a:ext cx="3554939" cy="26798"/>
          </a:xfrm>
          <a:prstGeom prst="rect">
            <a:avLst/>
          </a:prstGeom>
          <a:solidFill>
            <a:srgbClr val="F8FBFD"/>
          </a:solidFill>
        </p:spPr>
      </p:sp>
      <p:sp>
        <p:nvSpPr>
          <p:cNvPr name="AutoShape 4" id="4"/>
          <p:cNvSpPr/>
          <p:nvPr/>
        </p:nvSpPr>
        <p:spPr>
          <a:xfrm rot="-2700000">
            <a:off x="9876631" y="6517711"/>
            <a:ext cx="23417" cy="1909472"/>
          </a:xfrm>
          <a:prstGeom prst="rect">
            <a:avLst/>
          </a:prstGeom>
          <a:solidFill>
            <a:srgbClr val="97BCC7"/>
          </a:solidFill>
        </p:spPr>
      </p:sp>
      <p:sp>
        <p:nvSpPr>
          <p:cNvPr name="AutoShape 5" id="5"/>
          <p:cNvSpPr/>
          <p:nvPr/>
        </p:nvSpPr>
        <p:spPr>
          <a:xfrm rot="-2700000">
            <a:off x="9479818" y="5855853"/>
            <a:ext cx="1327574" cy="1327314"/>
          </a:xfrm>
          <a:prstGeom prst="rect">
            <a:avLst/>
          </a:prstGeom>
          <a:solidFill>
            <a:srgbClr val="F8FBFD"/>
          </a:solidFill>
        </p:spPr>
      </p:sp>
      <p:sp>
        <p:nvSpPr>
          <p:cNvPr name="Freeform 6" id="6"/>
          <p:cNvSpPr/>
          <p:nvPr/>
        </p:nvSpPr>
        <p:spPr>
          <a:xfrm flipH="false" flipV="false" rot="0">
            <a:off x="4242770" y="731520"/>
            <a:ext cx="4962190" cy="5249791"/>
          </a:xfrm>
          <a:custGeom>
            <a:avLst/>
            <a:gdLst/>
            <a:ahLst/>
            <a:cxnLst/>
            <a:rect r="r" b="b" t="t" l="l"/>
            <a:pathLst>
              <a:path h="5249791" w="4962190">
                <a:moveTo>
                  <a:pt x="0" y="0"/>
                </a:moveTo>
                <a:lnTo>
                  <a:pt x="4962190" y="0"/>
                </a:lnTo>
                <a:lnTo>
                  <a:pt x="4962190" y="5249791"/>
                </a:lnTo>
                <a:lnTo>
                  <a:pt x="0" y="5249791"/>
                </a:lnTo>
                <a:lnTo>
                  <a:pt x="0" y="0"/>
                </a:lnTo>
                <a:close/>
              </a:path>
            </a:pathLst>
          </a:custGeom>
          <a:blipFill>
            <a:blip r:embed="rId2"/>
            <a:stretch>
              <a:fillRect l="0" t="0" r="-100000" b="-2691"/>
            </a:stretch>
          </a:blipFill>
        </p:spPr>
      </p:sp>
      <p:grpSp>
        <p:nvGrpSpPr>
          <p:cNvPr name="Group 7" id="7"/>
          <p:cNvGrpSpPr/>
          <p:nvPr/>
        </p:nvGrpSpPr>
        <p:grpSpPr>
          <a:xfrm rot="0">
            <a:off x="494990" y="2174078"/>
            <a:ext cx="4064213" cy="1865577"/>
            <a:chOff x="0" y="0"/>
            <a:chExt cx="5418951" cy="2487436"/>
          </a:xfrm>
        </p:grpSpPr>
        <p:sp>
          <p:nvSpPr>
            <p:cNvPr name="TextBox 8" id="8"/>
            <p:cNvSpPr txBox="true"/>
            <p:nvPr/>
          </p:nvSpPr>
          <p:spPr>
            <a:xfrm rot="0">
              <a:off x="646" y="0"/>
              <a:ext cx="5418305" cy="1733550"/>
            </a:xfrm>
            <a:prstGeom prst="rect">
              <a:avLst/>
            </a:prstGeom>
          </p:spPr>
          <p:txBody>
            <a:bodyPr anchor="t" rtlCol="false" tIns="0" lIns="0" bIns="0" rIns="0">
              <a:spAutoFit/>
            </a:bodyPr>
            <a:lstStyle/>
            <a:p>
              <a:pPr>
                <a:lnSpc>
                  <a:spcPts val="5160"/>
                </a:lnSpc>
              </a:pPr>
              <a:r>
                <a:rPr lang="en-US" sz="4300" spc="-42">
                  <a:solidFill>
                    <a:srgbClr val="F8FBFD"/>
                  </a:solidFill>
                  <a:latin typeface="Montserrat Classic Bold"/>
                </a:rPr>
                <a:t>Updated Reporting</a:t>
              </a:r>
            </a:p>
          </p:txBody>
        </p:sp>
        <p:sp>
          <p:nvSpPr>
            <p:cNvPr name="TextBox 9" id="9"/>
            <p:cNvSpPr txBox="true"/>
            <p:nvPr/>
          </p:nvSpPr>
          <p:spPr>
            <a:xfrm rot="0">
              <a:off x="0" y="1925461"/>
              <a:ext cx="5418951" cy="561975"/>
            </a:xfrm>
            <a:prstGeom prst="rect">
              <a:avLst/>
            </a:prstGeom>
          </p:spPr>
          <p:txBody>
            <a:bodyPr anchor="t" rtlCol="false" tIns="0" lIns="0" bIns="0" rIns="0">
              <a:spAutoFit/>
            </a:bodyPr>
            <a:lstStyle/>
            <a:p>
              <a:pPr>
                <a:lnSpc>
                  <a:spcPts val="3360"/>
                </a:lnSpc>
              </a:pPr>
            </a:p>
          </p:txBody>
        </p:sp>
      </p:grpSp>
      <p:sp>
        <p:nvSpPr>
          <p:cNvPr name="TextBox 10" id="10"/>
          <p:cNvSpPr txBox="true"/>
          <p:nvPr/>
        </p:nvSpPr>
        <p:spPr>
          <a:xfrm rot="0">
            <a:off x="731520" y="3733735"/>
            <a:ext cx="2399271" cy="2388870"/>
          </a:xfrm>
          <a:prstGeom prst="rect">
            <a:avLst/>
          </a:prstGeom>
        </p:spPr>
        <p:txBody>
          <a:bodyPr anchor="t" rtlCol="false" tIns="0" lIns="0" bIns="0" rIns="0">
            <a:spAutoFit/>
          </a:bodyPr>
          <a:lstStyle/>
          <a:p>
            <a:pPr>
              <a:lnSpc>
                <a:spcPts val="2700"/>
              </a:lnSpc>
            </a:pPr>
            <a:r>
              <a:rPr lang="en-US" sz="1800" spc="18">
                <a:solidFill>
                  <a:srgbClr val="F8FBFD"/>
                </a:solidFill>
                <a:latin typeface="Montserrat Light"/>
              </a:rPr>
              <a:t>A custom report now enables the box office to quickly scan for the lowest price or a specific price point a patron has requested.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BC1823"/>
        </a:solidFill>
      </p:bgPr>
    </p:bg>
    <p:spTree>
      <p:nvGrpSpPr>
        <p:cNvPr id="1" name=""/>
        <p:cNvGrpSpPr/>
        <p:nvPr/>
      </p:nvGrpSpPr>
      <p:grpSpPr>
        <a:xfrm>
          <a:off x="0" y="0"/>
          <a:ext cx="0" cy="0"/>
          <a:chOff x="0" y="0"/>
          <a:chExt cx="0" cy="0"/>
        </a:xfrm>
      </p:grpSpPr>
      <p:sp>
        <p:nvSpPr>
          <p:cNvPr name="Freeform 2" id="2"/>
          <p:cNvSpPr/>
          <p:nvPr/>
        </p:nvSpPr>
        <p:spPr>
          <a:xfrm flipH="false" flipV="false" rot="0">
            <a:off x="731520" y="1327317"/>
            <a:ext cx="525730" cy="414399"/>
          </a:xfrm>
          <a:custGeom>
            <a:avLst/>
            <a:gdLst/>
            <a:ahLst/>
            <a:cxnLst/>
            <a:rect r="r" b="b" t="t" l="l"/>
            <a:pathLst>
              <a:path h="414399" w="525730">
                <a:moveTo>
                  <a:pt x="0" y="0"/>
                </a:moveTo>
                <a:lnTo>
                  <a:pt x="525730" y="0"/>
                </a:lnTo>
                <a:lnTo>
                  <a:pt x="525730" y="414399"/>
                </a:lnTo>
                <a:lnTo>
                  <a:pt x="0" y="41439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100243" y="1327317"/>
            <a:ext cx="525730" cy="414399"/>
          </a:xfrm>
          <a:custGeom>
            <a:avLst/>
            <a:gdLst/>
            <a:ahLst/>
            <a:cxnLst/>
            <a:rect r="r" b="b" t="t" l="l"/>
            <a:pathLst>
              <a:path h="414399" w="525730">
                <a:moveTo>
                  <a:pt x="0" y="0"/>
                </a:moveTo>
                <a:lnTo>
                  <a:pt x="525730" y="0"/>
                </a:lnTo>
                <a:lnTo>
                  <a:pt x="525730" y="414399"/>
                </a:lnTo>
                <a:lnTo>
                  <a:pt x="0" y="41439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5100243" y="3752044"/>
            <a:ext cx="525730" cy="414399"/>
          </a:xfrm>
          <a:custGeom>
            <a:avLst/>
            <a:gdLst/>
            <a:ahLst/>
            <a:cxnLst/>
            <a:rect r="r" b="b" t="t" l="l"/>
            <a:pathLst>
              <a:path h="414399" w="525730">
                <a:moveTo>
                  <a:pt x="0" y="0"/>
                </a:moveTo>
                <a:lnTo>
                  <a:pt x="525730" y="0"/>
                </a:lnTo>
                <a:lnTo>
                  <a:pt x="525730" y="414398"/>
                </a:lnTo>
                <a:lnTo>
                  <a:pt x="0" y="41439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731520" y="3752044"/>
            <a:ext cx="525730" cy="414399"/>
          </a:xfrm>
          <a:custGeom>
            <a:avLst/>
            <a:gdLst/>
            <a:ahLst/>
            <a:cxnLst/>
            <a:rect r="r" b="b" t="t" l="l"/>
            <a:pathLst>
              <a:path h="414399" w="525730">
                <a:moveTo>
                  <a:pt x="0" y="0"/>
                </a:moveTo>
                <a:lnTo>
                  <a:pt x="525730" y="0"/>
                </a:lnTo>
                <a:lnTo>
                  <a:pt x="525730" y="414398"/>
                </a:lnTo>
                <a:lnTo>
                  <a:pt x="0" y="41439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6" id="6"/>
          <p:cNvSpPr/>
          <p:nvPr/>
        </p:nvSpPr>
        <p:spPr>
          <a:xfrm rot="-2700000">
            <a:off x="-1270866" y="5736059"/>
            <a:ext cx="1514362" cy="1514065"/>
          </a:xfrm>
          <a:prstGeom prst="rect">
            <a:avLst/>
          </a:prstGeom>
          <a:solidFill>
            <a:srgbClr val="F8FBFD"/>
          </a:solidFill>
        </p:spPr>
      </p:sp>
      <p:sp>
        <p:nvSpPr>
          <p:cNvPr name="AutoShape 7" id="7"/>
          <p:cNvSpPr/>
          <p:nvPr/>
        </p:nvSpPr>
        <p:spPr>
          <a:xfrm rot="-2700000">
            <a:off x="9432473" y="5874243"/>
            <a:ext cx="1040204" cy="1183592"/>
          </a:xfrm>
          <a:prstGeom prst="rect">
            <a:avLst/>
          </a:prstGeom>
          <a:solidFill>
            <a:srgbClr val="F8FBFD"/>
          </a:solidFill>
        </p:spPr>
      </p:sp>
      <p:sp>
        <p:nvSpPr>
          <p:cNvPr name="AutoShape 8" id="8"/>
          <p:cNvSpPr/>
          <p:nvPr/>
        </p:nvSpPr>
        <p:spPr>
          <a:xfrm rot="-2700000">
            <a:off x="-725936" y="7270358"/>
            <a:ext cx="1514362" cy="26935"/>
          </a:xfrm>
          <a:prstGeom prst="rect">
            <a:avLst/>
          </a:prstGeom>
          <a:solidFill>
            <a:srgbClr val="F8FBFD"/>
          </a:solidFill>
        </p:spPr>
      </p:sp>
      <p:sp>
        <p:nvSpPr>
          <p:cNvPr name="AutoShape 9" id="9"/>
          <p:cNvSpPr/>
          <p:nvPr/>
        </p:nvSpPr>
        <p:spPr>
          <a:xfrm rot="-2700000">
            <a:off x="9838016" y="6432273"/>
            <a:ext cx="23417" cy="1909472"/>
          </a:xfrm>
          <a:prstGeom prst="rect">
            <a:avLst/>
          </a:prstGeom>
          <a:solidFill>
            <a:srgbClr val="97BCC7"/>
          </a:solidFill>
        </p:spPr>
      </p:sp>
      <p:sp>
        <p:nvSpPr>
          <p:cNvPr name="Freeform 10" id="10"/>
          <p:cNvSpPr/>
          <p:nvPr/>
        </p:nvSpPr>
        <p:spPr>
          <a:xfrm flipH="false" flipV="false" rot="0">
            <a:off x="0" y="-73132"/>
            <a:ext cx="9753600" cy="8064751"/>
          </a:xfrm>
          <a:custGeom>
            <a:avLst/>
            <a:gdLst/>
            <a:ahLst/>
            <a:cxnLst/>
            <a:rect r="r" b="b" t="t" l="l"/>
            <a:pathLst>
              <a:path h="8064751" w="9753600">
                <a:moveTo>
                  <a:pt x="0" y="0"/>
                </a:moveTo>
                <a:lnTo>
                  <a:pt x="9753600" y="0"/>
                </a:lnTo>
                <a:lnTo>
                  <a:pt x="9753600" y="8064751"/>
                </a:lnTo>
                <a:lnTo>
                  <a:pt x="0" y="8064751"/>
                </a:lnTo>
                <a:lnTo>
                  <a:pt x="0" y="0"/>
                </a:lnTo>
                <a:close/>
              </a:path>
            </a:pathLst>
          </a:custGeom>
          <a:blipFill>
            <a:blip r:embed="rId4">
              <a:alphaModFix amt="51000"/>
            </a:blip>
            <a:stretch>
              <a:fillRect l="-7889" t="0" r="-7889" b="0"/>
            </a:stretch>
          </a:blipFill>
        </p:spPr>
      </p:sp>
      <p:sp>
        <p:nvSpPr>
          <p:cNvPr name="TextBox 11" id="11"/>
          <p:cNvSpPr txBox="true"/>
          <p:nvPr/>
        </p:nvSpPr>
        <p:spPr>
          <a:xfrm rot="0">
            <a:off x="1068555" y="6294358"/>
            <a:ext cx="7616489" cy="578644"/>
          </a:xfrm>
          <a:prstGeom prst="rect">
            <a:avLst/>
          </a:prstGeom>
        </p:spPr>
        <p:txBody>
          <a:bodyPr anchor="t" rtlCol="false" tIns="0" lIns="0" bIns="0" rIns="0">
            <a:spAutoFit/>
          </a:bodyPr>
          <a:lstStyle/>
          <a:p>
            <a:pPr algn="ctr">
              <a:lnSpc>
                <a:spcPts val="4560"/>
              </a:lnSpc>
            </a:pPr>
            <a:r>
              <a:rPr lang="en-US" sz="3800" spc="38">
                <a:solidFill>
                  <a:srgbClr val="F8FBFD"/>
                </a:solidFill>
                <a:latin typeface="Montserrat Classic Bold"/>
              </a:rPr>
              <a:t>RESULTS</a:t>
            </a:r>
          </a:p>
        </p:txBody>
      </p:sp>
      <p:grpSp>
        <p:nvGrpSpPr>
          <p:cNvPr name="Group 12" id="12"/>
          <p:cNvGrpSpPr/>
          <p:nvPr/>
        </p:nvGrpSpPr>
        <p:grpSpPr>
          <a:xfrm rot="0">
            <a:off x="1562050" y="518040"/>
            <a:ext cx="3091307" cy="2189100"/>
            <a:chOff x="0" y="0"/>
            <a:chExt cx="4121743" cy="2918800"/>
          </a:xfrm>
        </p:grpSpPr>
        <p:sp>
          <p:nvSpPr>
            <p:cNvPr name="TextBox 13" id="13"/>
            <p:cNvSpPr txBox="true"/>
            <p:nvPr/>
          </p:nvSpPr>
          <p:spPr>
            <a:xfrm rot="0">
              <a:off x="0" y="0"/>
              <a:ext cx="4121743" cy="1123950"/>
            </a:xfrm>
            <a:prstGeom prst="rect">
              <a:avLst/>
            </a:prstGeom>
          </p:spPr>
          <p:txBody>
            <a:bodyPr anchor="t" rtlCol="false" tIns="0" lIns="0" bIns="0" rIns="0">
              <a:spAutoFit/>
            </a:bodyPr>
            <a:lstStyle/>
            <a:p>
              <a:pPr>
                <a:lnSpc>
                  <a:spcPts val="3360"/>
                </a:lnSpc>
              </a:pPr>
              <a:r>
                <a:rPr lang="en-US" sz="2800">
                  <a:solidFill>
                    <a:srgbClr val="F8FBFD"/>
                  </a:solidFill>
                  <a:latin typeface="Montserrat Classic Bold"/>
                </a:rPr>
                <a:t>Increased Revenue</a:t>
              </a:r>
            </a:p>
          </p:txBody>
        </p:sp>
        <p:sp>
          <p:nvSpPr>
            <p:cNvPr name="TextBox 14" id="14"/>
            <p:cNvSpPr txBox="true"/>
            <p:nvPr/>
          </p:nvSpPr>
          <p:spPr>
            <a:xfrm rot="0">
              <a:off x="0" y="1352255"/>
              <a:ext cx="4121743" cy="1566545"/>
            </a:xfrm>
            <a:prstGeom prst="rect">
              <a:avLst/>
            </a:prstGeom>
          </p:spPr>
          <p:txBody>
            <a:bodyPr anchor="t" rtlCol="false" tIns="0" lIns="0" bIns="0" rIns="0">
              <a:spAutoFit/>
            </a:bodyPr>
            <a:lstStyle/>
            <a:p>
              <a:pPr>
                <a:lnSpc>
                  <a:spcPts val="2400"/>
                </a:lnSpc>
              </a:pPr>
              <a:r>
                <a:rPr lang="en-US" sz="1600" spc="16">
                  <a:solidFill>
                    <a:srgbClr val="F8FBFD"/>
                  </a:solidFill>
                  <a:latin typeface="Montserrat Light"/>
                </a:rPr>
                <a:t>DCT was able to quickly increase YOY ticket income, nearly doubling the previous year’s Holiday revenue</a:t>
              </a:r>
            </a:p>
          </p:txBody>
        </p:sp>
      </p:grpSp>
      <p:grpSp>
        <p:nvGrpSpPr>
          <p:cNvPr name="Group 15" id="15"/>
          <p:cNvGrpSpPr/>
          <p:nvPr/>
        </p:nvGrpSpPr>
        <p:grpSpPr>
          <a:xfrm rot="0">
            <a:off x="5930773" y="578762"/>
            <a:ext cx="3091307" cy="2067656"/>
            <a:chOff x="0" y="0"/>
            <a:chExt cx="4121743" cy="2756875"/>
          </a:xfrm>
        </p:grpSpPr>
        <p:sp>
          <p:nvSpPr>
            <p:cNvPr name="TextBox 16" id="16"/>
            <p:cNvSpPr txBox="true"/>
            <p:nvPr/>
          </p:nvSpPr>
          <p:spPr>
            <a:xfrm rot="0">
              <a:off x="0" y="0"/>
              <a:ext cx="4121743" cy="561975"/>
            </a:xfrm>
            <a:prstGeom prst="rect">
              <a:avLst/>
            </a:prstGeom>
          </p:spPr>
          <p:txBody>
            <a:bodyPr anchor="t" rtlCol="false" tIns="0" lIns="0" bIns="0" rIns="0">
              <a:spAutoFit/>
            </a:bodyPr>
            <a:lstStyle/>
            <a:p>
              <a:pPr>
                <a:lnSpc>
                  <a:spcPts val="3360"/>
                </a:lnSpc>
              </a:pPr>
              <a:r>
                <a:rPr lang="en-US" sz="2800">
                  <a:solidFill>
                    <a:srgbClr val="F8FBFD"/>
                  </a:solidFill>
                  <a:latin typeface="Montserrat Classic Bold"/>
                </a:rPr>
                <a:t>Better Houses</a:t>
              </a:r>
            </a:p>
          </p:txBody>
        </p:sp>
        <p:sp>
          <p:nvSpPr>
            <p:cNvPr name="TextBox 17" id="17"/>
            <p:cNvSpPr txBox="true"/>
            <p:nvPr/>
          </p:nvSpPr>
          <p:spPr>
            <a:xfrm rot="0">
              <a:off x="0" y="790280"/>
              <a:ext cx="4121743" cy="1966595"/>
            </a:xfrm>
            <a:prstGeom prst="rect">
              <a:avLst/>
            </a:prstGeom>
          </p:spPr>
          <p:txBody>
            <a:bodyPr anchor="t" rtlCol="false" tIns="0" lIns="0" bIns="0" rIns="0">
              <a:spAutoFit/>
            </a:bodyPr>
            <a:lstStyle/>
            <a:p>
              <a:pPr>
                <a:lnSpc>
                  <a:spcPts val="2400"/>
                </a:lnSpc>
              </a:pPr>
              <a:r>
                <a:rPr lang="en-US" sz="1600" spc="16">
                  <a:solidFill>
                    <a:srgbClr val="F8FBFD"/>
                  </a:solidFill>
                  <a:latin typeface="Montserrat Light"/>
                </a:rPr>
                <a:t>Responsive pricing has allowed us to fill in less popular performance times, creating fuller houses for our late matinees</a:t>
              </a:r>
            </a:p>
          </p:txBody>
        </p:sp>
      </p:grpSp>
      <p:grpSp>
        <p:nvGrpSpPr>
          <p:cNvPr name="Group 18" id="18"/>
          <p:cNvGrpSpPr/>
          <p:nvPr/>
        </p:nvGrpSpPr>
        <p:grpSpPr>
          <a:xfrm rot="0">
            <a:off x="6073648" y="3254560"/>
            <a:ext cx="3091307" cy="2789175"/>
            <a:chOff x="0" y="0"/>
            <a:chExt cx="4121743" cy="3718900"/>
          </a:xfrm>
        </p:grpSpPr>
        <p:sp>
          <p:nvSpPr>
            <p:cNvPr name="TextBox 19" id="19"/>
            <p:cNvSpPr txBox="true"/>
            <p:nvPr/>
          </p:nvSpPr>
          <p:spPr>
            <a:xfrm rot="0">
              <a:off x="0" y="0"/>
              <a:ext cx="4121743" cy="1123950"/>
            </a:xfrm>
            <a:prstGeom prst="rect">
              <a:avLst/>
            </a:prstGeom>
          </p:spPr>
          <p:txBody>
            <a:bodyPr anchor="t" rtlCol="false" tIns="0" lIns="0" bIns="0" rIns="0">
              <a:spAutoFit/>
            </a:bodyPr>
            <a:lstStyle/>
            <a:p>
              <a:pPr>
                <a:lnSpc>
                  <a:spcPts val="3360"/>
                </a:lnSpc>
              </a:pPr>
              <a:r>
                <a:rPr lang="en-US" sz="2800">
                  <a:solidFill>
                    <a:srgbClr val="F8FBFD"/>
                  </a:solidFill>
                  <a:latin typeface="Montserrat Classic Bold"/>
                </a:rPr>
                <a:t>Lower No Show Rates</a:t>
              </a:r>
            </a:p>
          </p:txBody>
        </p:sp>
        <p:sp>
          <p:nvSpPr>
            <p:cNvPr name="TextBox 20" id="20"/>
            <p:cNvSpPr txBox="true"/>
            <p:nvPr/>
          </p:nvSpPr>
          <p:spPr>
            <a:xfrm rot="0">
              <a:off x="0" y="1352255"/>
              <a:ext cx="4121743" cy="2366645"/>
            </a:xfrm>
            <a:prstGeom prst="rect">
              <a:avLst/>
            </a:prstGeom>
          </p:spPr>
          <p:txBody>
            <a:bodyPr anchor="t" rtlCol="false" tIns="0" lIns="0" bIns="0" rIns="0">
              <a:spAutoFit/>
            </a:bodyPr>
            <a:lstStyle/>
            <a:p>
              <a:pPr>
                <a:lnSpc>
                  <a:spcPts val="2400"/>
                </a:lnSpc>
              </a:pPr>
              <a:r>
                <a:rPr lang="en-US" sz="1600" spc="16">
                  <a:solidFill>
                    <a:srgbClr val="F8FBFD"/>
                  </a:solidFill>
                  <a:latin typeface="Montserrat Light"/>
                </a:rPr>
                <a:t>Our no show rates have decreased substantially and our late arrivals have decreased as patrons now perceive the value of their tickets differently</a:t>
              </a:r>
            </a:p>
          </p:txBody>
        </p:sp>
      </p:grpSp>
      <p:grpSp>
        <p:nvGrpSpPr>
          <p:cNvPr name="Group 21" id="21"/>
          <p:cNvGrpSpPr/>
          <p:nvPr/>
        </p:nvGrpSpPr>
        <p:grpSpPr>
          <a:xfrm rot="0">
            <a:off x="1562050" y="3254560"/>
            <a:ext cx="3091307" cy="2789175"/>
            <a:chOff x="0" y="0"/>
            <a:chExt cx="4121743" cy="3718900"/>
          </a:xfrm>
        </p:grpSpPr>
        <p:sp>
          <p:nvSpPr>
            <p:cNvPr name="TextBox 22" id="22"/>
            <p:cNvSpPr txBox="true"/>
            <p:nvPr/>
          </p:nvSpPr>
          <p:spPr>
            <a:xfrm rot="0">
              <a:off x="0" y="0"/>
              <a:ext cx="4121743" cy="1123950"/>
            </a:xfrm>
            <a:prstGeom prst="rect">
              <a:avLst/>
            </a:prstGeom>
          </p:spPr>
          <p:txBody>
            <a:bodyPr anchor="t" rtlCol="false" tIns="0" lIns="0" bIns="0" rIns="0">
              <a:spAutoFit/>
            </a:bodyPr>
            <a:lstStyle/>
            <a:p>
              <a:pPr>
                <a:lnSpc>
                  <a:spcPts val="3360"/>
                </a:lnSpc>
              </a:pPr>
              <a:r>
                <a:rPr lang="en-US" sz="2800">
                  <a:solidFill>
                    <a:srgbClr val="F8FBFD"/>
                  </a:solidFill>
                  <a:latin typeface="Montserrat Classic Bold"/>
                </a:rPr>
                <a:t>Fundraising Education</a:t>
              </a:r>
            </a:p>
          </p:txBody>
        </p:sp>
        <p:sp>
          <p:nvSpPr>
            <p:cNvPr name="TextBox 23" id="23"/>
            <p:cNvSpPr txBox="true"/>
            <p:nvPr/>
          </p:nvSpPr>
          <p:spPr>
            <a:xfrm rot="0">
              <a:off x="0" y="1352255"/>
              <a:ext cx="4121743" cy="2366645"/>
            </a:xfrm>
            <a:prstGeom prst="rect">
              <a:avLst/>
            </a:prstGeom>
          </p:spPr>
          <p:txBody>
            <a:bodyPr anchor="t" rtlCol="false" tIns="0" lIns="0" bIns="0" rIns="0">
              <a:spAutoFit/>
            </a:bodyPr>
            <a:lstStyle/>
            <a:p>
              <a:pPr>
                <a:lnSpc>
                  <a:spcPts val="2400"/>
                </a:lnSpc>
              </a:pPr>
              <a:r>
                <a:rPr lang="en-US" sz="1600" spc="16">
                  <a:solidFill>
                    <a:srgbClr val="F8FBFD"/>
                  </a:solidFill>
                  <a:latin typeface="Montserrat Light"/>
                </a:rPr>
                <a:t>Speaking more directly to our patrons about the financial realities of the performing arts sector has opened up new opportunities for giving and donor cultivation</a:t>
              </a:r>
            </a:p>
          </p:txBody>
        </p:sp>
      </p:gr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053D57"/>
        </a:solidFill>
      </p:bgPr>
    </p:bg>
    <p:spTree>
      <p:nvGrpSpPr>
        <p:cNvPr id="1" name=""/>
        <p:cNvGrpSpPr/>
        <p:nvPr/>
      </p:nvGrpSpPr>
      <p:grpSpPr>
        <a:xfrm>
          <a:off x="0" y="0"/>
          <a:ext cx="0" cy="0"/>
          <a:chOff x="0" y="0"/>
          <a:chExt cx="0" cy="0"/>
        </a:xfrm>
      </p:grpSpPr>
      <p:sp>
        <p:nvSpPr>
          <p:cNvPr name="AutoShape 2" id="2"/>
          <p:cNvSpPr/>
          <p:nvPr/>
        </p:nvSpPr>
        <p:spPr>
          <a:xfrm rot="-2700000">
            <a:off x="7210580" y="-1074420"/>
            <a:ext cx="30601" cy="3238550"/>
          </a:xfrm>
          <a:prstGeom prst="rect">
            <a:avLst/>
          </a:prstGeom>
          <a:solidFill>
            <a:srgbClr val="F8FBFD"/>
          </a:solidFill>
        </p:spPr>
      </p:sp>
      <p:sp>
        <p:nvSpPr>
          <p:cNvPr name="AutoShape 3" id="3"/>
          <p:cNvSpPr/>
          <p:nvPr/>
        </p:nvSpPr>
        <p:spPr>
          <a:xfrm rot="-2700000">
            <a:off x="9693751" y="6312324"/>
            <a:ext cx="23417" cy="1909472"/>
          </a:xfrm>
          <a:prstGeom prst="rect">
            <a:avLst/>
          </a:prstGeom>
          <a:solidFill>
            <a:srgbClr val="F8FBFD"/>
          </a:solidFill>
        </p:spPr>
      </p:sp>
      <p:sp>
        <p:nvSpPr>
          <p:cNvPr name="Freeform 4" id="4"/>
          <p:cNvSpPr/>
          <p:nvPr/>
        </p:nvSpPr>
        <p:spPr>
          <a:xfrm flipH="false" flipV="false" rot="0">
            <a:off x="-384642" y="0"/>
            <a:ext cx="11299063" cy="7532708"/>
          </a:xfrm>
          <a:custGeom>
            <a:avLst/>
            <a:gdLst/>
            <a:ahLst/>
            <a:cxnLst/>
            <a:rect r="r" b="b" t="t" l="l"/>
            <a:pathLst>
              <a:path h="7532708" w="11299063">
                <a:moveTo>
                  <a:pt x="0" y="0"/>
                </a:moveTo>
                <a:lnTo>
                  <a:pt x="11299062" y="0"/>
                </a:lnTo>
                <a:lnTo>
                  <a:pt x="11299062" y="7532708"/>
                </a:lnTo>
                <a:lnTo>
                  <a:pt x="0" y="7532708"/>
                </a:lnTo>
                <a:lnTo>
                  <a:pt x="0" y="0"/>
                </a:lnTo>
                <a:close/>
              </a:path>
            </a:pathLst>
          </a:custGeom>
          <a:blipFill>
            <a:blip r:embed="rId2"/>
            <a:stretch>
              <a:fillRect l="0" t="0" r="0" b="0"/>
            </a:stretch>
          </a:blipFill>
        </p:spPr>
      </p:sp>
      <p:sp>
        <p:nvSpPr>
          <p:cNvPr name="AutoShape 5" id="5"/>
          <p:cNvSpPr/>
          <p:nvPr/>
        </p:nvSpPr>
        <p:spPr>
          <a:xfrm rot="-3509814">
            <a:off x="1880002" y="3704542"/>
            <a:ext cx="7050816" cy="8601398"/>
          </a:xfrm>
          <a:prstGeom prst="rect">
            <a:avLst/>
          </a:prstGeom>
          <a:solidFill>
            <a:srgbClr val="BC1823">
              <a:alpha val="81961"/>
            </a:srgbClr>
          </a:solidFill>
        </p:spPr>
      </p:sp>
      <p:sp>
        <p:nvSpPr>
          <p:cNvPr name="AutoShape 6" id="6"/>
          <p:cNvSpPr/>
          <p:nvPr/>
        </p:nvSpPr>
        <p:spPr>
          <a:xfrm rot="-2700000">
            <a:off x="7174615" y="-2589922"/>
            <a:ext cx="3554939" cy="3554243"/>
          </a:xfrm>
          <a:prstGeom prst="rect">
            <a:avLst/>
          </a:prstGeom>
          <a:solidFill>
            <a:srgbClr val="BC1823"/>
          </a:solidFill>
        </p:spPr>
      </p:sp>
      <p:grpSp>
        <p:nvGrpSpPr>
          <p:cNvPr name="Group 7" id="7"/>
          <p:cNvGrpSpPr/>
          <p:nvPr/>
        </p:nvGrpSpPr>
        <p:grpSpPr>
          <a:xfrm rot="0">
            <a:off x="1397299" y="4213809"/>
            <a:ext cx="6959002" cy="3053251"/>
            <a:chOff x="0" y="0"/>
            <a:chExt cx="9278669" cy="4071002"/>
          </a:xfrm>
        </p:grpSpPr>
        <p:sp>
          <p:nvSpPr>
            <p:cNvPr name="TextBox 8" id="8"/>
            <p:cNvSpPr txBox="true"/>
            <p:nvPr/>
          </p:nvSpPr>
          <p:spPr>
            <a:xfrm rot="0">
              <a:off x="0" y="0"/>
              <a:ext cx="9278669" cy="1543050"/>
            </a:xfrm>
            <a:prstGeom prst="rect">
              <a:avLst/>
            </a:prstGeom>
          </p:spPr>
          <p:txBody>
            <a:bodyPr anchor="t" rtlCol="false" tIns="0" lIns="0" bIns="0" rIns="0">
              <a:spAutoFit/>
            </a:bodyPr>
            <a:lstStyle/>
            <a:p>
              <a:pPr algn="ctr">
                <a:lnSpc>
                  <a:spcPts val="4560"/>
                </a:lnSpc>
              </a:pPr>
              <a:r>
                <a:rPr lang="en-US" sz="3800" spc="38">
                  <a:solidFill>
                    <a:srgbClr val="F8FBFD"/>
                  </a:solidFill>
                  <a:latin typeface="Montserrat Classic Bold"/>
                </a:rPr>
                <a:t>SUCCESS AND CHALLENGES</a:t>
              </a:r>
            </a:p>
          </p:txBody>
        </p:sp>
        <p:sp>
          <p:nvSpPr>
            <p:cNvPr name="TextBox 9" id="9"/>
            <p:cNvSpPr txBox="true"/>
            <p:nvPr/>
          </p:nvSpPr>
          <p:spPr>
            <a:xfrm rot="0">
              <a:off x="744526" y="1819292"/>
              <a:ext cx="7789618" cy="2251710"/>
            </a:xfrm>
            <a:prstGeom prst="rect">
              <a:avLst/>
            </a:prstGeom>
          </p:spPr>
          <p:txBody>
            <a:bodyPr anchor="t" rtlCol="false" tIns="0" lIns="0" bIns="0" rIns="0">
              <a:spAutoFit/>
            </a:bodyPr>
            <a:lstStyle/>
            <a:p>
              <a:pPr algn="ctr">
                <a:lnSpc>
                  <a:spcPts val="2700"/>
                </a:lnSpc>
              </a:pPr>
              <a:r>
                <a:rPr lang="en-US" sz="1800" spc="18">
                  <a:solidFill>
                    <a:srgbClr val="F8FBFD"/>
                  </a:solidFill>
                  <a:latin typeface="Montserrat Light"/>
                </a:rPr>
                <a:t>DCT’s utilization of a dynamic pricing strategy had the unintended consequence of broadening Tessitura utilization. Continuing to enhance our reporting and tracking metrics will only increase the effectiveness of our pricing strategy.</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DAF-BGv-hVk</dc:identifier>
  <dcterms:modified xsi:type="dcterms:W3CDTF">2011-08-01T06:04:30Z</dcterms:modified>
  <cp:revision>1</cp:revision>
  <dc:title>Adjusting to a Dynamic Pricing Model - DCT TUG</dc:title>
</cp:coreProperties>
</file>