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aveSubsetFonts="1" autoCompressPictures="0">
  <p:sldMasterIdLst>
    <p:sldMasterId id="2147483648" r:id="rId1"/>
  </p:sldMasterIdLst>
  <p:notesMasterIdLst>
    <p:notesMasterId r:id="rId35"/>
  </p:notesMasterIdLst>
  <p:handoutMasterIdLst>
    <p:handoutMasterId r:id="rId36"/>
  </p:handoutMasterIdLst>
  <p:sldIdLst>
    <p:sldId id="540" r:id="rId2"/>
    <p:sldId id="1598" r:id="rId3"/>
    <p:sldId id="671" r:id="rId4"/>
    <p:sldId id="4650" r:id="rId5"/>
    <p:sldId id="3504" r:id="rId6"/>
    <p:sldId id="3505" r:id="rId7"/>
    <p:sldId id="3507" r:id="rId8"/>
    <p:sldId id="1707" r:id="rId9"/>
    <p:sldId id="4584" r:id="rId10"/>
    <p:sldId id="4585" r:id="rId11"/>
    <p:sldId id="4593" r:id="rId12"/>
    <p:sldId id="4605" r:id="rId13"/>
    <p:sldId id="4596" r:id="rId14"/>
    <p:sldId id="4602" r:id="rId15"/>
    <p:sldId id="4617" r:id="rId16"/>
    <p:sldId id="4898" r:id="rId17"/>
    <p:sldId id="4606" r:id="rId18"/>
    <p:sldId id="4609" r:id="rId19"/>
    <p:sldId id="3506" r:id="rId20"/>
    <p:sldId id="4899" r:id="rId21"/>
    <p:sldId id="4597" r:id="rId22"/>
    <p:sldId id="4626" r:id="rId23"/>
    <p:sldId id="4628" r:id="rId24"/>
    <p:sldId id="4634" r:id="rId25"/>
    <p:sldId id="4635" r:id="rId26"/>
    <p:sldId id="4627" r:id="rId27"/>
    <p:sldId id="4630" r:id="rId28"/>
    <p:sldId id="3955" r:id="rId29"/>
    <p:sldId id="4610" r:id="rId30"/>
    <p:sldId id="4639" r:id="rId31"/>
    <p:sldId id="4640" r:id="rId32"/>
    <p:sldId id="4642" r:id="rId33"/>
    <p:sldId id="489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5957"/>
    <a:srgbClr val="14334B"/>
    <a:srgbClr val="FF8D26"/>
    <a:srgbClr val="148C98"/>
    <a:srgbClr val="E6811D"/>
    <a:srgbClr val="125AF6"/>
    <a:srgbClr val="41998C"/>
    <a:srgbClr val="00B050"/>
    <a:srgbClr val="2F41C2"/>
    <a:srgbClr val="FDCA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36" autoAdjust="0"/>
    <p:restoredTop sz="87979" autoAdjust="0"/>
  </p:normalViewPr>
  <p:slideViewPr>
    <p:cSldViewPr snapToGrid="0" snapToObjects="1">
      <p:cViewPr>
        <p:scale>
          <a:sx n="71" d="100"/>
          <a:sy n="71" d="100"/>
        </p:scale>
        <p:origin x="1200" y="1496"/>
      </p:cViewPr>
      <p:guideLst>
        <p:guide orient="horz" pos="2160"/>
        <p:guide pos="3840"/>
      </p:guideLst>
    </p:cSldViewPr>
  </p:slideViewPr>
  <p:notesTextViewPr>
    <p:cViewPr>
      <p:scale>
        <a:sx n="3" d="2"/>
        <a:sy n="3" d="2"/>
      </p:scale>
      <p:origin x="0" y="0"/>
    </p:cViewPr>
  </p:notesTextViewPr>
  <p:sorterViewPr>
    <p:cViewPr varScale="1">
      <p:scale>
        <a:sx n="1" d="1"/>
        <a:sy n="1" d="1"/>
      </p:scale>
      <p:origin x="0" y="0"/>
    </p:cViewPr>
  </p:sorterViewPr>
  <p:notesViewPr>
    <p:cSldViewPr snapToGrid="0" snapToObjects="1" showGuides="1">
      <p:cViewPr varScale="1">
        <p:scale>
          <a:sx n="95" d="100"/>
          <a:sy n="95" d="100"/>
        </p:scale>
        <p:origin x="2496" y="19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04BDC5-82F4-904C-BE4A-88C093BD877F}" type="datetimeFigureOut">
              <a:rPr lang="en-US" smtClean="0"/>
              <a:t>2/29/24</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5EFEBC-C36D-AF47-BE82-9DC0537FF3B9}" type="slidenum">
              <a:rPr lang="en-US" smtClean="0"/>
              <a:t>‹#›</a:t>
            </a:fld>
            <a:endParaRPr lang="en-US" dirty="0"/>
          </a:p>
        </p:txBody>
      </p:sp>
    </p:spTree>
    <p:extLst>
      <p:ext uri="{BB962C8B-B14F-4D97-AF65-F5344CB8AC3E}">
        <p14:creationId xmlns:p14="http://schemas.microsoft.com/office/powerpoint/2010/main" val="21183466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AB457F-DE4B-1B47-887D-B2A8185C2DCB}" type="datetimeFigureOut">
              <a:rPr lang="en-US" smtClean="0"/>
              <a:t>2/29/24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FD07AE-BFCF-8C4D-A8EF-FFFD6FCF8E92}" type="slidenum">
              <a:rPr lang="en-US" smtClean="0"/>
              <a:t>‹#›</a:t>
            </a:fld>
            <a:endParaRPr lang="en-US" dirty="0"/>
          </a:p>
        </p:txBody>
      </p:sp>
    </p:spTree>
    <p:extLst>
      <p:ext uri="{BB962C8B-B14F-4D97-AF65-F5344CB8AC3E}">
        <p14:creationId xmlns:p14="http://schemas.microsoft.com/office/powerpoint/2010/main" val="227645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8FD07AE-BFCF-8C4D-A8EF-FFFD6FCF8E92}" type="slidenum">
              <a:rPr lang="en-US" smtClean="0"/>
              <a:t>2</a:t>
            </a:fld>
            <a:endParaRPr lang="en-US" dirty="0"/>
          </a:p>
        </p:txBody>
      </p:sp>
    </p:spTree>
    <p:extLst>
      <p:ext uri="{BB962C8B-B14F-4D97-AF65-F5344CB8AC3E}">
        <p14:creationId xmlns:p14="http://schemas.microsoft.com/office/powerpoint/2010/main" val="576727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a:solidFill>
                  <a:srgbClr val="C00000"/>
                </a:solidFill>
              </a:rPr>
              <a:t>But ultimately everything we do comes down to one common driver, and that's our purpose. It's our why -- why Lifeblue exists; the reason we get up in the morning and do what we do.</a:t>
            </a:r>
            <a:endParaRPr lang="en-US" dirty="0"/>
          </a:p>
          <a:p>
            <a:endParaRPr lang="en-US" dirty="0"/>
          </a:p>
          <a:p>
            <a:r>
              <a:rPr lang="en-US" dirty="0"/>
              <a:t>Even if we are building websites, creating</a:t>
            </a:r>
            <a:r>
              <a:rPr lang="en-US" baseline="0" dirty="0"/>
              <a:t> the next content management system, transforming a business, or hell even mining the next bitcoin, we should do it under this common purpose.</a:t>
            </a:r>
            <a:endParaRPr lang="en-US" dirty="0"/>
          </a:p>
        </p:txBody>
      </p:sp>
      <p:sp>
        <p:nvSpPr>
          <p:cNvPr id="4" name="Slide Number Placeholder 3"/>
          <p:cNvSpPr>
            <a:spLocks noGrp="1"/>
          </p:cNvSpPr>
          <p:nvPr>
            <p:ph type="sldNum" sz="quarter" idx="10"/>
          </p:nvPr>
        </p:nvSpPr>
        <p:spPr/>
        <p:txBody>
          <a:bodyPr/>
          <a:lstStyle/>
          <a:p>
            <a:fld id="{BEC1D090-8A7D-EF42-8D7A-31A66BBB8A68}" type="slidenum">
              <a:rPr lang="en-US" smtClean="0"/>
              <a:t>3</a:t>
            </a:fld>
            <a:endParaRPr lang="en-US" dirty="0"/>
          </a:p>
        </p:txBody>
      </p:sp>
    </p:spTree>
    <p:extLst>
      <p:ext uri="{BB962C8B-B14F-4D97-AF65-F5344CB8AC3E}">
        <p14:creationId xmlns:p14="http://schemas.microsoft.com/office/powerpoint/2010/main" val="16049958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Add legacy Texas; city of hope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8FD07AE-BFCF-8C4D-A8EF-FFFD6FCF8E92}" type="slidenum">
              <a:rPr lang="en-US" smtClean="0"/>
              <a:t>4</a:t>
            </a:fld>
            <a:endParaRPr lang="en-US" dirty="0"/>
          </a:p>
        </p:txBody>
      </p:sp>
    </p:spTree>
    <p:extLst>
      <p:ext uri="{BB962C8B-B14F-4D97-AF65-F5344CB8AC3E}">
        <p14:creationId xmlns:p14="http://schemas.microsoft.com/office/powerpoint/2010/main" val="1399127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2D6C8E-114A-7E4D-9C14-F4E7ED3B3B9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4960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FD07AE-BFCF-8C4D-A8EF-FFFD6FCF8E92}" type="slidenum">
              <a:rPr lang="en-US" smtClean="0"/>
              <a:t>14</a:t>
            </a:fld>
            <a:endParaRPr lang="en-US" dirty="0"/>
          </a:p>
        </p:txBody>
      </p:sp>
    </p:spTree>
    <p:extLst>
      <p:ext uri="{BB962C8B-B14F-4D97-AF65-F5344CB8AC3E}">
        <p14:creationId xmlns:p14="http://schemas.microsoft.com/office/powerpoint/2010/main" val="2621651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Maybe felt even more, the movement from cities, how do you get fans to come to events in your area</a:t>
            </a:r>
          </a:p>
          <a:p>
            <a:endParaRPr lang="en-US" dirty="0"/>
          </a:p>
        </p:txBody>
      </p:sp>
      <p:sp>
        <p:nvSpPr>
          <p:cNvPr id="4" name="Slide Number Placeholder 3"/>
          <p:cNvSpPr>
            <a:spLocks noGrp="1"/>
          </p:cNvSpPr>
          <p:nvPr>
            <p:ph type="sldNum" sz="quarter" idx="5"/>
          </p:nvPr>
        </p:nvSpPr>
        <p:spPr/>
        <p:txBody>
          <a:bodyPr/>
          <a:lstStyle/>
          <a:p>
            <a:fld id="{68FD07AE-BFCF-8C4D-A8EF-FFFD6FCF8E92}" type="slidenum">
              <a:rPr lang="en-US" smtClean="0"/>
              <a:t>15</a:t>
            </a:fld>
            <a:endParaRPr lang="en-US" dirty="0"/>
          </a:p>
        </p:txBody>
      </p:sp>
    </p:spTree>
    <p:extLst>
      <p:ext uri="{BB962C8B-B14F-4D97-AF65-F5344CB8AC3E}">
        <p14:creationId xmlns:p14="http://schemas.microsoft.com/office/powerpoint/2010/main" val="59770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F2D46-DE1C-CE9F-9944-7FBE24F6B2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6BAB1A-41DC-39B7-FF40-E6788E96FC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C04C09-A114-ED0E-CA56-47D16C139C33}"/>
              </a:ext>
            </a:extLst>
          </p:cNvPr>
          <p:cNvSpPr>
            <a:spLocks noGrp="1"/>
          </p:cNvSpPr>
          <p:nvPr>
            <p:ph type="body" idx="1"/>
          </p:nvPr>
        </p:nvSpPr>
        <p:spPr/>
        <p:txBody>
          <a:bodyPr/>
          <a:lstStyle/>
          <a:p>
            <a:r>
              <a:rPr lang="en-US" dirty="0"/>
              <a:t>How far in advance does an average person plan?</a:t>
            </a:r>
          </a:p>
          <a:p>
            <a:endParaRPr lang="en-US" dirty="0"/>
          </a:p>
          <a:p>
            <a:endParaRPr lang="en-US" dirty="0"/>
          </a:p>
        </p:txBody>
      </p:sp>
      <p:sp>
        <p:nvSpPr>
          <p:cNvPr id="4" name="Slide Number Placeholder 3">
            <a:extLst>
              <a:ext uri="{FF2B5EF4-FFF2-40B4-BE49-F238E27FC236}">
                <a16:creationId xmlns:a16="http://schemas.microsoft.com/office/drawing/2014/main" id="{0BA644E6-F5AE-4C29-7CB6-B0DDCA650FEF}"/>
              </a:ext>
            </a:extLst>
          </p:cNvPr>
          <p:cNvSpPr>
            <a:spLocks noGrp="1"/>
          </p:cNvSpPr>
          <p:nvPr>
            <p:ph type="sldNum" sz="quarter" idx="5"/>
          </p:nvPr>
        </p:nvSpPr>
        <p:spPr/>
        <p:txBody>
          <a:bodyPr/>
          <a:lstStyle/>
          <a:p>
            <a:fld id="{68FD07AE-BFCF-8C4D-A8EF-FFFD6FCF8E92}" type="slidenum">
              <a:rPr lang="en-US" smtClean="0"/>
              <a:t>16</a:t>
            </a:fld>
            <a:endParaRPr lang="en-US" dirty="0"/>
          </a:p>
        </p:txBody>
      </p:sp>
    </p:spTree>
    <p:extLst>
      <p:ext uri="{BB962C8B-B14F-4D97-AF65-F5344CB8AC3E}">
        <p14:creationId xmlns:p14="http://schemas.microsoft.com/office/powerpoint/2010/main" val="26592560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70C94-1BC1-8247-47B1-D9A7B8BACF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5D876E-DFE1-78D4-D609-C0BEF90F8D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0CC6C3-6757-3CC6-2A86-5AFEF09864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4DCD5C-A322-30DD-B127-089DD7D0D4FE}"/>
              </a:ext>
            </a:extLst>
          </p:cNvPr>
          <p:cNvSpPr>
            <a:spLocks noGrp="1"/>
          </p:cNvSpPr>
          <p:nvPr>
            <p:ph type="sldNum" sz="quarter" idx="5"/>
          </p:nvPr>
        </p:nvSpPr>
        <p:spPr/>
        <p:txBody>
          <a:bodyPr/>
          <a:lstStyle/>
          <a:p>
            <a:fld id="{68FD07AE-BFCF-8C4D-A8EF-FFFD6FCF8E92}" type="slidenum">
              <a:rPr lang="en-US" smtClean="0"/>
              <a:t>17</a:t>
            </a:fld>
            <a:endParaRPr lang="en-US" dirty="0"/>
          </a:p>
        </p:txBody>
      </p:sp>
    </p:spTree>
    <p:extLst>
      <p:ext uri="{BB962C8B-B14F-4D97-AF65-F5344CB8AC3E}">
        <p14:creationId xmlns:p14="http://schemas.microsoft.com/office/powerpoint/2010/main" val="3025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2D6C8E-114A-7E4D-9C14-F4E7ED3B3B9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9316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Has anyone ever done improv comedy?</a:t>
            </a:r>
          </a:p>
          <a:p>
            <a:endParaRPr lang="en-US" dirty="0"/>
          </a:p>
          <a:p>
            <a:r>
              <a:rPr lang="en-US" dirty="0"/>
              <a:t>At our company we actually used to have an improv comedy club come and teach us for a day, the art and science of improv comedy.  And there are two </a:t>
            </a:r>
            <a:r>
              <a:rPr lang="en-US" dirty="0" err="1"/>
              <a:t>parlells</a:t>
            </a:r>
            <a:r>
              <a:rPr lang="en-US" dirty="0"/>
              <a:t> that jump out to me about what the last 2 years has taught us and what we have come to know in our society today.</a:t>
            </a:r>
          </a:p>
          <a:p>
            <a:endParaRPr lang="en-US" dirty="0"/>
          </a:p>
          <a:p>
            <a:r>
              <a:rPr lang="en-US" dirty="0"/>
              <a:t>Improv is all about embracing the moment, never anticipating what was going to happen next, and listening before reacting, and they tell you the more chaotic it is, the more you just have to go with it.</a:t>
            </a:r>
          </a:p>
        </p:txBody>
      </p:sp>
      <p:sp>
        <p:nvSpPr>
          <p:cNvPr id="4" name="Slide Number Placeholder 3"/>
          <p:cNvSpPr>
            <a:spLocks noGrp="1"/>
          </p:cNvSpPr>
          <p:nvPr>
            <p:ph type="sldNum" sz="quarter" idx="5"/>
          </p:nvPr>
        </p:nvSpPr>
        <p:spPr/>
        <p:txBody>
          <a:bodyPr/>
          <a:lstStyle/>
          <a:p>
            <a:fld id="{68FD07AE-BFCF-8C4D-A8EF-FFFD6FCF8E92}" type="slidenum">
              <a:rPr lang="en-US" smtClean="0"/>
              <a:t>19</a:t>
            </a:fld>
            <a:endParaRPr lang="en-US" dirty="0"/>
          </a:p>
        </p:txBody>
      </p:sp>
    </p:spTree>
    <p:extLst>
      <p:ext uri="{BB962C8B-B14F-4D97-AF65-F5344CB8AC3E}">
        <p14:creationId xmlns:p14="http://schemas.microsoft.com/office/powerpoint/2010/main" val="1435317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603C3-5269-D6F3-2322-6C97B8C511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81368-C4BB-067C-7710-7BA3C9E155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DAB00-1D50-8B49-FA97-AC0F0DE269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3EB736-0555-DAD7-0C81-45E43AA6B4FA}"/>
              </a:ext>
            </a:extLst>
          </p:cNvPr>
          <p:cNvSpPr>
            <a:spLocks noGrp="1"/>
          </p:cNvSpPr>
          <p:nvPr>
            <p:ph type="sldNum" sz="quarter" idx="5"/>
          </p:nvPr>
        </p:nvSpPr>
        <p:spPr/>
        <p:txBody>
          <a:bodyPr/>
          <a:lstStyle/>
          <a:p>
            <a:fld id="{68FD07AE-BFCF-8C4D-A8EF-FFFD6FCF8E92}" type="slidenum">
              <a:rPr lang="en-US" smtClean="0"/>
              <a:t>21</a:t>
            </a:fld>
            <a:endParaRPr lang="en-US" dirty="0"/>
          </a:p>
        </p:txBody>
      </p:sp>
    </p:spTree>
    <p:extLst>
      <p:ext uri="{BB962C8B-B14F-4D97-AF65-F5344CB8AC3E}">
        <p14:creationId xmlns:p14="http://schemas.microsoft.com/office/powerpoint/2010/main" val="4381606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FD07AE-BFCF-8C4D-A8EF-FFFD6FCF8E92}" type="slidenum">
              <a:rPr lang="en-US" smtClean="0"/>
              <a:t>22</a:t>
            </a:fld>
            <a:endParaRPr lang="en-US" dirty="0"/>
          </a:p>
        </p:txBody>
      </p:sp>
    </p:spTree>
    <p:extLst>
      <p:ext uri="{BB962C8B-B14F-4D97-AF65-F5344CB8AC3E}">
        <p14:creationId xmlns:p14="http://schemas.microsoft.com/office/powerpoint/2010/main" val="3807006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2D6C8E-114A-7E4D-9C14-F4E7ED3B3B9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3109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Skews even more with net new buyers</a:t>
            </a:r>
          </a:p>
        </p:txBody>
      </p:sp>
      <p:sp>
        <p:nvSpPr>
          <p:cNvPr id="4" name="Slide Number Placeholder 3"/>
          <p:cNvSpPr>
            <a:spLocks noGrp="1"/>
          </p:cNvSpPr>
          <p:nvPr>
            <p:ph type="sldNum" sz="quarter" idx="5"/>
          </p:nvPr>
        </p:nvSpPr>
        <p:spPr/>
        <p:txBody>
          <a:bodyPr/>
          <a:lstStyle/>
          <a:p>
            <a:fld id="{68FD07AE-BFCF-8C4D-A8EF-FFFD6FCF8E92}" type="slidenum">
              <a:rPr lang="en-US" smtClean="0"/>
              <a:t>24</a:t>
            </a:fld>
            <a:endParaRPr lang="en-US" dirty="0"/>
          </a:p>
        </p:txBody>
      </p:sp>
    </p:spTree>
    <p:extLst>
      <p:ext uri="{BB962C8B-B14F-4D97-AF65-F5344CB8AC3E}">
        <p14:creationId xmlns:p14="http://schemas.microsoft.com/office/powerpoint/2010/main" val="1765055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FD07AE-BFCF-8C4D-A8EF-FFFD6FCF8E92}" type="slidenum">
              <a:rPr lang="en-US" smtClean="0"/>
              <a:t>25</a:t>
            </a:fld>
            <a:endParaRPr lang="en-US" dirty="0"/>
          </a:p>
        </p:txBody>
      </p:sp>
    </p:spTree>
    <p:extLst>
      <p:ext uri="{BB962C8B-B14F-4D97-AF65-F5344CB8AC3E}">
        <p14:creationId xmlns:p14="http://schemas.microsoft.com/office/powerpoint/2010/main" val="2457591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 are some great experiences you’ve seen?</a:t>
            </a:r>
          </a:p>
        </p:txBody>
      </p:sp>
      <p:sp>
        <p:nvSpPr>
          <p:cNvPr id="4" name="Slide Number Placeholder 3"/>
          <p:cNvSpPr>
            <a:spLocks noGrp="1"/>
          </p:cNvSpPr>
          <p:nvPr>
            <p:ph type="sldNum" sz="quarter" idx="5"/>
          </p:nvPr>
        </p:nvSpPr>
        <p:spPr/>
        <p:txBody>
          <a:bodyPr/>
          <a:lstStyle/>
          <a:p>
            <a:fld id="{68FD07AE-BFCF-8C4D-A8EF-FFFD6FCF8E92}" type="slidenum">
              <a:rPr lang="en-US" smtClean="0"/>
              <a:t>26</a:t>
            </a:fld>
            <a:endParaRPr lang="en-US" dirty="0"/>
          </a:p>
        </p:txBody>
      </p:sp>
    </p:spTree>
    <p:extLst>
      <p:ext uri="{BB962C8B-B14F-4D97-AF65-F5344CB8AC3E}">
        <p14:creationId xmlns:p14="http://schemas.microsoft.com/office/powerpoint/2010/main" val="9665815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Number one thing people pick, experiences</a:t>
            </a:r>
          </a:p>
        </p:txBody>
      </p:sp>
      <p:sp>
        <p:nvSpPr>
          <p:cNvPr id="4" name="Slide Number Placeholder 3"/>
          <p:cNvSpPr>
            <a:spLocks noGrp="1"/>
          </p:cNvSpPr>
          <p:nvPr>
            <p:ph type="sldNum" sz="quarter" idx="5"/>
          </p:nvPr>
        </p:nvSpPr>
        <p:spPr/>
        <p:txBody>
          <a:bodyPr/>
          <a:lstStyle/>
          <a:p>
            <a:fld id="{68FD07AE-BFCF-8C4D-A8EF-FFFD6FCF8E92}" type="slidenum">
              <a:rPr lang="en-US" smtClean="0"/>
              <a:t>29</a:t>
            </a:fld>
            <a:endParaRPr lang="en-US" dirty="0"/>
          </a:p>
        </p:txBody>
      </p:sp>
    </p:spTree>
    <p:extLst>
      <p:ext uri="{BB962C8B-B14F-4D97-AF65-F5344CB8AC3E}">
        <p14:creationId xmlns:p14="http://schemas.microsoft.com/office/powerpoint/2010/main" val="13950294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65E81-26EF-5773-B4E2-818C830D59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FC0255-4A3D-910E-7C71-6BC9A23483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D48EEC-C81E-9428-3D96-4AA9C42B31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76E685-FA5E-FF39-5EFA-56FAA4DA2FA3}"/>
              </a:ext>
            </a:extLst>
          </p:cNvPr>
          <p:cNvSpPr>
            <a:spLocks noGrp="1"/>
          </p:cNvSpPr>
          <p:nvPr>
            <p:ph type="sldNum" sz="quarter" idx="5"/>
          </p:nvPr>
        </p:nvSpPr>
        <p:spPr/>
        <p:txBody>
          <a:bodyPr/>
          <a:lstStyle/>
          <a:p>
            <a:fld id="{68FD07AE-BFCF-8C4D-A8EF-FFFD6FCF8E92}" type="slidenum">
              <a:rPr lang="en-US" smtClean="0"/>
              <a:t>30</a:t>
            </a:fld>
            <a:endParaRPr lang="en-US" dirty="0"/>
          </a:p>
        </p:txBody>
      </p:sp>
    </p:spTree>
    <p:extLst>
      <p:ext uri="{BB962C8B-B14F-4D97-AF65-F5344CB8AC3E}">
        <p14:creationId xmlns:p14="http://schemas.microsoft.com/office/powerpoint/2010/main" val="1415181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Has anyone ever done a customer journey exercise?</a:t>
            </a:r>
          </a:p>
          <a:p>
            <a:endParaRPr lang="en-US" dirty="0"/>
          </a:p>
          <a:p>
            <a:r>
              <a:rPr lang="en-US" dirty="0"/>
              <a:t>If so, when did that journey start and when did it end?  </a:t>
            </a:r>
          </a:p>
          <a:p>
            <a:endParaRPr lang="en-US" dirty="0"/>
          </a:p>
          <a:p>
            <a:r>
              <a:rPr lang="en-US" dirty="0"/>
              <a:t>We’ve seen some pretty amazing things on the tours, I’ve spent time with many of you all this last few days and so much is around what can we take back to apply in stadium, in experience, while the fan is there… but what are you doing before, during and after?</a:t>
            </a:r>
          </a:p>
        </p:txBody>
      </p:sp>
      <p:sp>
        <p:nvSpPr>
          <p:cNvPr id="4" name="Slide Number Placeholder 3"/>
          <p:cNvSpPr>
            <a:spLocks noGrp="1"/>
          </p:cNvSpPr>
          <p:nvPr>
            <p:ph type="sldNum" sz="quarter" idx="5"/>
          </p:nvPr>
        </p:nvSpPr>
        <p:spPr/>
        <p:txBody>
          <a:bodyPr/>
          <a:lstStyle/>
          <a:p>
            <a:fld id="{68FD07AE-BFCF-8C4D-A8EF-FFFD6FCF8E92}" type="slidenum">
              <a:rPr lang="en-US" smtClean="0"/>
              <a:t>31</a:t>
            </a:fld>
            <a:endParaRPr lang="en-US" dirty="0"/>
          </a:p>
        </p:txBody>
      </p:sp>
    </p:spTree>
    <p:extLst>
      <p:ext uri="{BB962C8B-B14F-4D97-AF65-F5344CB8AC3E}">
        <p14:creationId xmlns:p14="http://schemas.microsoft.com/office/powerpoint/2010/main" val="19117413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Has anyone ever done a customer journey exercise?</a:t>
            </a:r>
          </a:p>
          <a:p>
            <a:endParaRPr lang="en-US" dirty="0"/>
          </a:p>
          <a:p>
            <a:r>
              <a:rPr lang="en-US" dirty="0"/>
              <a:t>If so, when did that journey start and when did it end</a:t>
            </a:r>
            <a:r>
              <a:rPr lang="en-US"/>
              <a:t>?  If not, just think about </a:t>
            </a:r>
            <a:endParaRPr lang="en-US" dirty="0"/>
          </a:p>
        </p:txBody>
      </p:sp>
      <p:sp>
        <p:nvSpPr>
          <p:cNvPr id="4" name="Slide Number Placeholder 3"/>
          <p:cNvSpPr>
            <a:spLocks noGrp="1"/>
          </p:cNvSpPr>
          <p:nvPr>
            <p:ph type="sldNum" sz="quarter" idx="5"/>
          </p:nvPr>
        </p:nvSpPr>
        <p:spPr/>
        <p:txBody>
          <a:bodyPr/>
          <a:lstStyle/>
          <a:p>
            <a:fld id="{68FD07AE-BFCF-8C4D-A8EF-FFFD6FCF8E92}" type="slidenum">
              <a:rPr lang="en-US" smtClean="0"/>
              <a:t>32</a:t>
            </a:fld>
            <a:endParaRPr lang="en-US" dirty="0"/>
          </a:p>
        </p:txBody>
      </p:sp>
    </p:spTree>
    <p:extLst>
      <p:ext uri="{BB962C8B-B14F-4D97-AF65-F5344CB8AC3E}">
        <p14:creationId xmlns:p14="http://schemas.microsoft.com/office/powerpoint/2010/main" val="35771299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ends as the share their experience with others.</a:t>
            </a:r>
          </a:p>
        </p:txBody>
      </p:sp>
      <p:sp>
        <p:nvSpPr>
          <p:cNvPr id="4" name="Slide Number Placeholder 3"/>
          <p:cNvSpPr>
            <a:spLocks noGrp="1"/>
          </p:cNvSpPr>
          <p:nvPr>
            <p:ph type="sldNum" sz="quarter" idx="5"/>
          </p:nvPr>
        </p:nvSpPr>
        <p:spPr/>
        <p:txBody>
          <a:bodyPr/>
          <a:lstStyle/>
          <a:p>
            <a:fld id="{68FD07AE-BFCF-8C4D-A8EF-FFFD6FCF8E92}" type="slidenum">
              <a:rPr lang="en-US" smtClean="0"/>
              <a:t>33</a:t>
            </a:fld>
            <a:endParaRPr lang="en-US" dirty="0"/>
          </a:p>
        </p:txBody>
      </p:sp>
    </p:spTree>
    <p:extLst>
      <p:ext uri="{BB962C8B-B14F-4D97-AF65-F5344CB8AC3E}">
        <p14:creationId xmlns:p14="http://schemas.microsoft.com/office/powerpoint/2010/main" val="216750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FD07AE-BFCF-8C4D-A8EF-FFFD6FCF8E92}" type="slidenum">
              <a:rPr lang="en-US" smtClean="0"/>
              <a:t>34</a:t>
            </a:fld>
            <a:endParaRPr lang="en-US" dirty="0"/>
          </a:p>
        </p:txBody>
      </p:sp>
    </p:spTree>
    <p:extLst>
      <p:ext uri="{BB962C8B-B14F-4D97-AF65-F5344CB8AC3E}">
        <p14:creationId xmlns:p14="http://schemas.microsoft.com/office/powerpoint/2010/main" val="1608039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0" y="0"/>
            <a:ext cx="13240512" cy="6858000"/>
          </a:xfrm>
          <a:prstGeom prst="rect">
            <a:avLst/>
          </a:prstGeom>
          <a:solidFill>
            <a:schemeClr val="bg1"/>
          </a:solidFill>
          <a:ln>
            <a:solidFill>
              <a:srgbClr val="F1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0" y="3445330"/>
            <a:ext cx="12192000" cy="1535719"/>
          </a:xfrm>
        </p:spPr>
        <p:txBody>
          <a:bodyPr anchor="b">
            <a:normAutofit/>
          </a:bodyPr>
          <a:lstStyle>
            <a:lvl1pPr algn="ctr">
              <a:defRPr sz="3600" baseline="0"/>
            </a:lvl1pPr>
          </a:lstStyle>
          <a:p>
            <a:r>
              <a:rPr lang="en-US" dirty="0"/>
              <a:t>Click to edit Master title style</a:t>
            </a:r>
          </a:p>
        </p:txBody>
      </p:sp>
      <p:sp>
        <p:nvSpPr>
          <p:cNvPr id="3" name="Subtitle 2"/>
          <p:cNvSpPr>
            <a:spLocks noGrp="1"/>
          </p:cNvSpPr>
          <p:nvPr>
            <p:ph type="subTitle" idx="1"/>
          </p:nvPr>
        </p:nvSpPr>
        <p:spPr>
          <a:xfrm>
            <a:off x="0" y="5035025"/>
            <a:ext cx="12192000" cy="788834"/>
          </a:xfrm>
        </p:spPr>
        <p:txBody>
          <a:bodyPr>
            <a:normAutofit/>
          </a:bodyPr>
          <a:lstStyle>
            <a:lvl1pPr marL="0" indent="0" algn="ctr">
              <a:buNone/>
              <a:defRPr sz="20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7" name="Picture 6"/>
          <p:cNvPicPr>
            <a:picLocks noChangeAspect="1"/>
          </p:cNvPicPr>
          <p:nvPr userDrawn="1"/>
        </p:nvPicPr>
        <p:blipFill>
          <a:blip r:embed="rId2"/>
          <a:stretch>
            <a:fillRect/>
          </a:stretch>
        </p:blipFill>
        <p:spPr>
          <a:xfrm>
            <a:off x="318134" y="6387662"/>
            <a:ext cx="1115433" cy="212138"/>
          </a:xfrm>
          <a:prstGeom prst="rect">
            <a:avLst/>
          </a:prstGeom>
        </p:spPr>
      </p:pic>
    </p:spTree>
    <p:extLst>
      <p:ext uri="{BB962C8B-B14F-4D97-AF65-F5344CB8AC3E}">
        <p14:creationId xmlns:p14="http://schemas.microsoft.com/office/powerpoint/2010/main" val="72394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hoto Title Slide">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srcRect t="12133" b="3449"/>
          <a:stretch/>
        </p:blipFill>
        <p:spPr>
          <a:xfrm>
            <a:off x="0" y="0"/>
            <a:ext cx="12192000" cy="6858000"/>
          </a:xfrm>
          <a:prstGeom prst="rect">
            <a:avLst/>
          </a:prstGeom>
        </p:spPr>
      </p:pic>
      <p:pic>
        <p:nvPicPr>
          <p:cNvPr id="21" name="Picture 20"/>
          <p:cNvPicPr>
            <a:picLocks noChangeAspect="1"/>
          </p:cNvPicPr>
          <p:nvPr userDrawn="1"/>
        </p:nvPicPr>
        <p:blipFill>
          <a:blip r:embed="rId3"/>
          <a:stretch>
            <a:fillRect/>
          </a:stretch>
        </p:blipFill>
        <p:spPr>
          <a:xfrm>
            <a:off x="0" y="0"/>
            <a:ext cx="12192000" cy="6858000"/>
          </a:xfrm>
          <a:prstGeom prst="rect">
            <a:avLst/>
          </a:prstGeom>
        </p:spPr>
      </p:pic>
      <p:sp>
        <p:nvSpPr>
          <p:cNvPr id="24" name="Title 1"/>
          <p:cNvSpPr>
            <a:spLocks noGrp="1"/>
          </p:cNvSpPr>
          <p:nvPr>
            <p:ph type="ctrTitle"/>
          </p:nvPr>
        </p:nvSpPr>
        <p:spPr>
          <a:xfrm>
            <a:off x="0" y="3445330"/>
            <a:ext cx="12192000" cy="1535719"/>
          </a:xfrm>
        </p:spPr>
        <p:txBody>
          <a:bodyPr anchor="b">
            <a:normAutofit/>
          </a:bodyPr>
          <a:lstStyle>
            <a:lvl1pPr algn="ctr">
              <a:defRPr sz="3600" baseline="0">
                <a:solidFill>
                  <a:schemeClr val="bg1"/>
                </a:solidFill>
              </a:defRPr>
            </a:lvl1pPr>
          </a:lstStyle>
          <a:p>
            <a:r>
              <a:rPr lang="en-US" dirty="0"/>
              <a:t>Click to edit Master title style</a:t>
            </a:r>
          </a:p>
        </p:txBody>
      </p:sp>
      <p:sp>
        <p:nvSpPr>
          <p:cNvPr id="25" name="Subtitle 2"/>
          <p:cNvSpPr>
            <a:spLocks noGrp="1"/>
          </p:cNvSpPr>
          <p:nvPr>
            <p:ph type="subTitle" idx="1"/>
          </p:nvPr>
        </p:nvSpPr>
        <p:spPr>
          <a:xfrm>
            <a:off x="0" y="5035025"/>
            <a:ext cx="12192000" cy="788834"/>
          </a:xfrm>
        </p:spPr>
        <p:txBody>
          <a:bodyPr>
            <a:normAutofit/>
          </a:bodyPr>
          <a:lstStyle>
            <a:lvl1pPr marL="0" indent="0" algn="ctr">
              <a:buNone/>
              <a:defRPr sz="20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7"/>
          <p:cNvPicPr>
            <a:picLocks noChangeAspect="1"/>
          </p:cNvPicPr>
          <p:nvPr userDrawn="1"/>
        </p:nvPicPr>
        <p:blipFill>
          <a:blip r:embed="rId4"/>
          <a:stretch>
            <a:fillRect/>
          </a:stretch>
        </p:blipFill>
        <p:spPr>
          <a:xfrm>
            <a:off x="-94453" y="6024976"/>
            <a:ext cx="1921018" cy="577905"/>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hoto Title Slide">
    <p:spTree>
      <p:nvGrpSpPr>
        <p:cNvPr id="1" name=""/>
        <p:cNvGrpSpPr/>
        <p:nvPr/>
      </p:nvGrpSpPr>
      <p:grpSpPr>
        <a:xfrm>
          <a:off x="0" y="0"/>
          <a:ext cx="0" cy="0"/>
          <a:chOff x="0" y="0"/>
          <a:chExt cx="0" cy="0"/>
        </a:xfrm>
      </p:grpSpPr>
      <p:sp>
        <p:nvSpPr>
          <p:cNvPr id="4" name="Rectangle 3"/>
          <p:cNvSpPr/>
          <p:nvPr userDrawn="1"/>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itle 1"/>
          <p:cNvSpPr>
            <a:spLocks noGrp="1"/>
          </p:cNvSpPr>
          <p:nvPr>
            <p:ph type="ctrTitle"/>
          </p:nvPr>
        </p:nvSpPr>
        <p:spPr>
          <a:xfrm>
            <a:off x="0" y="3445330"/>
            <a:ext cx="12192000" cy="1535719"/>
          </a:xfrm>
        </p:spPr>
        <p:txBody>
          <a:bodyPr anchor="b">
            <a:normAutofit/>
          </a:bodyPr>
          <a:lstStyle>
            <a:lvl1pPr algn="ctr">
              <a:defRPr sz="3600" baseline="0">
                <a:solidFill>
                  <a:schemeClr val="bg1"/>
                </a:solidFill>
              </a:defRPr>
            </a:lvl1pPr>
          </a:lstStyle>
          <a:p>
            <a:r>
              <a:rPr lang="en-US" dirty="0"/>
              <a:t>Click to edit Master title style</a:t>
            </a:r>
          </a:p>
        </p:txBody>
      </p:sp>
      <p:sp>
        <p:nvSpPr>
          <p:cNvPr id="23" name="Subtitle 2"/>
          <p:cNvSpPr>
            <a:spLocks noGrp="1"/>
          </p:cNvSpPr>
          <p:nvPr>
            <p:ph type="subTitle" idx="1"/>
          </p:nvPr>
        </p:nvSpPr>
        <p:spPr>
          <a:xfrm>
            <a:off x="0" y="5035025"/>
            <a:ext cx="12192000" cy="788834"/>
          </a:xfrm>
        </p:spPr>
        <p:txBody>
          <a:bodyPr>
            <a:normAutofit/>
          </a:bodyPr>
          <a:lstStyle>
            <a:lvl1pPr marL="0" indent="0" algn="ctr">
              <a:buNone/>
              <a:defRPr sz="20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7" name="Picture 6"/>
          <p:cNvPicPr>
            <a:picLocks noChangeAspect="1"/>
          </p:cNvPicPr>
          <p:nvPr userDrawn="1"/>
        </p:nvPicPr>
        <p:blipFill>
          <a:blip r:embed="rId2"/>
          <a:stretch>
            <a:fillRect/>
          </a:stretch>
        </p:blipFill>
        <p:spPr>
          <a:xfrm>
            <a:off x="-94453" y="6024976"/>
            <a:ext cx="1921018" cy="577905"/>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itle 1"/>
          <p:cNvSpPr>
            <a:spLocks noGrp="1"/>
          </p:cNvSpPr>
          <p:nvPr>
            <p:ph type="title"/>
          </p:nvPr>
        </p:nvSpPr>
        <p:spPr>
          <a:xfrm>
            <a:off x="365760" y="365760"/>
            <a:ext cx="11247120" cy="685800"/>
          </a:xfrm>
        </p:spPr>
        <p:txBody>
          <a:bodyPr/>
          <a:lstStyle/>
          <a:p>
            <a:r>
              <a:rPr lang="en-US" dirty="0"/>
              <a:t>Click to edit Master title style</a:t>
            </a:r>
          </a:p>
        </p:txBody>
      </p:sp>
      <p:sp>
        <p:nvSpPr>
          <p:cNvPr id="12" name="Content Placeholder 2"/>
          <p:cNvSpPr>
            <a:spLocks noGrp="1"/>
          </p:cNvSpPr>
          <p:nvPr>
            <p:ph idx="1"/>
          </p:nvPr>
        </p:nvSpPr>
        <p:spPr>
          <a:xfrm>
            <a:off x="365760" y="1188720"/>
            <a:ext cx="8780813" cy="4555212"/>
          </a:xfrm>
        </p:spPr>
        <p:txBody>
          <a:bodyPr/>
          <a:lstStyle>
            <a:lvl1pPr marL="228600" indent="-228600">
              <a:buClr>
                <a:schemeClr val="accent1"/>
              </a:buClr>
              <a:buFont typeface="Arial" charset="0"/>
              <a:buChar char="•"/>
              <a:defRPr/>
            </a:lvl1pPr>
            <a:lvl2pPr marL="685800" indent="-228600">
              <a:buClr>
                <a:schemeClr val="accent1"/>
              </a:buClr>
              <a:buFont typeface="Arial" charset="0"/>
              <a:buChar char="•"/>
              <a:defRPr/>
            </a:lvl2pPr>
            <a:lvl3pPr marL="1143000" indent="-228600">
              <a:buClr>
                <a:schemeClr val="accent1"/>
              </a:buClr>
              <a:buFont typeface="Arial" charset="0"/>
              <a:buChar char="•"/>
              <a:defRPr/>
            </a:lvl3pPr>
            <a:lvl4pPr marL="1600200" indent="-228600">
              <a:buClr>
                <a:schemeClr val="accent1"/>
              </a:buClr>
              <a:buFont typeface="Arial" charset="0"/>
              <a:buChar char="•"/>
              <a:defRPr/>
            </a:lvl4pPr>
            <a:lvl5pPr marL="2057400" indent="-228600">
              <a:buClr>
                <a:schemeClr val="accent1"/>
              </a:buClr>
              <a:buFont typeface="Arial" charset="0"/>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85291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617828"/>
            <a:ext cx="10515600" cy="2852737"/>
          </a:xfrm>
        </p:spPr>
        <p:txBody>
          <a:bodyPr anchor="b"/>
          <a:lstStyle>
            <a:lvl1pPr>
              <a:defRPr sz="4400"/>
            </a:lvl1pPr>
          </a:lstStyle>
          <a:p>
            <a:r>
              <a:rPr lang="en-US" dirty="0"/>
              <a:t>Click to edit Master title style</a:t>
            </a:r>
          </a:p>
        </p:txBody>
      </p:sp>
      <p:sp>
        <p:nvSpPr>
          <p:cNvPr id="3" name="Text Placeholder 2"/>
          <p:cNvSpPr>
            <a:spLocks noGrp="1"/>
          </p:cNvSpPr>
          <p:nvPr>
            <p:ph type="body" idx="1"/>
          </p:nvPr>
        </p:nvSpPr>
        <p:spPr>
          <a:xfrm>
            <a:off x="867475" y="3497553"/>
            <a:ext cx="10515600" cy="1500187"/>
          </a:xfrm>
        </p:spPr>
        <p:txBody>
          <a:bodyPr>
            <a:normAutofit/>
          </a:bodyPr>
          <a:lstStyle>
            <a:lvl1pPr marL="0" indent="0">
              <a:buNone/>
              <a:defRPr sz="2400" b="0" i="0" baseline="0">
                <a:solidFill>
                  <a:schemeClr val="tx2"/>
                </a:solidFill>
                <a:latin typeface="Proxima Nova" charset="0"/>
                <a:ea typeface="Proxima Nova" charset="0"/>
                <a:cs typeface="Proxima Nova"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52943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hoto Section Header">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a:srcRect t="9721" b="13703"/>
          <a:stretch/>
        </p:blipFill>
        <p:spPr>
          <a:xfrm>
            <a:off x="0" y="-121298"/>
            <a:ext cx="12192000" cy="6220919"/>
          </a:xfrm>
          <a:prstGeom prst="rect">
            <a:avLst/>
          </a:prstGeom>
        </p:spPr>
      </p:pic>
      <p:pic>
        <p:nvPicPr>
          <p:cNvPr id="6" name="Picture 5"/>
          <p:cNvPicPr>
            <a:picLocks noChangeAspect="1"/>
          </p:cNvPicPr>
          <p:nvPr userDrawn="1"/>
        </p:nvPicPr>
        <p:blipFill>
          <a:blip r:embed="rId3"/>
          <a:stretch>
            <a:fillRect/>
          </a:stretch>
        </p:blipFill>
        <p:spPr>
          <a:xfrm>
            <a:off x="29275" y="-121298"/>
            <a:ext cx="12192000" cy="6220919"/>
          </a:xfrm>
          <a:prstGeom prst="rect">
            <a:avLst/>
          </a:prstGeom>
        </p:spPr>
      </p:pic>
      <p:sp>
        <p:nvSpPr>
          <p:cNvPr id="2" name="Title 1"/>
          <p:cNvSpPr>
            <a:spLocks noGrp="1"/>
          </p:cNvSpPr>
          <p:nvPr>
            <p:ph type="title"/>
          </p:nvPr>
        </p:nvSpPr>
        <p:spPr>
          <a:xfrm>
            <a:off x="831850" y="617828"/>
            <a:ext cx="10515600" cy="2852737"/>
          </a:xfrm>
        </p:spPr>
        <p:txBody>
          <a:bodyPr anchor="b"/>
          <a:lstStyle>
            <a:lvl1pPr>
              <a:defRPr sz="4400">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a:off x="867475" y="3497553"/>
            <a:ext cx="10515600" cy="1500187"/>
          </a:xfrm>
        </p:spPr>
        <p:txBody>
          <a:bodyPr/>
          <a:lstStyle>
            <a:lvl1pPr marL="0" indent="0">
              <a:buNone/>
              <a:defRPr sz="240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Section Header">
    <p:spTree>
      <p:nvGrpSpPr>
        <p:cNvPr id="1" name=""/>
        <p:cNvGrpSpPr/>
        <p:nvPr/>
      </p:nvGrpSpPr>
      <p:grpSpPr>
        <a:xfrm>
          <a:off x="0" y="0"/>
          <a:ext cx="0" cy="0"/>
          <a:chOff x="0" y="0"/>
          <a:chExt cx="0" cy="0"/>
        </a:xfrm>
      </p:grpSpPr>
      <p:sp>
        <p:nvSpPr>
          <p:cNvPr id="4" name="Rectangle 3"/>
          <p:cNvSpPr/>
          <p:nvPr userDrawn="1"/>
        </p:nvSpPr>
        <p:spPr>
          <a:xfrm>
            <a:off x="0" y="-1"/>
            <a:ext cx="12192000" cy="61139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31850" y="617828"/>
            <a:ext cx="10515600" cy="2852737"/>
          </a:xfrm>
        </p:spPr>
        <p:txBody>
          <a:bodyPr anchor="b"/>
          <a:lstStyle>
            <a:lvl1pPr>
              <a:defRPr sz="4400">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a:off x="867475" y="3497553"/>
            <a:ext cx="10515600" cy="1500187"/>
          </a:xfrm>
        </p:spPr>
        <p:txBody>
          <a:bodyPr/>
          <a:lstStyle>
            <a:lvl1pPr marL="0" indent="0">
              <a:buNone/>
              <a:defRPr sz="240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65758" y="365760"/>
            <a:ext cx="11247120" cy="685800"/>
          </a:xfrm>
        </p:spPr>
        <p:txBody>
          <a:bodyPr/>
          <a:lstStyle/>
          <a:p>
            <a:r>
              <a:rPr lang="en-US"/>
              <a:t>Click to edit Master title style</a:t>
            </a:r>
          </a:p>
        </p:txBody>
      </p:sp>
      <p:sp>
        <p:nvSpPr>
          <p:cNvPr id="3" name="Content Placeholder 2"/>
          <p:cNvSpPr>
            <a:spLocks noGrp="1"/>
          </p:cNvSpPr>
          <p:nvPr>
            <p:ph sz="half" idx="1"/>
          </p:nvPr>
        </p:nvSpPr>
        <p:spPr>
          <a:xfrm>
            <a:off x="365758" y="1188720"/>
            <a:ext cx="5486400" cy="4572000"/>
          </a:xfrm>
        </p:spPr>
        <p:txBody>
          <a:body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188720"/>
            <a:ext cx="5440678" cy="4572000"/>
          </a:xfrm>
        </p:spPr>
        <p:txBody>
          <a:body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41151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65760" y="365760"/>
            <a:ext cx="11247120" cy="685800"/>
          </a:xfrm>
        </p:spPr>
        <p:txBody>
          <a:bodyPr/>
          <a:lstStyle/>
          <a:p>
            <a:r>
              <a:rPr lang="en-US"/>
              <a:t>Click to edit Master title style</a:t>
            </a:r>
          </a:p>
        </p:txBody>
      </p:sp>
      <p:sp>
        <p:nvSpPr>
          <p:cNvPr id="3" name="Text Placeholder 2"/>
          <p:cNvSpPr>
            <a:spLocks noGrp="1"/>
          </p:cNvSpPr>
          <p:nvPr>
            <p:ph type="body" idx="1"/>
          </p:nvPr>
        </p:nvSpPr>
        <p:spPr>
          <a:xfrm>
            <a:off x="365758" y="1288052"/>
            <a:ext cx="5486400" cy="51158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5" name="Text Placeholder 4"/>
          <p:cNvSpPr>
            <a:spLocks noGrp="1"/>
          </p:cNvSpPr>
          <p:nvPr>
            <p:ph type="body" sz="quarter" idx="3"/>
          </p:nvPr>
        </p:nvSpPr>
        <p:spPr>
          <a:xfrm>
            <a:off x="6172200" y="1288052"/>
            <a:ext cx="5440678" cy="51158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7" name="Content Placeholder 2"/>
          <p:cNvSpPr>
            <a:spLocks noGrp="1"/>
          </p:cNvSpPr>
          <p:nvPr>
            <p:ph sz="half" idx="10"/>
          </p:nvPr>
        </p:nvSpPr>
        <p:spPr>
          <a:xfrm>
            <a:off x="365758" y="1955800"/>
            <a:ext cx="5486400" cy="3804920"/>
          </a:xfrm>
        </p:spPr>
        <p:txBody>
          <a:body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3"/>
          <p:cNvSpPr>
            <a:spLocks noGrp="1"/>
          </p:cNvSpPr>
          <p:nvPr>
            <p:ph sz="half" idx="2"/>
          </p:nvPr>
        </p:nvSpPr>
        <p:spPr>
          <a:xfrm>
            <a:off x="6172200" y="1955800"/>
            <a:ext cx="5440678" cy="3804920"/>
          </a:xfrm>
        </p:spPr>
        <p:txBody>
          <a:body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16464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BBAA6-7A1B-4F3E-BEA2-0F5C14E16B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60004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365761"/>
            <a:ext cx="6429690" cy="53635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65760" y="19177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Title 1"/>
          <p:cNvSpPr>
            <a:spLocks noGrp="1"/>
          </p:cNvSpPr>
          <p:nvPr>
            <p:ph type="title"/>
          </p:nvPr>
        </p:nvSpPr>
        <p:spPr>
          <a:xfrm>
            <a:off x="365760" y="365760"/>
            <a:ext cx="3932237" cy="1297940"/>
          </a:xfrm>
        </p:spPr>
        <p:txBody>
          <a:bodyPr/>
          <a:lstStyle/>
          <a:p>
            <a:r>
              <a:rPr lang="en-US"/>
              <a:t>Click to edit Master title style</a:t>
            </a:r>
          </a:p>
        </p:txBody>
      </p:sp>
    </p:spTree>
    <p:extLst>
      <p:ext uri="{BB962C8B-B14F-4D97-AF65-F5344CB8AC3E}">
        <p14:creationId xmlns:p14="http://schemas.microsoft.com/office/powerpoint/2010/main" val="964764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365761"/>
            <a:ext cx="6172200" cy="536352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Text Placeholder 3"/>
          <p:cNvSpPr>
            <a:spLocks noGrp="1"/>
          </p:cNvSpPr>
          <p:nvPr>
            <p:ph type="body" sz="half" idx="2"/>
          </p:nvPr>
        </p:nvSpPr>
        <p:spPr>
          <a:xfrm>
            <a:off x="365760" y="19177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p:cNvSpPr>
            <a:spLocks noGrp="1"/>
          </p:cNvSpPr>
          <p:nvPr>
            <p:ph type="title"/>
          </p:nvPr>
        </p:nvSpPr>
        <p:spPr>
          <a:xfrm>
            <a:off x="365760" y="365760"/>
            <a:ext cx="3932237" cy="1297940"/>
          </a:xfrm>
        </p:spPr>
        <p:txBody>
          <a:bodyPr/>
          <a:lstStyle/>
          <a:p>
            <a:r>
              <a:rPr lang="en-US"/>
              <a:t>Click to edit Master title style</a:t>
            </a:r>
          </a:p>
        </p:txBody>
      </p:sp>
    </p:spTree>
    <p:extLst>
      <p:ext uri="{BB962C8B-B14F-4D97-AF65-F5344CB8AC3E}">
        <p14:creationId xmlns:p14="http://schemas.microsoft.com/office/powerpoint/2010/main" val="1289870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rgbClr val="F1F3F3"/>
        </a:solidFill>
        <a:effectLst/>
      </p:bgPr>
    </p:bg>
    <p:spTree>
      <p:nvGrpSpPr>
        <p:cNvPr id="1" name=""/>
        <p:cNvGrpSpPr/>
        <p:nvPr/>
      </p:nvGrpSpPr>
      <p:grpSpPr>
        <a:xfrm>
          <a:off x="0" y="0"/>
          <a:ext cx="0" cy="0"/>
          <a:chOff x="0" y="0"/>
          <a:chExt cx="0" cy="0"/>
        </a:xfrm>
      </p:grpSpPr>
      <p:sp>
        <p:nvSpPr>
          <p:cNvPr id="3" name="Rectangle 2"/>
          <p:cNvSpPr/>
          <p:nvPr userDrawn="1"/>
        </p:nvSpPr>
        <p:spPr>
          <a:xfrm>
            <a:off x="838200" y="1608244"/>
            <a:ext cx="1344181" cy="1344181"/>
          </a:xfrm>
          <a:prstGeom prst="rect">
            <a:avLst/>
          </a:prstGeom>
          <a:solidFill>
            <a:srgbClr val="0F9F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4" name="Rectangle 3"/>
          <p:cNvSpPr/>
          <p:nvPr userDrawn="1"/>
        </p:nvSpPr>
        <p:spPr>
          <a:xfrm>
            <a:off x="2186896" y="1618501"/>
            <a:ext cx="1344181" cy="1344181"/>
          </a:xfrm>
          <a:prstGeom prst="rect">
            <a:avLst/>
          </a:prstGeom>
          <a:solidFill>
            <a:srgbClr val="1F70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5" name="Rectangle 4"/>
          <p:cNvSpPr/>
          <p:nvPr userDrawn="1"/>
        </p:nvSpPr>
        <p:spPr>
          <a:xfrm>
            <a:off x="3526562" y="1608244"/>
            <a:ext cx="1344181" cy="1344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9" name="Rectangle 8"/>
          <p:cNvSpPr/>
          <p:nvPr/>
        </p:nvSpPr>
        <p:spPr>
          <a:xfrm>
            <a:off x="4937102" y="3613645"/>
            <a:ext cx="1034321" cy="8234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10" name="Rectangle 9"/>
          <p:cNvSpPr/>
          <p:nvPr/>
        </p:nvSpPr>
        <p:spPr>
          <a:xfrm>
            <a:off x="844601" y="3613645"/>
            <a:ext cx="1022640" cy="823460"/>
          </a:xfrm>
          <a:prstGeom prst="rect">
            <a:avLst/>
          </a:prstGeom>
          <a:solidFill>
            <a:srgbClr val="0F9F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11" name="Rectangle 10"/>
          <p:cNvSpPr/>
          <p:nvPr/>
        </p:nvSpPr>
        <p:spPr>
          <a:xfrm>
            <a:off x="1857557" y="3613645"/>
            <a:ext cx="1022640" cy="823460"/>
          </a:xfrm>
          <a:prstGeom prst="rect">
            <a:avLst/>
          </a:prstGeom>
          <a:solidFill>
            <a:srgbClr val="1F70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12" name="Rectangle 11"/>
          <p:cNvSpPr/>
          <p:nvPr/>
        </p:nvSpPr>
        <p:spPr>
          <a:xfrm>
            <a:off x="2874327" y="3613645"/>
            <a:ext cx="1034321" cy="823460"/>
          </a:xfrm>
          <a:prstGeom prst="rect">
            <a:avLst/>
          </a:prstGeom>
          <a:solidFill>
            <a:srgbClr val="1B54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13" name="Rectangle 12"/>
          <p:cNvSpPr/>
          <p:nvPr/>
        </p:nvSpPr>
        <p:spPr>
          <a:xfrm>
            <a:off x="3902781" y="3613645"/>
            <a:ext cx="1034321" cy="823460"/>
          </a:xfrm>
          <a:prstGeom prst="rect">
            <a:avLst/>
          </a:prstGeom>
          <a:solidFill>
            <a:srgbClr val="1B3B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noFill/>
              </a:rPr>
              <a:t>d</a:t>
            </a:r>
          </a:p>
        </p:txBody>
      </p:sp>
      <p:sp>
        <p:nvSpPr>
          <p:cNvPr id="14" name="Rectangle 13"/>
          <p:cNvSpPr/>
          <p:nvPr/>
        </p:nvSpPr>
        <p:spPr>
          <a:xfrm>
            <a:off x="5971424" y="3613645"/>
            <a:ext cx="1034321" cy="823460"/>
          </a:xfrm>
          <a:prstGeom prst="rect">
            <a:avLst/>
          </a:prstGeom>
          <a:solidFill>
            <a:srgbClr val="8383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15" name="Rectangle 14"/>
          <p:cNvSpPr/>
          <p:nvPr/>
        </p:nvSpPr>
        <p:spPr>
          <a:xfrm>
            <a:off x="6999877" y="3613645"/>
            <a:ext cx="1034321" cy="823460"/>
          </a:xfrm>
          <a:prstGeom prst="rect">
            <a:avLst/>
          </a:prstGeom>
          <a:solidFill>
            <a:srgbClr val="CECE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16" name="Rectangle 15"/>
          <p:cNvSpPr/>
          <p:nvPr/>
        </p:nvSpPr>
        <p:spPr>
          <a:xfrm>
            <a:off x="8028330" y="3613645"/>
            <a:ext cx="1034321" cy="823460"/>
          </a:xfrm>
          <a:prstGeom prst="rect">
            <a:avLst/>
          </a:prstGeom>
          <a:solidFill>
            <a:srgbClr val="F1F2F2"/>
          </a:solidFill>
          <a:ln>
            <a:solidFill>
              <a:schemeClr val="tx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18" name="Rectangle 17"/>
          <p:cNvSpPr/>
          <p:nvPr/>
        </p:nvSpPr>
        <p:spPr>
          <a:xfrm>
            <a:off x="838200" y="5096655"/>
            <a:ext cx="2051783" cy="373755"/>
          </a:xfrm>
          <a:prstGeom prst="rect">
            <a:avLst/>
          </a:prstGeom>
          <a:solidFill>
            <a:srgbClr val="0F9F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noFill/>
              </a:rPr>
              <a:t>v</a:t>
            </a:r>
          </a:p>
        </p:txBody>
      </p:sp>
      <p:sp>
        <p:nvSpPr>
          <p:cNvPr id="19" name="Rectangle 18"/>
          <p:cNvSpPr/>
          <p:nvPr/>
        </p:nvSpPr>
        <p:spPr>
          <a:xfrm>
            <a:off x="2889983" y="5096655"/>
            <a:ext cx="2074455" cy="373755"/>
          </a:xfrm>
          <a:prstGeom prst="rect">
            <a:avLst/>
          </a:prstGeom>
          <a:solidFill>
            <a:srgbClr val="F05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noFill/>
              </a:rPr>
              <a:t>v</a:t>
            </a:r>
          </a:p>
        </p:txBody>
      </p:sp>
      <p:sp>
        <p:nvSpPr>
          <p:cNvPr id="20" name="Rectangle 19"/>
          <p:cNvSpPr/>
          <p:nvPr/>
        </p:nvSpPr>
        <p:spPr>
          <a:xfrm>
            <a:off x="4941006" y="5096655"/>
            <a:ext cx="2074455" cy="373755"/>
          </a:xfrm>
          <a:prstGeom prst="rect">
            <a:avLst/>
          </a:prstGeom>
          <a:solidFill>
            <a:srgbClr val="FBA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21" name="Rectangle 20"/>
          <p:cNvSpPr/>
          <p:nvPr/>
        </p:nvSpPr>
        <p:spPr>
          <a:xfrm>
            <a:off x="7003694" y="5096655"/>
            <a:ext cx="2074455" cy="373755"/>
          </a:xfrm>
          <a:prstGeom prst="rect">
            <a:avLst/>
          </a:prstGeom>
          <a:solidFill>
            <a:srgbClr val="A3CE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22" name="Rectangle 21"/>
          <p:cNvSpPr/>
          <p:nvPr/>
        </p:nvSpPr>
        <p:spPr>
          <a:xfrm>
            <a:off x="9042949" y="5096655"/>
            <a:ext cx="2074455" cy="373755"/>
          </a:xfrm>
          <a:prstGeom prst="rect">
            <a:avLst/>
          </a:prstGeom>
          <a:solidFill>
            <a:srgbClr val="49C3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23" name="Title 1"/>
          <p:cNvSpPr>
            <a:spLocks noGrp="1"/>
          </p:cNvSpPr>
          <p:nvPr userDrawn="1">
            <p:ph type="title" hasCustomPrompt="1"/>
          </p:nvPr>
        </p:nvSpPr>
        <p:spPr>
          <a:xfrm>
            <a:off x="838200" y="410071"/>
            <a:ext cx="8780813" cy="662554"/>
          </a:xfrm>
        </p:spPr>
        <p:txBody>
          <a:bodyPr/>
          <a:lstStyle>
            <a:lvl1pPr>
              <a:defRPr>
                <a:solidFill>
                  <a:schemeClr val="tx1"/>
                </a:solidFill>
              </a:defRPr>
            </a:lvl1pPr>
          </a:lstStyle>
          <a:p>
            <a:r>
              <a:rPr lang="en-US" dirty="0"/>
              <a:t>Color</a:t>
            </a:r>
          </a:p>
        </p:txBody>
      </p:sp>
      <p:sp>
        <p:nvSpPr>
          <p:cNvPr id="24" name="Rectangle 23"/>
          <p:cNvSpPr/>
          <p:nvPr userDrawn="1"/>
        </p:nvSpPr>
        <p:spPr>
          <a:xfrm>
            <a:off x="717345" y="2952425"/>
            <a:ext cx="947695" cy="369332"/>
          </a:xfrm>
          <a:prstGeom prst="rect">
            <a:avLst/>
          </a:prstGeom>
        </p:spPr>
        <p:txBody>
          <a:bodyPr wrap="none">
            <a:spAutoFit/>
          </a:bodyPr>
          <a:lstStyle/>
          <a:p>
            <a:r>
              <a:rPr lang="en-US" dirty="0">
                <a:latin typeface="Proxima Nova" charset="0"/>
                <a:ea typeface="Proxima Nova" charset="0"/>
                <a:cs typeface="Proxima Nova" charset="0"/>
              </a:rPr>
              <a:t>Primary</a:t>
            </a:r>
          </a:p>
        </p:txBody>
      </p:sp>
      <p:sp>
        <p:nvSpPr>
          <p:cNvPr id="25" name="Rectangle 24"/>
          <p:cNvSpPr/>
          <p:nvPr userDrawn="1"/>
        </p:nvSpPr>
        <p:spPr>
          <a:xfrm>
            <a:off x="717345" y="4466431"/>
            <a:ext cx="1606530" cy="369332"/>
          </a:xfrm>
          <a:prstGeom prst="rect">
            <a:avLst/>
          </a:prstGeom>
        </p:spPr>
        <p:txBody>
          <a:bodyPr wrap="none">
            <a:spAutoFit/>
          </a:bodyPr>
          <a:lstStyle/>
          <a:p>
            <a:r>
              <a:rPr lang="en-US" dirty="0">
                <a:latin typeface="Proxima Nova" charset="0"/>
                <a:ea typeface="Proxima Nova" charset="0"/>
                <a:cs typeface="Proxima Nova" charset="0"/>
              </a:rPr>
              <a:t>Range of Blue</a:t>
            </a:r>
          </a:p>
        </p:txBody>
      </p:sp>
      <p:sp>
        <p:nvSpPr>
          <p:cNvPr id="26" name="Rectangle 25"/>
          <p:cNvSpPr/>
          <p:nvPr userDrawn="1"/>
        </p:nvSpPr>
        <p:spPr>
          <a:xfrm>
            <a:off x="717345" y="5500752"/>
            <a:ext cx="1266693" cy="369332"/>
          </a:xfrm>
          <a:prstGeom prst="rect">
            <a:avLst/>
          </a:prstGeom>
        </p:spPr>
        <p:txBody>
          <a:bodyPr wrap="none">
            <a:spAutoFit/>
          </a:bodyPr>
          <a:lstStyle/>
          <a:p>
            <a:r>
              <a:rPr lang="en-US" dirty="0">
                <a:latin typeface="Proxima Nova" charset="0"/>
                <a:ea typeface="Proxima Nova" charset="0"/>
                <a:cs typeface="Proxima Nova" charset="0"/>
              </a:rPr>
              <a:t>Secondary</a:t>
            </a:r>
          </a:p>
        </p:txBody>
      </p:sp>
    </p:spTree>
    <p:extLst>
      <p:ext uri="{BB962C8B-B14F-4D97-AF65-F5344CB8AC3E}">
        <p14:creationId xmlns:p14="http://schemas.microsoft.com/office/powerpoint/2010/main" val="14527662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8413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cSld name="12_Section Header">
    <p:spTree>
      <p:nvGrpSpPr>
        <p:cNvPr id="1" name=""/>
        <p:cNvGrpSpPr/>
        <p:nvPr/>
      </p:nvGrpSpPr>
      <p:grpSpPr>
        <a:xfrm>
          <a:off x="0" y="0"/>
          <a:ext cx="0" cy="0"/>
          <a:chOff x="0" y="0"/>
          <a:chExt cx="0" cy="0"/>
        </a:xfrm>
      </p:grpSpPr>
      <p:sp>
        <p:nvSpPr>
          <p:cNvPr id="7" name="Google Shape;68;p34">
            <a:extLst>
              <a:ext uri="{FF2B5EF4-FFF2-40B4-BE49-F238E27FC236}">
                <a16:creationId xmlns:a16="http://schemas.microsoft.com/office/drawing/2014/main" id="{42A171FF-DA76-2842-A507-240241179682}"/>
              </a:ext>
            </a:extLst>
          </p:cNvPr>
          <p:cNvSpPr/>
          <p:nvPr userDrawn="1"/>
        </p:nvSpPr>
        <p:spPr>
          <a:xfrm>
            <a:off x="0" y="-2"/>
            <a:ext cx="12192000" cy="6858002"/>
          </a:xfrm>
          <a:prstGeom prst="rect">
            <a:avLst/>
          </a:prstGeom>
          <a:solidFill>
            <a:srgbClr val="260A87"/>
          </a:solidFill>
          <a:ln>
            <a:noFill/>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F7F7F7"/>
              </a:buClr>
              <a:buSzPts val="1800"/>
              <a:buFont typeface="Calibri"/>
              <a:buNone/>
            </a:pPr>
            <a:endParaRPr sz="1800" b="0" i="0" u="none" strike="noStrike" cap="none" dirty="0">
              <a:solidFill>
                <a:schemeClr val="bg1"/>
              </a:solidFill>
              <a:latin typeface="Calibri"/>
              <a:ea typeface="Calibri"/>
              <a:cs typeface="Calibri"/>
              <a:sym typeface="Calibri"/>
            </a:endParaRPr>
          </a:p>
        </p:txBody>
      </p:sp>
      <p:sp>
        <p:nvSpPr>
          <p:cNvPr id="2" name="Title 1">
            <a:extLst>
              <a:ext uri="{FF2B5EF4-FFF2-40B4-BE49-F238E27FC236}">
                <a16:creationId xmlns:a16="http://schemas.microsoft.com/office/drawing/2014/main" id="{09176370-3F35-8746-A5A0-72954D6D67A0}"/>
              </a:ext>
            </a:extLst>
          </p:cNvPr>
          <p:cNvSpPr>
            <a:spLocks noGrp="1"/>
          </p:cNvSpPr>
          <p:nvPr>
            <p:ph type="title"/>
          </p:nvPr>
        </p:nvSpPr>
        <p:spPr>
          <a:xfrm>
            <a:off x="2488368" y="2678906"/>
            <a:ext cx="8859082" cy="1643857"/>
          </a:xfrm>
        </p:spPr>
        <p:txBody>
          <a:bodyPr anchor="b"/>
          <a:lstStyle>
            <a:lvl1pPr>
              <a:defRPr sz="6000" b="0" i="0" cap="all" baseline="0">
                <a:solidFill>
                  <a:schemeClr val="bg1"/>
                </a:solidFill>
                <a:latin typeface="Avenir Medium" panose="02000503020000020003" pitchFamily="2" charset="0"/>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76A1C3C-7C21-CA48-B71C-C919BE0CDAB5}"/>
              </a:ext>
            </a:extLst>
          </p:cNvPr>
          <p:cNvSpPr>
            <a:spLocks noGrp="1"/>
          </p:cNvSpPr>
          <p:nvPr>
            <p:ph type="body" idx="1"/>
          </p:nvPr>
        </p:nvSpPr>
        <p:spPr>
          <a:xfrm>
            <a:off x="2488367" y="4385197"/>
            <a:ext cx="8839095" cy="741440"/>
          </a:xfrm>
        </p:spPr>
        <p:txBody>
          <a:bodyPr/>
          <a:lstStyle>
            <a:lvl1pPr marL="0" indent="0">
              <a:buNone/>
              <a:defRPr sz="2400">
                <a:solidFill>
                  <a:srgbClr val="4EE1B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58724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1F3F3"/>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7"/>
          <a:stretch>
            <a:fillRect/>
          </a:stretch>
        </p:blipFill>
        <p:spPr>
          <a:xfrm>
            <a:off x="0" y="6133907"/>
            <a:ext cx="12192000" cy="724093"/>
          </a:xfrm>
          <a:prstGeom prst="rect">
            <a:avLst/>
          </a:prstGeom>
        </p:spPr>
      </p:pic>
      <p:sp>
        <p:nvSpPr>
          <p:cNvPr id="2" name="Title Placeholder 1"/>
          <p:cNvSpPr>
            <a:spLocks noGrp="1"/>
          </p:cNvSpPr>
          <p:nvPr>
            <p:ph type="title"/>
          </p:nvPr>
        </p:nvSpPr>
        <p:spPr>
          <a:xfrm>
            <a:off x="365760" y="365760"/>
            <a:ext cx="8780813" cy="1178549"/>
          </a:xfrm>
          <a:prstGeom prst="rect">
            <a:avLst/>
          </a:prstGeom>
        </p:spPr>
        <p:txBody>
          <a:bodyPr vert="horz" lIns="91440" tIns="45720" rIns="91440" bIns="45720" rtlCol="0" anchor="ctr">
            <a:noAutofit/>
          </a:bodyPr>
          <a:lstStyle/>
          <a:p>
            <a:r>
              <a:rPr lang="en-US" dirty="0"/>
              <a:t>Consistency should apply to appearance, location and behavior.</a:t>
            </a:r>
          </a:p>
        </p:txBody>
      </p:sp>
      <p:sp>
        <p:nvSpPr>
          <p:cNvPr id="3" name="Text Placeholder 2"/>
          <p:cNvSpPr>
            <a:spLocks noGrp="1"/>
          </p:cNvSpPr>
          <p:nvPr>
            <p:ph type="body" idx="1"/>
          </p:nvPr>
        </p:nvSpPr>
        <p:spPr>
          <a:xfrm>
            <a:off x="365760" y="1645920"/>
            <a:ext cx="8780813" cy="386703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1" name="Straight Connector 10"/>
          <p:cNvCxnSpPr/>
          <p:nvPr userDrawn="1"/>
        </p:nvCxnSpPr>
        <p:spPr>
          <a:xfrm>
            <a:off x="2114025" y="6293629"/>
            <a:ext cx="0" cy="404648"/>
          </a:xfrm>
          <a:prstGeom prst="line">
            <a:avLst/>
          </a:prstGeom>
          <a:ln>
            <a:solidFill>
              <a:srgbClr val="CECECD"/>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393592" y="6379621"/>
            <a:ext cx="1463023" cy="232664"/>
          </a:xfrm>
          <a:prstGeom prst="rect">
            <a:avLst/>
          </a:prstGeom>
        </p:spPr>
      </p:pic>
    </p:spTree>
    <p:extLst>
      <p:ext uri="{BB962C8B-B14F-4D97-AF65-F5344CB8AC3E}">
        <p14:creationId xmlns:p14="http://schemas.microsoft.com/office/powerpoint/2010/main" val="146164035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51" r:id="rId5"/>
    <p:sldLayoutId id="2147483662" r:id="rId6"/>
    <p:sldLayoutId id="2147483663" r:id="rId7"/>
    <p:sldLayoutId id="2147483652" r:id="rId8"/>
    <p:sldLayoutId id="2147483653" r:id="rId9"/>
    <p:sldLayoutId id="2147483654" r:id="rId10"/>
    <p:sldLayoutId id="2147483656" r:id="rId11"/>
    <p:sldLayoutId id="2147483657"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lang="en-US" sz="3400" b="1" i="0" u="none" kern="1200" baseline="0" smtClean="0">
          <a:solidFill>
            <a:schemeClr val="tx1"/>
          </a:solidFill>
          <a:latin typeface="Proxima Nova Regular" charset="0"/>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Arial"/>
        <a:buChar char="•"/>
        <a:defRPr sz="2400" b="0" i="0" kern="1200" baseline="0">
          <a:solidFill>
            <a:schemeClr val="tx1"/>
          </a:solidFill>
          <a:latin typeface="Proxima Nova" charset="0"/>
          <a:ea typeface="Proxima Nova" charset="0"/>
          <a:cs typeface="Proxima Nova" charset="0"/>
        </a:defRPr>
      </a:lvl1pPr>
      <a:lvl2pPr marL="685800" indent="-228600" algn="l" defTabSz="914400" rtl="0" eaLnBrk="1" latinLnBrk="0" hangingPunct="1">
        <a:lnSpc>
          <a:spcPct val="90000"/>
        </a:lnSpc>
        <a:spcBef>
          <a:spcPts val="1000"/>
        </a:spcBef>
        <a:spcAft>
          <a:spcPts val="0"/>
        </a:spcAft>
        <a:buClr>
          <a:schemeClr val="accent1"/>
        </a:buClr>
        <a:buFont typeface="Arial"/>
        <a:buChar char="•"/>
        <a:defRPr sz="2000" b="0" i="0" kern="1200" baseline="0">
          <a:solidFill>
            <a:schemeClr val="tx1"/>
          </a:solidFill>
          <a:latin typeface="Proxima Nova" charset="0"/>
          <a:ea typeface="Proxima Nova" charset="0"/>
          <a:cs typeface="Proxima Nova" charset="0"/>
        </a:defRPr>
      </a:lvl2pPr>
      <a:lvl3pPr marL="1143000" indent="-228600" algn="l" defTabSz="914400" rtl="0" eaLnBrk="1" latinLnBrk="0" hangingPunct="1">
        <a:lnSpc>
          <a:spcPct val="90000"/>
        </a:lnSpc>
        <a:spcBef>
          <a:spcPts val="1000"/>
        </a:spcBef>
        <a:buClr>
          <a:schemeClr val="accent1"/>
        </a:buClr>
        <a:buFont typeface="Arial"/>
        <a:buChar char="•"/>
        <a:defRPr sz="1600" b="0" i="0" kern="1200" baseline="0">
          <a:solidFill>
            <a:schemeClr val="tx1"/>
          </a:solidFill>
          <a:latin typeface="Proxima Nova" charset="0"/>
          <a:ea typeface="Proxima Nova" charset="0"/>
          <a:cs typeface="Proxima Nova" charset="0"/>
        </a:defRPr>
      </a:lvl3pPr>
      <a:lvl4pPr marL="1600200" indent="-228600" algn="l" defTabSz="914400" rtl="0" eaLnBrk="1" latinLnBrk="0" hangingPunct="1">
        <a:lnSpc>
          <a:spcPct val="90000"/>
        </a:lnSpc>
        <a:spcBef>
          <a:spcPts val="1000"/>
        </a:spcBef>
        <a:buClr>
          <a:schemeClr val="accent1"/>
        </a:buClr>
        <a:buFont typeface="Arial"/>
        <a:buChar char="•"/>
        <a:defRPr sz="1200" b="0" i="0" kern="1200" baseline="0">
          <a:solidFill>
            <a:schemeClr val="tx1"/>
          </a:solidFill>
          <a:latin typeface="Proxima Nova" charset="0"/>
          <a:ea typeface="Proxima Nova" charset="0"/>
          <a:cs typeface="Proxima Nova" charset="0"/>
        </a:defRPr>
      </a:lvl4pPr>
      <a:lvl5pPr marL="2057400" indent="-228600" algn="l" defTabSz="914400" rtl="0" eaLnBrk="1" latinLnBrk="0" hangingPunct="1">
        <a:lnSpc>
          <a:spcPct val="90000"/>
        </a:lnSpc>
        <a:spcBef>
          <a:spcPts val="1000"/>
        </a:spcBef>
        <a:buClr>
          <a:schemeClr val="accent1"/>
        </a:buClr>
        <a:buFont typeface="Arial"/>
        <a:buChar char="•"/>
        <a:defRPr sz="1000" b="0" i="0" kern="1200" baseline="0">
          <a:solidFill>
            <a:schemeClr val="tx1"/>
          </a:solidFill>
          <a:latin typeface="Proxima Nova" charset="0"/>
          <a:ea typeface="Proxima Nova" charset="0"/>
          <a:cs typeface="Proxima Nova"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2.tiff"/><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8.tiff"/><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25.jpeg"/><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43.jpeg"/><Relationship Id="rId4" Type="http://schemas.openxmlformats.org/officeDocument/2006/relationships/image" Target="../media/image42.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  </a:t>
            </a:r>
          </a:p>
        </p:txBody>
      </p:sp>
      <p:sp>
        <p:nvSpPr>
          <p:cNvPr id="3" name="Subtitle 2"/>
          <p:cNvSpPr>
            <a:spLocks noGrp="1"/>
          </p:cNvSpPr>
          <p:nvPr>
            <p:ph type="subTitle" idx="1"/>
          </p:nvPr>
        </p:nvSpPr>
        <p:spPr/>
        <p:txBody>
          <a:bodyPr/>
          <a:lstStyle/>
          <a:p>
            <a:endParaRPr lang="en-US"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10644"/>
          <a:stretch/>
        </p:blipFill>
        <p:spPr>
          <a:xfrm>
            <a:off x="-66676" y="0"/>
            <a:ext cx="12325350" cy="68834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39532" y="1153686"/>
            <a:ext cx="4492616" cy="2312054"/>
          </a:xfrm>
          <a:prstGeom prst="rect">
            <a:avLst/>
          </a:prstGeom>
        </p:spPr>
      </p:pic>
    </p:spTree>
    <p:extLst>
      <p:ext uri="{BB962C8B-B14F-4D97-AF65-F5344CB8AC3E}">
        <p14:creationId xmlns:p14="http://schemas.microsoft.com/office/powerpoint/2010/main" val="1065662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Picture 3"/>
          <p:cNvPicPr>
            <a:picLocks noChangeAspect="1"/>
          </p:cNvPicPr>
          <p:nvPr/>
        </p:nvPicPr>
        <p:blipFill>
          <a:blip r:embed="rId3"/>
          <a:stretch>
            <a:fillRect/>
          </a:stretch>
        </p:blipFill>
        <p:spPr>
          <a:xfrm>
            <a:off x="0" y="-388475"/>
            <a:ext cx="12192000" cy="8002386"/>
          </a:xfrm>
          <a:prstGeom prst="rect">
            <a:avLst/>
          </a:prstGeom>
        </p:spPr>
      </p:pic>
      <p:sp>
        <p:nvSpPr>
          <p:cNvPr id="5" name="TextBox 4"/>
          <p:cNvSpPr txBox="1"/>
          <p:nvPr/>
        </p:nvSpPr>
        <p:spPr>
          <a:xfrm>
            <a:off x="6271403" y="1612306"/>
            <a:ext cx="5341477" cy="4524315"/>
          </a:xfrm>
          <a:prstGeom prst="rect">
            <a:avLst/>
          </a:prstGeom>
          <a:noFill/>
        </p:spPr>
        <p:txBody>
          <a:bodyPr wrap="square" rtlCol="0">
            <a:spAutoFit/>
          </a:bodyPr>
          <a:lstStyle/>
          <a:p>
            <a:r>
              <a:rPr lang="en-US" sz="4800" dirty="0">
                <a:solidFill>
                  <a:schemeClr val="bg1"/>
                </a:solidFill>
                <a:latin typeface="Proxima Nova" charset="0"/>
                <a:ea typeface="Proxima Nova" charset="0"/>
                <a:cs typeface="Proxima Nova" charset="0"/>
              </a:rPr>
              <a:t>We enable companies to grow their social, cultural and economic impact in the world.</a:t>
            </a:r>
          </a:p>
        </p:txBody>
      </p:sp>
      <p:sp>
        <p:nvSpPr>
          <p:cNvPr id="6" name="TextBox 5"/>
          <p:cNvSpPr txBox="1"/>
          <p:nvPr/>
        </p:nvSpPr>
        <p:spPr>
          <a:xfrm>
            <a:off x="6271403" y="1089086"/>
            <a:ext cx="2149511" cy="523220"/>
          </a:xfrm>
          <a:prstGeom prst="rect">
            <a:avLst/>
          </a:prstGeom>
          <a:noFill/>
        </p:spPr>
        <p:txBody>
          <a:bodyPr wrap="none" rtlCol="0">
            <a:spAutoFit/>
          </a:bodyPr>
          <a:lstStyle/>
          <a:p>
            <a:r>
              <a:rPr lang="en-US" sz="2800" dirty="0">
                <a:solidFill>
                  <a:srgbClr val="F7F7F7"/>
                </a:solidFill>
                <a:latin typeface="Proxima Nova Light"/>
                <a:cs typeface="Proxima Nova Light"/>
              </a:rPr>
              <a:t>Our Purpose</a:t>
            </a:r>
          </a:p>
        </p:txBody>
      </p:sp>
    </p:spTree>
    <p:extLst>
      <p:ext uri="{BB962C8B-B14F-4D97-AF65-F5344CB8AC3E}">
        <p14:creationId xmlns:p14="http://schemas.microsoft.com/office/powerpoint/2010/main" val="24178157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365760" y="241774"/>
            <a:ext cx="11247120" cy="6858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lang="en-US" sz="4400" b="1" i="0" u="none" kern="1200" baseline="0">
                <a:solidFill>
                  <a:schemeClr val="tx1"/>
                </a:solidFill>
                <a:latin typeface="Proxima Nova Regular" charset="0"/>
                <a:ea typeface="+mj-ea"/>
                <a:cs typeface="+mj-cs"/>
              </a:defRPr>
            </a:lvl1pPr>
          </a:lstStyle>
          <a:p>
            <a:r>
              <a:rPr lang="en-US" sz="3200" dirty="0">
                <a:solidFill>
                  <a:schemeClr val="bg1">
                    <a:lumMod val="10000"/>
                  </a:schemeClr>
                </a:solidFill>
                <a:latin typeface="Proxima Nova Rg" panose="02000506030000020004" pitchFamily="2" charset="0"/>
                <a:ea typeface="Proxima Nova" charset="0"/>
                <a:cs typeface="Proxima Nova" charset="0"/>
              </a:rPr>
              <a:t>Just a Few Folks We Call Friends</a:t>
            </a:r>
          </a:p>
        </p:txBody>
      </p:sp>
      <p:pic>
        <p:nvPicPr>
          <p:cNvPr id="4" name="Picture 3" descr="A group of logos with text&#10;&#10;Description automatically generated">
            <a:extLst>
              <a:ext uri="{FF2B5EF4-FFF2-40B4-BE49-F238E27FC236}">
                <a16:creationId xmlns:a16="http://schemas.microsoft.com/office/drawing/2014/main" id="{EE84FE9E-AD5B-B9AE-AA05-4239484188B6}"/>
              </a:ext>
            </a:extLst>
          </p:cNvPr>
          <p:cNvPicPr>
            <a:picLocks noChangeAspect="1"/>
          </p:cNvPicPr>
          <p:nvPr/>
        </p:nvPicPr>
        <p:blipFill>
          <a:blip r:embed="rId3"/>
          <a:stretch>
            <a:fillRect/>
          </a:stretch>
        </p:blipFill>
        <p:spPr>
          <a:xfrm>
            <a:off x="0" y="1027307"/>
            <a:ext cx="12192000" cy="6040412"/>
          </a:xfrm>
          <a:prstGeom prst="rect">
            <a:avLst/>
          </a:prstGeom>
        </p:spPr>
      </p:pic>
    </p:spTree>
    <p:extLst>
      <p:ext uri="{BB962C8B-B14F-4D97-AF65-F5344CB8AC3E}">
        <p14:creationId xmlns:p14="http://schemas.microsoft.com/office/powerpoint/2010/main" val="561390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FE16465-487F-D076-3EC7-F6249400E9CA}"/>
              </a:ext>
            </a:extLst>
          </p:cNvPr>
          <p:cNvSpPr/>
          <p:nvPr/>
        </p:nvSpPr>
        <p:spPr>
          <a:xfrm>
            <a:off x="0" y="0"/>
            <a:ext cx="12192000" cy="6858000"/>
          </a:xfrm>
          <a:prstGeom prst="rect">
            <a:avLst/>
          </a:prstGeom>
          <a:gradFill flip="none" rotWithShape="1">
            <a:gsLst>
              <a:gs pos="0">
                <a:srgbClr val="DC1690"/>
              </a:gs>
              <a:gs pos="100000">
                <a:srgbClr val="5700B3"/>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b="1" dirty="0">
              <a:solidFill>
                <a:schemeClr val="bg1"/>
              </a:solidFill>
              <a:latin typeface="Avenir Black" panose="02000503020000020003" pitchFamily="2" charset="0"/>
            </a:endParaRPr>
          </a:p>
        </p:txBody>
      </p:sp>
      <p:sp>
        <p:nvSpPr>
          <p:cNvPr id="4" name="TextBox 3">
            <a:extLst>
              <a:ext uri="{FF2B5EF4-FFF2-40B4-BE49-F238E27FC236}">
                <a16:creationId xmlns:a16="http://schemas.microsoft.com/office/drawing/2014/main" id="{DFA5A017-2381-CE03-A470-C3F19A32630F}"/>
              </a:ext>
            </a:extLst>
          </p:cNvPr>
          <p:cNvSpPr txBox="1"/>
          <p:nvPr/>
        </p:nvSpPr>
        <p:spPr>
          <a:xfrm>
            <a:off x="850811" y="2644170"/>
            <a:ext cx="10490372" cy="1569660"/>
          </a:xfrm>
          <a:prstGeom prst="rect">
            <a:avLst/>
          </a:prstGeom>
          <a:noFill/>
        </p:spPr>
        <p:txBody>
          <a:bodyPr wrap="none" rtlCol="0">
            <a:spAutoFit/>
          </a:bodyPr>
          <a:lstStyle/>
          <a:p>
            <a:pPr algn="ctr"/>
            <a:r>
              <a:rPr lang="en-US" sz="9600" b="1" dirty="0">
                <a:solidFill>
                  <a:schemeClr val="bg1"/>
                </a:solidFill>
                <a:latin typeface="Avenir Black" panose="02000503020000020003" pitchFamily="2" charset="0"/>
              </a:rPr>
              <a:t>THE LANDSCAPE</a:t>
            </a:r>
          </a:p>
        </p:txBody>
      </p:sp>
    </p:spTree>
    <p:extLst>
      <p:ext uri="{BB962C8B-B14F-4D97-AF65-F5344CB8AC3E}">
        <p14:creationId xmlns:p14="http://schemas.microsoft.com/office/powerpoint/2010/main" val="3366682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oogle Shape;166;p5">
            <a:extLst>
              <a:ext uri="{FF2B5EF4-FFF2-40B4-BE49-F238E27FC236}">
                <a16:creationId xmlns:a16="http://schemas.microsoft.com/office/drawing/2014/main" id="{92856E1F-44D2-4243-A25E-A1C0864BC8C2}"/>
              </a:ext>
            </a:extLst>
          </p:cNvPr>
          <p:cNvPicPr preferRelativeResize="0"/>
          <p:nvPr/>
        </p:nvPicPr>
        <p:blipFill rotWithShape="1">
          <a:blip r:embed="rId2">
            <a:alphaModFix/>
          </a:blip>
          <a:srcRect/>
          <a:stretch/>
        </p:blipFill>
        <p:spPr>
          <a:xfrm>
            <a:off x="1066800" y="306186"/>
            <a:ext cx="10058400" cy="6286500"/>
          </a:xfrm>
          <a:prstGeom prst="rect">
            <a:avLst/>
          </a:prstGeom>
          <a:noFill/>
          <a:ln>
            <a:noFill/>
          </a:ln>
        </p:spPr>
      </p:pic>
      <p:sp>
        <p:nvSpPr>
          <p:cNvPr id="71" name="TextBox 70">
            <a:extLst>
              <a:ext uri="{FF2B5EF4-FFF2-40B4-BE49-F238E27FC236}">
                <a16:creationId xmlns:a16="http://schemas.microsoft.com/office/drawing/2014/main" id="{5CB1ACD4-8E12-1D44-9C17-3AD99757A8B2}"/>
              </a:ext>
            </a:extLst>
          </p:cNvPr>
          <p:cNvSpPr txBox="1"/>
          <p:nvPr/>
        </p:nvSpPr>
        <p:spPr>
          <a:xfrm>
            <a:off x="4556197" y="306186"/>
            <a:ext cx="3079690"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ALL ABOUT ME</a:t>
            </a:r>
          </a:p>
        </p:txBody>
      </p:sp>
      <p:sp>
        <p:nvSpPr>
          <p:cNvPr id="72" name="TextBox 71">
            <a:extLst>
              <a:ext uri="{FF2B5EF4-FFF2-40B4-BE49-F238E27FC236}">
                <a16:creationId xmlns:a16="http://schemas.microsoft.com/office/drawing/2014/main" id="{D87D2046-45AB-C842-A340-D96B665AEC48}"/>
              </a:ext>
            </a:extLst>
          </p:cNvPr>
          <p:cNvSpPr txBox="1"/>
          <p:nvPr/>
        </p:nvSpPr>
        <p:spPr>
          <a:xfrm>
            <a:off x="3017038" y="787593"/>
            <a:ext cx="6158032"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ACTUALLY IT EVEN DOUBLED DOWN, AND IS NOW IN HYPER SPEED</a:t>
            </a:r>
          </a:p>
        </p:txBody>
      </p:sp>
      <p:sp>
        <p:nvSpPr>
          <p:cNvPr id="14" name="Google Shape;165;p5">
            <a:extLst>
              <a:ext uri="{FF2B5EF4-FFF2-40B4-BE49-F238E27FC236}">
                <a16:creationId xmlns:a16="http://schemas.microsoft.com/office/drawing/2014/main" id="{C897BC0A-C529-D143-AB84-36C0A5FD4CCE}"/>
              </a:ext>
            </a:extLst>
          </p:cNvPr>
          <p:cNvSpPr txBox="1"/>
          <p:nvPr/>
        </p:nvSpPr>
        <p:spPr>
          <a:xfrm>
            <a:off x="1066800" y="4265600"/>
            <a:ext cx="10515600" cy="132556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A0A0A0"/>
              </a:buClr>
              <a:buSzPts val="3600"/>
              <a:buFont typeface="Proxima Nova"/>
              <a:buNone/>
            </a:pPr>
            <a:r>
              <a:rPr lang="en-US" sz="2400" u="none" strike="noStrike" cap="none" spc="600" dirty="0">
                <a:solidFill>
                  <a:srgbClr val="A0A0A0"/>
                </a:solidFill>
                <a:latin typeface="Avenir Light" panose="020B0402020203020204" pitchFamily="34" charset="77"/>
                <a:ea typeface="Proxima Nova"/>
                <a:cs typeface="Proxima Nova"/>
                <a:sym typeface="Proxima Nova"/>
              </a:rPr>
              <a:t>PERSONALIZATION AND CUSTOMIZATION</a:t>
            </a:r>
            <a:endParaRPr lang="en-US" sz="2400" u="none" strike="noStrike" cap="none" spc="600" dirty="0">
              <a:solidFill>
                <a:srgbClr val="000000"/>
              </a:solidFill>
              <a:latin typeface="Avenir Light" panose="020B0402020203020204" pitchFamily="34" charset="77"/>
              <a:ea typeface="Arial"/>
              <a:cs typeface="Arial"/>
              <a:sym typeface="Arial"/>
            </a:endParaRPr>
          </a:p>
        </p:txBody>
      </p:sp>
    </p:spTree>
    <p:extLst>
      <p:ext uri="{BB962C8B-B14F-4D97-AF65-F5344CB8AC3E}">
        <p14:creationId xmlns:p14="http://schemas.microsoft.com/office/powerpoint/2010/main" val="3940304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a:extLst>
              <a:ext uri="{FF2B5EF4-FFF2-40B4-BE49-F238E27FC236}">
                <a16:creationId xmlns:a16="http://schemas.microsoft.com/office/drawing/2014/main" id="{5CB1ACD4-8E12-1D44-9C17-3AD99757A8B2}"/>
              </a:ext>
            </a:extLst>
          </p:cNvPr>
          <p:cNvSpPr txBox="1"/>
          <p:nvPr/>
        </p:nvSpPr>
        <p:spPr>
          <a:xfrm>
            <a:off x="1611561" y="46385"/>
            <a:ext cx="8968994" cy="923330"/>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BRANDS THAT EMBRACE </a:t>
            </a:r>
            <a:r>
              <a:rPr lang="en-US" sz="5400" b="1" dirty="0">
                <a:solidFill>
                  <a:schemeClr val="tx2"/>
                </a:solidFill>
                <a:latin typeface="Avenir Black" panose="02000503020000020003" pitchFamily="2" charset="0"/>
                <a:cs typeface="Poppins" pitchFamily="2" charset="77"/>
              </a:rPr>
              <a:t>ME</a:t>
            </a:r>
            <a:r>
              <a:rPr lang="en-US" sz="3000" b="1" dirty="0">
                <a:solidFill>
                  <a:schemeClr val="tx2"/>
                </a:solidFill>
                <a:latin typeface="Avenir Black" panose="02000503020000020003" pitchFamily="2" charset="0"/>
                <a:cs typeface="Poppins" pitchFamily="2" charset="77"/>
              </a:rPr>
              <a:t> ARE WINNING</a:t>
            </a:r>
          </a:p>
        </p:txBody>
      </p:sp>
      <p:sp>
        <p:nvSpPr>
          <p:cNvPr id="72" name="TextBox 71">
            <a:extLst>
              <a:ext uri="{FF2B5EF4-FFF2-40B4-BE49-F238E27FC236}">
                <a16:creationId xmlns:a16="http://schemas.microsoft.com/office/drawing/2014/main" id="{D87D2046-45AB-C842-A340-D96B665AEC48}"/>
              </a:ext>
            </a:extLst>
          </p:cNvPr>
          <p:cNvSpPr txBox="1"/>
          <p:nvPr/>
        </p:nvSpPr>
        <p:spPr>
          <a:xfrm>
            <a:off x="2129277" y="787593"/>
            <a:ext cx="7933583"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REALIZING MY NEEDS AND PUTTING THEM FIRST IS THE RECIPE TO BUSINESS SUCCESS</a:t>
            </a:r>
          </a:p>
        </p:txBody>
      </p:sp>
      <p:pic>
        <p:nvPicPr>
          <p:cNvPr id="6" name="Picture 5">
            <a:extLst>
              <a:ext uri="{FF2B5EF4-FFF2-40B4-BE49-F238E27FC236}">
                <a16:creationId xmlns:a16="http://schemas.microsoft.com/office/drawing/2014/main" id="{4B0C56B9-1F74-D34B-820F-4D8B7429814B}"/>
              </a:ext>
            </a:extLst>
          </p:cNvPr>
          <p:cNvPicPr>
            <a:picLocks noChangeAspect="1"/>
          </p:cNvPicPr>
          <p:nvPr/>
        </p:nvPicPr>
        <p:blipFill>
          <a:blip r:embed="rId2"/>
          <a:stretch>
            <a:fillRect/>
          </a:stretch>
        </p:blipFill>
        <p:spPr>
          <a:xfrm>
            <a:off x="106860" y="1803400"/>
            <a:ext cx="3251200" cy="3251200"/>
          </a:xfrm>
          <a:prstGeom prst="rect">
            <a:avLst/>
          </a:prstGeom>
        </p:spPr>
      </p:pic>
      <p:pic>
        <p:nvPicPr>
          <p:cNvPr id="2" name="Picture 1">
            <a:extLst>
              <a:ext uri="{FF2B5EF4-FFF2-40B4-BE49-F238E27FC236}">
                <a16:creationId xmlns:a16="http://schemas.microsoft.com/office/drawing/2014/main" id="{5A57A36C-97BA-B647-B449-B97AC415BC82}"/>
              </a:ext>
            </a:extLst>
          </p:cNvPr>
          <p:cNvPicPr>
            <a:picLocks noChangeAspect="1"/>
          </p:cNvPicPr>
          <p:nvPr/>
        </p:nvPicPr>
        <p:blipFill>
          <a:blip r:embed="rId3"/>
          <a:stretch>
            <a:fillRect/>
          </a:stretch>
        </p:blipFill>
        <p:spPr>
          <a:xfrm>
            <a:off x="3358061" y="1803401"/>
            <a:ext cx="4336700" cy="3248582"/>
          </a:xfrm>
          <a:prstGeom prst="rect">
            <a:avLst/>
          </a:prstGeom>
        </p:spPr>
      </p:pic>
      <p:pic>
        <p:nvPicPr>
          <p:cNvPr id="8" name="Google Shape;172;p6" descr="Screen Shot 2017-10-28 at 11.09.01 AM.png">
            <a:extLst>
              <a:ext uri="{FF2B5EF4-FFF2-40B4-BE49-F238E27FC236}">
                <a16:creationId xmlns:a16="http://schemas.microsoft.com/office/drawing/2014/main" id="{76763450-F04C-934D-9666-24CC667F644A}"/>
              </a:ext>
            </a:extLst>
          </p:cNvPr>
          <p:cNvPicPr preferRelativeResize="0">
            <a:picLocks/>
          </p:cNvPicPr>
          <p:nvPr/>
        </p:nvPicPr>
        <p:blipFill rotWithShape="1">
          <a:blip r:embed="rId4">
            <a:alphaModFix/>
          </a:blip>
          <a:srcRect/>
          <a:stretch/>
        </p:blipFill>
        <p:spPr>
          <a:xfrm>
            <a:off x="7694761" y="1800784"/>
            <a:ext cx="4336700" cy="3172485"/>
          </a:xfrm>
          <a:prstGeom prst="rect">
            <a:avLst/>
          </a:prstGeom>
          <a:noFill/>
          <a:ln>
            <a:noFill/>
          </a:ln>
        </p:spPr>
      </p:pic>
    </p:spTree>
    <p:extLst>
      <p:ext uri="{BB962C8B-B14F-4D97-AF65-F5344CB8AC3E}">
        <p14:creationId xmlns:p14="http://schemas.microsoft.com/office/powerpoint/2010/main" val="614659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a:extLst>
              <a:ext uri="{FF2B5EF4-FFF2-40B4-BE49-F238E27FC236}">
                <a16:creationId xmlns:a16="http://schemas.microsoft.com/office/drawing/2014/main" id="{5CB1ACD4-8E12-1D44-9C17-3AD99757A8B2}"/>
              </a:ext>
            </a:extLst>
          </p:cNvPr>
          <p:cNvSpPr txBox="1"/>
          <p:nvPr/>
        </p:nvSpPr>
        <p:spPr>
          <a:xfrm>
            <a:off x="2881926" y="306186"/>
            <a:ext cx="6428235"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WHAT DOES THIS MEAN TO YOU</a:t>
            </a:r>
          </a:p>
        </p:txBody>
      </p:sp>
      <p:sp>
        <p:nvSpPr>
          <p:cNvPr id="4" name="TextBox 3">
            <a:extLst>
              <a:ext uri="{FF2B5EF4-FFF2-40B4-BE49-F238E27FC236}">
                <a16:creationId xmlns:a16="http://schemas.microsoft.com/office/drawing/2014/main" id="{C0A57D70-D18C-6C41-8E1E-F79F4213C0F1}"/>
              </a:ext>
            </a:extLst>
          </p:cNvPr>
          <p:cNvSpPr txBox="1"/>
          <p:nvPr/>
        </p:nvSpPr>
        <p:spPr>
          <a:xfrm>
            <a:off x="2549650" y="3731192"/>
            <a:ext cx="7092697" cy="584775"/>
          </a:xfrm>
          <a:prstGeom prst="rect">
            <a:avLst/>
          </a:prstGeom>
          <a:noFill/>
        </p:spPr>
        <p:txBody>
          <a:bodyPr wrap="square" rtlCol="0">
            <a:spAutoFit/>
          </a:bodyPr>
          <a:lstStyle/>
          <a:p>
            <a:pPr algn="ctr"/>
            <a:r>
              <a:rPr lang="en-US" sz="1600" dirty="0">
                <a:latin typeface="Avenir Light" panose="020B0402020203020204" pitchFamily="34" charset="77"/>
              </a:rPr>
              <a:t>You must keep up with consumer expectations that come from user-first models that deliver better experiences.</a:t>
            </a:r>
          </a:p>
        </p:txBody>
      </p:sp>
      <p:pic>
        <p:nvPicPr>
          <p:cNvPr id="6" name="Picture 5" descr="A picture containing text, tableware, plate, dishware&#10;&#10;Description automatically generated">
            <a:extLst>
              <a:ext uri="{FF2B5EF4-FFF2-40B4-BE49-F238E27FC236}">
                <a16:creationId xmlns:a16="http://schemas.microsoft.com/office/drawing/2014/main" id="{5095C504-402B-AA4B-8F8C-B668F1C9585D}"/>
              </a:ext>
            </a:extLst>
          </p:cNvPr>
          <p:cNvPicPr>
            <a:picLocks noChangeAspect="1"/>
          </p:cNvPicPr>
          <p:nvPr/>
        </p:nvPicPr>
        <p:blipFill>
          <a:blip r:embed="rId2"/>
          <a:stretch>
            <a:fillRect/>
          </a:stretch>
        </p:blipFill>
        <p:spPr>
          <a:xfrm>
            <a:off x="7968343" y="2603973"/>
            <a:ext cx="2162232" cy="652195"/>
          </a:xfrm>
          <a:prstGeom prst="rect">
            <a:avLst/>
          </a:prstGeom>
        </p:spPr>
      </p:pic>
      <p:pic>
        <p:nvPicPr>
          <p:cNvPr id="8" name="Picture 7" descr="A picture containing shape&#10;&#10;Description automatically generated">
            <a:extLst>
              <a:ext uri="{FF2B5EF4-FFF2-40B4-BE49-F238E27FC236}">
                <a16:creationId xmlns:a16="http://schemas.microsoft.com/office/drawing/2014/main" id="{FBDC63B5-0723-B740-AFB8-13B186BF6E56}"/>
              </a:ext>
            </a:extLst>
          </p:cNvPr>
          <p:cNvPicPr>
            <a:picLocks noChangeAspect="1"/>
          </p:cNvPicPr>
          <p:nvPr/>
        </p:nvPicPr>
        <p:blipFill>
          <a:blip r:embed="rId3"/>
          <a:stretch>
            <a:fillRect/>
          </a:stretch>
        </p:blipFill>
        <p:spPr>
          <a:xfrm>
            <a:off x="2061425" y="2101296"/>
            <a:ext cx="2476199" cy="1650799"/>
          </a:xfrm>
          <a:prstGeom prst="rect">
            <a:avLst/>
          </a:prstGeom>
        </p:spPr>
      </p:pic>
      <p:pic>
        <p:nvPicPr>
          <p:cNvPr id="17" name="Picture 16" descr="Logo&#10;&#10;Description automatically generated">
            <a:extLst>
              <a:ext uri="{FF2B5EF4-FFF2-40B4-BE49-F238E27FC236}">
                <a16:creationId xmlns:a16="http://schemas.microsoft.com/office/drawing/2014/main" id="{7D1617B4-A050-954B-9B84-94EBB060F5B5}"/>
              </a:ext>
            </a:extLst>
          </p:cNvPr>
          <p:cNvPicPr>
            <a:picLocks noChangeAspect="1"/>
          </p:cNvPicPr>
          <p:nvPr/>
        </p:nvPicPr>
        <p:blipFill rotWithShape="1">
          <a:blip r:embed="rId4"/>
          <a:srcRect l="10850" t="23091" r="12098" b="22113"/>
          <a:stretch/>
        </p:blipFill>
        <p:spPr>
          <a:xfrm>
            <a:off x="4857900" y="2431143"/>
            <a:ext cx="2476199" cy="997857"/>
          </a:xfrm>
          <a:prstGeom prst="rect">
            <a:avLst/>
          </a:prstGeom>
        </p:spPr>
      </p:pic>
    </p:spTree>
    <p:extLst>
      <p:ext uri="{BB962C8B-B14F-4D97-AF65-F5344CB8AC3E}">
        <p14:creationId xmlns:p14="http://schemas.microsoft.com/office/powerpoint/2010/main" val="4231111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Overcoming Reality</a:t>
            </a:r>
          </a:p>
        </p:txBody>
      </p:sp>
      <p:sp>
        <p:nvSpPr>
          <p:cNvPr id="4" name="TextBox 3"/>
          <p:cNvSpPr txBox="1"/>
          <p:nvPr/>
        </p:nvSpPr>
        <p:spPr>
          <a:xfrm>
            <a:off x="4648200" y="1752600"/>
            <a:ext cx="2594043" cy="2246769"/>
          </a:xfrm>
          <a:prstGeom prst="rect">
            <a:avLst/>
          </a:prstGeom>
          <a:noFill/>
        </p:spPr>
        <p:txBody>
          <a:bodyPr wrap="none" rtlCol="0">
            <a:spAutoFit/>
          </a:bodyPr>
          <a:lstStyle/>
          <a:p>
            <a:r>
              <a:rPr lang="en-US" sz="14000" dirty="0">
                <a:solidFill>
                  <a:schemeClr val="bg1">
                    <a:lumMod val="10000"/>
                  </a:schemeClr>
                </a:solidFill>
                <a:latin typeface="Proxima Nova Light"/>
                <a:cs typeface="Proxima Nova Light"/>
              </a:rPr>
              <a:t>2.4</a:t>
            </a:r>
          </a:p>
        </p:txBody>
      </p:sp>
      <p:sp>
        <p:nvSpPr>
          <p:cNvPr id="5" name="TextBox 4"/>
          <p:cNvSpPr txBox="1"/>
          <p:nvPr/>
        </p:nvSpPr>
        <p:spPr>
          <a:xfrm>
            <a:off x="1600201" y="3999369"/>
            <a:ext cx="8763000" cy="369332"/>
          </a:xfrm>
          <a:prstGeom prst="rect">
            <a:avLst/>
          </a:prstGeom>
          <a:noFill/>
        </p:spPr>
        <p:txBody>
          <a:bodyPr wrap="square" rtlCol="0">
            <a:spAutoFit/>
          </a:bodyPr>
          <a:lstStyle/>
          <a:p>
            <a:pPr algn="ctr"/>
            <a:r>
              <a:rPr lang="en-US" dirty="0">
                <a:solidFill>
                  <a:srgbClr val="191919"/>
                </a:solidFill>
                <a:latin typeface="Proxima Nova Bold"/>
                <a:cs typeface="Proxima Nova Bold"/>
              </a:rPr>
              <a:t>Average times someone visits the same cultural institution in a lifetime.</a:t>
            </a:r>
          </a:p>
        </p:txBody>
      </p:sp>
    </p:spTree>
    <p:extLst>
      <p:ext uri="{BB962C8B-B14F-4D97-AF65-F5344CB8AC3E}">
        <p14:creationId xmlns:p14="http://schemas.microsoft.com/office/powerpoint/2010/main" val="752996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0CB0C07-AA05-6C4B-8E9E-0F94928621C1}"/>
              </a:ext>
            </a:extLst>
          </p:cNvPr>
          <p:cNvSpPr txBox="1"/>
          <p:nvPr/>
        </p:nvSpPr>
        <p:spPr>
          <a:xfrm>
            <a:off x="331441" y="2373788"/>
            <a:ext cx="11529118" cy="2246769"/>
          </a:xfrm>
          <a:prstGeom prst="rect">
            <a:avLst/>
          </a:prstGeom>
          <a:noFill/>
        </p:spPr>
        <p:txBody>
          <a:bodyPr wrap="none" rtlCol="0">
            <a:spAutoFit/>
          </a:bodyPr>
          <a:lstStyle/>
          <a:p>
            <a:pPr algn="ctr"/>
            <a:r>
              <a:rPr lang="en-US" sz="14000" b="1" dirty="0">
                <a:solidFill>
                  <a:srgbClr val="2F41C2"/>
                </a:solidFill>
                <a:latin typeface="Avenir Black" panose="02000503020000020003" pitchFamily="2" charset="0"/>
                <a:cs typeface="Poppins" pitchFamily="2" charset="77"/>
              </a:rPr>
              <a:t>EXPERIENCE</a:t>
            </a:r>
          </a:p>
        </p:txBody>
      </p:sp>
      <p:sp>
        <p:nvSpPr>
          <p:cNvPr id="8" name="TextBox 7">
            <a:extLst>
              <a:ext uri="{FF2B5EF4-FFF2-40B4-BE49-F238E27FC236}">
                <a16:creationId xmlns:a16="http://schemas.microsoft.com/office/drawing/2014/main" id="{9B30B549-8B8C-CC4B-8833-34E55644F6CB}"/>
              </a:ext>
            </a:extLst>
          </p:cNvPr>
          <p:cNvSpPr txBox="1"/>
          <p:nvPr/>
        </p:nvSpPr>
        <p:spPr>
          <a:xfrm>
            <a:off x="3126277" y="1854076"/>
            <a:ext cx="5939446" cy="830997"/>
          </a:xfrm>
          <a:prstGeom prst="rect">
            <a:avLst/>
          </a:prstGeom>
          <a:noFill/>
        </p:spPr>
        <p:txBody>
          <a:bodyPr wrap="none" rtlCol="0">
            <a:spAutoFit/>
          </a:bodyPr>
          <a:lstStyle/>
          <a:p>
            <a:pPr algn="ctr"/>
            <a:r>
              <a:rPr lang="en-US" sz="4800" spc="150" dirty="0">
                <a:solidFill>
                  <a:srgbClr val="7030A0"/>
                </a:solidFill>
                <a:latin typeface="Avenir Light" panose="020B0402020203020204" pitchFamily="34" charset="77"/>
                <a:cs typeface="Poppins Light" pitchFamily="2" charset="77"/>
              </a:rPr>
              <a:t>EVERYTHING IS AN</a:t>
            </a:r>
          </a:p>
        </p:txBody>
      </p:sp>
      <p:sp>
        <p:nvSpPr>
          <p:cNvPr id="9" name="Rectangle 8">
            <a:extLst>
              <a:ext uri="{FF2B5EF4-FFF2-40B4-BE49-F238E27FC236}">
                <a16:creationId xmlns:a16="http://schemas.microsoft.com/office/drawing/2014/main" id="{0005BA6E-3274-04C3-3628-82D69CDDF2BA}"/>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5075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0CB0C07-AA05-6C4B-8E9E-0F94928621C1}"/>
              </a:ext>
            </a:extLst>
          </p:cNvPr>
          <p:cNvSpPr txBox="1"/>
          <p:nvPr/>
        </p:nvSpPr>
        <p:spPr>
          <a:xfrm>
            <a:off x="331441" y="2373788"/>
            <a:ext cx="11529118" cy="2246769"/>
          </a:xfrm>
          <a:prstGeom prst="rect">
            <a:avLst/>
          </a:prstGeom>
          <a:noFill/>
        </p:spPr>
        <p:txBody>
          <a:bodyPr wrap="none" rtlCol="0">
            <a:spAutoFit/>
          </a:bodyPr>
          <a:lstStyle/>
          <a:p>
            <a:pPr algn="ctr"/>
            <a:r>
              <a:rPr lang="en-US" sz="14000" b="1" dirty="0">
                <a:solidFill>
                  <a:srgbClr val="2F41C2"/>
                </a:solidFill>
                <a:latin typeface="Avenir Black" panose="02000503020000020003" pitchFamily="2" charset="0"/>
                <a:cs typeface="Poppins" pitchFamily="2" charset="77"/>
              </a:rPr>
              <a:t>EXPERIENCE</a:t>
            </a:r>
          </a:p>
        </p:txBody>
      </p:sp>
      <p:sp>
        <p:nvSpPr>
          <p:cNvPr id="8" name="TextBox 7">
            <a:extLst>
              <a:ext uri="{FF2B5EF4-FFF2-40B4-BE49-F238E27FC236}">
                <a16:creationId xmlns:a16="http://schemas.microsoft.com/office/drawing/2014/main" id="{9B30B549-8B8C-CC4B-8833-34E55644F6CB}"/>
              </a:ext>
            </a:extLst>
          </p:cNvPr>
          <p:cNvSpPr txBox="1"/>
          <p:nvPr/>
        </p:nvSpPr>
        <p:spPr>
          <a:xfrm>
            <a:off x="3685725" y="4081710"/>
            <a:ext cx="4820550" cy="830997"/>
          </a:xfrm>
          <a:prstGeom prst="rect">
            <a:avLst/>
          </a:prstGeom>
          <a:noFill/>
        </p:spPr>
        <p:txBody>
          <a:bodyPr wrap="none" rtlCol="0">
            <a:spAutoFit/>
          </a:bodyPr>
          <a:lstStyle/>
          <a:p>
            <a:pPr algn="ctr"/>
            <a:r>
              <a:rPr lang="en-US" sz="4800" spc="150" dirty="0">
                <a:solidFill>
                  <a:srgbClr val="7030A0"/>
                </a:solidFill>
                <a:latin typeface="Avenir Light" panose="020B0402020203020204" pitchFamily="34" charset="77"/>
                <a:cs typeface="Poppins Light" pitchFamily="2" charset="77"/>
              </a:rPr>
              <a:t>IS EVERYTHING</a:t>
            </a:r>
          </a:p>
        </p:txBody>
      </p:sp>
      <p:sp>
        <p:nvSpPr>
          <p:cNvPr id="9" name="Rectangle 8">
            <a:extLst>
              <a:ext uri="{FF2B5EF4-FFF2-40B4-BE49-F238E27FC236}">
                <a16:creationId xmlns:a16="http://schemas.microsoft.com/office/drawing/2014/main" id="{0005BA6E-3274-04C3-3628-82D69CDDF2BA}"/>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1270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FE16465-487F-D076-3EC7-F6249400E9CA}"/>
              </a:ext>
            </a:extLst>
          </p:cNvPr>
          <p:cNvSpPr/>
          <p:nvPr/>
        </p:nvSpPr>
        <p:spPr>
          <a:xfrm>
            <a:off x="0" y="0"/>
            <a:ext cx="12192000" cy="6858000"/>
          </a:xfrm>
          <a:prstGeom prst="rect">
            <a:avLst/>
          </a:prstGeom>
          <a:gradFill flip="none" rotWithShape="1">
            <a:gsLst>
              <a:gs pos="0">
                <a:srgbClr val="DC1690"/>
              </a:gs>
              <a:gs pos="100000">
                <a:srgbClr val="5700B3"/>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b="1" dirty="0">
              <a:solidFill>
                <a:schemeClr val="bg1"/>
              </a:solidFill>
              <a:latin typeface="Avenir Black" panose="02000503020000020003" pitchFamily="2" charset="0"/>
            </a:endParaRPr>
          </a:p>
        </p:txBody>
      </p:sp>
      <p:sp>
        <p:nvSpPr>
          <p:cNvPr id="4" name="TextBox 3">
            <a:extLst>
              <a:ext uri="{FF2B5EF4-FFF2-40B4-BE49-F238E27FC236}">
                <a16:creationId xmlns:a16="http://schemas.microsoft.com/office/drawing/2014/main" id="{DFA5A017-2381-CE03-A470-C3F19A32630F}"/>
              </a:ext>
            </a:extLst>
          </p:cNvPr>
          <p:cNvSpPr txBox="1"/>
          <p:nvPr/>
        </p:nvSpPr>
        <p:spPr>
          <a:xfrm>
            <a:off x="2983609" y="2089694"/>
            <a:ext cx="6224781" cy="1569660"/>
          </a:xfrm>
          <a:prstGeom prst="rect">
            <a:avLst/>
          </a:prstGeom>
          <a:noFill/>
        </p:spPr>
        <p:txBody>
          <a:bodyPr wrap="none" rtlCol="0">
            <a:spAutoFit/>
          </a:bodyPr>
          <a:lstStyle/>
          <a:p>
            <a:pPr algn="ctr"/>
            <a:r>
              <a:rPr lang="en-US" sz="9600" b="1" dirty="0">
                <a:solidFill>
                  <a:schemeClr val="bg1"/>
                </a:solidFill>
                <a:latin typeface="Avenir Black" panose="02000503020000020003" pitchFamily="2" charset="0"/>
              </a:rPr>
              <a:t>GUIDE TO</a:t>
            </a:r>
          </a:p>
        </p:txBody>
      </p:sp>
      <p:sp>
        <p:nvSpPr>
          <p:cNvPr id="6" name="TextBox 5">
            <a:extLst>
              <a:ext uri="{FF2B5EF4-FFF2-40B4-BE49-F238E27FC236}">
                <a16:creationId xmlns:a16="http://schemas.microsoft.com/office/drawing/2014/main" id="{993A4EFD-F082-4B85-28A7-919B1DF4736E}"/>
              </a:ext>
            </a:extLst>
          </p:cNvPr>
          <p:cNvSpPr txBox="1"/>
          <p:nvPr/>
        </p:nvSpPr>
        <p:spPr>
          <a:xfrm>
            <a:off x="2213271" y="3257013"/>
            <a:ext cx="7765455" cy="1569660"/>
          </a:xfrm>
          <a:prstGeom prst="rect">
            <a:avLst/>
          </a:prstGeom>
          <a:noFill/>
        </p:spPr>
        <p:txBody>
          <a:bodyPr wrap="square">
            <a:spAutoFit/>
          </a:bodyPr>
          <a:lstStyle/>
          <a:p>
            <a:pPr algn="ctr"/>
            <a:r>
              <a:rPr lang="en-US" sz="9600" b="1" dirty="0">
                <a:solidFill>
                  <a:schemeClr val="bg1"/>
                </a:solidFill>
                <a:latin typeface="Avenir Black" panose="02000503020000020003" pitchFamily="2" charset="0"/>
              </a:rPr>
              <a:t>THE FUTURE</a:t>
            </a:r>
          </a:p>
        </p:txBody>
      </p:sp>
      <p:sp>
        <p:nvSpPr>
          <p:cNvPr id="7" name="TextBox 6">
            <a:extLst>
              <a:ext uri="{FF2B5EF4-FFF2-40B4-BE49-F238E27FC236}">
                <a16:creationId xmlns:a16="http://schemas.microsoft.com/office/drawing/2014/main" id="{B4E503AE-2052-B20F-12F8-094E4F8BF1EF}"/>
              </a:ext>
            </a:extLst>
          </p:cNvPr>
          <p:cNvSpPr txBox="1"/>
          <p:nvPr/>
        </p:nvSpPr>
        <p:spPr>
          <a:xfrm>
            <a:off x="4673973" y="1381169"/>
            <a:ext cx="2844048" cy="830997"/>
          </a:xfrm>
          <a:prstGeom prst="rect">
            <a:avLst/>
          </a:prstGeom>
          <a:noFill/>
        </p:spPr>
        <p:txBody>
          <a:bodyPr wrap="none" rtlCol="0">
            <a:spAutoFit/>
          </a:bodyPr>
          <a:lstStyle/>
          <a:p>
            <a:r>
              <a:rPr lang="en-US" sz="4800" dirty="0">
                <a:solidFill>
                  <a:schemeClr val="bg1"/>
                </a:solidFill>
                <a:latin typeface="Avenir Light" panose="020B0402020203020204" pitchFamily="34" charset="77"/>
              </a:rPr>
              <a:t>LIFEBLUE</a:t>
            </a:r>
          </a:p>
        </p:txBody>
      </p:sp>
      <p:sp>
        <p:nvSpPr>
          <p:cNvPr id="8" name="TextBox 7">
            <a:extLst>
              <a:ext uri="{FF2B5EF4-FFF2-40B4-BE49-F238E27FC236}">
                <a16:creationId xmlns:a16="http://schemas.microsoft.com/office/drawing/2014/main" id="{927E64B1-3762-1BF0-608B-59D329C14422}"/>
              </a:ext>
            </a:extLst>
          </p:cNvPr>
          <p:cNvSpPr txBox="1"/>
          <p:nvPr/>
        </p:nvSpPr>
        <p:spPr>
          <a:xfrm>
            <a:off x="2983609" y="5057506"/>
            <a:ext cx="6336991" cy="523220"/>
          </a:xfrm>
          <a:prstGeom prst="rect">
            <a:avLst/>
          </a:prstGeom>
          <a:noFill/>
        </p:spPr>
        <p:txBody>
          <a:bodyPr wrap="none" rtlCol="0">
            <a:spAutoFit/>
          </a:bodyPr>
          <a:lstStyle/>
          <a:p>
            <a:r>
              <a:rPr lang="en-US" sz="2800" dirty="0">
                <a:solidFill>
                  <a:schemeClr val="bg1"/>
                </a:solidFill>
                <a:latin typeface="Avenir Light" panose="020B0402020203020204" pitchFamily="34" charset="77"/>
              </a:rPr>
              <a:t>AND BY FUTURE WE MEAN PRESENT</a:t>
            </a:r>
          </a:p>
        </p:txBody>
      </p:sp>
    </p:spTree>
    <p:extLst>
      <p:ext uri="{BB962C8B-B14F-4D97-AF65-F5344CB8AC3E}">
        <p14:creationId xmlns:p14="http://schemas.microsoft.com/office/powerpoint/2010/main" val="5696821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89D1D368-672F-2853-387F-5321CAF96AF2}"/>
              </a:ext>
            </a:extLst>
          </p:cNvPr>
          <p:cNvSpPr txBox="1">
            <a:spLocks/>
          </p:cNvSpPr>
          <p:nvPr/>
        </p:nvSpPr>
        <p:spPr>
          <a:xfrm>
            <a:off x="0" y="1088571"/>
            <a:ext cx="8839095" cy="741440"/>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rgbClr val="4EE1B2"/>
                </a:solidFill>
                <a:latin typeface="Avenir Book" panose="02000503020000020003" pitchFamily="2" charset="0"/>
                <a:ea typeface="+mn-ea"/>
                <a:cs typeface="Arial Hebrew Scholar" pitchFamily="2" charset="-79"/>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Avenir Book" panose="02000503020000020003" pitchFamily="2" charset="0"/>
                <a:ea typeface="+mn-ea"/>
                <a:cs typeface="Arial Hebrew Scholar" pitchFamily="2" charset="-79"/>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venir Book" panose="02000503020000020003" pitchFamily="2" charset="0"/>
                <a:ea typeface="+mn-ea"/>
                <a:cs typeface="Arial Hebrew Scholar" pitchFamily="2" charset="-79"/>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Avenir Book" panose="02000503020000020003" pitchFamily="2" charset="0"/>
                <a:ea typeface="+mn-ea"/>
                <a:cs typeface="Arial Hebrew Scholar" pitchFamily="2" charset="-79"/>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Avenir Book" panose="02000503020000020003" pitchFamily="2" charset="0"/>
                <a:ea typeface="+mn-ea"/>
                <a:cs typeface="Arial Hebrew Scholar" pitchFamily="2" charset="-79"/>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srgbClr val="4EE1B2"/>
              </a:solidFill>
              <a:effectLst/>
              <a:uLnTx/>
              <a:uFillTx/>
              <a:latin typeface="Avenir Book" panose="02000503020000020003" pitchFamily="2" charset="0"/>
              <a:ea typeface="+mn-ea"/>
              <a:cs typeface="Arial Hebrew Scholar" pitchFamily="2" charset="-79"/>
            </a:endParaRPr>
          </a:p>
        </p:txBody>
      </p:sp>
      <p:sp>
        <p:nvSpPr>
          <p:cNvPr id="5" name="Title 1">
            <a:extLst>
              <a:ext uri="{FF2B5EF4-FFF2-40B4-BE49-F238E27FC236}">
                <a16:creationId xmlns:a16="http://schemas.microsoft.com/office/drawing/2014/main" id="{1F49333F-1C46-D018-DB6E-F023DE37195F}"/>
              </a:ext>
            </a:extLst>
          </p:cNvPr>
          <p:cNvSpPr txBox="1">
            <a:spLocks/>
          </p:cNvSpPr>
          <p:nvPr/>
        </p:nvSpPr>
        <p:spPr>
          <a:xfrm>
            <a:off x="-2" y="1088571"/>
            <a:ext cx="11952515" cy="468085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6000" b="0" i="0" kern="1200" cap="all" baseline="0">
                <a:solidFill>
                  <a:schemeClr val="bg1"/>
                </a:solidFill>
                <a:latin typeface="Avenir Medium" panose="02000503020000020003" pitchFamily="2" charset="0"/>
                <a:ea typeface="+mj-ea"/>
                <a:cs typeface="Arial Hebrew Scholar" pitchFamily="2" charset="-79"/>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Avenir Medium" panose="02000503020000020003" pitchFamily="2" charset="0"/>
                <a:ea typeface="+mj-ea"/>
                <a:cs typeface="Arial Hebrew Scholar" pitchFamily="2" charset="-79"/>
              </a:rPr>
              <a:t>Know Your Customers</a:t>
            </a:r>
          </a:p>
        </p:txBody>
      </p:sp>
      <p:sp>
        <p:nvSpPr>
          <p:cNvPr id="6" name="Rectangle 5">
            <a:extLst>
              <a:ext uri="{FF2B5EF4-FFF2-40B4-BE49-F238E27FC236}">
                <a16:creationId xmlns:a16="http://schemas.microsoft.com/office/drawing/2014/main" id="{E95668EB-DDF9-6D12-42AA-154194BA3E65}"/>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C91746F-AE24-1778-56C8-7900A261C01E}"/>
              </a:ext>
            </a:extLst>
          </p:cNvPr>
          <p:cNvSpPr txBox="1"/>
          <p:nvPr/>
        </p:nvSpPr>
        <p:spPr>
          <a:xfrm>
            <a:off x="5357335" y="2349643"/>
            <a:ext cx="1237839" cy="523220"/>
          </a:xfrm>
          <a:prstGeom prst="rect">
            <a:avLst/>
          </a:prstGeom>
          <a:noFill/>
        </p:spPr>
        <p:txBody>
          <a:bodyPr wrap="none" rtlCol="0">
            <a:spAutoFit/>
          </a:bodyPr>
          <a:lstStyle/>
          <a:p>
            <a:r>
              <a:rPr lang="en-US" sz="2800" dirty="0">
                <a:solidFill>
                  <a:schemeClr val="bg1"/>
                </a:solidFill>
                <a:latin typeface="Avenir Medium" panose="02000503020000020003" pitchFamily="2" charset="0"/>
              </a:rPr>
              <a:t>Step 1</a:t>
            </a:r>
          </a:p>
        </p:txBody>
      </p:sp>
    </p:spTree>
    <p:extLst>
      <p:ext uri="{BB962C8B-B14F-4D97-AF65-F5344CB8AC3E}">
        <p14:creationId xmlns:p14="http://schemas.microsoft.com/office/powerpoint/2010/main" val="3147384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a:extLst>
              <a:ext uri="{FF2B5EF4-FFF2-40B4-BE49-F238E27FC236}">
                <a16:creationId xmlns:a16="http://schemas.microsoft.com/office/drawing/2014/main" id="{5CB1ACD4-8E12-1D44-9C17-3AD99757A8B2}"/>
              </a:ext>
            </a:extLst>
          </p:cNvPr>
          <p:cNvSpPr txBox="1"/>
          <p:nvPr/>
        </p:nvSpPr>
        <p:spPr>
          <a:xfrm>
            <a:off x="1699055" y="306186"/>
            <a:ext cx="8794074"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SERVING THE MASSES TO SURFACE THE FEW</a:t>
            </a:r>
          </a:p>
        </p:txBody>
      </p:sp>
      <p:sp>
        <p:nvSpPr>
          <p:cNvPr id="72" name="TextBox 71">
            <a:extLst>
              <a:ext uri="{FF2B5EF4-FFF2-40B4-BE49-F238E27FC236}">
                <a16:creationId xmlns:a16="http://schemas.microsoft.com/office/drawing/2014/main" id="{D87D2046-45AB-C842-A340-D96B665AEC48}"/>
              </a:ext>
            </a:extLst>
          </p:cNvPr>
          <p:cNvSpPr txBox="1"/>
          <p:nvPr/>
        </p:nvSpPr>
        <p:spPr>
          <a:xfrm>
            <a:off x="1020574" y="721922"/>
            <a:ext cx="10150856" cy="338554"/>
          </a:xfrm>
          <a:prstGeom prst="rect">
            <a:avLst/>
          </a:prstGeom>
          <a:noFill/>
        </p:spPr>
        <p:txBody>
          <a:bodyPr wrap="none" rtlCol="0">
            <a:spAutoFit/>
          </a:bodyPr>
          <a:lstStyle/>
          <a:p>
            <a:pPr algn="ctr"/>
            <a:r>
              <a:rPr lang="en-US" sz="1600" spc="150" dirty="0">
                <a:solidFill>
                  <a:schemeClr val="bg1">
                    <a:lumMod val="25000"/>
                  </a:schemeClr>
                </a:solidFill>
                <a:latin typeface="Avenir Light" panose="020B0402020203020204" pitchFamily="34" charset="77"/>
                <a:cs typeface="Poppins Light" pitchFamily="2" charset="77"/>
              </a:rPr>
              <a:t>.  </a:t>
            </a:r>
            <a:r>
              <a:rPr lang="en-US" sz="1200" spc="150" dirty="0">
                <a:solidFill>
                  <a:schemeClr val="bg1">
                    <a:lumMod val="65000"/>
                  </a:schemeClr>
                </a:solidFill>
                <a:latin typeface="Avenir Light" panose="020B0402020203020204" pitchFamily="34" charset="77"/>
                <a:cs typeface="Poppins Light" pitchFamily="2" charset="77"/>
              </a:rPr>
              <a:t>PERSONALIZED FAN ENRICHMENT LEADS TO INCREASED REVENUE AND ENGAGEMENT FOR ORGANIZATIONS.</a:t>
            </a:r>
          </a:p>
        </p:txBody>
      </p:sp>
      <p:sp>
        <p:nvSpPr>
          <p:cNvPr id="9" name="TextBox 8">
            <a:extLst>
              <a:ext uri="{FF2B5EF4-FFF2-40B4-BE49-F238E27FC236}">
                <a16:creationId xmlns:a16="http://schemas.microsoft.com/office/drawing/2014/main" id="{A390EFF1-6693-E54A-AE6B-DC7C481FDB97}"/>
              </a:ext>
            </a:extLst>
          </p:cNvPr>
          <p:cNvSpPr txBox="1"/>
          <p:nvPr/>
        </p:nvSpPr>
        <p:spPr>
          <a:xfrm>
            <a:off x="710921" y="4848093"/>
            <a:ext cx="1440621" cy="307777"/>
          </a:xfrm>
          <a:prstGeom prst="rect">
            <a:avLst/>
          </a:prstGeom>
          <a:noFill/>
        </p:spPr>
        <p:txBody>
          <a:bodyPr wrap="square" rtlCol="0">
            <a:spAutoFit/>
          </a:bodyPr>
          <a:lstStyle/>
          <a:p>
            <a:pPr algn="ctr"/>
            <a:r>
              <a:rPr lang="en-US" sz="1400" dirty="0">
                <a:latin typeface="Avenir Light" panose="020B0402020203020204" pitchFamily="34" charset="77"/>
              </a:rPr>
              <a:t>Neighbors</a:t>
            </a:r>
          </a:p>
        </p:txBody>
      </p:sp>
      <p:sp>
        <p:nvSpPr>
          <p:cNvPr id="10" name="TextBox 9">
            <a:extLst>
              <a:ext uri="{FF2B5EF4-FFF2-40B4-BE49-F238E27FC236}">
                <a16:creationId xmlns:a16="http://schemas.microsoft.com/office/drawing/2014/main" id="{CE02555D-8E8E-DE4D-BC82-23E98A8E97D3}"/>
              </a:ext>
            </a:extLst>
          </p:cNvPr>
          <p:cNvSpPr txBox="1"/>
          <p:nvPr/>
        </p:nvSpPr>
        <p:spPr>
          <a:xfrm>
            <a:off x="10071036" y="2132212"/>
            <a:ext cx="1069004" cy="307777"/>
          </a:xfrm>
          <a:prstGeom prst="rect">
            <a:avLst/>
          </a:prstGeom>
          <a:noFill/>
        </p:spPr>
        <p:txBody>
          <a:bodyPr wrap="square" rtlCol="0">
            <a:spAutoFit/>
          </a:bodyPr>
          <a:lstStyle/>
          <a:p>
            <a:pPr algn="ctr"/>
            <a:r>
              <a:rPr lang="en-US" sz="1400" dirty="0">
                <a:latin typeface="Avenir Light" panose="020B0402020203020204" pitchFamily="34" charset="77"/>
              </a:rPr>
              <a:t>Affluent</a:t>
            </a:r>
          </a:p>
        </p:txBody>
      </p:sp>
      <p:sp>
        <p:nvSpPr>
          <p:cNvPr id="4" name="TextBox 3">
            <a:extLst>
              <a:ext uri="{FF2B5EF4-FFF2-40B4-BE49-F238E27FC236}">
                <a16:creationId xmlns:a16="http://schemas.microsoft.com/office/drawing/2014/main" id="{A66BEC23-D5D1-3849-B1D6-F19764095345}"/>
              </a:ext>
            </a:extLst>
          </p:cNvPr>
          <p:cNvSpPr txBox="1"/>
          <p:nvPr/>
        </p:nvSpPr>
        <p:spPr>
          <a:xfrm>
            <a:off x="9858272" y="4731761"/>
            <a:ext cx="2227641" cy="307777"/>
          </a:xfrm>
          <a:prstGeom prst="rect">
            <a:avLst/>
          </a:prstGeom>
          <a:noFill/>
        </p:spPr>
        <p:txBody>
          <a:bodyPr wrap="square" rtlCol="0">
            <a:spAutoFit/>
          </a:bodyPr>
          <a:lstStyle/>
          <a:p>
            <a:pPr algn="ctr"/>
            <a:r>
              <a:rPr lang="en-US" sz="1400" dirty="0">
                <a:latin typeface="Avenir Light" panose="020B0402020203020204" pitchFamily="34" charset="77"/>
              </a:rPr>
              <a:t>Returning vs. New</a:t>
            </a:r>
          </a:p>
        </p:txBody>
      </p:sp>
      <p:pic>
        <p:nvPicPr>
          <p:cNvPr id="5" name="Picture 4">
            <a:extLst>
              <a:ext uri="{FF2B5EF4-FFF2-40B4-BE49-F238E27FC236}">
                <a16:creationId xmlns:a16="http://schemas.microsoft.com/office/drawing/2014/main" id="{DFEC8EA1-16AA-FD46-85BC-C047B6CB28D1}"/>
              </a:ext>
            </a:extLst>
          </p:cNvPr>
          <p:cNvPicPr>
            <a:picLocks noChangeAspect="1"/>
          </p:cNvPicPr>
          <p:nvPr/>
        </p:nvPicPr>
        <p:blipFill>
          <a:blip r:embed="rId3"/>
          <a:stretch>
            <a:fillRect/>
          </a:stretch>
        </p:blipFill>
        <p:spPr>
          <a:xfrm>
            <a:off x="4998934" y="2466400"/>
            <a:ext cx="2374900" cy="2374900"/>
          </a:xfrm>
          <a:prstGeom prst="rect">
            <a:avLst/>
          </a:prstGeom>
          <a:ln>
            <a:noFill/>
          </a:ln>
          <a:effectLst>
            <a:outerShdw blurRad="205928" sx="110597" sy="110597" algn="ctr" rotWithShape="0">
              <a:prstClr val="black">
                <a:alpha val="21785"/>
              </a:prstClr>
            </a:outerShdw>
          </a:effectLst>
        </p:spPr>
      </p:pic>
      <p:sp>
        <p:nvSpPr>
          <p:cNvPr id="14" name="TextBox 13">
            <a:extLst>
              <a:ext uri="{FF2B5EF4-FFF2-40B4-BE49-F238E27FC236}">
                <a16:creationId xmlns:a16="http://schemas.microsoft.com/office/drawing/2014/main" id="{7829AFC8-BE81-E24E-BBD3-DFF1D4E04604}"/>
              </a:ext>
            </a:extLst>
          </p:cNvPr>
          <p:cNvSpPr txBox="1"/>
          <p:nvPr/>
        </p:nvSpPr>
        <p:spPr>
          <a:xfrm>
            <a:off x="872836" y="1744823"/>
            <a:ext cx="1244539" cy="307777"/>
          </a:xfrm>
          <a:prstGeom prst="rect">
            <a:avLst/>
          </a:prstGeom>
          <a:noFill/>
        </p:spPr>
        <p:txBody>
          <a:bodyPr wrap="square" rtlCol="0">
            <a:spAutoFit/>
          </a:bodyPr>
          <a:lstStyle/>
          <a:p>
            <a:pPr algn="ctr"/>
            <a:r>
              <a:rPr lang="en-US" sz="1400" dirty="0">
                <a:latin typeface="Avenir Light" panose="020B0402020203020204" pitchFamily="34" charset="77"/>
              </a:rPr>
              <a:t>Connections</a:t>
            </a:r>
          </a:p>
        </p:txBody>
      </p:sp>
      <p:cxnSp>
        <p:nvCxnSpPr>
          <p:cNvPr id="28" name="Straight Connector 27">
            <a:extLst>
              <a:ext uri="{FF2B5EF4-FFF2-40B4-BE49-F238E27FC236}">
                <a16:creationId xmlns:a16="http://schemas.microsoft.com/office/drawing/2014/main" id="{C4828F6F-61C1-484B-98AD-2A0911F00625}"/>
              </a:ext>
            </a:extLst>
          </p:cNvPr>
          <p:cNvCxnSpPr>
            <a:cxnSpLocks/>
            <a:stCxn id="5" idx="1"/>
          </p:cNvCxnSpPr>
          <p:nvPr/>
        </p:nvCxnSpPr>
        <p:spPr>
          <a:xfrm flipH="1" flipV="1">
            <a:off x="3472620" y="2582421"/>
            <a:ext cx="1526314" cy="1071429"/>
          </a:xfrm>
          <a:prstGeom prst="line">
            <a:avLst/>
          </a:prstGeom>
          <a:ln w="158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08027A5-409A-4F4F-A92F-B393F638F57C}"/>
              </a:ext>
            </a:extLst>
          </p:cNvPr>
          <p:cNvCxnSpPr>
            <a:cxnSpLocks/>
            <a:stCxn id="5" idx="1"/>
          </p:cNvCxnSpPr>
          <p:nvPr/>
        </p:nvCxnSpPr>
        <p:spPr>
          <a:xfrm flipH="1">
            <a:off x="3520406" y="3653850"/>
            <a:ext cx="1478528" cy="774336"/>
          </a:xfrm>
          <a:prstGeom prst="line">
            <a:avLst/>
          </a:prstGeom>
          <a:ln w="158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C0CA2BD-050D-6F4C-A126-5AACC7B991BF}"/>
              </a:ext>
            </a:extLst>
          </p:cNvPr>
          <p:cNvCxnSpPr>
            <a:cxnSpLocks/>
            <a:stCxn id="5" idx="3"/>
          </p:cNvCxnSpPr>
          <p:nvPr/>
        </p:nvCxnSpPr>
        <p:spPr>
          <a:xfrm flipV="1">
            <a:off x="7373834" y="2879514"/>
            <a:ext cx="1297760" cy="774336"/>
          </a:xfrm>
          <a:prstGeom prst="line">
            <a:avLst/>
          </a:prstGeom>
          <a:ln w="158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60260A18-BBC1-8E48-8D97-1E24B7AAAD02}"/>
              </a:ext>
            </a:extLst>
          </p:cNvPr>
          <p:cNvCxnSpPr>
            <a:cxnSpLocks/>
            <a:stCxn id="5" idx="3"/>
          </p:cNvCxnSpPr>
          <p:nvPr/>
        </p:nvCxnSpPr>
        <p:spPr>
          <a:xfrm>
            <a:off x="7373834" y="3653850"/>
            <a:ext cx="1297760" cy="774336"/>
          </a:xfrm>
          <a:prstGeom prst="line">
            <a:avLst/>
          </a:prstGeom>
          <a:ln w="158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A6AFE1C-708C-CF4B-BD24-8269865FF911}"/>
              </a:ext>
            </a:extLst>
          </p:cNvPr>
          <p:cNvPicPr>
            <a:picLocks noChangeAspect="1"/>
          </p:cNvPicPr>
          <p:nvPr/>
        </p:nvPicPr>
        <p:blipFill>
          <a:blip r:embed="rId4"/>
          <a:stretch>
            <a:fillRect/>
          </a:stretch>
        </p:blipFill>
        <p:spPr>
          <a:xfrm>
            <a:off x="2193405" y="1519021"/>
            <a:ext cx="1138916" cy="1155789"/>
          </a:xfrm>
          <a:prstGeom prst="rect">
            <a:avLst/>
          </a:prstGeom>
        </p:spPr>
      </p:pic>
      <p:pic>
        <p:nvPicPr>
          <p:cNvPr id="7" name="Picture 6">
            <a:extLst>
              <a:ext uri="{FF2B5EF4-FFF2-40B4-BE49-F238E27FC236}">
                <a16:creationId xmlns:a16="http://schemas.microsoft.com/office/drawing/2014/main" id="{C9E6D3C0-E0A0-504A-A880-19697F0E9C42}"/>
              </a:ext>
            </a:extLst>
          </p:cNvPr>
          <p:cNvPicPr>
            <a:picLocks noChangeAspect="1"/>
          </p:cNvPicPr>
          <p:nvPr/>
        </p:nvPicPr>
        <p:blipFill>
          <a:blip r:embed="rId5"/>
          <a:stretch>
            <a:fillRect/>
          </a:stretch>
        </p:blipFill>
        <p:spPr>
          <a:xfrm>
            <a:off x="2330965" y="4213035"/>
            <a:ext cx="752989" cy="1037452"/>
          </a:xfrm>
          <a:prstGeom prst="rect">
            <a:avLst/>
          </a:prstGeom>
        </p:spPr>
      </p:pic>
      <p:pic>
        <p:nvPicPr>
          <p:cNvPr id="8" name="Picture 7">
            <a:extLst>
              <a:ext uri="{FF2B5EF4-FFF2-40B4-BE49-F238E27FC236}">
                <a16:creationId xmlns:a16="http://schemas.microsoft.com/office/drawing/2014/main" id="{730E0AC7-56A1-204C-B40C-BE691BA7EA00}"/>
              </a:ext>
            </a:extLst>
          </p:cNvPr>
          <p:cNvPicPr>
            <a:picLocks noChangeAspect="1"/>
          </p:cNvPicPr>
          <p:nvPr/>
        </p:nvPicPr>
        <p:blipFill>
          <a:blip r:embed="rId6"/>
          <a:stretch>
            <a:fillRect/>
          </a:stretch>
        </p:blipFill>
        <p:spPr>
          <a:xfrm>
            <a:off x="8719356" y="1858105"/>
            <a:ext cx="1138916" cy="971875"/>
          </a:xfrm>
          <a:prstGeom prst="rect">
            <a:avLst/>
          </a:prstGeom>
        </p:spPr>
      </p:pic>
      <p:pic>
        <p:nvPicPr>
          <p:cNvPr id="12" name="Picture 11">
            <a:extLst>
              <a:ext uri="{FF2B5EF4-FFF2-40B4-BE49-F238E27FC236}">
                <a16:creationId xmlns:a16="http://schemas.microsoft.com/office/drawing/2014/main" id="{E6E9C7EF-3381-7340-A646-0F0BA4C1F981}"/>
              </a:ext>
            </a:extLst>
          </p:cNvPr>
          <p:cNvPicPr>
            <a:picLocks noChangeAspect="1"/>
          </p:cNvPicPr>
          <p:nvPr/>
        </p:nvPicPr>
        <p:blipFill>
          <a:blip r:embed="rId7"/>
          <a:stretch>
            <a:fillRect/>
          </a:stretch>
        </p:blipFill>
        <p:spPr>
          <a:xfrm>
            <a:off x="8866647" y="3994187"/>
            <a:ext cx="1138917" cy="1138917"/>
          </a:xfrm>
          <a:prstGeom prst="rect">
            <a:avLst/>
          </a:prstGeom>
        </p:spPr>
      </p:pic>
      <p:sp>
        <p:nvSpPr>
          <p:cNvPr id="17" name="Rectangle 16">
            <a:extLst>
              <a:ext uri="{FF2B5EF4-FFF2-40B4-BE49-F238E27FC236}">
                <a16:creationId xmlns:a16="http://schemas.microsoft.com/office/drawing/2014/main" id="{A5B332AD-5B38-9803-2371-C56E08F5BA7B}"/>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77039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a:extLst>
              <a:ext uri="{FF2B5EF4-FFF2-40B4-BE49-F238E27FC236}">
                <a16:creationId xmlns:a16="http://schemas.microsoft.com/office/drawing/2014/main" id="{5CB1ACD4-8E12-1D44-9C17-3AD99757A8B2}"/>
              </a:ext>
            </a:extLst>
          </p:cNvPr>
          <p:cNvSpPr txBox="1"/>
          <p:nvPr/>
        </p:nvSpPr>
        <p:spPr>
          <a:xfrm>
            <a:off x="4482517" y="306186"/>
            <a:ext cx="3227167"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PLACESHIFTING</a:t>
            </a:r>
          </a:p>
        </p:txBody>
      </p:sp>
      <p:sp>
        <p:nvSpPr>
          <p:cNvPr id="72" name="TextBox 71">
            <a:extLst>
              <a:ext uri="{FF2B5EF4-FFF2-40B4-BE49-F238E27FC236}">
                <a16:creationId xmlns:a16="http://schemas.microsoft.com/office/drawing/2014/main" id="{D87D2046-45AB-C842-A340-D96B665AEC48}"/>
              </a:ext>
            </a:extLst>
          </p:cNvPr>
          <p:cNvSpPr txBox="1"/>
          <p:nvPr/>
        </p:nvSpPr>
        <p:spPr>
          <a:xfrm>
            <a:off x="3375145" y="721922"/>
            <a:ext cx="5441747"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FROM THE SUBURBAN SPRAWL TO WORK FROM ANYWHERE</a:t>
            </a:r>
          </a:p>
        </p:txBody>
      </p:sp>
      <p:sp>
        <p:nvSpPr>
          <p:cNvPr id="17" name="Rectangle 16">
            <a:extLst>
              <a:ext uri="{FF2B5EF4-FFF2-40B4-BE49-F238E27FC236}">
                <a16:creationId xmlns:a16="http://schemas.microsoft.com/office/drawing/2014/main" id="{A5B332AD-5B38-9803-2371-C56E08F5BA7B}"/>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Exurbs: What They Are and Why Everyone Is Moving There">
            <a:extLst>
              <a:ext uri="{FF2B5EF4-FFF2-40B4-BE49-F238E27FC236}">
                <a16:creationId xmlns:a16="http://schemas.microsoft.com/office/drawing/2014/main" id="{97EF36ED-4861-904F-49DC-614EEE12BE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870" y="1194882"/>
            <a:ext cx="5271011" cy="263550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As A CEO, I Tried The &quot;Work From Anywhere&quot; Model — Here's What I Learned">
            <a:extLst>
              <a:ext uri="{FF2B5EF4-FFF2-40B4-BE49-F238E27FC236}">
                <a16:creationId xmlns:a16="http://schemas.microsoft.com/office/drawing/2014/main" id="{318C798D-986E-C29E-0BFF-31D1A86B32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870" y="3904742"/>
            <a:ext cx="5271011" cy="175837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Dallas Zoo will furlough staff, close Fair Park aquarium as coronavirus  cuts into its revenue">
            <a:extLst>
              <a:ext uri="{FF2B5EF4-FFF2-40B4-BE49-F238E27FC236}">
                <a16:creationId xmlns:a16="http://schemas.microsoft.com/office/drawing/2014/main" id="{DEA5C278-0273-7929-EC90-043E68005F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63434" y="1194882"/>
            <a:ext cx="6714562" cy="4468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8375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2ED20-3E79-FDF4-3A51-AF1FDADCCBCC}"/>
            </a:ext>
          </a:extLst>
        </p:cNvPr>
        <p:cNvGrpSpPr/>
        <p:nvPr/>
      </p:nvGrpSpPr>
      <p:grpSpPr>
        <a:xfrm>
          <a:off x="0" y="0"/>
          <a:ext cx="0" cy="0"/>
          <a:chOff x="0" y="0"/>
          <a:chExt cx="0" cy="0"/>
        </a:xfrm>
      </p:grpSpPr>
      <p:sp>
        <p:nvSpPr>
          <p:cNvPr id="71" name="TextBox 70">
            <a:extLst>
              <a:ext uri="{FF2B5EF4-FFF2-40B4-BE49-F238E27FC236}">
                <a16:creationId xmlns:a16="http://schemas.microsoft.com/office/drawing/2014/main" id="{467F23A5-BC57-3727-EFF8-0E0ECE3D2943}"/>
              </a:ext>
            </a:extLst>
          </p:cNvPr>
          <p:cNvSpPr txBox="1"/>
          <p:nvPr/>
        </p:nvSpPr>
        <p:spPr>
          <a:xfrm>
            <a:off x="4082585" y="306186"/>
            <a:ext cx="4027064"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BE IN THE MOMENT</a:t>
            </a:r>
          </a:p>
        </p:txBody>
      </p:sp>
      <p:sp>
        <p:nvSpPr>
          <p:cNvPr id="72" name="TextBox 71">
            <a:extLst>
              <a:ext uri="{FF2B5EF4-FFF2-40B4-BE49-F238E27FC236}">
                <a16:creationId xmlns:a16="http://schemas.microsoft.com/office/drawing/2014/main" id="{F7272B9E-AF1E-88CA-86BC-32133F4CF004}"/>
              </a:ext>
            </a:extLst>
          </p:cNvPr>
          <p:cNvSpPr txBox="1"/>
          <p:nvPr/>
        </p:nvSpPr>
        <p:spPr>
          <a:xfrm>
            <a:off x="5189380" y="721922"/>
            <a:ext cx="1813317"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PLANNING AHEAD</a:t>
            </a:r>
          </a:p>
        </p:txBody>
      </p:sp>
      <p:sp>
        <p:nvSpPr>
          <p:cNvPr id="17" name="Rectangle 16">
            <a:extLst>
              <a:ext uri="{FF2B5EF4-FFF2-40B4-BE49-F238E27FC236}">
                <a16:creationId xmlns:a16="http://schemas.microsoft.com/office/drawing/2014/main" id="{9822A43A-9C41-0EFF-A645-2D13DCB42D2A}"/>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A62344-B04A-3BEB-DA22-757694C1B42D}"/>
              </a:ext>
            </a:extLst>
          </p:cNvPr>
          <p:cNvSpPr txBox="1"/>
          <p:nvPr/>
        </p:nvSpPr>
        <p:spPr>
          <a:xfrm>
            <a:off x="8076929" y="2213282"/>
            <a:ext cx="3927165" cy="2431435"/>
          </a:xfrm>
          <a:prstGeom prst="rect">
            <a:avLst/>
          </a:prstGeom>
          <a:noFill/>
        </p:spPr>
        <p:txBody>
          <a:bodyPr wrap="none" rtlCol="0">
            <a:spAutoFit/>
          </a:bodyPr>
          <a:lstStyle/>
          <a:p>
            <a:r>
              <a:rPr lang="en-US" sz="5400" b="1" dirty="0">
                <a:latin typeface="Avenir Black" panose="02000503020000020003" pitchFamily="2" charset="0"/>
              </a:rPr>
              <a:t>Today</a:t>
            </a:r>
          </a:p>
          <a:p>
            <a:r>
              <a:rPr lang="en-US" sz="5400" b="1" dirty="0">
                <a:latin typeface="Avenir Black" panose="02000503020000020003" pitchFamily="2" charset="0"/>
              </a:rPr>
              <a:t>Tomorrow</a:t>
            </a:r>
          </a:p>
          <a:p>
            <a:r>
              <a:rPr lang="en-US" sz="4400" b="1" dirty="0">
                <a:latin typeface="Avenir Black" panose="02000503020000020003" pitchFamily="2" charset="0"/>
              </a:rPr>
              <a:t>This Weekend</a:t>
            </a:r>
            <a:endParaRPr lang="en-US" sz="4400" dirty="0"/>
          </a:p>
        </p:txBody>
      </p:sp>
      <p:sp>
        <p:nvSpPr>
          <p:cNvPr id="4" name="TextBox 3">
            <a:extLst>
              <a:ext uri="{FF2B5EF4-FFF2-40B4-BE49-F238E27FC236}">
                <a16:creationId xmlns:a16="http://schemas.microsoft.com/office/drawing/2014/main" id="{DEFC307F-CF99-2D40-EE9C-435B01705BD4}"/>
              </a:ext>
            </a:extLst>
          </p:cNvPr>
          <p:cNvSpPr txBox="1"/>
          <p:nvPr/>
        </p:nvSpPr>
        <p:spPr>
          <a:xfrm>
            <a:off x="8076929" y="4899676"/>
            <a:ext cx="3256744" cy="923330"/>
          </a:xfrm>
          <a:prstGeom prst="rect">
            <a:avLst/>
          </a:prstGeom>
          <a:noFill/>
        </p:spPr>
        <p:txBody>
          <a:bodyPr wrap="square" rtlCol="0">
            <a:spAutoFit/>
          </a:bodyPr>
          <a:lstStyle/>
          <a:p>
            <a:r>
              <a:rPr lang="en-US" dirty="0">
                <a:latin typeface="Avenir Light" panose="020B0402020203020204" pitchFamily="34" charset="77"/>
              </a:rPr>
              <a:t>Average amount of time before an event a person plans.</a:t>
            </a:r>
          </a:p>
        </p:txBody>
      </p:sp>
      <p:pic>
        <p:nvPicPr>
          <p:cNvPr id="23554" name="Picture 2" descr="Fans are changing the game – Nielsen">
            <a:extLst>
              <a:ext uri="{FF2B5EF4-FFF2-40B4-BE49-F238E27FC236}">
                <a16:creationId xmlns:a16="http://schemas.microsoft.com/office/drawing/2014/main" id="{2AE83930-F4DE-3724-8F23-ADC4D0EA7D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105" y="1414657"/>
            <a:ext cx="7267699" cy="4088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495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B6A345-45A7-E1D8-3A1E-653CADF07A9C}"/>
            </a:ext>
          </a:extLst>
        </p:cNvPr>
        <p:cNvGrpSpPr/>
        <p:nvPr/>
      </p:nvGrpSpPr>
      <p:grpSpPr>
        <a:xfrm>
          <a:off x="0" y="0"/>
          <a:ext cx="0" cy="0"/>
          <a:chOff x="0" y="0"/>
          <a:chExt cx="0" cy="0"/>
        </a:xfrm>
      </p:grpSpPr>
      <p:sp>
        <p:nvSpPr>
          <p:cNvPr id="71" name="TextBox 70">
            <a:extLst>
              <a:ext uri="{FF2B5EF4-FFF2-40B4-BE49-F238E27FC236}">
                <a16:creationId xmlns:a16="http://schemas.microsoft.com/office/drawing/2014/main" id="{EB95583D-AB49-4005-E765-A8811D02FB33}"/>
              </a:ext>
            </a:extLst>
          </p:cNvPr>
          <p:cNvSpPr txBox="1"/>
          <p:nvPr/>
        </p:nvSpPr>
        <p:spPr>
          <a:xfrm>
            <a:off x="2776137" y="306186"/>
            <a:ext cx="6639959"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PERSONALIZE THEIR EXPERIENCE</a:t>
            </a:r>
          </a:p>
        </p:txBody>
      </p:sp>
      <p:sp>
        <p:nvSpPr>
          <p:cNvPr id="72" name="TextBox 71">
            <a:extLst>
              <a:ext uri="{FF2B5EF4-FFF2-40B4-BE49-F238E27FC236}">
                <a16:creationId xmlns:a16="http://schemas.microsoft.com/office/drawing/2014/main" id="{F0CE0C4A-034D-1F3B-9D80-E983688BD148}"/>
              </a:ext>
            </a:extLst>
          </p:cNvPr>
          <p:cNvSpPr txBox="1"/>
          <p:nvPr/>
        </p:nvSpPr>
        <p:spPr>
          <a:xfrm>
            <a:off x="3290526" y="721922"/>
            <a:ext cx="5611023"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HARNESS THE POWER OF DIGITAL FOR YOUR ULTIMATE GAIN</a:t>
            </a:r>
          </a:p>
        </p:txBody>
      </p:sp>
      <p:sp>
        <p:nvSpPr>
          <p:cNvPr id="17" name="Rectangle 16">
            <a:extLst>
              <a:ext uri="{FF2B5EF4-FFF2-40B4-BE49-F238E27FC236}">
                <a16:creationId xmlns:a16="http://schemas.microsoft.com/office/drawing/2014/main" id="{85BB055F-3AA7-4C9C-0EA9-8D06A9868F71}"/>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16BB3AE-E906-033B-C25B-566BEA375622}"/>
              </a:ext>
            </a:extLst>
          </p:cNvPr>
          <p:cNvPicPr>
            <a:picLocks noChangeAspect="1"/>
          </p:cNvPicPr>
          <p:nvPr/>
        </p:nvPicPr>
        <p:blipFill>
          <a:blip r:embed="rId3"/>
          <a:stretch>
            <a:fillRect/>
          </a:stretch>
        </p:blipFill>
        <p:spPr>
          <a:xfrm>
            <a:off x="3098900" y="1120651"/>
            <a:ext cx="5750859" cy="4785992"/>
          </a:xfrm>
          <a:prstGeom prst="rect">
            <a:avLst/>
          </a:prstGeom>
        </p:spPr>
      </p:pic>
    </p:spTree>
    <p:extLst>
      <p:ext uri="{BB962C8B-B14F-4D97-AF65-F5344CB8AC3E}">
        <p14:creationId xmlns:p14="http://schemas.microsoft.com/office/powerpoint/2010/main" val="3533814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89D1D368-672F-2853-387F-5321CAF96AF2}"/>
              </a:ext>
            </a:extLst>
          </p:cNvPr>
          <p:cNvSpPr txBox="1">
            <a:spLocks/>
          </p:cNvSpPr>
          <p:nvPr/>
        </p:nvSpPr>
        <p:spPr>
          <a:xfrm>
            <a:off x="0" y="1088571"/>
            <a:ext cx="8839095" cy="741440"/>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rgbClr val="4EE1B2"/>
                </a:solidFill>
                <a:latin typeface="Avenir Book" panose="02000503020000020003" pitchFamily="2" charset="0"/>
                <a:ea typeface="+mn-ea"/>
                <a:cs typeface="Arial Hebrew Scholar" pitchFamily="2" charset="-79"/>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Avenir Book" panose="02000503020000020003" pitchFamily="2" charset="0"/>
                <a:ea typeface="+mn-ea"/>
                <a:cs typeface="Arial Hebrew Scholar" pitchFamily="2" charset="-79"/>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venir Book" panose="02000503020000020003" pitchFamily="2" charset="0"/>
                <a:ea typeface="+mn-ea"/>
                <a:cs typeface="Arial Hebrew Scholar" pitchFamily="2" charset="-79"/>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Avenir Book" panose="02000503020000020003" pitchFamily="2" charset="0"/>
                <a:ea typeface="+mn-ea"/>
                <a:cs typeface="Arial Hebrew Scholar" pitchFamily="2" charset="-79"/>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Avenir Book" panose="02000503020000020003" pitchFamily="2" charset="0"/>
                <a:ea typeface="+mn-ea"/>
                <a:cs typeface="Arial Hebrew Scholar" pitchFamily="2" charset="-79"/>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srgbClr val="4EE1B2"/>
              </a:solidFill>
              <a:effectLst/>
              <a:uLnTx/>
              <a:uFillTx/>
              <a:latin typeface="Avenir Book" panose="02000503020000020003" pitchFamily="2" charset="0"/>
              <a:ea typeface="+mn-ea"/>
              <a:cs typeface="Arial Hebrew Scholar" pitchFamily="2" charset="-79"/>
            </a:endParaRPr>
          </a:p>
        </p:txBody>
      </p:sp>
      <p:sp>
        <p:nvSpPr>
          <p:cNvPr id="5" name="Title 1">
            <a:extLst>
              <a:ext uri="{FF2B5EF4-FFF2-40B4-BE49-F238E27FC236}">
                <a16:creationId xmlns:a16="http://schemas.microsoft.com/office/drawing/2014/main" id="{1F49333F-1C46-D018-DB6E-F023DE37195F}"/>
              </a:ext>
            </a:extLst>
          </p:cNvPr>
          <p:cNvSpPr txBox="1">
            <a:spLocks/>
          </p:cNvSpPr>
          <p:nvPr/>
        </p:nvSpPr>
        <p:spPr>
          <a:xfrm>
            <a:off x="-2" y="1088571"/>
            <a:ext cx="11952515" cy="468085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6000" b="0" i="0" kern="1200" cap="all" baseline="0">
                <a:solidFill>
                  <a:schemeClr val="bg1"/>
                </a:solidFill>
                <a:latin typeface="Avenir Medium" panose="02000503020000020003" pitchFamily="2" charset="0"/>
                <a:ea typeface="+mj-ea"/>
                <a:cs typeface="Arial Hebrew Scholar" pitchFamily="2" charset="-79"/>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Avenir Medium" panose="02000503020000020003" pitchFamily="2" charset="0"/>
                <a:ea typeface="+mj-ea"/>
                <a:cs typeface="Arial Hebrew Scholar" pitchFamily="2" charset="-79"/>
              </a:rPr>
              <a:t>Make Friendship Soup</a:t>
            </a:r>
          </a:p>
        </p:txBody>
      </p:sp>
      <p:sp>
        <p:nvSpPr>
          <p:cNvPr id="6" name="Rectangle 5">
            <a:extLst>
              <a:ext uri="{FF2B5EF4-FFF2-40B4-BE49-F238E27FC236}">
                <a16:creationId xmlns:a16="http://schemas.microsoft.com/office/drawing/2014/main" id="{E95668EB-DDF9-6D12-42AA-154194BA3E65}"/>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C91746F-AE24-1778-56C8-7900A261C01E}"/>
              </a:ext>
            </a:extLst>
          </p:cNvPr>
          <p:cNvSpPr txBox="1"/>
          <p:nvPr/>
        </p:nvSpPr>
        <p:spPr>
          <a:xfrm>
            <a:off x="5357335" y="2349643"/>
            <a:ext cx="1237839" cy="523220"/>
          </a:xfrm>
          <a:prstGeom prst="rect">
            <a:avLst/>
          </a:prstGeom>
          <a:noFill/>
        </p:spPr>
        <p:txBody>
          <a:bodyPr wrap="none" rtlCol="0">
            <a:spAutoFit/>
          </a:bodyPr>
          <a:lstStyle/>
          <a:p>
            <a:r>
              <a:rPr lang="en-US" sz="2800" dirty="0">
                <a:solidFill>
                  <a:schemeClr val="bg1"/>
                </a:solidFill>
                <a:latin typeface="Avenir Medium" panose="02000503020000020003" pitchFamily="2" charset="0"/>
              </a:rPr>
              <a:t>Step 2</a:t>
            </a:r>
          </a:p>
        </p:txBody>
      </p:sp>
    </p:spTree>
    <p:extLst>
      <p:ext uri="{BB962C8B-B14F-4D97-AF65-F5344CB8AC3E}">
        <p14:creationId xmlns:p14="http://schemas.microsoft.com/office/powerpoint/2010/main" val="2176193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5B332AD-5B38-9803-2371-C56E08F5BA7B}"/>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2F46FE5-2438-1714-299E-1E93A96A271E}"/>
              </a:ext>
            </a:extLst>
          </p:cNvPr>
          <p:cNvPicPr>
            <a:picLocks noChangeAspect="1"/>
          </p:cNvPicPr>
          <p:nvPr/>
        </p:nvPicPr>
        <p:blipFill rotWithShape="1">
          <a:blip r:embed="rId3"/>
          <a:srcRect b="32035"/>
          <a:stretch/>
        </p:blipFill>
        <p:spPr>
          <a:xfrm>
            <a:off x="3487285" y="55273"/>
            <a:ext cx="5304765" cy="4661035"/>
          </a:xfrm>
          <a:prstGeom prst="rect">
            <a:avLst/>
          </a:prstGeom>
        </p:spPr>
      </p:pic>
      <p:pic>
        <p:nvPicPr>
          <p:cNvPr id="4" name="Picture 3">
            <a:extLst>
              <a:ext uri="{FF2B5EF4-FFF2-40B4-BE49-F238E27FC236}">
                <a16:creationId xmlns:a16="http://schemas.microsoft.com/office/drawing/2014/main" id="{7E67C1A9-CC2C-12AC-355B-B1D74C404A74}"/>
              </a:ext>
            </a:extLst>
          </p:cNvPr>
          <p:cNvPicPr>
            <a:picLocks noChangeAspect="1"/>
          </p:cNvPicPr>
          <p:nvPr/>
        </p:nvPicPr>
        <p:blipFill rotWithShape="1">
          <a:blip r:embed="rId3"/>
          <a:srcRect t="66983" b="8596"/>
          <a:stretch/>
        </p:blipFill>
        <p:spPr>
          <a:xfrm>
            <a:off x="2001034" y="3644011"/>
            <a:ext cx="8277265" cy="2613260"/>
          </a:xfrm>
          <a:prstGeom prst="rect">
            <a:avLst/>
          </a:prstGeom>
        </p:spPr>
      </p:pic>
    </p:spTree>
    <p:extLst>
      <p:ext uri="{BB962C8B-B14F-4D97-AF65-F5344CB8AC3E}">
        <p14:creationId xmlns:p14="http://schemas.microsoft.com/office/powerpoint/2010/main" val="1543029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5E7B7-49E8-9EDA-C84A-847CA5C0DB3C}"/>
            </a:ext>
          </a:extLst>
        </p:cNvPr>
        <p:cNvGrpSpPr/>
        <p:nvPr/>
      </p:nvGrpSpPr>
      <p:grpSpPr>
        <a:xfrm>
          <a:off x="0" y="0"/>
          <a:ext cx="0" cy="0"/>
          <a:chOff x="0" y="0"/>
          <a:chExt cx="0" cy="0"/>
        </a:xfrm>
      </p:grpSpPr>
      <p:sp>
        <p:nvSpPr>
          <p:cNvPr id="71" name="TextBox 70">
            <a:extLst>
              <a:ext uri="{FF2B5EF4-FFF2-40B4-BE49-F238E27FC236}">
                <a16:creationId xmlns:a16="http://schemas.microsoft.com/office/drawing/2014/main" id="{B88BA9E6-8784-E873-5FC9-61367E4653C4}"/>
              </a:ext>
            </a:extLst>
          </p:cNvPr>
          <p:cNvSpPr txBox="1"/>
          <p:nvPr/>
        </p:nvSpPr>
        <p:spPr>
          <a:xfrm>
            <a:off x="4442447" y="306186"/>
            <a:ext cx="3307188"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SPEED MATTERS</a:t>
            </a:r>
          </a:p>
        </p:txBody>
      </p:sp>
      <p:sp>
        <p:nvSpPr>
          <p:cNvPr id="72" name="TextBox 71">
            <a:extLst>
              <a:ext uri="{FF2B5EF4-FFF2-40B4-BE49-F238E27FC236}">
                <a16:creationId xmlns:a16="http://schemas.microsoft.com/office/drawing/2014/main" id="{83126B75-FBC1-E699-DB82-2BE469D299C4}"/>
              </a:ext>
            </a:extLst>
          </p:cNvPr>
          <p:cNvSpPr txBox="1"/>
          <p:nvPr/>
        </p:nvSpPr>
        <p:spPr>
          <a:xfrm>
            <a:off x="3508827" y="787593"/>
            <a:ext cx="5174430"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CONSUMERS ARE VERY GENEROUS IN STICKING WITH IT</a:t>
            </a:r>
          </a:p>
        </p:txBody>
      </p:sp>
      <p:sp>
        <p:nvSpPr>
          <p:cNvPr id="41" name="Rectangle 40">
            <a:extLst>
              <a:ext uri="{FF2B5EF4-FFF2-40B4-BE49-F238E27FC236}">
                <a16:creationId xmlns:a16="http://schemas.microsoft.com/office/drawing/2014/main" id="{0AED8750-46C3-2111-0406-E24E9EAA11FD}"/>
              </a:ext>
            </a:extLst>
          </p:cNvPr>
          <p:cNvSpPr/>
          <p:nvPr/>
        </p:nvSpPr>
        <p:spPr>
          <a:xfrm>
            <a:off x="3817446" y="2475656"/>
            <a:ext cx="1193678" cy="1093667"/>
          </a:xfrm>
          <a:prstGeom prst="rect">
            <a:avLst/>
          </a:prstGeom>
          <a:solidFill>
            <a:srgbClr val="EF59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a:extLst>
              <a:ext uri="{FF2B5EF4-FFF2-40B4-BE49-F238E27FC236}">
                <a16:creationId xmlns:a16="http://schemas.microsoft.com/office/drawing/2014/main" id="{0CD5523F-DA1F-35D0-5806-16D0A7679D18}"/>
              </a:ext>
            </a:extLst>
          </p:cNvPr>
          <p:cNvSpPr txBox="1"/>
          <p:nvPr/>
        </p:nvSpPr>
        <p:spPr>
          <a:xfrm>
            <a:off x="4066423" y="2543826"/>
            <a:ext cx="686406" cy="1107996"/>
          </a:xfrm>
          <a:prstGeom prst="rect">
            <a:avLst/>
          </a:prstGeom>
          <a:noFill/>
        </p:spPr>
        <p:txBody>
          <a:bodyPr wrap="none" rtlCol="0">
            <a:spAutoFit/>
          </a:bodyPr>
          <a:lstStyle/>
          <a:p>
            <a:r>
              <a:rPr lang="en-US" sz="6600" b="1" dirty="0">
                <a:solidFill>
                  <a:schemeClr val="bg1"/>
                </a:solidFill>
                <a:latin typeface="Avenir Black" panose="02000503020000020003" pitchFamily="2" charset="0"/>
              </a:rPr>
              <a:t>F</a:t>
            </a:r>
          </a:p>
        </p:txBody>
      </p:sp>
      <p:sp>
        <p:nvSpPr>
          <p:cNvPr id="2" name="TextBox 1">
            <a:extLst>
              <a:ext uri="{FF2B5EF4-FFF2-40B4-BE49-F238E27FC236}">
                <a16:creationId xmlns:a16="http://schemas.microsoft.com/office/drawing/2014/main" id="{B9EA9377-19BE-EAE4-30FF-B95C4DF33B82}"/>
              </a:ext>
            </a:extLst>
          </p:cNvPr>
          <p:cNvSpPr txBox="1"/>
          <p:nvPr/>
        </p:nvSpPr>
        <p:spPr>
          <a:xfrm>
            <a:off x="3475811" y="2044592"/>
            <a:ext cx="1704313" cy="369332"/>
          </a:xfrm>
          <a:prstGeom prst="rect">
            <a:avLst/>
          </a:prstGeom>
          <a:noFill/>
        </p:spPr>
        <p:txBody>
          <a:bodyPr wrap="none" rtlCol="0">
            <a:spAutoFit/>
          </a:bodyPr>
          <a:lstStyle/>
          <a:p>
            <a:r>
              <a:rPr lang="en-US" dirty="0">
                <a:latin typeface="Avenir Light" panose="020B0402020203020204" pitchFamily="34" charset="77"/>
              </a:rPr>
              <a:t>SPEED SCORE</a:t>
            </a:r>
          </a:p>
        </p:txBody>
      </p:sp>
      <p:sp>
        <p:nvSpPr>
          <p:cNvPr id="3" name="TextBox 2">
            <a:extLst>
              <a:ext uri="{FF2B5EF4-FFF2-40B4-BE49-F238E27FC236}">
                <a16:creationId xmlns:a16="http://schemas.microsoft.com/office/drawing/2014/main" id="{AC46423C-1D0A-7183-401E-FFEEE838778E}"/>
              </a:ext>
            </a:extLst>
          </p:cNvPr>
          <p:cNvSpPr txBox="1"/>
          <p:nvPr/>
        </p:nvSpPr>
        <p:spPr>
          <a:xfrm>
            <a:off x="3192683" y="3719992"/>
            <a:ext cx="2270570" cy="830997"/>
          </a:xfrm>
          <a:prstGeom prst="rect">
            <a:avLst/>
          </a:prstGeom>
          <a:noFill/>
        </p:spPr>
        <p:txBody>
          <a:bodyPr wrap="square" rtlCol="0">
            <a:spAutoFit/>
          </a:bodyPr>
          <a:lstStyle/>
          <a:p>
            <a:pPr algn="ctr"/>
            <a:r>
              <a:rPr lang="en-US" sz="1200" dirty="0">
                <a:latin typeface="Avenir Light" panose="020B0402020203020204" pitchFamily="34" charset="77"/>
              </a:rPr>
              <a:t>Average time for server and system to react is over 12 seconds.  You should try and </a:t>
            </a:r>
            <a:r>
              <a:rPr lang="en-US" sz="1200" b="1" dirty="0">
                <a:latin typeface="Avenir Black" panose="02000503020000020003" pitchFamily="2" charset="0"/>
              </a:rPr>
              <a:t>be under 3 seconds.</a:t>
            </a:r>
          </a:p>
        </p:txBody>
      </p:sp>
      <p:sp>
        <p:nvSpPr>
          <p:cNvPr id="9" name="Rectangle 8">
            <a:extLst>
              <a:ext uri="{FF2B5EF4-FFF2-40B4-BE49-F238E27FC236}">
                <a16:creationId xmlns:a16="http://schemas.microsoft.com/office/drawing/2014/main" id="{6D7FDF21-2D15-7759-28AA-45C77F856CFB}"/>
              </a:ext>
            </a:extLst>
          </p:cNvPr>
          <p:cNvSpPr/>
          <p:nvPr/>
        </p:nvSpPr>
        <p:spPr>
          <a:xfrm>
            <a:off x="6979535" y="2449604"/>
            <a:ext cx="1446836" cy="1093667"/>
          </a:xfrm>
          <a:prstGeom prst="rect">
            <a:avLst/>
          </a:prstGeom>
          <a:solidFill>
            <a:srgbClr val="EF59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B01CA063-3F9F-2E28-8014-B32CC7185656}"/>
              </a:ext>
            </a:extLst>
          </p:cNvPr>
          <p:cNvSpPr txBox="1"/>
          <p:nvPr/>
        </p:nvSpPr>
        <p:spPr>
          <a:xfrm>
            <a:off x="7089756" y="2517774"/>
            <a:ext cx="1188146" cy="1107996"/>
          </a:xfrm>
          <a:prstGeom prst="rect">
            <a:avLst/>
          </a:prstGeom>
          <a:noFill/>
        </p:spPr>
        <p:txBody>
          <a:bodyPr wrap="none" rtlCol="0">
            <a:spAutoFit/>
          </a:bodyPr>
          <a:lstStyle/>
          <a:p>
            <a:r>
              <a:rPr lang="en-US" sz="6600" b="1" dirty="0">
                <a:solidFill>
                  <a:schemeClr val="bg1"/>
                </a:solidFill>
                <a:latin typeface="Avenir Black" panose="02000503020000020003" pitchFamily="2" charset="0"/>
              </a:rPr>
              <a:t>16</a:t>
            </a:r>
          </a:p>
        </p:txBody>
      </p:sp>
      <p:sp>
        <p:nvSpPr>
          <p:cNvPr id="11" name="TextBox 10">
            <a:extLst>
              <a:ext uri="{FF2B5EF4-FFF2-40B4-BE49-F238E27FC236}">
                <a16:creationId xmlns:a16="http://schemas.microsoft.com/office/drawing/2014/main" id="{0D865A28-F8DA-82AF-B673-7DFE4850824F}"/>
              </a:ext>
            </a:extLst>
          </p:cNvPr>
          <p:cNvSpPr txBox="1"/>
          <p:nvPr/>
        </p:nvSpPr>
        <p:spPr>
          <a:xfrm>
            <a:off x="6914419" y="2036198"/>
            <a:ext cx="1511952" cy="369332"/>
          </a:xfrm>
          <a:prstGeom prst="rect">
            <a:avLst/>
          </a:prstGeom>
          <a:noFill/>
        </p:spPr>
        <p:txBody>
          <a:bodyPr wrap="none" rtlCol="0">
            <a:spAutoFit/>
          </a:bodyPr>
          <a:lstStyle/>
          <a:p>
            <a:r>
              <a:rPr lang="en-US" dirty="0">
                <a:latin typeface="Avenir Light" panose="020B0402020203020204" pitchFamily="34" charset="77"/>
              </a:rPr>
              <a:t># OF CLICKS</a:t>
            </a:r>
          </a:p>
        </p:txBody>
      </p:sp>
      <p:sp>
        <p:nvSpPr>
          <p:cNvPr id="12" name="TextBox 11">
            <a:extLst>
              <a:ext uri="{FF2B5EF4-FFF2-40B4-BE49-F238E27FC236}">
                <a16:creationId xmlns:a16="http://schemas.microsoft.com/office/drawing/2014/main" id="{DAF8F574-B6A2-D383-DBA3-98A7DE106DAA}"/>
              </a:ext>
            </a:extLst>
          </p:cNvPr>
          <p:cNvSpPr txBox="1"/>
          <p:nvPr/>
        </p:nvSpPr>
        <p:spPr>
          <a:xfrm>
            <a:off x="6548544" y="3738014"/>
            <a:ext cx="2270570" cy="830997"/>
          </a:xfrm>
          <a:prstGeom prst="rect">
            <a:avLst/>
          </a:prstGeom>
          <a:noFill/>
        </p:spPr>
        <p:txBody>
          <a:bodyPr wrap="square" rtlCol="0">
            <a:spAutoFit/>
          </a:bodyPr>
          <a:lstStyle/>
          <a:p>
            <a:pPr algn="ctr"/>
            <a:r>
              <a:rPr lang="en-US" sz="1200" dirty="0">
                <a:latin typeface="Avenir Light" panose="020B0402020203020204" pitchFamily="34" charset="77"/>
              </a:rPr>
              <a:t>Average clicks to get to a transaction.  With modern devices, you should strive for </a:t>
            </a:r>
            <a:r>
              <a:rPr lang="en-US" sz="1200" b="1" dirty="0">
                <a:latin typeface="Avenir Black" panose="02000503020000020003" pitchFamily="2" charset="0"/>
              </a:rPr>
              <a:t>less than 6.</a:t>
            </a:r>
          </a:p>
        </p:txBody>
      </p:sp>
    </p:spTree>
    <p:extLst>
      <p:ext uri="{BB962C8B-B14F-4D97-AF65-F5344CB8AC3E}">
        <p14:creationId xmlns:p14="http://schemas.microsoft.com/office/powerpoint/2010/main" val="1256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2CD4F-8597-8695-A4BD-BFB4FF732E30}"/>
            </a:ext>
          </a:extLst>
        </p:cNvPr>
        <p:cNvGrpSpPr/>
        <p:nvPr/>
      </p:nvGrpSpPr>
      <p:grpSpPr>
        <a:xfrm>
          <a:off x="0" y="0"/>
          <a:ext cx="0" cy="0"/>
          <a:chOff x="0" y="0"/>
          <a:chExt cx="0" cy="0"/>
        </a:xfrm>
      </p:grpSpPr>
      <p:sp>
        <p:nvSpPr>
          <p:cNvPr id="71" name="TextBox 70">
            <a:extLst>
              <a:ext uri="{FF2B5EF4-FFF2-40B4-BE49-F238E27FC236}">
                <a16:creationId xmlns:a16="http://schemas.microsoft.com/office/drawing/2014/main" id="{26D4D79C-6559-F182-9AA4-8F9BCC941627}"/>
              </a:ext>
            </a:extLst>
          </p:cNvPr>
          <p:cNvSpPr txBox="1"/>
          <p:nvPr/>
        </p:nvSpPr>
        <p:spPr>
          <a:xfrm>
            <a:off x="2956485" y="306186"/>
            <a:ext cx="6279284"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A FRIEND LISTENS AND REACTS</a:t>
            </a:r>
          </a:p>
        </p:txBody>
      </p:sp>
      <p:sp>
        <p:nvSpPr>
          <p:cNvPr id="72" name="TextBox 71">
            <a:extLst>
              <a:ext uri="{FF2B5EF4-FFF2-40B4-BE49-F238E27FC236}">
                <a16:creationId xmlns:a16="http://schemas.microsoft.com/office/drawing/2014/main" id="{DFC627D3-9BBE-8983-01B0-A0CD270D0ECB}"/>
              </a:ext>
            </a:extLst>
          </p:cNvPr>
          <p:cNvSpPr txBox="1"/>
          <p:nvPr/>
        </p:nvSpPr>
        <p:spPr>
          <a:xfrm>
            <a:off x="4981823" y="721922"/>
            <a:ext cx="2228495"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BEING FLEXIBLE IS KEY</a:t>
            </a:r>
          </a:p>
        </p:txBody>
      </p:sp>
      <p:sp>
        <p:nvSpPr>
          <p:cNvPr id="17" name="Rectangle 16">
            <a:extLst>
              <a:ext uri="{FF2B5EF4-FFF2-40B4-BE49-F238E27FC236}">
                <a16:creationId xmlns:a16="http://schemas.microsoft.com/office/drawing/2014/main" id="{30961C19-78BA-37B9-A40F-FEEC399CB08E}"/>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computer&#10;&#10;Description automatically generated">
            <a:extLst>
              <a:ext uri="{FF2B5EF4-FFF2-40B4-BE49-F238E27FC236}">
                <a16:creationId xmlns:a16="http://schemas.microsoft.com/office/drawing/2014/main" id="{545352F0-84E9-8D2F-8CF3-860B5C40F8F7}"/>
              </a:ext>
            </a:extLst>
          </p:cNvPr>
          <p:cNvPicPr>
            <a:picLocks noChangeAspect="1"/>
          </p:cNvPicPr>
          <p:nvPr/>
        </p:nvPicPr>
        <p:blipFill>
          <a:blip r:embed="rId3"/>
          <a:stretch>
            <a:fillRect/>
          </a:stretch>
        </p:blipFill>
        <p:spPr>
          <a:xfrm>
            <a:off x="2234318" y="1275920"/>
            <a:ext cx="7772400" cy="5718741"/>
          </a:xfrm>
          <a:prstGeom prst="rect">
            <a:avLst/>
          </a:prstGeom>
        </p:spPr>
      </p:pic>
    </p:spTree>
    <p:extLst>
      <p:ext uri="{BB962C8B-B14F-4D97-AF65-F5344CB8AC3E}">
        <p14:creationId xmlns:p14="http://schemas.microsoft.com/office/powerpoint/2010/main" val="3075205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Graphical user interface, text, application&#10;&#10;Description automatically generated">
            <a:extLst>
              <a:ext uri="{FF2B5EF4-FFF2-40B4-BE49-F238E27FC236}">
                <a16:creationId xmlns:a16="http://schemas.microsoft.com/office/drawing/2014/main" id="{8EE6CD5F-760F-144F-9482-62BB0CCCED0C}"/>
              </a:ext>
            </a:extLst>
          </p:cNvPr>
          <p:cNvPicPr>
            <a:picLocks noChangeAspect="1"/>
          </p:cNvPicPr>
          <p:nvPr/>
        </p:nvPicPr>
        <p:blipFill>
          <a:blip r:embed="rId3"/>
          <a:stretch>
            <a:fillRect/>
          </a:stretch>
        </p:blipFill>
        <p:spPr>
          <a:xfrm>
            <a:off x="8148354" y="1561794"/>
            <a:ext cx="2377850" cy="4142061"/>
          </a:xfrm>
          <a:prstGeom prst="rect">
            <a:avLst/>
          </a:prstGeom>
        </p:spPr>
      </p:pic>
      <p:pic>
        <p:nvPicPr>
          <p:cNvPr id="10" name="Picture 9" descr="Logo, company name&#10;&#10;Description automatically generated">
            <a:extLst>
              <a:ext uri="{FF2B5EF4-FFF2-40B4-BE49-F238E27FC236}">
                <a16:creationId xmlns:a16="http://schemas.microsoft.com/office/drawing/2014/main" id="{EDE2C4C5-DDB2-4641-9E27-5D44F05B47BD}"/>
              </a:ext>
            </a:extLst>
          </p:cNvPr>
          <p:cNvPicPr>
            <a:picLocks noChangeAspect="1"/>
          </p:cNvPicPr>
          <p:nvPr/>
        </p:nvPicPr>
        <p:blipFill>
          <a:blip r:embed="rId4"/>
          <a:stretch>
            <a:fillRect/>
          </a:stretch>
        </p:blipFill>
        <p:spPr>
          <a:xfrm>
            <a:off x="943622" y="2266615"/>
            <a:ext cx="3235500" cy="2559425"/>
          </a:xfrm>
          <a:prstGeom prst="rect">
            <a:avLst/>
          </a:prstGeom>
        </p:spPr>
      </p:pic>
      <p:pic>
        <p:nvPicPr>
          <p:cNvPr id="3" name="Picture 2" descr="Graphical user interface, text, application&#10;&#10;Description automatically generated">
            <a:extLst>
              <a:ext uri="{FF2B5EF4-FFF2-40B4-BE49-F238E27FC236}">
                <a16:creationId xmlns:a16="http://schemas.microsoft.com/office/drawing/2014/main" id="{889F6DD8-C622-9F44-98F1-7791A9F013AD}"/>
              </a:ext>
            </a:extLst>
          </p:cNvPr>
          <p:cNvPicPr>
            <a:picLocks noChangeAspect="1"/>
          </p:cNvPicPr>
          <p:nvPr/>
        </p:nvPicPr>
        <p:blipFill>
          <a:blip r:embed="rId5"/>
          <a:stretch>
            <a:fillRect/>
          </a:stretch>
        </p:blipFill>
        <p:spPr>
          <a:xfrm>
            <a:off x="3944392" y="1195244"/>
            <a:ext cx="4290910" cy="4875163"/>
          </a:xfrm>
          <a:prstGeom prst="rect">
            <a:avLst/>
          </a:prstGeom>
          <a:effectLst>
            <a:outerShdw blurRad="152400" sx="102000" sy="102000" algn="ctr" rotWithShape="0">
              <a:prstClr val="black">
                <a:alpha val="40000"/>
              </a:prstClr>
            </a:outerShdw>
          </a:effectLst>
        </p:spPr>
      </p:pic>
      <p:sp>
        <p:nvSpPr>
          <p:cNvPr id="2" name="Oval 1">
            <a:extLst>
              <a:ext uri="{FF2B5EF4-FFF2-40B4-BE49-F238E27FC236}">
                <a16:creationId xmlns:a16="http://schemas.microsoft.com/office/drawing/2014/main" id="{4A86982D-802D-2E45-885C-FF1C82FB86F1}"/>
              </a:ext>
            </a:extLst>
          </p:cNvPr>
          <p:cNvSpPr/>
          <p:nvPr/>
        </p:nvSpPr>
        <p:spPr>
          <a:xfrm>
            <a:off x="200249" y="1306985"/>
            <a:ext cx="3519055" cy="3519055"/>
          </a:xfrm>
          <a:prstGeom prst="ellipse">
            <a:avLst/>
          </a:prstGeom>
          <a:solidFill>
            <a:srgbClr val="2F41C2"/>
          </a:solidFill>
          <a:ln w="76200">
            <a:solidFill>
              <a:srgbClr val="125AF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41AA577-8BC8-EE4B-8AAB-F0D8E94B3D91}"/>
              </a:ext>
            </a:extLst>
          </p:cNvPr>
          <p:cNvSpPr txBox="1"/>
          <p:nvPr/>
        </p:nvSpPr>
        <p:spPr>
          <a:xfrm>
            <a:off x="795034" y="2105561"/>
            <a:ext cx="2329484" cy="1323439"/>
          </a:xfrm>
          <a:prstGeom prst="rect">
            <a:avLst/>
          </a:prstGeom>
          <a:noFill/>
        </p:spPr>
        <p:txBody>
          <a:bodyPr wrap="none" rtlCol="0">
            <a:spAutoFit/>
          </a:bodyPr>
          <a:lstStyle/>
          <a:p>
            <a:r>
              <a:rPr lang="en-US" sz="8000" b="1" dirty="0">
                <a:solidFill>
                  <a:schemeClr val="bg1"/>
                </a:solidFill>
                <a:latin typeface="Avenir Black" panose="02000503020000020003" pitchFamily="2" charset="0"/>
              </a:rPr>
              <a:t>60%</a:t>
            </a:r>
          </a:p>
        </p:txBody>
      </p:sp>
      <p:cxnSp>
        <p:nvCxnSpPr>
          <p:cNvPr id="9" name="Elbow Connector 8">
            <a:extLst>
              <a:ext uri="{FF2B5EF4-FFF2-40B4-BE49-F238E27FC236}">
                <a16:creationId xmlns:a16="http://schemas.microsoft.com/office/drawing/2014/main" id="{EB5C015B-16BA-B245-BE0F-7AFF425D7F0B}"/>
              </a:ext>
            </a:extLst>
          </p:cNvPr>
          <p:cNvCxnSpPr>
            <a:cxnSpLocks/>
            <a:stCxn id="2" idx="6"/>
          </p:cNvCxnSpPr>
          <p:nvPr/>
        </p:nvCxnSpPr>
        <p:spPr>
          <a:xfrm>
            <a:off x="3719304" y="3066513"/>
            <a:ext cx="1468213" cy="1283814"/>
          </a:xfrm>
          <a:prstGeom prst="bentConnector3">
            <a:avLst>
              <a:gd name="adj1" fmla="val 50000"/>
            </a:avLst>
          </a:prstGeom>
          <a:ln w="66675">
            <a:solidFill>
              <a:srgbClr val="125AF6"/>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0F66E4F7-790C-6846-88DF-F9ECDDB36252}"/>
              </a:ext>
            </a:extLst>
          </p:cNvPr>
          <p:cNvSpPr txBox="1"/>
          <p:nvPr/>
        </p:nvSpPr>
        <p:spPr>
          <a:xfrm>
            <a:off x="758468" y="3339088"/>
            <a:ext cx="2329484" cy="646331"/>
          </a:xfrm>
          <a:prstGeom prst="rect">
            <a:avLst/>
          </a:prstGeom>
          <a:noFill/>
        </p:spPr>
        <p:txBody>
          <a:bodyPr wrap="square" rtlCol="0">
            <a:spAutoFit/>
          </a:bodyPr>
          <a:lstStyle/>
          <a:p>
            <a:pPr algn="ctr"/>
            <a:r>
              <a:rPr lang="en-US" dirty="0">
                <a:solidFill>
                  <a:schemeClr val="bg1"/>
                </a:solidFill>
                <a:latin typeface="Avenir Light" panose="020B0402020203020204" pitchFamily="34" charset="77"/>
              </a:rPr>
              <a:t>Of fans take smart recommendations</a:t>
            </a:r>
          </a:p>
        </p:txBody>
      </p:sp>
      <p:sp>
        <p:nvSpPr>
          <p:cNvPr id="11" name="Rectangle 10">
            <a:extLst>
              <a:ext uri="{FF2B5EF4-FFF2-40B4-BE49-F238E27FC236}">
                <a16:creationId xmlns:a16="http://schemas.microsoft.com/office/drawing/2014/main" id="{C7ECAB8A-956D-C872-067E-50949CA83D2D}"/>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A4ECEFD-3816-CFC6-C178-D07620774D92}"/>
              </a:ext>
            </a:extLst>
          </p:cNvPr>
          <p:cNvSpPr txBox="1"/>
          <p:nvPr/>
        </p:nvSpPr>
        <p:spPr>
          <a:xfrm>
            <a:off x="4468112" y="306186"/>
            <a:ext cx="3256020"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BE THEIR GUIDE</a:t>
            </a:r>
          </a:p>
        </p:txBody>
      </p:sp>
      <p:sp>
        <p:nvSpPr>
          <p:cNvPr id="6" name="TextBox 5">
            <a:extLst>
              <a:ext uri="{FF2B5EF4-FFF2-40B4-BE49-F238E27FC236}">
                <a16:creationId xmlns:a16="http://schemas.microsoft.com/office/drawing/2014/main" id="{B4D4A2A7-ADA7-E00C-7984-43DF5807E689}"/>
              </a:ext>
            </a:extLst>
          </p:cNvPr>
          <p:cNvSpPr txBox="1"/>
          <p:nvPr/>
        </p:nvSpPr>
        <p:spPr>
          <a:xfrm>
            <a:off x="2185410" y="721922"/>
            <a:ext cx="7821308"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DIGITAL LEADS TO LESS INTERATION BUT CAN STILL BE THEIR WHEN THEY NEED YOU</a:t>
            </a:r>
          </a:p>
        </p:txBody>
      </p:sp>
    </p:spTree>
    <p:extLst>
      <p:ext uri="{BB962C8B-B14F-4D97-AF65-F5344CB8AC3E}">
        <p14:creationId xmlns:p14="http://schemas.microsoft.com/office/powerpoint/2010/main" val="463816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89D1D368-672F-2853-387F-5321CAF96AF2}"/>
              </a:ext>
            </a:extLst>
          </p:cNvPr>
          <p:cNvSpPr txBox="1">
            <a:spLocks/>
          </p:cNvSpPr>
          <p:nvPr/>
        </p:nvSpPr>
        <p:spPr>
          <a:xfrm>
            <a:off x="0" y="1088571"/>
            <a:ext cx="8839095" cy="741440"/>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rgbClr val="4EE1B2"/>
                </a:solidFill>
                <a:latin typeface="Avenir Book" panose="02000503020000020003" pitchFamily="2" charset="0"/>
                <a:ea typeface="+mn-ea"/>
                <a:cs typeface="Arial Hebrew Scholar" pitchFamily="2" charset="-79"/>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Avenir Book" panose="02000503020000020003" pitchFamily="2" charset="0"/>
                <a:ea typeface="+mn-ea"/>
                <a:cs typeface="Arial Hebrew Scholar" pitchFamily="2" charset="-79"/>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venir Book" panose="02000503020000020003" pitchFamily="2" charset="0"/>
                <a:ea typeface="+mn-ea"/>
                <a:cs typeface="Arial Hebrew Scholar" pitchFamily="2" charset="-79"/>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Avenir Book" panose="02000503020000020003" pitchFamily="2" charset="0"/>
                <a:ea typeface="+mn-ea"/>
                <a:cs typeface="Arial Hebrew Scholar" pitchFamily="2" charset="-79"/>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Avenir Book" panose="02000503020000020003" pitchFamily="2" charset="0"/>
                <a:ea typeface="+mn-ea"/>
                <a:cs typeface="Arial Hebrew Scholar" pitchFamily="2" charset="-79"/>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srgbClr val="4EE1B2"/>
              </a:solidFill>
              <a:effectLst/>
              <a:uLnTx/>
              <a:uFillTx/>
              <a:latin typeface="Avenir Book" panose="02000503020000020003" pitchFamily="2" charset="0"/>
              <a:ea typeface="+mn-ea"/>
              <a:cs typeface="Arial Hebrew Scholar" pitchFamily="2" charset="-79"/>
            </a:endParaRPr>
          </a:p>
        </p:txBody>
      </p:sp>
      <p:sp>
        <p:nvSpPr>
          <p:cNvPr id="5" name="Title 1">
            <a:extLst>
              <a:ext uri="{FF2B5EF4-FFF2-40B4-BE49-F238E27FC236}">
                <a16:creationId xmlns:a16="http://schemas.microsoft.com/office/drawing/2014/main" id="{1F49333F-1C46-D018-DB6E-F023DE37195F}"/>
              </a:ext>
            </a:extLst>
          </p:cNvPr>
          <p:cNvSpPr txBox="1">
            <a:spLocks/>
          </p:cNvSpPr>
          <p:nvPr/>
        </p:nvSpPr>
        <p:spPr>
          <a:xfrm>
            <a:off x="-2" y="1088571"/>
            <a:ext cx="11952515" cy="468085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6000" b="0" i="0" kern="1200" cap="all" baseline="0">
                <a:solidFill>
                  <a:schemeClr val="bg1"/>
                </a:solidFill>
                <a:latin typeface="Avenir Medium" panose="02000503020000020003" pitchFamily="2" charset="0"/>
                <a:ea typeface="+mj-ea"/>
                <a:cs typeface="Arial Hebrew Scholar" pitchFamily="2" charset="-79"/>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Avenir Medium" panose="02000503020000020003" pitchFamily="2" charset="0"/>
                <a:ea typeface="+mj-ea"/>
                <a:cs typeface="Arial Hebrew Scholar" pitchFamily="2" charset="-79"/>
              </a:rPr>
              <a:t>Create Experiences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Avenir Medium" panose="02000503020000020003" pitchFamily="2" charset="0"/>
                <a:ea typeface="+mj-ea"/>
                <a:cs typeface="Arial Hebrew Scholar" pitchFamily="2" charset="-79"/>
              </a:rPr>
              <a:t>People Will Love</a:t>
            </a:r>
          </a:p>
        </p:txBody>
      </p:sp>
      <p:sp>
        <p:nvSpPr>
          <p:cNvPr id="6" name="Rectangle 5">
            <a:extLst>
              <a:ext uri="{FF2B5EF4-FFF2-40B4-BE49-F238E27FC236}">
                <a16:creationId xmlns:a16="http://schemas.microsoft.com/office/drawing/2014/main" id="{E95668EB-DDF9-6D12-42AA-154194BA3E65}"/>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C91746F-AE24-1778-56C8-7900A261C01E}"/>
              </a:ext>
            </a:extLst>
          </p:cNvPr>
          <p:cNvSpPr txBox="1"/>
          <p:nvPr/>
        </p:nvSpPr>
        <p:spPr>
          <a:xfrm>
            <a:off x="5357335" y="1993383"/>
            <a:ext cx="1237839" cy="523220"/>
          </a:xfrm>
          <a:prstGeom prst="rect">
            <a:avLst/>
          </a:prstGeom>
          <a:noFill/>
        </p:spPr>
        <p:txBody>
          <a:bodyPr wrap="none" rtlCol="0">
            <a:spAutoFit/>
          </a:bodyPr>
          <a:lstStyle/>
          <a:p>
            <a:r>
              <a:rPr lang="en-US" sz="2800" dirty="0">
                <a:solidFill>
                  <a:schemeClr val="bg1"/>
                </a:solidFill>
                <a:latin typeface="Avenir Medium" panose="02000503020000020003" pitchFamily="2" charset="0"/>
              </a:rPr>
              <a:t>Step 3</a:t>
            </a:r>
          </a:p>
        </p:txBody>
      </p:sp>
    </p:spTree>
    <p:extLst>
      <p:ext uri="{BB962C8B-B14F-4D97-AF65-F5344CB8AC3E}">
        <p14:creationId xmlns:p14="http://schemas.microsoft.com/office/powerpoint/2010/main" val="970731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a:extLst>
              <a:ext uri="{FF2B5EF4-FFF2-40B4-BE49-F238E27FC236}">
                <a16:creationId xmlns:a16="http://schemas.microsoft.com/office/drawing/2014/main" id="{5CB1ACD4-8E12-1D44-9C17-3AD99757A8B2}"/>
              </a:ext>
            </a:extLst>
          </p:cNvPr>
          <p:cNvSpPr txBox="1"/>
          <p:nvPr/>
        </p:nvSpPr>
        <p:spPr>
          <a:xfrm>
            <a:off x="2846964" y="306186"/>
            <a:ext cx="6498254"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WHAT’S AN EXPERIENCE WORTH</a:t>
            </a:r>
          </a:p>
        </p:txBody>
      </p:sp>
      <p:sp>
        <p:nvSpPr>
          <p:cNvPr id="72" name="TextBox 71">
            <a:extLst>
              <a:ext uri="{FF2B5EF4-FFF2-40B4-BE49-F238E27FC236}">
                <a16:creationId xmlns:a16="http://schemas.microsoft.com/office/drawing/2014/main" id="{D87D2046-45AB-C842-A340-D96B665AEC48}"/>
              </a:ext>
            </a:extLst>
          </p:cNvPr>
          <p:cNvSpPr txBox="1"/>
          <p:nvPr/>
        </p:nvSpPr>
        <p:spPr>
          <a:xfrm>
            <a:off x="5074917" y="787593"/>
            <a:ext cx="2042419"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DATA THAT MATTERS</a:t>
            </a:r>
          </a:p>
        </p:txBody>
      </p:sp>
      <p:sp>
        <p:nvSpPr>
          <p:cNvPr id="2" name="Oval 1">
            <a:extLst>
              <a:ext uri="{FF2B5EF4-FFF2-40B4-BE49-F238E27FC236}">
                <a16:creationId xmlns:a16="http://schemas.microsoft.com/office/drawing/2014/main" id="{FF71DA85-9E35-D33A-6BB3-0A0E73A14F43}"/>
              </a:ext>
            </a:extLst>
          </p:cNvPr>
          <p:cNvSpPr/>
          <p:nvPr/>
        </p:nvSpPr>
        <p:spPr>
          <a:xfrm>
            <a:off x="3958442" y="1341591"/>
            <a:ext cx="4275116" cy="4275116"/>
          </a:xfrm>
          <a:prstGeom prst="ellipse">
            <a:avLst/>
          </a:prstGeom>
          <a:solidFill>
            <a:srgbClr val="5700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46FCDD-F30D-1DB7-7BE8-74090B260DB5}"/>
              </a:ext>
            </a:extLst>
          </p:cNvPr>
          <p:cNvSpPr txBox="1"/>
          <p:nvPr/>
        </p:nvSpPr>
        <p:spPr>
          <a:xfrm>
            <a:off x="4715654" y="2398815"/>
            <a:ext cx="2760692" cy="1569660"/>
          </a:xfrm>
          <a:prstGeom prst="rect">
            <a:avLst/>
          </a:prstGeom>
          <a:noFill/>
        </p:spPr>
        <p:txBody>
          <a:bodyPr wrap="none" rtlCol="0">
            <a:spAutoFit/>
          </a:bodyPr>
          <a:lstStyle/>
          <a:p>
            <a:r>
              <a:rPr lang="en-US" sz="9600" b="1" dirty="0">
                <a:solidFill>
                  <a:schemeClr val="bg1"/>
                </a:solidFill>
                <a:latin typeface="Avenir Black" panose="02000503020000020003" pitchFamily="2" charset="0"/>
              </a:rPr>
              <a:t>66%</a:t>
            </a:r>
          </a:p>
        </p:txBody>
      </p:sp>
      <p:sp>
        <p:nvSpPr>
          <p:cNvPr id="4" name="TextBox 3">
            <a:extLst>
              <a:ext uri="{FF2B5EF4-FFF2-40B4-BE49-F238E27FC236}">
                <a16:creationId xmlns:a16="http://schemas.microsoft.com/office/drawing/2014/main" id="{2A2B798A-8D58-AFF9-8A41-A021CFC7B11A}"/>
              </a:ext>
            </a:extLst>
          </p:cNvPr>
          <p:cNvSpPr txBox="1"/>
          <p:nvPr/>
        </p:nvSpPr>
        <p:spPr>
          <a:xfrm>
            <a:off x="4614232" y="3869261"/>
            <a:ext cx="2963536" cy="923330"/>
          </a:xfrm>
          <a:prstGeom prst="rect">
            <a:avLst/>
          </a:prstGeom>
          <a:noFill/>
        </p:spPr>
        <p:txBody>
          <a:bodyPr wrap="square" rtlCol="0">
            <a:spAutoFit/>
          </a:bodyPr>
          <a:lstStyle/>
          <a:p>
            <a:pPr algn="ctr"/>
            <a:r>
              <a:rPr lang="en-US" dirty="0">
                <a:solidFill>
                  <a:schemeClr val="bg1"/>
                </a:solidFill>
                <a:latin typeface="Avenir Light" panose="020B0402020203020204" pitchFamily="34" charset="77"/>
              </a:rPr>
              <a:t>Care more about the experience than the price or value.</a:t>
            </a:r>
          </a:p>
        </p:txBody>
      </p:sp>
    </p:spTree>
    <p:extLst>
      <p:ext uri="{BB962C8B-B14F-4D97-AF65-F5344CB8AC3E}">
        <p14:creationId xmlns:p14="http://schemas.microsoft.com/office/powerpoint/2010/main" val="26313170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a:extLst>
              <a:ext uri="{FF2B5EF4-FFF2-40B4-BE49-F238E27FC236}">
                <a16:creationId xmlns:a16="http://schemas.microsoft.com/office/drawing/2014/main" id="{5CB1ACD4-8E12-1D44-9C17-3AD99757A8B2}"/>
              </a:ext>
            </a:extLst>
          </p:cNvPr>
          <p:cNvSpPr txBox="1"/>
          <p:nvPr/>
        </p:nvSpPr>
        <p:spPr>
          <a:xfrm>
            <a:off x="2846964" y="306186"/>
            <a:ext cx="6498254"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WHAT’S AN EXPERIENCE WORTH</a:t>
            </a:r>
          </a:p>
        </p:txBody>
      </p:sp>
      <p:sp>
        <p:nvSpPr>
          <p:cNvPr id="72" name="TextBox 71">
            <a:extLst>
              <a:ext uri="{FF2B5EF4-FFF2-40B4-BE49-F238E27FC236}">
                <a16:creationId xmlns:a16="http://schemas.microsoft.com/office/drawing/2014/main" id="{D87D2046-45AB-C842-A340-D96B665AEC48}"/>
              </a:ext>
            </a:extLst>
          </p:cNvPr>
          <p:cNvSpPr txBox="1"/>
          <p:nvPr/>
        </p:nvSpPr>
        <p:spPr>
          <a:xfrm>
            <a:off x="5074917" y="787593"/>
            <a:ext cx="2042419"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DATA THAT MATTERS</a:t>
            </a:r>
          </a:p>
        </p:txBody>
      </p:sp>
      <p:sp>
        <p:nvSpPr>
          <p:cNvPr id="2" name="Oval 1">
            <a:extLst>
              <a:ext uri="{FF2B5EF4-FFF2-40B4-BE49-F238E27FC236}">
                <a16:creationId xmlns:a16="http://schemas.microsoft.com/office/drawing/2014/main" id="{FF71DA85-9E35-D33A-6BB3-0A0E73A14F43}"/>
              </a:ext>
            </a:extLst>
          </p:cNvPr>
          <p:cNvSpPr/>
          <p:nvPr/>
        </p:nvSpPr>
        <p:spPr>
          <a:xfrm>
            <a:off x="3958442" y="1341591"/>
            <a:ext cx="4275116" cy="4275116"/>
          </a:xfrm>
          <a:prstGeom prst="ellipse">
            <a:avLst/>
          </a:prstGeom>
          <a:solidFill>
            <a:srgbClr val="5700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46FCDD-F30D-1DB7-7BE8-74090B260DB5}"/>
              </a:ext>
            </a:extLst>
          </p:cNvPr>
          <p:cNvSpPr txBox="1"/>
          <p:nvPr/>
        </p:nvSpPr>
        <p:spPr>
          <a:xfrm>
            <a:off x="4715654" y="2829640"/>
            <a:ext cx="2760692" cy="1569660"/>
          </a:xfrm>
          <a:prstGeom prst="rect">
            <a:avLst/>
          </a:prstGeom>
          <a:noFill/>
        </p:spPr>
        <p:txBody>
          <a:bodyPr wrap="none" rtlCol="0">
            <a:spAutoFit/>
          </a:bodyPr>
          <a:lstStyle/>
          <a:p>
            <a:r>
              <a:rPr lang="en-US" sz="9600" b="1" dirty="0">
                <a:solidFill>
                  <a:schemeClr val="bg1"/>
                </a:solidFill>
                <a:latin typeface="Avenir Black" panose="02000503020000020003" pitchFamily="2" charset="0"/>
              </a:rPr>
              <a:t>20%</a:t>
            </a:r>
          </a:p>
        </p:txBody>
      </p:sp>
      <p:sp>
        <p:nvSpPr>
          <p:cNvPr id="4" name="TextBox 3">
            <a:extLst>
              <a:ext uri="{FF2B5EF4-FFF2-40B4-BE49-F238E27FC236}">
                <a16:creationId xmlns:a16="http://schemas.microsoft.com/office/drawing/2014/main" id="{2A2B798A-8D58-AFF9-8A41-A021CFC7B11A}"/>
              </a:ext>
            </a:extLst>
          </p:cNvPr>
          <p:cNvSpPr txBox="1"/>
          <p:nvPr/>
        </p:nvSpPr>
        <p:spPr>
          <a:xfrm>
            <a:off x="4614232" y="2183309"/>
            <a:ext cx="2963536" cy="646331"/>
          </a:xfrm>
          <a:prstGeom prst="rect">
            <a:avLst/>
          </a:prstGeom>
          <a:noFill/>
        </p:spPr>
        <p:txBody>
          <a:bodyPr wrap="square" rtlCol="0">
            <a:spAutoFit/>
          </a:bodyPr>
          <a:lstStyle/>
          <a:p>
            <a:pPr algn="ctr"/>
            <a:r>
              <a:rPr lang="en-US" dirty="0">
                <a:solidFill>
                  <a:schemeClr val="bg1"/>
                </a:solidFill>
                <a:latin typeface="Avenir Light" panose="020B0402020203020204" pitchFamily="34" charset="77"/>
              </a:rPr>
              <a:t>Consumers are willing to pay</a:t>
            </a:r>
          </a:p>
        </p:txBody>
      </p:sp>
      <p:sp>
        <p:nvSpPr>
          <p:cNvPr id="7" name="TextBox 6">
            <a:extLst>
              <a:ext uri="{FF2B5EF4-FFF2-40B4-BE49-F238E27FC236}">
                <a16:creationId xmlns:a16="http://schemas.microsoft.com/office/drawing/2014/main" id="{9DC91092-E98A-849C-E8C0-1E2F0F8F280D}"/>
              </a:ext>
            </a:extLst>
          </p:cNvPr>
          <p:cNvSpPr txBox="1"/>
          <p:nvPr/>
        </p:nvSpPr>
        <p:spPr>
          <a:xfrm>
            <a:off x="4614232" y="4262912"/>
            <a:ext cx="2963536" cy="646331"/>
          </a:xfrm>
          <a:prstGeom prst="rect">
            <a:avLst/>
          </a:prstGeom>
          <a:noFill/>
        </p:spPr>
        <p:txBody>
          <a:bodyPr wrap="square" rtlCol="0">
            <a:spAutoFit/>
          </a:bodyPr>
          <a:lstStyle/>
          <a:p>
            <a:pPr algn="ctr"/>
            <a:r>
              <a:rPr lang="en-US" dirty="0">
                <a:solidFill>
                  <a:schemeClr val="bg1"/>
                </a:solidFill>
                <a:latin typeface="Avenir Light" panose="020B0402020203020204" pitchFamily="34" charset="77"/>
              </a:rPr>
              <a:t>more for a great experience</a:t>
            </a:r>
          </a:p>
        </p:txBody>
      </p:sp>
    </p:spTree>
    <p:extLst>
      <p:ext uri="{BB962C8B-B14F-4D97-AF65-F5344CB8AC3E}">
        <p14:creationId xmlns:p14="http://schemas.microsoft.com/office/powerpoint/2010/main" val="15199178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7BB0BDE-B2EE-386D-1017-93FF6E243F3B}"/>
              </a:ext>
            </a:extLst>
          </p:cNvPr>
          <p:cNvSpPr txBox="1"/>
          <p:nvPr/>
        </p:nvSpPr>
        <p:spPr>
          <a:xfrm>
            <a:off x="752301" y="1195357"/>
            <a:ext cx="11017160" cy="3416320"/>
          </a:xfrm>
          <a:prstGeom prst="rect">
            <a:avLst/>
          </a:prstGeom>
          <a:noFill/>
        </p:spPr>
        <p:txBody>
          <a:bodyPr wrap="square" rtlCol="0">
            <a:spAutoFit/>
          </a:bodyPr>
          <a:lstStyle/>
          <a:p>
            <a:r>
              <a:rPr lang="en-US" sz="7200" dirty="0">
                <a:latin typeface="Avenir Light" panose="020B0402020203020204" pitchFamily="34" charset="77"/>
              </a:rPr>
              <a:t>Your competition is the last best experience your customer had.</a:t>
            </a:r>
          </a:p>
        </p:txBody>
      </p:sp>
      <p:sp>
        <p:nvSpPr>
          <p:cNvPr id="8" name="Rectangle 7">
            <a:extLst>
              <a:ext uri="{FF2B5EF4-FFF2-40B4-BE49-F238E27FC236}">
                <a16:creationId xmlns:a16="http://schemas.microsoft.com/office/drawing/2014/main" id="{9BC08B98-693D-621B-5A71-A92E265911A1}"/>
              </a:ext>
            </a:extLst>
          </p:cNvPr>
          <p:cNvSpPr/>
          <p:nvPr/>
        </p:nvSpPr>
        <p:spPr>
          <a:xfrm>
            <a:off x="308758" y="498764"/>
            <a:ext cx="130629" cy="4809506"/>
          </a:xfrm>
          <a:prstGeom prst="rect">
            <a:avLst/>
          </a:prstGeom>
          <a:solidFill>
            <a:srgbClr val="5700B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56038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Meet the Savannah Bananas, who wow fans and have MLB's attention - Los  Angeles Times">
            <a:extLst>
              <a:ext uri="{FF2B5EF4-FFF2-40B4-BE49-F238E27FC236}">
                <a16:creationId xmlns:a16="http://schemas.microsoft.com/office/drawing/2014/main" id="{EB386FFE-ED59-D6F5-E7C3-C540C4CD8E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7491"/>
            <a:ext cx="12191999" cy="8125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42726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Kids Zone at Texas Legends Game - YouTube">
            <a:extLst>
              <a:ext uri="{FF2B5EF4-FFF2-40B4-BE49-F238E27FC236}">
                <a16:creationId xmlns:a16="http://schemas.microsoft.com/office/drawing/2014/main" id="{96B44684-C77D-26CA-6867-00F740D3BB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9274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oogle Shape;325;p23">
            <a:extLst>
              <a:ext uri="{FF2B5EF4-FFF2-40B4-BE49-F238E27FC236}">
                <a16:creationId xmlns:a16="http://schemas.microsoft.com/office/drawing/2014/main" id="{21C9F760-F5B0-6F46-B385-CFF7B457B2BB}"/>
              </a:ext>
            </a:extLst>
          </p:cNvPr>
          <p:cNvPicPr preferRelativeResize="0"/>
          <p:nvPr/>
        </p:nvPicPr>
        <p:blipFill rotWithShape="1">
          <a:blip r:embed="rId3">
            <a:alphaModFix/>
          </a:blip>
          <a:srcRect/>
          <a:stretch/>
        </p:blipFill>
        <p:spPr>
          <a:xfrm>
            <a:off x="7959422" y="1617362"/>
            <a:ext cx="5203674" cy="3837711"/>
          </a:xfrm>
          <a:prstGeom prst="rect">
            <a:avLst/>
          </a:prstGeom>
          <a:noFill/>
          <a:ln>
            <a:noFill/>
          </a:ln>
        </p:spPr>
      </p:pic>
      <p:pic>
        <p:nvPicPr>
          <p:cNvPr id="8" name="Google Shape;323;p23">
            <a:extLst>
              <a:ext uri="{FF2B5EF4-FFF2-40B4-BE49-F238E27FC236}">
                <a16:creationId xmlns:a16="http://schemas.microsoft.com/office/drawing/2014/main" id="{75232185-2C7F-A642-A864-A6697E7F8D1E}"/>
              </a:ext>
            </a:extLst>
          </p:cNvPr>
          <p:cNvPicPr preferRelativeResize="0"/>
          <p:nvPr/>
        </p:nvPicPr>
        <p:blipFill rotWithShape="1">
          <a:blip r:embed="rId4">
            <a:alphaModFix/>
          </a:blip>
          <a:srcRect/>
          <a:stretch/>
        </p:blipFill>
        <p:spPr>
          <a:xfrm>
            <a:off x="-1720398" y="1750443"/>
            <a:ext cx="6235610" cy="3571551"/>
          </a:xfrm>
          <a:prstGeom prst="rect">
            <a:avLst/>
          </a:prstGeom>
          <a:noFill/>
          <a:ln>
            <a:noFill/>
          </a:ln>
        </p:spPr>
      </p:pic>
      <p:sp>
        <p:nvSpPr>
          <p:cNvPr id="71" name="TextBox 70">
            <a:extLst>
              <a:ext uri="{FF2B5EF4-FFF2-40B4-BE49-F238E27FC236}">
                <a16:creationId xmlns:a16="http://schemas.microsoft.com/office/drawing/2014/main" id="{5CB1ACD4-8E12-1D44-9C17-3AD99757A8B2}"/>
              </a:ext>
            </a:extLst>
          </p:cNvPr>
          <p:cNvSpPr txBox="1"/>
          <p:nvPr/>
        </p:nvSpPr>
        <p:spPr>
          <a:xfrm>
            <a:off x="2105274" y="306186"/>
            <a:ext cx="7981544"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WHAT DO YOU CARE ABOUT THE MOST?</a:t>
            </a:r>
          </a:p>
        </p:txBody>
      </p:sp>
      <p:sp>
        <p:nvSpPr>
          <p:cNvPr id="72" name="TextBox 71">
            <a:extLst>
              <a:ext uri="{FF2B5EF4-FFF2-40B4-BE49-F238E27FC236}">
                <a16:creationId xmlns:a16="http://schemas.microsoft.com/office/drawing/2014/main" id="{D87D2046-45AB-C842-A340-D96B665AEC48}"/>
              </a:ext>
            </a:extLst>
          </p:cNvPr>
          <p:cNvSpPr txBox="1"/>
          <p:nvPr/>
        </p:nvSpPr>
        <p:spPr>
          <a:xfrm>
            <a:off x="4023455" y="787593"/>
            <a:ext cx="4145238"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FROM VALUE BUYERS TO EXCLUSIVE ACCESS</a:t>
            </a:r>
          </a:p>
        </p:txBody>
      </p:sp>
      <p:pic>
        <p:nvPicPr>
          <p:cNvPr id="7" name="Google Shape;324;p23">
            <a:extLst>
              <a:ext uri="{FF2B5EF4-FFF2-40B4-BE49-F238E27FC236}">
                <a16:creationId xmlns:a16="http://schemas.microsoft.com/office/drawing/2014/main" id="{F3DED301-81EE-7945-ADAA-2A7EC9B218E8}"/>
              </a:ext>
            </a:extLst>
          </p:cNvPr>
          <p:cNvPicPr preferRelativeResize="0"/>
          <p:nvPr/>
        </p:nvPicPr>
        <p:blipFill rotWithShape="1">
          <a:blip r:embed="rId5">
            <a:alphaModFix/>
          </a:blip>
          <a:srcRect/>
          <a:stretch/>
        </p:blipFill>
        <p:spPr>
          <a:xfrm>
            <a:off x="3570077" y="1362029"/>
            <a:ext cx="5203675" cy="4531130"/>
          </a:xfrm>
          <a:prstGeom prst="rect">
            <a:avLst/>
          </a:prstGeom>
          <a:noFill/>
          <a:ln>
            <a:noFill/>
          </a:ln>
          <a:effectLst>
            <a:outerShdw blurRad="393700" sx="99000" sy="99000" algn="ctr" rotWithShape="0">
              <a:prstClr val="black">
                <a:alpha val="40000"/>
              </a:prstClr>
            </a:outerShdw>
          </a:effectLst>
        </p:spPr>
      </p:pic>
    </p:spTree>
    <p:extLst>
      <p:ext uri="{BB962C8B-B14F-4D97-AF65-F5344CB8AC3E}">
        <p14:creationId xmlns:p14="http://schemas.microsoft.com/office/powerpoint/2010/main" val="510204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DD5D0-B668-8474-0B58-8240C3CEF58D}"/>
            </a:ext>
          </a:extLst>
        </p:cNvPr>
        <p:cNvGrpSpPr/>
        <p:nvPr/>
      </p:nvGrpSpPr>
      <p:grpSpPr>
        <a:xfrm>
          <a:off x="0" y="0"/>
          <a:ext cx="0" cy="0"/>
          <a:chOff x="0" y="0"/>
          <a:chExt cx="0" cy="0"/>
        </a:xfrm>
      </p:grpSpPr>
      <p:sp>
        <p:nvSpPr>
          <p:cNvPr id="71" name="TextBox 70">
            <a:extLst>
              <a:ext uri="{FF2B5EF4-FFF2-40B4-BE49-F238E27FC236}">
                <a16:creationId xmlns:a16="http://schemas.microsoft.com/office/drawing/2014/main" id="{E7ABE752-3AEB-7912-7B0F-4691DEB91E8C}"/>
              </a:ext>
            </a:extLst>
          </p:cNvPr>
          <p:cNvSpPr txBox="1"/>
          <p:nvPr/>
        </p:nvSpPr>
        <p:spPr>
          <a:xfrm>
            <a:off x="2824304" y="306186"/>
            <a:ext cx="6543651"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ADD-ONS CREATE ENGAGEMENT</a:t>
            </a:r>
          </a:p>
        </p:txBody>
      </p:sp>
      <p:sp>
        <p:nvSpPr>
          <p:cNvPr id="72" name="TextBox 71">
            <a:extLst>
              <a:ext uri="{FF2B5EF4-FFF2-40B4-BE49-F238E27FC236}">
                <a16:creationId xmlns:a16="http://schemas.microsoft.com/office/drawing/2014/main" id="{1B4FA36E-EB73-C58A-2F5C-0122E720B1BC}"/>
              </a:ext>
            </a:extLst>
          </p:cNvPr>
          <p:cNvSpPr txBox="1"/>
          <p:nvPr/>
        </p:nvSpPr>
        <p:spPr>
          <a:xfrm>
            <a:off x="4826329" y="721922"/>
            <a:ext cx="2539478"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AND INCREASED REVENUE</a:t>
            </a:r>
          </a:p>
        </p:txBody>
      </p:sp>
      <p:sp>
        <p:nvSpPr>
          <p:cNvPr id="17" name="Rectangle 16">
            <a:extLst>
              <a:ext uri="{FF2B5EF4-FFF2-40B4-BE49-F238E27FC236}">
                <a16:creationId xmlns:a16="http://schemas.microsoft.com/office/drawing/2014/main" id="{6FA034EE-4E21-677B-525A-A1A6321A5EFC}"/>
              </a:ext>
            </a:extLst>
          </p:cNvPr>
          <p:cNvSpPr/>
          <p:nvPr/>
        </p:nvSpPr>
        <p:spPr>
          <a:xfrm>
            <a:off x="0" y="0"/>
            <a:ext cx="12192000" cy="45719"/>
          </a:xfrm>
          <a:prstGeom prst="rect">
            <a:avLst/>
          </a:prstGeom>
          <a:gradFill flip="none" rotWithShape="1">
            <a:gsLst>
              <a:gs pos="0">
                <a:srgbClr val="FF6A6A"/>
              </a:gs>
              <a:gs pos="100000">
                <a:srgbClr val="E6892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screenshot of a phone&#10;&#10;Description automatically generated">
            <a:extLst>
              <a:ext uri="{FF2B5EF4-FFF2-40B4-BE49-F238E27FC236}">
                <a16:creationId xmlns:a16="http://schemas.microsoft.com/office/drawing/2014/main" id="{2574F2BB-01D7-9481-252F-597D7461F83F}"/>
              </a:ext>
            </a:extLst>
          </p:cNvPr>
          <p:cNvPicPr>
            <a:picLocks noChangeAspect="1"/>
          </p:cNvPicPr>
          <p:nvPr/>
        </p:nvPicPr>
        <p:blipFill>
          <a:blip r:embed="rId3"/>
          <a:stretch>
            <a:fillRect/>
          </a:stretch>
        </p:blipFill>
        <p:spPr>
          <a:xfrm>
            <a:off x="2209800" y="1234829"/>
            <a:ext cx="7772400" cy="5316985"/>
          </a:xfrm>
          <a:prstGeom prst="rect">
            <a:avLst/>
          </a:prstGeom>
        </p:spPr>
      </p:pic>
    </p:spTree>
    <p:extLst>
      <p:ext uri="{BB962C8B-B14F-4D97-AF65-F5344CB8AC3E}">
        <p14:creationId xmlns:p14="http://schemas.microsoft.com/office/powerpoint/2010/main" val="3827830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a:extLst>
              <a:ext uri="{FF2B5EF4-FFF2-40B4-BE49-F238E27FC236}">
                <a16:creationId xmlns:a16="http://schemas.microsoft.com/office/drawing/2014/main" id="{5CB1ACD4-8E12-1D44-9C17-3AD99757A8B2}"/>
              </a:ext>
            </a:extLst>
          </p:cNvPr>
          <p:cNvSpPr txBox="1"/>
          <p:nvPr/>
        </p:nvSpPr>
        <p:spPr>
          <a:xfrm>
            <a:off x="3935881" y="306186"/>
            <a:ext cx="4320413"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CUSTOMER JOURNEY</a:t>
            </a:r>
          </a:p>
        </p:txBody>
      </p:sp>
      <p:sp>
        <p:nvSpPr>
          <p:cNvPr id="72" name="TextBox 71">
            <a:extLst>
              <a:ext uri="{FF2B5EF4-FFF2-40B4-BE49-F238E27FC236}">
                <a16:creationId xmlns:a16="http://schemas.microsoft.com/office/drawing/2014/main" id="{D87D2046-45AB-C842-A340-D96B665AEC48}"/>
              </a:ext>
            </a:extLst>
          </p:cNvPr>
          <p:cNvSpPr txBox="1"/>
          <p:nvPr/>
        </p:nvSpPr>
        <p:spPr>
          <a:xfrm>
            <a:off x="4228471" y="787593"/>
            <a:ext cx="3735318"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WHEN DOES THEIR EXPERIENCE BEGIN?</a:t>
            </a:r>
          </a:p>
        </p:txBody>
      </p:sp>
      <p:pic>
        <p:nvPicPr>
          <p:cNvPr id="5" name="Picture 2" descr="Customer Journey: How to Drive Profitable Business Growth">
            <a:extLst>
              <a:ext uri="{FF2B5EF4-FFF2-40B4-BE49-F238E27FC236}">
                <a16:creationId xmlns:a16="http://schemas.microsoft.com/office/drawing/2014/main" id="{5D0BA305-4264-8C34-7205-0B1B614D9C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7143" y="1341591"/>
            <a:ext cx="7837714" cy="4347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5535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a:extLst>
              <a:ext uri="{FF2B5EF4-FFF2-40B4-BE49-F238E27FC236}">
                <a16:creationId xmlns:a16="http://schemas.microsoft.com/office/drawing/2014/main" id="{5CB1ACD4-8E12-1D44-9C17-3AD99757A8B2}"/>
              </a:ext>
            </a:extLst>
          </p:cNvPr>
          <p:cNvSpPr txBox="1"/>
          <p:nvPr/>
        </p:nvSpPr>
        <p:spPr>
          <a:xfrm>
            <a:off x="3935881" y="306186"/>
            <a:ext cx="4320413"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CUSTOMER JOURNEY</a:t>
            </a:r>
          </a:p>
        </p:txBody>
      </p:sp>
      <p:sp>
        <p:nvSpPr>
          <p:cNvPr id="72" name="TextBox 71">
            <a:extLst>
              <a:ext uri="{FF2B5EF4-FFF2-40B4-BE49-F238E27FC236}">
                <a16:creationId xmlns:a16="http://schemas.microsoft.com/office/drawing/2014/main" id="{D87D2046-45AB-C842-A340-D96B665AEC48}"/>
              </a:ext>
            </a:extLst>
          </p:cNvPr>
          <p:cNvSpPr txBox="1"/>
          <p:nvPr/>
        </p:nvSpPr>
        <p:spPr>
          <a:xfrm>
            <a:off x="4228471" y="787593"/>
            <a:ext cx="3735318"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WHEN DOES THEIR EXPERIENCE BEGIN?</a:t>
            </a:r>
          </a:p>
        </p:txBody>
      </p:sp>
      <p:pic>
        <p:nvPicPr>
          <p:cNvPr id="41986" name="Picture 2" descr="Seven Ways to Improve the Customer Path to Purchase Journey | AWS for  Industries">
            <a:extLst>
              <a:ext uri="{FF2B5EF4-FFF2-40B4-BE49-F238E27FC236}">
                <a16:creationId xmlns:a16="http://schemas.microsoft.com/office/drawing/2014/main" id="{ADBC50B0-2BF4-01A5-1FC6-9E68E7B7E2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585" y="1341591"/>
            <a:ext cx="6806829" cy="4539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0960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a:extLst>
              <a:ext uri="{FF2B5EF4-FFF2-40B4-BE49-F238E27FC236}">
                <a16:creationId xmlns:a16="http://schemas.microsoft.com/office/drawing/2014/main" id="{5CB1ACD4-8E12-1D44-9C17-3AD99757A8B2}"/>
              </a:ext>
            </a:extLst>
          </p:cNvPr>
          <p:cNvSpPr txBox="1"/>
          <p:nvPr/>
        </p:nvSpPr>
        <p:spPr>
          <a:xfrm>
            <a:off x="3935881" y="306186"/>
            <a:ext cx="4320413" cy="553998"/>
          </a:xfrm>
          <a:prstGeom prst="rect">
            <a:avLst/>
          </a:prstGeom>
          <a:noFill/>
        </p:spPr>
        <p:txBody>
          <a:bodyPr wrap="none" rtlCol="0">
            <a:spAutoFit/>
          </a:bodyPr>
          <a:lstStyle/>
          <a:p>
            <a:pPr algn="ctr"/>
            <a:r>
              <a:rPr lang="en-US" sz="3000" b="1" dirty="0">
                <a:solidFill>
                  <a:schemeClr val="tx2"/>
                </a:solidFill>
                <a:latin typeface="Avenir Black" panose="02000503020000020003" pitchFamily="2" charset="0"/>
                <a:cs typeface="Poppins" pitchFamily="2" charset="77"/>
              </a:rPr>
              <a:t>CUSTOMER JOURNEY</a:t>
            </a:r>
          </a:p>
        </p:txBody>
      </p:sp>
      <p:sp>
        <p:nvSpPr>
          <p:cNvPr id="72" name="TextBox 71">
            <a:extLst>
              <a:ext uri="{FF2B5EF4-FFF2-40B4-BE49-F238E27FC236}">
                <a16:creationId xmlns:a16="http://schemas.microsoft.com/office/drawing/2014/main" id="{D87D2046-45AB-C842-A340-D96B665AEC48}"/>
              </a:ext>
            </a:extLst>
          </p:cNvPr>
          <p:cNvSpPr txBox="1"/>
          <p:nvPr/>
        </p:nvSpPr>
        <p:spPr>
          <a:xfrm>
            <a:off x="4319041" y="787593"/>
            <a:ext cx="3554179" cy="276999"/>
          </a:xfrm>
          <a:prstGeom prst="rect">
            <a:avLst/>
          </a:prstGeom>
          <a:noFill/>
        </p:spPr>
        <p:txBody>
          <a:bodyPr wrap="none" rtlCol="0">
            <a:spAutoFit/>
          </a:bodyPr>
          <a:lstStyle/>
          <a:p>
            <a:pPr algn="ctr"/>
            <a:r>
              <a:rPr lang="en-US" sz="1200" spc="150" dirty="0">
                <a:solidFill>
                  <a:schemeClr val="bg1">
                    <a:lumMod val="65000"/>
                  </a:schemeClr>
                </a:solidFill>
                <a:latin typeface="Avenir Light" panose="020B0402020203020204" pitchFamily="34" charset="77"/>
                <a:cs typeface="Poppins Light" pitchFamily="2" charset="77"/>
              </a:rPr>
              <a:t>WHEN DOES THEIR EXPERIENCE END?</a:t>
            </a:r>
          </a:p>
        </p:txBody>
      </p:sp>
      <p:pic>
        <p:nvPicPr>
          <p:cNvPr id="43010" name="Picture 2" descr="Betty Yu on Instagram: “Finals bound baby! 🏀🍾🎉 The @warriors are headed  to the NBA Finals for the 6th time in 8 years! #warriors #mavs #playoffs # nba #dubnation…”">
            <a:extLst>
              <a:ext uri="{FF2B5EF4-FFF2-40B4-BE49-F238E27FC236}">
                <a16:creationId xmlns:a16="http://schemas.microsoft.com/office/drawing/2014/main" id="{6E0D2F4C-1636-013C-CFFA-37E015B0A3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3181" y="1783782"/>
            <a:ext cx="2552700" cy="3187700"/>
          </a:xfrm>
          <a:prstGeom prst="rect">
            <a:avLst/>
          </a:prstGeom>
          <a:noFill/>
          <a:extLst>
            <a:ext uri="{909E8E84-426E-40DD-AFC4-6F175D3DCCD1}">
              <a14:hiddenFill xmlns:a14="http://schemas.microsoft.com/office/drawing/2010/main">
                <a:solidFill>
                  <a:srgbClr val="FFFFFF"/>
                </a:solidFill>
              </a14:hiddenFill>
            </a:ext>
          </a:extLst>
        </p:spPr>
      </p:pic>
      <p:pic>
        <p:nvPicPr>
          <p:cNvPr id="43012" name="Picture 4" descr="Loni Love on Instagram: “They said it was a football game going on. I'm  here to see @therealmaryjblige and @snoopdogg”">
            <a:extLst>
              <a:ext uri="{FF2B5EF4-FFF2-40B4-BE49-F238E27FC236}">
                <a16:creationId xmlns:a16="http://schemas.microsoft.com/office/drawing/2014/main" id="{E8CC3754-5BFB-FAA8-C00D-3D0A961601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7010" y="1783782"/>
            <a:ext cx="2552700" cy="3187700"/>
          </a:xfrm>
          <a:prstGeom prst="rect">
            <a:avLst/>
          </a:prstGeom>
          <a:noFill/>
          <a:extLst>
            <a:ext uri="{909E8E84-426E-40DD-AFC4-6F175D3DCCD1}">
              <a14:hiddenFill xmlns:a14="http://schemas.microsoft.com/office/drawing/2010/main">
                <a:solidFill>
                  <a:srgbClr val="FFFFFF"/>
                </a:solidFill>
              </a14:hiddenFill>
            </a:ext>
          </a:extLst>
        </p:spPr>
      </p:pic>
      <p:pic>
        <p:nvPicPr>
          <p:cNvPr id="43014" name="Picture 6" descr="Jack Quaid on Instagram: “⚽️ Last night was a blast! Thank you @palmeiras  for a wonderful time and an AMAZING game. I'm a fan for life now. 🇧🇷  #Brazil #palmeiras…”">
            <a:extLst>
              <a:ext uri="{FF2B5EF4-FFF2-40B4-BE49-F238E27FC236}">
                <a16:creationId xmlns:a16="http://schemas.microsoft.com/office/drawing/2014/main" id="{8C9F0A16-4A41-F162-41A7-1FE1242D65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9257" y="1783782"/>
            <a:ext cx="4320412" cy="3252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876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AB433-1412-7041-BA86-D528112DAB7A}"/>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FB8A12AF-DFE1-D848-98FF-79106F38FD77}"/>
              </a:ext>
            </a:extLst>
          </p:cNvPr>
          <p:cNvSpPr>
            <a:spLocks noGrp="1"/>
          </p:cNvSpPr>
          <p:nvPr>
            <p:ph type="subTitle" idx="1"/>
          </p:nvPr>
        </p:nvSpPr>
        <p:spPr/>
        <p:txBody>
          <a:bodyPr/>
          <a:lstStyle/>
          <a:p>
            <a:endParaRPr lang="en-US"/>
          </a:p>
        </p:txBody>
      </p:sp>
      <p:sp>
        <p:nvSpPr>
          <p:cNvPr id="4" name="Rectangle 3">
            <a:extLst>
              <a:ext uri="{FF2B5EF4-FFF2-40B4-BE49-F238E27FC236}">
                <a16:creationId xmlns:a16="http://schemas.microsoft.com/office/drawing/2014/main" id="{2A0CEF83-9EC0-5A46-BC45-DE9FD3F1ACD2}"/>
              </a:ext>
            </a:extLst>
          </p:cNvPr>
          <p:cNvSpPr/>
          <p:nvPr/>
        </p:nvSpPr>
        <p:spPr>
          <a:xfrm>
            <a:off x="0" y="-118753"/>
            <a:ext cx="12192000" cy="62345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2199D975-6CE2-2D44-ADCA-D8AABE1E4D52}"/>
              </a:ext>
            </a:extLst>
          </p:cNvPr>
          <p:cNvSpPr txBox="1"/>
          <p:nvPr/>
        </p:nvSpPr>
        <p:spPr>
          <a:xfrm>
            <a:off x="3138123" y="2152197"/>
            <a:ext cx="5622052" cy="1200329"/>
          </a:xfrm>
          <a:prstGeom prst="rect">
            <a:avLst/>
          </a:prstGeom>
          <a:noFill/>
        </p:spPr>
        <p:txBody>
          <a:bodyPr wrap="none" rtlCol="0">
            <a:spAutoFit/>
          </a:bodyPr>
          <a:lstStyle/>
          <a:p>
            <a:r>
              <a:rPr lang="en-US" sz="7200" b="1" dirty="0">
                <a:solidFill>
                  <a:schemeClr val="bg1"/>
                </a:solidFill>
                <a:latin typeface="Avenir Black" panose="02000503020000020003" pitchFamily="2" charset="0"/>
              </a:rPr>
              <a:t>QUESTIONS</a:t>
            </a:r>
          </a:p>
        </p:txBody>
      </p:sp>
      <p:sp>
        <p:nvSpPr>
          <p:cNvPr id="6" name="TextBox 5">
            <a:extLst>
              <a:ext uri="{FF2B5EF4-FFF2-40B4-BE49-F238E27FC236}">
                <a16:creationId xmlns:a16="http://schemas.microsoft.com/office/drawing/2014/main" id="{E702D040-4FA7-D24D-938F-DAA80E123107}"/>
              </a:ext>
            </a:extLst>
          </p:cNvPr>
          <p:cNvSpPr txBox="1"/>
          <p:nvPr/>
        </p:nvSpPr>
        <p:spPr>
          <a:xfrm>
            <a:off x="5068138" y="3259723"/>
            <a:ext cx="1762021" cy="338554"/>
          </a:xfrm>
          <a:prstGeom prst="rect">
            <a:avLst/>
          </a:prstGeom>
          <a:noFill/>
        </p:spPr>
        <p:txBody>
          <a:bodyPr wrap="none" rtlCol="0">
            <a:spAutoFit/>
          </a:bodyPr>
          <a:lstStyle/>
          <a:p>
            <a:r>
              <a:rPr lang="en-US" sz="1600" spc="600" dirty="0">
                <a:solidFill>
                  <a:schemeClr val="bg1"/>
                </a:solidFill>
                <a:latin typeface="Avenir Light" panose="020B0402020203020204" pitchFamily="34" charset="77"/>
              </a:rPr>
              <a:t>WELCOME</a:t>
            </a:r>
          </a:p>
        </p:txBody>
      </p:sp>
    </p:spTree>
    <p:extLst>
      <p:ext uri="{BB962C8B-B14F-4D97-AF65-F5344CB8AC3E}">
        <p14:creationId xmlns:p14="http://schemas.microsoft.com/office/powerpoint/2010/main" val="2394869229"/>
      </p:ext>
    </p:extLst>
  </p:cSld>
  <p:clrMapOvr>
    <a:masterClrMapping/>
  </p:clrMapOvr>
</p:sld>
</file>

<file path=ppt/theme/theme1.xml><?xml version="1.0" encoding="utf-8"?>
<a:theme xmlns:a="http://schemas.openxmlformats.org/drawingml/2006/main" name="Lifeblue Theme">
  <a:themeElements>
    <a:clrScheme name="0f9fd1">
      <a:dk1>
        <a:srgbClr val="424242"/>
      </a:dk1>
      <a:lt1>
        <a:srgbClr val="F7F7F7"/>
      </a:lt1>
      <a:dk2>
        <a:srgbClr val="424242"/>
      </a:dk2>
      <a:lt2>
        <a:srgbClr val="F7F7F7"/>
      </a:lt2>
      <a:accent1>
        <a:srgbClr val="0F9FD1"/>
      </a:accent1>
      <a:accent2>
        <a:srgbClr val="1470AB"/>
      </a:accent2>
      <a:accent3>
        <a:srgbClr val="1B5482"/>
      </a:accent3>
      <a:accent4>
        <a:srgbClr val="1B3B64"/>
      </a:accent4>
      <a:accent5>
        <a:srgbClr val="CECECD"/>
      </a:accent5>
      <a:accent6>
        <a:srgbClr val="838383"/>
      </a:accent6>
      <a:hlink>
        <a:srgbClr val="00A1D9"/>
      </a:hlink>
      <a:folHlink>
        <a:srgbClr val="17619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98749</TotalTime>
  <Words>780</Words>
  <Application>Microsoft Macintosh PowerPoint</Application>
  <PresentationFormat>Widescreen</PresentationFormat>
  <Paragraphs>127</Paragraphs>
  <Slides>33</Slides>
  <Notes>22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33</vt:i4>
      </vt:variant>
    </vt:vector>
  </HeadingPairs>
  <TitlesOfParts>
    <vt:vector size="45" baseType="lpstr">
      <vt:lpstr>Arial</vt:lpstr>
      <vt:lpstr>Avenir Black</vt:lpstr>
      <vt:lpstr>Avenir Book</vt:lpstr>
      <vt:lpstr>Avenir Light</vt:lpstr>
      <vt:lpstr>Avenir Medium</vt:lpstr>
      <vt:lpstr>Calibri</vt:lpstr>
      <vt:lpstr>Proxima Nova</vt:lpstr>
      <vt:lpstr>Proxima Nova Bold</vt:lpstr>
      <vt:lpstr>Proxima Nova Light</vt:lpstr>
      <vt:lpstr>Proxima Nova Regular</vt:lpstr>
      <vt:lpstr>Proxima Nova Rg</vt:lpstr>
      <vt:lpstr>Lifeblue Theme</vt:lpstr>
      <vt:lpstr>  </vt:lpstr>
      <vt:lpstr>PowerPoint Presentation</vt:lpstr>
      <vt:lpstr>PowerPoint Presentation</vt:lpstr>
      <vt:lpstr>PowerPoint Presentation</vt:lpstr>
      <vt:lpstr>PowerPoint Presentation</vt:lpstr>
      <vt:lpstr>PowerPoint Presentation</vt:lpstr>
      <vt:lpstr>PowerPoint Presentation</vt:lpstr>
      <vt:lpstr>Overcoming Reality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 Kowalczyk</dc:creator>
  <cp:lastModifiedBy>Phillip Blackmon</cp:lastModifiedBy>
  <cp:revision>796</cp:revision>
  <cp:lastPrinted>2019-06-07T05:23:21Z</cp:lastPrinted>
  <dcterms:created xsi:type="dcterms:W3CDTF">2016-11-02T16:34:52Z</dcterms:created>
  <dcterms:modified xsi:type="dcterms:W3CDTF">2024-03-04T00:55:32Z</dcterms:modified>
</cp:coreProperties>
</file>