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heme/theme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6.xml" ContentType="application/vnd.openxmlformats-officedocument.theme+xml"/>
  <Override PartName="/ppt/tags/tag57.xml" ContentType="application/vnd.openxmlformats-officedocument.presentationml.tags+xml"/>
  <Override PartName="/ppt/tags/tag58.xml" ContentType="application/vnd.openxmlformats-officedocument.presentationml.tags+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heme/theme8.xml" ContentType="application/vnd.openxmlformats-officedocument.theme+xml"/>
  <Override PartName="/ppt/theme/theme9.xml" ContentType="application/vnd.openxmlformats-officedocument.theme+xml"/>
  <Override PartName="/ppt/tags/tag6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6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tags/tag67.xml" ContentType="application/vnd.openxmlformats-officedocument.presentationml.tags+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tags/tag68.xml" ContentType="application/vnd.openxmlformats-officedocument.presentationml.tags+xml"/>
  <Override PartName="/ppt/notesSlides/notesSlide87.xml" ContentType="application/vnd.openxmlformats-officedocument.presentationml.notesSlide+xml"/>
  <Override PartName="/ppt/tags/tag69.xml" ContentType="application/vnd.openxmlformats-officedocument.presentationml.tags+xml"/>
  <Override PartName="/ppt/notesSlides/notesSlide88.xml" ContentType="application/vnd.openxmlformats-officedocument.presentationml.notesSlide+xml"/>
  <Override PartName="/ppt/tags/tag70.xml" ContentType="application/vnd.openxmlformats-officedocument.presentationml.tags+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tags/tag71.xml" ContentType="application/vnd.openxmlformats-officedocument.presentationml.tags+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732" r:id="rId2"/>
    <p:sldMasterId id="2147483700" r:id="rId3"/>
    <p:sldMasterId id="2147483684" r:id="rId4"/>
    <p:sldMasterId id="2147483750" r:id="rId5"/>
    <p:sldMasterId id="2147483753" r:id="rId6"/>
    <p:sldMasterId id="2147483765" r:id="rId7"/>
  </p:sldMasterIdLst>
  <p:notesMasterIdLst>
    <p:notesMasterId r:id="rId109"/>
  </p:notesMasterIdLst>
  <p:handoutMasterIdLst>
    <p:handoutMasterId r:id="rId110"/>
  </p:handoutMasterIdLst>
  <p:sldIdLst>
    <p:sldId id="405" r:id="rId8"/>
    <p:sldId id="469" r:id="rId9"/>
    <p:sldId id="406" r:id="rId10"/>
    <p:sldId id="484" r:id="rId11"/>
    <p:sldId id="485" r:id="rId12"/>
    <p:sldId id="486" r:id="rId13"/>
    <p:sldId id="487" r:id="rId14"/>
    <p:sldId id="488" r:id="rId15"/>
    <p:sldId id="489" r:id="rId16"/>
    <p:sldId id="470" r:id="rId17"/>
    <p:sldId id="471" r:id="rId18"/>
    <p:sldId id="472" r:id="rId19"/>
    <p:sldId id="473" r:id="rId20"/>
    <p:sldId id="474" r:id="rId21"/>
    <p:sldId id="475" r:id="rId22"/>
    <p:sldId id="476" r:id="rId23"/>
    <p:sldId id="477" r:id="rId24"/>
    <p:sldId id="478" r:id="rId25"/>
    <p:sldId id="479" r:id="rId26"/>
    <p:sldId id="480" r:id="rId27"/>
    <p:sldId id="481" r:id="rId28"/>
    <p:sldId id="482" r:id="rId29"/>
    <p:sldId id="483" r:id="rId30"/>
    <p:sldId id="490" r:id="rId31"/>
    <p:sldId id="491" r:id="rId32"/>
    <p:sldId id="493" r:id="rId33"/>
    <p:sldId id="494" r:id="rId34"/>
    <p:sldId id="495" r:id="rId35"/>
    <p:sldId id="497" r:id="rId36"/>
    <p:sldId id="498" r:id="rId37"/>
    <p:sldId id="499" r:id="rId38"/>
    <p:sldId id="500" r:id="rId39"/>
    <p:sldId id="501" r:id="rId40"/>
    <p:sldId id="502" r:id="rId41"/>
    <p:sldId id="503" r:id="rId42"/>
    <p:sldId id="504" r:id="rId43"/>
    <p:sldId id="524" r:id="rId44"/>
    <p:sldId id="534" r:id="rId45"/>
    <p:sldId id="536" r:id="rId46"/>
    <p:sldId id="508" r:id="rId47"/>
    <p:sldId id="509" r:id="rId48"/>
    <p:sldId id="520" r:id="rId49"/>
    <p:sldId id="521" r:id="rId50"/>
    <p:sldId id="512" r:id="rId51"/>
    <p:sldId id="513" r:id="rId52"/>
    <p:sldId id="522" r:id="rId53"/>
    <p:sldId id="523" r:id="rId54"/>
    <p:sldId id="576" r:id="rId55"/>
    <p:sldId id="578" r:id="rId56"/>
    <p:sldId id="579" r:id="rId57"/>
    <p:sldId id="577" r:id="rId58"/>
    <p:sldId id="528" r:id="rId59"/>
    <p:sldId id="514" r:id="rId60"/>
    <p:sldId id="580" r:id="rId61"/>
    <p:sldId id="515" r:id="rId62"/>
    <p:sldId id="529" r:id="rId63"/>
    <p:sldId id="530" r:id="rId64"/>
    <p:sldId id="531" r:id="rId65"/>
    <p:sldId id="532" r:id="rId66"/>
    <p:sldId id="516" r:id="rId67"/>
    <p:sldId id="533" r:id="rId68"/>
    <p:sldId id="537" r:id="rId69"/>
    <p:sldId id="538" r:id="rId70"/>
    <p:sldId id="540" r:id="rId71"/>
    <p:sldId id="541" r:id="rId72"/>
    <p:sldId id="542" r:id="rId73"/>
    <p:sldId id="543" r:id="rId74"/>
    <p:sldId id="544" r:id="rId75"/>
    <p:sldId id="546" r:id="rId76"/>
    <p:sldId id="547" r:id="rId77"/>
    <p:sldId id="548" r:id="rId78"/>
    <p:sldId id="550" r:id="rId79"/>
    <p:sldId id="560" r:id="rId80"/>
    <p:sldId id="552" r:id="rId81"/>
    <p:sldId id="561" r:id="rId82"/>
    <p:sldId id="562" r:id="rId83"/>
    <p:sldId id="563" r:id="rId84"/>
    <p:sldId id="564" r:id="rId85"/>
    <p:sldId id="565" r:id="rId86"/>
    <p:sldId id="574" r:id="rId87"/>
    <p:sldId id="566" r:id="rId88"/>
    <p:sldId id="569" r:id="rId89"/>
    <p:sldId id="570" r:id="rId90"/>
    <p:sldId id="575" r:id="rId91"/>
    <p:sldId id="573" r:id="rId92"/>
    <p:sldId id="582" r:id="rId93"/>
    <p:sldId id="581" r:id="rId94"/>
    <p:sldId id="506" r:id="rId95"/>
    <p:sldId id="505" r:id="rId96"/>
    <p:sldId id="555" r:id="rId97"/>
    <p:sldId id="557" r:id="rId98"/>
    <p:sldId id="558" r:id="rId99"/>
    <p:sldId id="559" r:id="rId100"/>
    <p:sldId id="468" r:id="rId101"/>
    <p:sldId id="553" r:id="rId102"/>
    <p:sldId id="554" r:id="rId103"/>
    <p:sldId id="400" r:id="rId104"/>
    <p:sldId id="402" r:id="rId105"/>
    <p:sldId id="401" r:id="rId106"/>
    <p:sldId id="368" r:id="rId107"/>
    <p:sldId id="397" r:id="rId108"/>
  </p:sldIdLst>
  <p:sldSz cx="12192000" cy="6858000"/>
  <p:notesSz cx="6858000" cy="9144000"/>
  <p:embeddedFontLst>
    <p:embeddedFont>
      <p:font typeface="Calibri" panose="020F0502020204030204" pitchFamily="34" charset="0"/>
      <p:regular r:id="rId111"/>
      <p:bold r:id="rId112"/>
      <p:italic r:id="rId113"/>
      <p:boldItalic r:id="rId114"/>
    </p:embeddedFont>
    <p:embeddedFont>
      <p:font typeface="Consolas" panose="020B0609020204030204" pitchFamily="49" charset="0"/>
      <p:regular r:id="rId115"/>
      <p:bold r:id="rId116"/>
      <p:italic r:id="rId117"/>
      <p:boldItalic r:id="rId118"/>
    </p:embeddedFont>
    <p:embeddedFont>
      <p:font typeface="Domine" panose="02040503040403060204" pitchFamily="18" charset="0"/>
      <p:regular r:id="rId119"/>
      <p:bold r:id="rId120"/>
    </p:embeddedFont>
    <p:embeddedFont>
      <p:font typeface="Montserrat" panose="00000500000000000000" pitchFamily="2" charset="0"/>
      <p:regular r:id="rId121"/>
      <p:bold r:id="rId122"/>
      <p:italic r:id="rId123"/>
      <p:boldItalic r:id="rId124"/>
    </p:embeddedFont>
    <p:embeddedFont>
      <p:font typeface="Montserrat Bold" panose="00000800000000000000" pitchFamily="2" charset="0"/>
      <p:bold r:id="rId125"/>
    </p:embeddedFont>
    <p:embeddedFont>
      <p:font typeface="Montserrat Light" panose="00000400000000000000" pitchFamily="2" charset="0"/>
      <p:regular r:id="rId126"/>
      <p:italic r:id="rId127"/>
    </p:embeddedFont>
    <p:embeddedFont>
      <p:font typeface="Montserrat Regular" panose="00000500000000000000"/>
      <p:regular r:id="rId128"/>
    </p:embeddedFont>
    <p:embeddedFont>
      <p:font typeface="Verdana" panose="020B0604030504040204" pitchFamily="34" charset="0"/>
      <p:regular r:id="rId129"/>
      <p:bold r:id="rId130"/>
      <p:italic r:id="rId131"/>
      <p:boldItalic r:id="rId132"/>
    </p:embeddedFont>
  </p:embeddedFontLst>
  <p:custDataLst>
    <p:tags r:id="rId13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SSION SLIDES" id="{C7A3FBD0-51B1-460A-BE93-20E966E40517}">
          <p14:sldIdLst>
            <p14:sldId id="405"/>
            <p14:sldId id="469"/>
            <p14:sldId id="406"/>
            <p14:sldId id="484"/>
            <p14:sldId id="485"/>
            <p14:sldId id="486"/>
            <p14:sldId id="487"/>
            <p14:sldId id="488"/>
            <p14:sldId id="489"/>
            <p14:sldId id="470"/>
            <p14:sldId id="471"/>
            <p14:sldId id="472"/>
            <p14:sldId id="473"/>
            <p14:sldId id="474"/>
            <p14:sldId id="475"/>
            <p14:sldId id="476"/>
            <p14:sldId id="477"/>
            <p14:sldId id="478"/>
            <p14:sldId id="479"/>
            <p14:sldId id="480"/>
            <p14:sldId id="481"/>
            <p14:sldId id="482"/>
            <p14:sldId id="483"/>
            <p14:sldId id="490"/>
            <p14:sldId id="491"/>
            <p14:sldId id="493"/>
            <p14:sldId id="494"/>
            <p14:sldId id="495"/>
            <p14:sldId id="497"/>
            <p14:sldId id="498"/>
            <p14:sldId id="499"/>
            <p14:sldId id="500"/>
            <p14:sldId id="501"/>
            <p14:sldId id="502"/>
            <p14:sldId id="503"/>
            <p14:sldId id="504"/>
            <p14:sldId id="524"/>
            <p14:sldId id="534"/>
            <p14:sldId id="536"/>
            <p14:sldId id="508"/>
            <p14:sldId id="509"/>
            <p14:sldId id="520"/>
            <p14:sldId id="521"/>
            <p14:sldId id="512"/>
            <p14:sldId id="513"/>
            <p14:sldId id="522"/>
            <p14:sldId id="523"/>
            <p14:sldId id="576"/>
            <p14:sldId id="578"/>
            <p14:sldId id="579"/>
            <p14:sldId id="577"/>
            <p14:sldId id="528"/>
            <p14:sldId id="514"/>
            <p14:sldId id="580"/>
            <p14:sldId id="515"/>
            <p14:sldId id="529"/>
            <p14:sldId id="530"/>
            <p14:sldId id="531"/>
            <p14:sldId id="532"/>
            <p14:sldId id="516"/>
            <p14:sldId id="533"/>
            <p14:sldId id="537"/>
            <p14:sldId id="538"/>
            <p14:sldId id="540"/>
            <p14:sldId id="541"/>
            <p14:sldId id="542"/>
            <p14:sldId id="543"/>
            <p14:sldId id="544"/>
            <p14:sldId id="546"/>
            <p14:sldId id="547"/>
            <p14:sldId id="548"/>
            <p14:sldId id="550"/>
            <p14:sldId id="560"/>
            <p14:sldId id="552"/>
            <p14:sldId id="561"/>
            <p14:sldId id="562"/>
            <p14:sldId id="563"/>
            <p14:sldId id="564"/>
            <p14:sldId id="565"/>
            <p14:sldId id="574"/>
            <p14:sldId id="566"/>
            <p14:sldId id="569"/>
            <p14:sldId id="570"/>
            <p14:sldId id="575"/>
            <p14:sldId id="573"/>
            <p14:sldId id="582"/>
            <p14:sldId id="581"/>
            <p14:sldId id="506"/>
            <p14:sldId id="505"/>
            <p14:sldId id="555"/>
            <p14:sldId id="557"/>
            <p14:sldId id="558"/>
            <p14:sldId id="559"/>
            <p14:sldId id="468"/>
          </p14:sldIdLst>
        </p14:section>
        <p14:section name="ARCHIVE - IN CASE EXAMPLES ARE NEEDED FOR Q&amp;A" id="{A331106F-CE36-4D3B-B0A9-DE7A84441105}">
          <p14:sldIdLst>
            <p14:sldId id="553"/>
            <p14:sldId id="554"/>
          </p14:sldIdLst>
        </p14:section>
        <p14:section name="HOW TO SLIDES" id="{2C1147E9-C36F-4333-BC0E-364477D25D9B}">
          <p14:sldIdLst>
            <p14:sldId id="400"/>
            <p14:sldId id="402"/>
            <p14:sldId id="401"/>
            <p14:sldId id="368"/>
            <p14:sldId id="397"/>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th Gilliland" initials="BG" lastIdx="34" clrIdx="0">
    <p:extLst>
      <p:ext uri="{19B8F6BF-5375-455C-9EA6-DF929625EA0E}">
        <p15:presenceInfo xmlns:p15="http://schemas.microsoft.com/office/powerpoint/2012/main" userId="Beth Gillila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6DCA"/>
    <a:srgbClr val="48AFA4"/>
    <a:srgbClr val="E3463B"/>
    <a:srgbClr val="F6F6F6"/>
    <a:srgbClr val="000000"/>
    <a:srgbClr val="4C5456"/>
    <a:srgbClr val="FCFCFC"/>
    <a:srgbClr val="242B2D"/>
    <a:srgbClr val="514E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65829" autoAdjust="0"/>
  </p:normalViewPr>
  <p:slideViewPr>
    <p:cSldViewPr snapToGrid="0">
      <p:cViewPr varScale="1">
        <p:scale>
          <a:sx n="107" d="100"/>
          <a:sy n="107" d="100"/>
        </p:scale>
        <p:origin x="2232" y="96"/>
      </p:cViewPr>
      <p:guideLst>
        <p:guide orient="horz" pos="2160"/>
        <p:guide pos="3840"/>
      </p:guideLst>
    </p:cSldViewPr>
  </p:slideViewPr>
  <p:outlineViewPr>
    <p:cViewPr>
      <p:scale>
        <a:sx n="33" d="100"/>
        <a:sy n="33" d="100"/>
      </p:scale>
      <p:origin x="0" y="-3408"/>
    </p:cViewPr>
  </p:outlineViewPr>
  <p:notesTextViewPr>
    <p:cViewPr>
      <p:scale>
        <a:sx n="100" d="100"/>
        <a:sy n="100" d="100"/>
      </p:scale>
      <p:origin x="0" y="0"/>
    </p:cViewPr>
  </p:notesTextViewPr>
  <p:sorterViewPr>
    <p:cViewPr>
      <p:scale>
        <a:sx n="100" d="100"/>
        <a:sy n="100" d="100"/>
      </p:scale>
      <p:origin x="0" y="-2406"/>
    </p:cViewPr>
  </p:sorterViewPr>
  <p:notesViewPr>
    <p:cSldViewPr snapToGrid="0">
      <p:cViewPr varScale="1">
        <p:scale>
          <a:sx n="123" d="100"/>
          <a:sy n="123" d="100"/>
        </p:scale>
        <p:origin x="4974" y="96"/>
      </p:cViewPr>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font" Target="fonts/font7.fntdata"/><Relationship Id="rId21" Type="http://schemas.openxmlformats.org/officeDocument/2006/relationships/slide" Target="slides/slide14.xml"/><Relationship Id="rId42" Type="http://schemas.openxmlformats.org/officeDocument/2006/relationships/slide" Target="slides/slide35.xml"/><Relationship Id="rId63" Type="http://schemas.openxmlformats.org/officeDocument/2006/relationships/slide" Target="slides/slide56.xml"/><Relationship Id="rId84" Type="http://schemas.openxmlformats.org/officeDocument/2006/relationships/slide" Target="slides/slide77.xml"/><Relationship Id="rId138" Type="http://schemas.openxmlformats.org/officeDocument/2006/relationships/tableStyles" Target="tableStyles.xml"/><Relationship Id="rId16" Type="http://schemas.openxmlformats.org/officeDocument/2006/relationships/slide" Target="slides/slide9.xml"/><Relationship Id="rId107" Type="http://schemas.openxmlformats.org/officeDocument/2006/relationships/slide" Target="slides/slide100.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102" Type="http://schemas.openxmlformats.org/officeDocument/2006/relationships/slide" Target="slides/slide95.xml"/><Relationship Id="rId123" Type="http://schemas.openxmlformats.org/officeDocument/2006/relationships/font" Target="fonts/font13.fntdata"/><Relationship Id="rId128" Type="http://schemas.openxmlformats.org/officeDocument/2006/relationships/font" Target="fonts/font18.fntdata"/><Relationship Id="rId5" Type="http://schemas.openxmlformats.org/officeDocument/2006/relationships/slideMaster" Target="slideMasters/slideMaster5.xml"/><Relationship Id="rId90" Type="http://schemas.openxmlformats.org/officeDocument/2006/relationships/slide" Target="slides/slide83.xml"/><Relationship Id="rId95" Type="http://schemas.openxmlformats.org/officeDocument/2006/relationships/slide" Target="slides/slide88.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113" Type="http://schemas.openxmlformats.org/officeDocument/2006/relationships/font" Target="fonts/font3.fntdata"/><Relationship Id="rId118" Type="http://schemas.openxmlformats.org/officeDocument/2006/relationships/font" Target="fonts/font8.fntdata"/><Relationship Id="rId134" Type="http://schemas.openxmlformats.org/officeDocument/2006/relationships/commentAuthors" Target="commentAuthors.xml"/><Relationship Id="rId139" Type="http://schemas.microsoft.com/office/2016/11/relationships/changesInfo" Target="changesInfos/changesInfo1.xml"/><Relationship Id="rId80" Type="http://schemas.openxmlformats.org/officeDocument/2006/relationships/slide" Target="slides/slide73.xml"/><Relationship Id="rId85" Type="http://schemas.openxmlformats.org/officeDocument/2006/relationships/slide" Target="slides/slide78.xml"/><Relationship Id="rId12" Type="http://schemas.openxmlformats.org/officeDocument/2006/relationships/slide" Target="slides/slide5.xml"/><Relationship Id="rId17" Type="http://schemas.openxmlformats.org/officeDocument/2006/relationships/slide" Target="slides/slide10.xml"/><Relationship Id="rId33" Type="http://schemas.openxmlformats.org/officeDocument/2006/relationships/slide" Target="slides/slide26.xml"/><Relationship Id="rId38" Type="http://schemas.openxmlformats.org/officeDocument/2006/relationships/slide" Target="slides/slide31.xml"/><Relationship Id="rId59" Type="http://schemas.openxmlformats.org/officeDocument/2006/relationships/slide" Target="slides/slide52.xml"/><Relationship Id="rId103" Type="http://schemas.openxmlformats.org/officeDocument/2006/relationships/slide" Target="slides/slide96.xml"/><Relationship Id="rId108" Type="http://schemas.openxmlformats.org/officeDocument/2006/relationships/slide" Target="slides/slide101.xml"/><Relationship Id="rId124" Type="http://schemas.openxmlformats.org/officeDocument/2006/relationships/font" Target="fonts/font14.fntdata"/><Relationship Id="rId129" Type="http://schemas.openxmlformats.org/officeDocument/2006/relationships/font" Target="fonts/font19.fntdata"/><Relationship Id="rId54" Type="http://schemas.openxmlformats.org/officeDocument/2006/relationships/slide" Target="slides/slide47.xml"/><Relationship Id="rId70" Type="http://schemas.openxmlformats.org/officeDocument/2006/relationships/slide" Target="slides/slide63.xml"/><Relationship Id="rId75" Type="http://schemas.openxmlformats.org/officeDocument/2006/relationships/slide" Target="slides/slide68.xml"/><Relationship Id="rId91" Type="http://schemas.openxmlformats.org/officeDocument/2006/relationships/slide" Target="slides/slide84.xml"/><Relationship Id="rId96"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6.xml"/><Relationship Id="rId28" Type="http://schemas.openxmlformats.org/officeDocument/2006/relationships/slide" Target="slides/slide21.xml"/><Relationship Id="rId49" Type="http://schemas.openxmlformats.org/officeDocument/2006/relationships/slide" Target="slides/slide42.xml"/><Relationship Id="rId114" Type="http://schemas.openxmlformats.org/officeDocument/2006/relationships/font" Target="fonts/font4.fntdata"/><Relationship Id="rId119" Type="http://schemas.openxmlformats.org/officeDocument/2006/relationships/font" Target="fonts/font9.fntdata"/><Relationship Id="rId44" Type="http://schemas.openxmlformats.org/officeDocument/2006/relationships/slide" Target="slides/slide37.xml"/><Relationship Id="rId60" Type="http://schemas.openxmlformats.org/officeDocument/2006/relationships/slide" Target="slides/slide53.xml"/><Relationship Id="rId65" Type="http://schemas.openxmlformats.org/officeDocument/2006/relationships/slide" Target="slides/slide58.xml"/><Relationship Id="rId81" Type="http://schemas.openxmlformats.org/officeDocument/2006/relationships/slide" Target="slides/slide74.xml"/><Relationship Id="rId86" Type="http://schemas.openxmlformats.org/officeDocument/2006/relationships/slide" Target="slides/slide79.xml"/><Relationship Id="rId130" Type="http://schemas.openxmlformats.org/officeDocument/2006/relationships/font" Target="fonts/font20.fntdata"/><Relationship Id="rId135" Type="http://schemas.openxmlformats.org/officeDocument/2006/relationships/presProps" Target="presProps.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109" Type="http://schemas.openxmlformats.org/officeDocument/2006/relationships/notesMaster" Target="notesMasters/notesMaster1.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04" Type="http://schemas.openxmlformats.org/officeDocument/2006/relationships/slide" Target="slides/slide97.xml"/><Relationship Id="rId120" Type="http://schemas.openxmlformats.org/officeDocument/2006/relationships/font" Target="fonts/font10.fntdata"/><Relationship Id="rId125" Type="http://schemas.openxmlformats.org/officeDocument/2006/relationships/font" Target="fonts/font15.fntdata"/><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handoutMaster" Target="handoutMasters/handoutMaster1.xml"/><Relationship Id="rId115" Type="http://schemas.openxmlformats.org/officeDocument/2006/relationships/font" Target="fonts/font5.fntdata"/><Relationship Id="rId131" Type="http://schemas.openxmlformats.org/officeDocument/2006/relationships/font" Target="fonts/font21.fntdata"/><Relationship Id="rId136" Type="http://schemas.openxmlformats.org/officeDocument/2006/relationships/viewProps" Target="viewProps.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 Id="rId100" Type="http://schemas.openxmlformats.org/officeDocument/2006/relationships/slide" Target="slides/slide93.xml"/><Relationship Id="rId105" Type="http://schemas.openxmlformats.org/officeDocument/2006/relationships/slide" Target="slides/slide98.xml"/><Relationship Id="rId126" Type="http://schemas.openxmlformats.org/officeDocument/2006/relationships/font" Target="fonts/font16.fntdata"/><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93" Type="http://schemas.openxmlformats.org/officeDocument/2006/relationships/slide" Target="slides/slide86.xml"/><Relationship Id="rId98" Type="http://schemas.openxmlformats.org/officeDocument/2006/relationships/slide" Target="slides/slide91.xml"/><Relationship Id="rId121" Type="http://schemas.openxmlformats.org/officeDocument/2006/relationships/font" Target="fonts/font11.fntdata"/><Relationship Id="rId3" Type="http://schemas.openxmlformats.org/officeDocument/2006/relationships/slideMaster" Target="slideMasters/slideMaster3.xml"/><Relationship Id="rId25" Type="http://schemas.openxmlformats.org/officeDocument/2006/relationships/slide" Target="slides/slide18.xml"/><Relationship Id="rId46" Type="http://schemas.openxmlformats.org/officeDocument/2006/relationships/slide" Target="slides/slide39.xml"/><Relationship Id="rId67" Type="http://schemas.openxmlformats.org/officeDocument/2006/relationships/slide" Target="slides/slide60.xml"/><Relationship Id="rId116" Type="http://schemas.openxmlformats.org/officeDocument/2006/relationships/font" Target="fonts/font6.fntdata"/><Relationship Id="rId137" Type="http://schemas.openxmlformats.org/officeDocument/2006/relationships/theme" Target="theme/theme1.xml"/><Relationship Id="rId20" Type="http://schemas.openxmlformats.org/officeDocument/2006/relationships/slide" Target="slides/slide13.xml"/><Relationship Id="rId41" Type="http://schemas.openxmlformats.org/officeDocument/2006/relationships/slide" Target="slides/slide34.xml"/><Relationship Id="rId62" Type="http://schemas.openxmlformats.org/officeDocument/2006/relationships/slide" Target="slides/slide55.xml"/><Relationship Id="rId83" Type="http://schemas.openxmlformats.org/officeDocument/2006/relationships/slide" Target="slides/slide76.xml"/><Relationship Id="rId88" Type="http://schemas.openxmlformats.org/officeDocument/2006/relationships/slide" Target="slides/slide81.xml"/><Relationship Id="rId111" Type="http://schemas.openxmlformats.org/officeDocument/2006/relationships/font" Target="fonts/font1.fntdata"/><Relationship Id="rId132" Type="http://schemas.openxmlformats.org/officeDocument/2006/relationships/font" Target="fonts/font22.fntdata"/><Relationship Id="rId15" Type="http://schemas.openxmlformats.org/officeDocument/2006/relationships/slide" Target="slides/slide8.xml"/><Relationship Id="rId36" Type="http://schemas.openxmlformats.org/officeDocument/2006/relationships/slide" Target="slides/slide29.xml"/><Relationship Id="rId57" Type="http://schemas.openxmlformats.org/officeDocument/2006/relationships/slide" Target="slides/slide50.xml"/><Relationship Id="rId106" Type="http://schemas.openxmlformats.org/officeDocument/2006/relationships/slide" Target="slides/slide99.xml"/><Relationship Id="rId127" Type="http://schemas.openxmlformats.org/officeDocument/2006/relationships/font" Target="fonts/font17.fntdata"/><Relationship Id="rId10" Type="http://schemas.openxmlformats.org/officeDocument/2006/relationships/slide" Target="slides/slide3.xml"/><Relationship Id="rId31" Type="http://schemas.openxmlformats.org/officeDocument/2006/relationships/slide" Target="slides/slide24.xml"/><Relationship Id="rId52" Type="http://schemas.openxmlformats.org/officeDocument/2006/relationships/slide" Target="slides/slide45.xml"/><Relationship Id="rId73" Type="http://schemas.openxmlformats.org/officeDocument/2006/relationships/slide" Target="slides/slide66.xml"/><Relationship Id="rId78" Type="http://schemas.openxmlformats.org/officeDocument/2006/relationships/slide" Target="slides/slide71.xml"/><Relationship Id="rId94" Type="http://schemas.openxmlformats.org/officeDocument/2006/relationships/slide" Target="slides/slide87.xml"/><Relationship Id="rId99" Type="http://schemas.openxmlformats.org/officeDocument/2006/relationships/slide" Target="slides/slide92.xml"/><Relationship Id="rId101" Type="http://schemas.openxmlformats.org/officeDocument/2006/relationships/slide" Target="slides/slide94.xml"/><Relationship Id="rId122" Type="http://schemas.openxmlformats.org/officeDocument/2006/relationships/font" Target="fonts/font12.fntdata"/><Relationship Id="rId4" Type="http://schemas.openxmlformats.org/officeDocument/2006/relationships/slideMaster" Target="slideMasters/slideMaster4.xml"/><Relationship Id="rId9" Type="http://schemas.openxmlformats.org/officeDocument/2006/relationships/slide" Target="slides/slide2.xml"/><Relationship Id="rId26" Type="http://schemas.openxmlformats.org/officeDocument/2006/relationships/slide" Target="slides/slide19.xml"/><Relationship Id="rId47" Type="http://schemas.openxmlformats.org/officeDocument/2006/relationships/slide" Target="slides/slide40.xml"/><Relationship Id="rId68" Type="http://schemas.openxmlformats.org/officeDocument/2006/relationships/slide" Target="slides/slide61.xml"/><Relationship Id="rId89" Type="http://schemas.openxmlformats.org/officeDocument/2006/relationships/slide" Target="slides/slide82.xml"/><Relationship Id="rId112" Type="http://schemas.openxmlformats.org/officeDocument/2006/relationships/font" Target="fonts/font2.fntdata"/><Relationship Id="rId133" Type="http://schemas.openxmlformats.org/officeDocument/2006/relationships/tags" Target="tags/tag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i McKinney" userId="08fcfa65-bf03-4484-a552-31901a5a28c5" providerId="ADAL" clId="{D8F0B9CF-4FDD-4175-A4BF-155112918451}"/>
    <pc:docChg chg="custSel modSld">
      <pc:chgData name="Traci McKinney" userId="08fcfa65-bf03-4484-a552-31901a5a28c5" providerId="ADAL" clId="{D8F0B9CF-4FDD-4175-A4BF-155112918451}" dt="2023-09-29T17:33:20.945" v="34"/>
      <pc:docMkLst>
        <pc:docMk/>
      </pc:docMkLst>
      <pc:sldChg chg="modNotesTx">
        <pc:chgData name="Traci McKinney" userId="08fcfa65-bf03-4484-a552-31901a5a28c5" providerId="ADAL" clId="{D8F0B9CF-4FDD-4175-A4BF-155112918451}" dt="2023-09-29T17:28:48.236" v="15" actId="20577"/>
        <pc:sldMkLst>
          <pc:docMk/>
          <pc:sldMk cId="3581357652" sldId="512"/>
        </pc:sldMkLst>
      </pc:sldChg>
      <pc:sldChg chg="modNotesTx">
        <pc:chgData name="Traci McKinney" userId="08fcfa65-bf03-4484-a552-31901a5a28c5" providerId="ADAL" clId="{D8F0B9CF-4FDD-4175-A4BF-155112918451}" dt="2023-09-29T17:29:08.980" v="17"/>
        <pc:sldMkLst>
          <pc:docMk/>
          <pc:sldMk cId="4145673608" sldId="513"/>
        </pc:sldMkLst>
      </pc:sldChg>
      <pc:sldChg chg="modNotesTx">
        <pc:chgData name="Traci McKinney" userId="08fcfa65-bf03-4484-a552-31901a5a28c5" providerId="ADAL" clId="{D8F0B9CF-4FDD-4175-A4BF-155112918451}" dt="2023-09-29T17:29:34.380" v="19" actId="20577"/>
        <pc:sldMkLst>
          <pc:docMk/>
          <pc:sldMk cId="4289917025" sldId="514"/>
        </pc:sldMkLst>
      </pc:sldChg>
      <pc:sldChg chg="modNotesTx">
        <pc:chgData name="Traci McKinney" userId="08fcfa65-bf03-4484-a552-31901a5a28c5" providerId="ADAL" clId="{D8F0B9CF-4FDD-4175-A4BF-155112918451}" dt="2023-09-27T22:31:01.713" v="4" actId="20577"/>
        <pc:sldMkLst>
          <pc:docMk/>
          <pc:sldMk cId="3434510967" sldId="523"/>
        </pc:sldMkLst>
      </pc:sldChg>
      <pc:sldChg chg="modNotesTx">
        <pc:chgData name="Traci McKinney" userId="08fcfa65-bf03-4484-a552-31901a5a28c5" providerId="ADAL" clId="{D8F0B9CF-4FDD-4175-A4BF-155112918451}" dt="2023-09-29T17:28:22.429" v="5" actId="20577"/>
        <pc:sldMkLst>
          <pc:docMk/>
          <pc:sldMk cId="2677607189" sldId="524"/>
        </pc:sldMkLst>
      </pc:sldChg>
      <pc:sldChg chg="modNotesTx">
        <pc:chgData name="Traci McKinney" userId="08fcfa65-bf03-4484-a552-31901a5a28c5" providerId="ADAL" clId="{D8F0B9CF-4FDD-4175-A4BF-155112918451}" dt="2023-09-29T17:30:05.388" v="24" actId="20577"/>
        <pc:sldMkLst>
          <pc:docMk/>
          <pc:sldMk cId="3281232153" sldId="540"/>
        </pc:sldMkLst>
      </pc:sldChg>
      <pc:sldChg chg="modNotesTx">
        <pc:chgData name="Traci McKinney" userId="08fcfa65-bf03-4484-a552-31901a5a28c5" providerId="ADAL" clId="{D8F0B9CF-4FDD-4175-A4BF-155112918451}" dt="2023-09-29T17:31:04.203" v="27" actId="20577"/>
        <pc:sldMkLst>
          <pc:docMk/>
          <pc:sldMk cId="2817624244" sldId="543"/>
        </pc:sldMkLst>
      </pc:sldChg>
      <pc:sldChg chg="modNotesTx">
        <pc:chgData name="Traci McKinney" userId="08fcfa65-bf03-4484-a552-31901a5a28c5" providerId="ADAL" clId="{D8F0B9CF-4FDD-4175-A4BF-155112918451}" dt="2023-09-29T17:31:38.202" v="28" actId="20577"/>
        <pc:sldMkLst>
          <pc:docMk/>
          <pc:sldMk cId="1786950345" sldId="547"/>
        </pc:sldMkLst>
      </pc:sldChg>
      <pc:sldChg chg="modNotesTx">
        <pc:chgData name="Traci McKinney" userId="08fcfa65-bf03-4484-a552-31901a5a28c5" providerId="ADAL" clId="{D8F0B9CF-4FDD-4175-A4BF-155112918451}" dt="2023-09-29T17:31:57.581" v="32" actId="5793"/>
        <pc:sldMkLst>
          <pc:docMk/>
          <pc:sldMk cId="1286460162" sldId="562"/>
        </pc:sldMkLst>
      </pc:sldChg>
      <pc:sldChg chg="modNotesTx">
        <pc:chgData name="Traci McKinney" userId="08fcfa65-bf03-4484-a552-31901a5a28c5" providerId="ADAL" clId="{D8F0B9CF-4FDD-4175-A4BF-155112918451}" dt="2023-09-29T17:33:20.945" v="34"/>
        <pc:sldMkLst>
          <pc:docMk/>
          <pc:sldMk cId="4208477019" sldId="563"/>
        </pc:sldMkLst>
      </pc:sldChg>
      <pc:sldChg chg="modNotesTx">
        <pc:chgData name="Traci McKinney" userId="08fcfa65-bf03-4484-a552-31901a5a28c5" providerId="ADAL" clId="{D8F0B9CF-4FDD-4175-A4BF-155112918451}" dt="2023-09-29T17:32:37.984" v="33"/>
        <pc:sldMkLst>
          <pc:docMk/>
          <pc:sldMk cId="930759337" sldId="564"/>
        </pc:sldMkLst>
      </pc:sldChg>
      <pc:sldChg chg="modNotesTx">
        <pc:chgData name="Traci McKinney" userId="08fcfa65-bf03-4484-a552-31901a5a28c5" providerId="ADAL" clId="{D8F0B9CF-4FDD-4175-A4BF-155112918451}" dt="2023-09-29T17:29:23.063" v="18"/>
        <pc:sldMkLst>
          <pc:docMk/>
          <pc:sldMk cId="1244558667" sldId="579"/>
        </pc:sldMkLst>
      </pc:sldChg>
      <pc:sldChg chg="modNotesTx">
        <pc:chgData name="Traci McKinney" userId="08fcfa65-bf03-4484-a552-31901a5a28c5" providerId="ADAL" clId="{D8F0B9CF-4FDD-4175-A4BF-155112918451}" dt="2023-09-29T17:29:44.584" v="20" actId="20577"/>
        <pc:sldMkLst>
          <pc:docMk/>
          <pc:sldMk cId="3237094963" sldId="580"/>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Column1</c:v>
                </c:pt>
              </c:strCache>
            </c:strRef>
          </c:tx>
          <c:spPr>
            <a:solidFill>
              <a:schemeClr val="accent1"/>
            </a:solidFill>
            <a:ln>
              <a:noFill/>
            </a:ln>
            <a:effectLst/>
          </c:spPr>
          <c:invertIfNegative val="0"/>
          <c:dPt>
            <c:idx val="1"/>
            <c:invertIfNegative val="0"/>
            <c:bubble3D val="0"/>
            <c:spPr>
              <a:solidFill>
                <a:schemeClr val="accent3"/>
              </a:solidFill>
              <a:ln>
                <a:noFill/>
              </a:ln>
              <a:effectLst/>
            </c:spPr>
            <c:extLst>
              <c:ext xmlns:c16="http://schemas.microsoft.com/office/drawing/2014/chart" uri="{C3380CC4-5D6E-409C-BE32-E72D297353CC}">
                <c16:uniqueId val="{00000000-636F-4FFC-B23A-0D61018FB4A1}"/>
              </c:ext>
            </c:extLst>
          </c:dPt>
          <c:cat>
            <c:strRef>
              <c:f>Sheet1!$A$2:$A$3</c:f>
              <c:strCache>
                <c:ptCount val="2"/>
                <c:pt idx="0">
                  <c:v>No</c:v>
                </c:pt>
                <c:pt idx="1">
                  <c:v>Yes</c:v>
                </c:pt>
              </c:strCache>
            </c:strRef>
          </c:cat>
          <c:val>
            <c:numRef>
              <c:f>Sheet1!$B$2:$B$3</c:f>
              <c:numCache>
                <c:formatCode>General</c:formatCode>
                <c:ptCount val="2"/>
                <c:pt idx="0">
                  <c:v>13</c:v>
                </c:pt>
                <c:pt idx="1">
                  <c:v>3</c:v>
                </c:pt>
              </c:numCache>
            </c:numRef>
          </c:val>
          <c:extLst>
            <c:ext xmlns:c16="http://schemas.microsoft.com/office/drawing/2014/chart" uri="{C3380CC4-5D6E-409C-BE32-E72D297353CC}">
              <c16:uniqueId val="{00000000-8676-4BB0-9EAE-8A879B086CE2}"/>
            </c:ext>
          </c:extLst>
        </c:ser>
        <c:dLbls>
          <c:showLegendKey val="0"/>
          <c:showVal val="0"/>
          <c:showCatName val="0"/>
          <c:showSerName val="0"/>
          <c:showPercent val="0"/>
          <c:showBubbleSize val="0"/>
        </c:dLbls>
        <c:gapWidth val="219"/>
        <c:overlap val="-27"/>
        <c:axId val="433102784"/>
        <c:axId val="433098520"/>
      </c:barChart>
      <c:catAx>
        <c:axId val="433102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crossAx val="433098520"/>
        <c:crosses val="autoZero"/>
        <c:auto val="1"/>
        <c:lblAlgn val="ctr"/>
        <c:lblOffset val="100"/>
        <c:noMultiLvlLbl val="0"/>
      </c:catAx>
      <c:valAx>
        <c:axId val="4330985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331027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Column1</c:v>
                </c:pt>
              </c:strCache>
            </c:strRef>
          </c:tx>
          <c:spPr>
            <a:solidFill>
              <a:schemeClr val="accent1"/>
            </a:solidFill>
            <a:ln>
              <a:noFill/>
            </a:ln>
            <a:effectLst/>
          </c:spPr>
          <c:invertIfNegative val="0"/>
          <c:dPt>
            <c:idx val="1"/>
            <c:invertIfNegative val="0"/>
            <c:bubble3D val="0"/>
            <c:spPr>
              <a:solidFill>
                <a:schemeClr val="accent3"/>
              </a:solidFill>
              <a:ln>
                <a:noFill/>
              </a:ln>
              <a:effectLst/>
            </c:spPr>
            <c:extLst>
              <c:ext xmlns:c16="http://schemas.microsoft.com/office/drawing/2014/chart" uri="{C3380CC4-5D6E-409C-BE32-E72D297353CC}">
                <c16:uniqueId val="{00000000-687B-4D94-8E3A-8F78AEECD90A}"/>
              </c:ext>
            </c:extLst>
          </c:dPt>
          <c:cat>
            <c:strRef>
              <c:f>Sheet1!$A$2:$A$3</c:f>
              <c:strCache>
                <c:ptCount val="2"/>
                <c:pt idx="0">
                  <c:v>No</c:v>
                </c:pt>
                <c:pt idx="1">
                  <c:v>Yes</c:v>
                </c:pt>
              </c:strCache>
            </c:strRef>
          </c:cat>
          <c:val>
            <c:numRef>
              <c:f>Sheet1!$B$2:$B$3</c:f>
              <c:numCache>
                <c:formatCode>General</c:formatCode>
                <c:ptCount val="2"/>
                <c:pt idx="0">
                  <c:v>16</c:v>
                </c:pt>
                <c:pt idx="1">
                  <c:v>2</c:v>
                </c:pt>
              </c:numCache>
            </c:numRef>
          </c:val>
          <c:extLst>
            <c:ext xmlns:c16="http://schemas.microsoft.com/office/drawing/2014/chart" uri="{C3380CC4-5D6E-409C-BE32-E72D297353CC}">
              <c16:uniqueId val="{00000000-8676-4BB0-9EAE-8A879B086CE2}"/>
            </c:ext>
          </c:extLst>
        </c:ser>
        <c:dLbls>
          <c:showLegendKey val="0"/>
          <c:showVal val="0"/>
          <c:showCatName val="0"/>
          <c:showSerName val="0"/>
          <c:showPercent val="0"/>
          <c:showBubbleSize val="0"/>
        </c:dLbls>
        <c:gapWidth val="219"/>
        <c:overlap val="-27"/>
        <c:axId val="433102784"/>
        <c:axId val="433098520"/>
      </c:barChart>
      <c:catAx>
        <c:axId val="433102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33098520"/>
        <c:crosses val="autoZero"/>
        <c:auto val="1"/>
        <c:lblAlgn val="ctr"/>
        <c:lblOffset val="100"/>
        <c:noMultiLvlLbl val="0"/>
      </c:catAx>
      <c:valAx>
        <c:axId val="4330985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331027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In your Department </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5032799091602911"/>
          <c:y val="0.11030124198483383"/>
          <c:w val="0.68752387334561904"/>
          <c:h val="0.81834529269845313"/>
        </c:manualLayout>
      </c:layout>
      <c:barChart>
        <c:barDir val="col"/>
        <c:grouping val="clustered"/>
        <c:varyColors val="0"/>
        <c:ser>
          <c:idx val="0"/>
          <c:order val="0"/>
          <c:tx>
            <c:strRef>
              <c:f>Sheet1!$B$1</c:f>
              <c:strCache>
                <c:ptCount val="1"/>
                <c:pt idx="0">
                  <c:v>Column1</c:v>
                </c:pt>
              </c:strCache>
            </c:strRef>
          </c:tx>
          <c:spPr>
            <a:solidFill>
              <a:srgbClr val="FF0000"/>
            </a:solidFill>
            <a:ln>
              <a:noFill/>
            </a:ln>
            <a:effectLst/>
          </c:spPr>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5-BBE8-4242-814D-DA214C2FBBE7}"/>
              </c:ext>
            </c:extLst>
          </c:dPt>
          <c:dPt>
            <c:idx val="1"/>
            <c:invertIfNegative val="0"/>
            <c:bubble3D val="0"/>
            <c:explosion val="2"/>
            <c:spPr>
              <a:solidFill>
                <a:schemeClr val="accent3"/>
              </a:solidFill>
              <a:ln>
                <a:noFill/>
              </a:ln>
              <a:effectLst/>
            </c:spPr>
            <c:extLst>
              <c:ext xmlns:c16="http://schemas.microsoft.com/office/drawing/2014/chart" uri="{C3380CC4-5D6E-409C-BE32-E72D297353CC}">
                <c16:uniqueId val="{00000003-EA83-4D09-ABEF-F496F3251BED}"/>
              </c:ext>
            </c:extLst>
          </c:dPt>
          <c:cat>
            <c:strRef>
              <c:f>Sheet1!$A$2:$A$3</c:f>
              <c:strCache>
                <c:ptCount val="2"/>
                <c:pt idx="0">
                  <c:v>No</c:v>
                </c:pt>
                <c:pt idx="1">
                  <c:v>Yes</c:v>
                </c:pt>
              </c:strCache>
            </c:strRef>
          </c:cat>
          <c:val>
            <c:numRef>
              <c:f>Sheet1!$B$2:$B$3</c:f>
              <c:numCache>
                <c:formatCode>General</c:formatCode>
                <c:ptCount val="2"/>
                <c:pt idx="0">
                  <c:v>8</c:v>
                </c:pt>
                <c:pt idx="1">
                  <c:v>11</c:v>
                </c:pt>
              </c:numCache>
            </c:numRef>
          </c:val>
          <c:extLst>
            <c:ext xmlns:c16="http://schemas.microsoft.com/office/drawing/2014/chart" uri="{C3380CC4-5D6E-409C-BE32-E72D297353CC}">
              <c16:uniqueId val="{00000000-BBE8-4242-814D-DA214C2FBBE7}"/>
            </c:ext>
          </c:extLst>
        </c:ser>
        <c:dLbls>
          <c:showLegendKey val="0"/>
          <c:showVal val="0"/>
          <c:showCatName val="0"/>
          <c:showSerName val="0"/>
          <c:showPercent val="0"/>
          <c:showBubbleSize val="0"/>
        </c:dLbls>
        <c:gapWidth val="100"/>
        <c:axId val="463130784"/>
        <c:axId val="463127832"/>
      </c:barChart>
      <c:catAx>
        <c:axId val="46313078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63127832"/>
        <c:crosses val="autoZero"/>
        <c:auto val="1"/>
        <c:lblAlgn val="ctr"/>
        <c:lblOffset val="100"/>
        <c:noMultiLvlLbl val="0"/>
      </c:catAx>
      <c:valAx>
        <c:axId val="4631278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631307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At your organization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222145901975019"/>
          <c:y val="0.10099219355727347"/>
          <c:w val="0.76194616630368017"/>
          <c:h val="0.84138592363040388"/>
        </c:manualLayout>
      </c:layout>
      <c:barChart>
        <c:barDir val="col"/>
        <c:grouping val="clustered"/>
        <c:varyColors val="0"/>
        <c:ser>
          <c:idx val="0"/>
          <c:order val="0"/>
          <c:tx>
            <c:strRef>
              <c:f>Sheet1!$B$1</c:f>
              <c:strCache>
                <c:ptCount val="1"/>
                <c:pt idx="0">
                  <c:v>Column1</c:v>
                </c:pt>
              </c:strCache>
            </c:strRef>
          </c:tx>
          <c:spPr>
            <a:solidFill>
              <a:schemeClr val="accent1"/>
            </a:solidFill>
            <a:ln>
              <a:noFill/>
            </a:ln>
            <a:effectLst/>
          </c:spPr>
          <c:invertIfNegative val="0"/>
          <c:dPt>
            <c:idx val="0"/>
            <c:invertIfNegative val="0"/>
            <c:bubble3D val="0"/>
            <c:explosion val="2"/>
            <c:spPr>
              <a:solidFill>
                <a:schemeClr val="accent1"/>
              </a:solidFill>
              <a:ln>
                <a:noFill/>
              </a:ln>
              <a:effectLst/>
            </c:spPr>
            <c:extLst>
              <c:ext xmlns:c16="http://schemas.microsoft.com/office/drawing/2014/chart" uri="{C3380CC4-5D6E-409C-BE32-E72D297353CC}">
                <c16:uniqueId val="{00000001-9D8C-41FD-B499-7E6634F5A68C}"/>
              </c:ext>
            </c:extLst>
          </c:dPt>
          <c:dPt>
            <c:idx val="1"/>
            <c:invertIfNegative val="0"/>
            <c:bubble3D val="0"/>
            <c:spPr>
              <a:solidFill>
                <a:schemeClr val="accent3"/>
              </a:solidFill>
              <a:ln>
                <a:noFill/>
              </a:ln>
              <a:effectLst/>
            </c:spPr>
            <c:extLst>
              <c:ext xmlns:c16="http://schemas.microsoft.com/office/drawing/2014/chart" uri="{C3380CC4-5D6E-409C-BE32-E72D297353CC}">
                <c16:uniqueId val="{00000003-9D8C-41FD-B499-7E6634F5A68C}"/>
              </c:ext>
            </c:extLst>
          </c:dPt>
          <c:cat>
            <c:strRef>
              <c:f>Sheet1!$A$2:$A$3</c:f>
              <c:strCache>
                <c:ptCount val="2"/>
                <c:pt idx="0">
                  <c:v>No</c:v>
                </c:pt>
                <c:pt idx="1">
                  <c:v>Yes</c:v>
                </c:pt>
              </c:strCache>
            </c:strRef>
          </c:cat>
          <c:val>
            <c:numRef>
              <c:f>Sheet1!$B$2:$B$3</c:f>
              <c:numCache>
                <c:formatCode>General</c:formatCode>
                <c:ptCount val="2"/>
                <c:pt idx="0">
                  <c:v>16</c:v>
                </c:pt>
                <c:pt idx="1">
                  <c:v>5</c:v>
                </c:pt>
              </c:numCache>
            </c:numRef>
          </c:val>
          <c:extLst>
            <c:ext xmlns:c16="http://schemas.microsoft.com/office/drawing/2014/chart" uri="{C3380CC4-5D6E-409C-BE32-E72D297353CC}">
              <c16:uniqueId val="{00000004-9D8C-41FD-B499-7E6634F5A68C}"/>
            </c:ext>
          </c:extLst>
        </c:ser>
        <c:dLbls>
          <c:showLegendKey val="0"/>
          <c:showVal val="0"/>
          <c:showCatName val="0"/>
          <c:showSerName val="0"/>
          <c:showPercent val="0"/>
          <c:showBubbleSize val="0"/>
        </c:dLbls>
        <c:gapWidth val="100"/>
        <c:axId val="766612192"/>
        <c:axId val="766609896"/>
      </c:barChart>
      <c:catAx>
        <c:axId val="76661219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66609896"/>
        <c:crosses val="autoZero"/>
        <c:auto val="1"/>
        <c:lblAlgn val="ctr"/>
        <c:lblOffset val="100"/>
        <c:noMultiLvlLbl val="0"/>
      </c:catAx>
      <c:valAx>
        <c:axId val="766609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6661219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8E8FB1-7707-46D2-88F2-C323CC9FDEA7}" type="doc">
      <dgm:prSet loTypeId="urn:microsoft.com/office/officeart/2005/8/layout/pyramid3" loCatId="pyramid" qsTypeId="urn:microsoft.com/office/officeart/2005/8/quickstyle/simple1" qsCatId="simple" csTypeId="urn:microsoft.com/office/officeart/2005/8/colors/accent1_3" csCatId="accent1" phldr="1"/>
      <dgm:spPr/>
    </dgm:pt>
    <dgm:pt modelId="{2CB17FBE-6D27-4394-8718-5E4C351BCCCC}">
      <dgm:prSet phldrT="[Text]" custT="1"/>
      <dgm:spPr>
        <a:solidFill>
          <a:schemeClr val="accent1">
            <a:lumMod val="20000"/>
            <a:lumOff val="80000"/>
          </a:schemeClr>
        </a:solidFill>
      </dgm:spPr>
      <dgm:t>
        <a:bodyPr/>
        <a:lstStyle/>
        <a:p>
          <a:r>
            <a:rPr lang="en-US" sz="1600" b="1" dirty="0">
              <a:latin typeface="Montserrat Light" panose="020B0604020202020204" charset="0"/>
              <a:cs typeface="Arial" panose="020B0604020202020204" pitchFamily="34" charset="0"/>
            </a:rPr>
            <a:t>Goal</a:t>
          </a:r>
        </a:p>
      </dgm:t>
    </dgm:pt>
    <dgm:pt modelId="{D368D2C0-53F2-4D1D-9F8E-E1A1D08E256C}" type="parTrans" cxnId="{ED010EB0-F7E9-4986-AE1D-27F5996ECA15}">
      <dgm:prSet/>
      <dgm:spPr/>
      <dgm:t>
        <a:bodyPr/>
        <a:lstStyle/>
        <a:p>
          <a:endParaRPr lang="en-US" sz="800" b="1">
            <a:latin typeface="Montserrat Light" panose="020B0604020202020204" charset="0"/>
            <a:cs typeface="Arial" panose="020B0604020202020204" pitchFamily="34" charset="0"/>
          </a:endParaRPr>
        </a:p>
      </dgm:t>
    </dgm:pt>
    <dgm:pt modelId="{8A9F70AD-1E0B-4990-BE8C-ECE7DBD53C3E}" type="sibTrans" cxnId="{ED010EB0-F7E9-4986-AE1D-27F5996ECA15}">
      <dgm:prSet/>
      <dgm:spPr/>
      <dgm:t>
        <a:bodyPr/>
        <a:lstStyle/>
        <a:p>
          <a:endParaRPr lang="en-US" sz="800" b="1">
            <a:latin typeface="Montserrat Light" panose="020B0604020202020204" charset="0"/>
            <a:cs typeface="Arial" panose="020B0604020202020204" pitchFamily="34" charset="0"/>
          </a:endParaRPr>
        </a:p>
      </dgm:t>
    </dgm:pt>
    <dgm:pt modelId="{354AEFC3-DA0C-4E39-B2E8-3DB1628A25CD}">
      <dgm:prSet phldrT="[Text]" custT="1"/>
      <dgm:spPr>
        <a:solidFill>
          <a:schemeClr val="accent1">
            <a:lumMod val="40000"/>
            <a:lumOff val="60000"/>
          </a:schemeClr>
        </a:solidFill>
      </dgm:spPr>
      <dgm:t>
        <a:bodyPr/>
        <a:lstStyle/>
        <a:p>
          <a:r>
            <a:rPr lang="en-US" sz="1600" b="1" dirty="0">
              <a:latin typeface="Montserrat Light" panose="020B0604020202020204" charset="0"/>
              <a:cs typeface="Arial" panose="020B0604020202020204" pitchFamily="34" charset="0"/>
            </a:rPr>
            <a:t>Strategy</a:t>
          </a:r>
        </a:p>
      </dgm:t>
    </dgm:pt>
    <dgm:pt modelId="{9EB70D4A-22AE-4E06-BEF6-36CBE50B5722}" type="parTrans" cxnId="{A6130676-DC05-4A18-80B1-8BDC269E8425}">
      <dgm:prSet/>
      <dgm:spPr/>
      <dgm:t>
        <a:bodyPr/>
        <a:lstStyle/>
        <a:p>
          <a:endParaRPr lang="en-US" sz="800" b="1">
            <a:latin typeface="Montserrat Light" panose="020B0604020202020204" charset="0"/>
            <a:cs typeface="Arial" panose="020B0604020202020204" pitchFamily="34" charset="0"/>
          </a:endParaRPr>
        </a:p>
      </dgm:t>
    </dgm:pt>
    <dgm:pt modelId="{E065896B-C870-4682-909F-FBA41D554CAD}" type="sibTrans" cxnId="{A6130676-DC05-4A18-80B1-8BDC269E8425}">
      <dgm:prSet/>
      <dgm:spPr/>
      <dgm:t>
        <a:bodyPr/>
        <a:lstStyle/>
        <a:p>
          <a:endParaRPr lang="en-US" sz="800" b="1">
            <a:latin typeface="Montserrat Light" panose="020B0604020202020204" charset="0"/>
            <a:cs typeface="Arial" panose="020B0604020202020204" pitchFamily="34" charset="0"/>
          </a:endParaRPr>
        </a:p>
      </dgm:t>
    </dgm:pt>
    <dgm:pt modelId="{D864301E-615B-47FF-A281-2D9BD7AF6E6B}">
      <dgm:prSet phldrT="[Text]" custT="1"/>
      <dgm:spPr>
        <a:solidFill>
          <a:schemeClr val="accent1">
            <a:lumMod val="60000"/>
            <a:lumOff val="40000"/>
          </a:schemeClr>
        </a:solidFill>
      </dgm:spPr>
      <dgm:t>
        <a:bodyPr/>
        <a:lstStyle/>
        <a:p>
          <a:r>
            <a:rPr lang="en-US" sz="1600" b="1" dirty="0">
              <a:latin typeface="Montserrat Light" panose="020B0604020202020204" charset="0"/>
              <a:cs typeface="Arial" panose="020B0604020202020204" pitchFamily="34" charset="0"/>
            </a:rPr>
            <a:t>Objective</a:t>
          </a:r>
        </a:p>
      </dgm:t>
    </dgm:pt>
    <dgm:pt modelId="{14646E1C-F9C4-415A-A6AF-097EF6A59AA5}" type="parTrans" cxnId="{7CF75204-F4E0-4E5B-8E49-912899669C6B}">
      <dgm:prSet/>
      <dgm:spPr/>
      <dgm:t>
        <a:bodyPr/>
        <a:lstStyle/>
        <a:p>
          <a:endParaRPr lang="en-US" sz="800" b="1">
            <a:latin typeface="Montserrat Light" panose="020B0604020202020204" charset="0"/>
            <a:cs typeface="Arial" panose="020B0604020202020204" pitchFamily="34" charset="0"/>
          </a:endParaRPr>
        </a:p>
      </dgm:t>
    </dgm:pt>
    <dgm:pt modelId="{0FF5D0B1-FCC6-4886-AE82-98B8BBA59DAF}" type="sibTrans" cxnId="{7CF75204-F4E0-4E5B-8E49-912899669C6B}">
      <dgm:prSet/>
      <dgm:spPr/>
      <dgm:t>
        <a:bodyPr/>
        <a:lstStyle/>
        <a:p>
          <a:endParaRPr lang="en-US" sz="800" b="1">
            <a:latin typeface="Montserrat Light" panose="020B0604020202020204" charset="0"/>
            <a:cs typeface="Arial" panose="020B0604020202020204" pitchFamily="34" charset="0"/>
          </a:endParaRPr>
        </a:p>
      </dgm:t>
    </dgm:pt>
    <dgm:pt modelId="{D32A9197-C72B-4654-B2E3-FAAFE4B08A30}">
      <dgm:prSet phldrT="[Text]" custT="1"/>
      <dgm:spPr>
        <a:solidFill>
          <a:schemeClr val="accent1"/>
        </a:solidFill>
      </dgm:spPr>
      <dgm:t>
        <a:bodyPr/>
        <a:lstStyle/>
        <a:p>
          <a:endParaRPr lang="en-US" sz="1600" b="1" dirty="0">
            <a:latin typeface="Montserrat Light" panose="020B0604020202020204" charset="0"/>
            <a:cs typeface="Arial" panose="020B0604020202020204" pitchFamily="34" charset="0"/>
          </a:endParaRPr>
        </a:p>
      </dgm:t>
    </dgm:pt>
    <dgm:pt modelId="{FADF5745-B365-4B57-AB88-BEF1CE918F36}" type="parTrans" cxnId="{04FDAD4F-5C27-4349-BEC8-319FE7C82D80}">
      <dgm:prSet/>
      <dgm:spPr/>
      <dgm:t>
        <a:bodyPr/>
        <a:lstStyle/>
        <a:p>
          <a:endParaRPr lang="en-US" sz="800" b="1">
            <a:latin typeface="Montserrat Light" panose="020B0604020202020204" charset="0"/>
            <a:cs typeface="Arial" panose="020B0604020202020204" pitchFamily="34" charset="0"/>
          </a:endParaRPr>
        </a:p>
      </dgm:t>
    </dgm:pt>
    <dgm:pt modelId="{0836A3F5-6AED-4A80-8474-36FAAB8244C1}" type="sibTrans" cxnId="{04FDAD4F-5C27-4349-BEC8-319FE7C82D80}">
      <dgm:prSet/>
      <dgm:spPr/>
      <dgm:t>
        <a:bodyPr/>
        <a:lstStyle/>
        <a:p>
          <a:endParaRPr lang="en-US" sz="800" b="1">
            <a:latin typeface="Montserrat Light" panose="020B0604020202020204" charset="0"/>
            <a:cs typeface="Arial" panose="020B0604020202020204" pitchFamily="34" charset="0"/>
          </a:endParaRPr>
        </a:p>
      </dgm:t>
    </dgm:pt>
    <dgm:pt modelId="{F1376B03-2DC0-4E98-BA8A-910CE6DC41C6}" type="pres">
      <dgm:prSet presAssocID="{488E8FB1-7707-46D2-88F2-C323CC9FDEA7}" presName="Name0" presStyleCnt="0">
        <dgm:presLayoutVars>
          <dgm:dir/>
          <dgm:animLvl val="lvl"/>
          <dgm:resizeHandles val="exact"/>
        </dgm:presLayoutVars>
      </dgm:prSet>
      <dgm:spPr/>
    </dgm:pt>
    <dgm:pt modelId="{C5CE9916-2D1B-4F27-A990-2E3B6424551D}" type="pres">
      <dgm:prSet presAssocID="{2CB17FBE-6D27-4394-8718-5E4C351BCCCC}" presName="Name8" presStyleCnt="0"/>
      <dgm:spPr/>
    </dgm:pt>
    <dgm:pt modelId="{E756EDBE-500F-4451-9B91-75A9740CCC35}" type="pres">
      <dgm:prSet presAssocID="{2CB17FBE-6D27-4394-8718-5E4C351BCCCC}" presName="level" presStyleLbl="node1" presStyleIdx="0" presStyleCnt="4" custScaleY="60087">
        <dgm:presLayoutVars>
          <dgm:chMax val="1"/>
          <dgm:bulletEnabled val="1"/>
        </dgm:presLayoutVars>
      </dgm:prSet>
      <dgm:spPr/>
    </dgm:pt>
    <dgm:pt modelId="{2D950E48-5761-4303-A733-7C23EDF7107B}" type="pres">
      <dgm:prSet presAssocID="{2CB17FBE-6D27-4394-8718-5E4C351BCCCC}" presName="levelTx" presStyleLbl="revTx" presStyleIdx="0" presStyleCnt="0">
        <dgm:presLayoutVars>
          <dgm:chMax val="1"/>
          <dgm:bulletEnabled val="1"/>
        </dgm:presLayoutVars>
      </dgm:prSet>
      <dgm:spPr/>
    </dgm:pt>
    <dgm:pt modelId="{F6BA613E-04DF-406A-B3CA-411F0E84B7A9}" type="pres">
      <dgm:prSet presAssocID="{354AEFC3-DA0C-4E39-B2E8-3DB1628A25CD}" presName="Name8" presStyleCnt="0"/>
      <dgm:spPr/>
    </dgm:pt>
    <dgm:pt modelId="{900F413E-5F5F-40B7-B2C0-69110CB34AF6}" type="pres">
      <dgm:prSet presAssocID="{354AEFC3-DA0C-4E39-B2E8-3DB1628A25CD}" presName="level" presStyleLbl="node1" presStyleIdx="1" presStyleCnt="4" custScaleY="64980">
        <dgm:presLayoutVars>
          <dgm:chMax val="1"/>
          <dgm:bulletEnabled val="1"/>
        </dgm:presLayoutVars>
      </dgm:prSet>
      <dgm:spPr/>
    </dgm:pt>
    <dgm:pt modelId="{E8A4A83E-6BA4-419A-AC81-275C85586A02}" type="pres">
      <dgm:prSet presAssocID="{354AEFC3-DA0C-4E39-B2E8-3DB1628A25CD}" presName="levelTx" presStyleLbl="revTx" presStyleIdx="0" presStyleCnt="0">
        <dgm:presLayoutVars>
          <dgm:chMax val="1"/>
          <dgm:bulletEnabled val="1"/>
        </dgm:presLayoutVars>
      </dgm:prSet>
      <dgm:spPr/>
    </dgm:pt>
    <dgm:pt modelId="{4A6732AB-8399-4DD1-B12B-A75CDC0C32C9}" type="pres">
      <dgm:prSet presAssocID="{D864301E-615B-47FF-A281-2D9BD7AF6E6B}" presName="Name8" presStyleCnt="0"/>
      <dgm:spPr/>
    </dgm:pt>
    <dgm:pt modelId="{96B69E53-A670-429C-B4CC-3B11555C1AD2}" type="pres">
      <dgm:prSet presAssocID="{D864301E-615B-47FF-A281-2D9BD7AF6E6B}" presName="level" presStyleLbl="node1" presStyleIdx="2" presStyleCnt="4" custScaleY="60861">
        <dgm:presLayoutVars>
          <dgm:chMax val="1"/>
          <dgm:bulletEnabled val="1"/>
        </dgm:presLayoutVars>
      </dgm:prSet>
      <dgm:spPr/>
    </dgm:pt>
    <dgm:pt modelId="{A0BDC189-2917-4201-AB28-501A6C4A25F0}" type="pres">
      <dgm:prSet presAssocID="{D864301E-615B-47FF-A281-2D9BD7AF6E6B}" presName="levelTx" presStyleLbl="revTx" presStyleIdx="0" presStyleCnt="0">
        <dgm:presLayoutVars>
          <dgm:chMax val="1"/>
          <dgm:bulletEnabled val="1"/>
        </dgm:presLayoutVars>
      </dgm:prSet>
      <dgm:spPr/>
    </dgm:pt>
    <dgm:pt modelId="{C2033EF0-1EAC-4AB0-ADDA-D17EA5473108}" type="pres">
      <dgm:prSet presAssocID="{D32A9197-C72B-4654-B2E3-FAAFE4B08A30}" presName="Name8" presStyleCnt="0"/>
      <dgm:spPr/>
    </dgm:pt>
    <dgm:pt modelId="{7CF114B9-76A2-4B73-9EE9-2E983F8E3E1E}" type="pres">
      <dgm:prSet presAssocID="{D32A9197-C72B-4654-B2E3-FAAFE4B08A30}" presName="level" presStyleLbl="node1" presStyleIdx="3" presStyleCnt="4">
        <dgm:presLayoutVars>
          <dgm:chMax val="1"/>
          <dgm:bulletEnabled val="1"/>
        </dgm:presLayoutVars>
      </dgm:prSet>
      <dgm:spPr/>
    </dgm:pt>
    <dgm:pt modelId="{F420229F-39F8-483E-9A5F-9E983EC132FA}" type="pres">
      <dgm:prSet presAssocID="{D32A9197-C72B-4654-B2E3-FAAFE4B08A30}" presName="levelTx" presStyleLbl="revTx" presStyleIdx="0" presStyleCnt="0">
        <dgm:presLayoutVars>
          <dgm:chMax val="1"/>
          <dgm:bulletEnabled val="1"/>
        </dgm:presLayoutVars>
      </dgm:prSet>
      <dgm:spPr/>
    </dgm:pt>
  </dgm:ptLst>
  <dgm:cxnLst>
    <dgm:cxn modelId="{7CF75204-F4E0-4E5B-8E49-912899669C6B}" srcId="{488E8FB1-7707-46D2-88F2-C323CC9FDEA7}" destId="{D864301E-615B-47FF-A281-2D9BD7AF6E6B}" srcOrd="2" destOrd="0" parTransId="{14646E1C-F9C4-415A-A6AF-097EF6A59AA5}" sibTransId="{0FF5D0B1-FCC6-4886-AE82-98B8BBA59DAF}"/>
    <dgm:cxn modelId="{06AB7221-B536-4093-A484-E78D32DAABFD}" type="presOf" srcId="{488E8FB1-7707-46D2-88F2-C323CC9FDEA7}" destId="{F1376B03-2DC0-4E98-BA8A-910CE6DC41C6}" srcOrd="0" destOrd="0" presId="urn:microsoft.com/office/officeart/2005/8/layout/pyramid3"/>
    <dgm:cxn modelId="{CD7F6763-FF03-464F-AD9D-2F27D42FDA3B}" type="presOf" srcId="{D864301E-615B-47FF-A281-2D9BD7AF6E6B}" destId="{A0BDC189-2917-4201-AB28-501A6C4A25F0}" srcOrd="1" destOrd="0" presId="urn:microsoft.com/office/officeart/2005/8/layout/pyramid3"/>
    <dgm:cxn modelId="{E57A8845-707F-494B-9D56-0535CF30496D}" type="presOf" srcId="{354AEFC3-DA0C-4E39-B2E8-3DB1628A25CD}" destId="{E8A4A83E-6BA4-419A-AC81-275C85586A02}" srcOrd="1" destOrd="0" presId="urn:microsoft.com/office/officeart/2005/8/layout/pyramid3"/>
    <dgm:cxn modelId="{04FDAD4F-5C27-4349-BEC8-319FE7C82D80}" srcId="{488E8FB1-7707-46D2-88F2-C323CC9FDEA7}" destId="{D32A9197-C72B-4654-B2E3-FAAFE4B08A30}" srcOrd="3" destOrd="0" parTransId="{FADF5745-B365-4B57-AB88-BEF1CE918F36}" sibTransId="{0836A3F5-6AED-4A80-8474-36FAAB8244C1}"/>
    <dgm:cxn modelId="{7E44F070-55D0-4EC3-87D9-C6DE3BE2F597}" type="presOf" srcId="{2CB17FBE-6D27-4394-8718-5E4C351BCCCC}" destId="{2D950E48-5761-4303-A733-7C23EDF7107B}" srcOrd="1" destOrd="0" presId="urn:microsoft.com/office/officeart/2005/8/layout/pyramid3"/>
    <dgm:cxn modelId="{A6130676-DC05-4A18-80B1-8BDC269E8425}" srcId="{488E8FB1-7707-46D2-88F2-C323CC9FDEA7}" destId="{354AEFC3-DA0C-4E39-B2E8-3DB1628A25CD}" srcOrd="1" destOrd="0" parTransId="{9EB70D4A-22AE-4E06-BEF6-36CBE50B5722}" sibTransId="{E065896B-C870-4682-909F-FBA41D554CAD}"/>
    <dgm:cxn modelId="{60ACD98E-13A0-4382-B148-A6BAB14619AC}" type="presOf" srcId="{D32A9197-C72B-4654-B2E3-FAAFE4B08A30}" destId="{7CF114B9-76A2-4B73-9EE9-2E983F8E3E1E}" srcOrd="0" destOrd="0" presId="urn:microsoft.com/office/officeart/2005/8/layout/pyramid3"/>
    <dgm:cxn modelId="{ED010EB0-F7E9-4986-AE1D-27F5996ECA15}" srcId="{488E8FB1-7707-46D2-88F2-C323CC9FDEA7}" destId="{2CB17FBE-6D27-4394-8718-5E4C351BCCCC}" srcOrd="0" destOrd="0" parTransId="{D368D2C0-53F2-4D1D-9F8E-E1A1D08E256C}" sibTransId="{8A9F70AD-1E0B-4990-BE8C-ECE7DBD53C3E}"/>
    <dgm:cxn modelId="{D2177DB1-ACC5-42E5-BAAD-D10A6CBF889D}" type="presOf" srcId="{D864301E-615B-47FF-A281-2D9BD7AF6E6B}" destId="{96B69E53-A670-429C-B4CC-3B11555C1AD2}" srcOrd="0" destOrd="0" presId="urn:microsoft.com/office/officeart/2005/8/layout/pyramid3"/>
    <dgm:cxn modelId="{C995F3BD-ADEF-477D-B8FC-66E3833E66DF}" type="presOf" srcId="{354AEFC3-DA0C-4E39-B2E8-3DB1628A25CD}" destId="{900F413E-5F5F-40B7-B2C0-69110CB34AF6}" srcOrd="0" destOrd="0" presId="urn:microsoft.com/office/officeart/2005/8/layout/pyramid3"/>
    <dgm:cxn modelId="{A93150DC-D48C-4FC6-A61B-59AE80466E81}" type="presOf" srcId="{D32A9197-C72B-4654-B2E3-FAAFE4B08A30}" destId="{F420229F-39F8-483E-9A5F-9E983EC132FA}" srcOrd="1" destOrd="0" presId="urn:microsoft.com/office/officeart/2005/8/layout/pyramid3"/>
    <dgm:cxn modelId="{0E043BDE-6BB4-49A1-AD15-5FD25436083A}" type="presOf" srcId="{2CB17FBE-6D27-4394-8718-5E4C351BCCCC}" destId="{E756EDBE-500F-4451-9B91-75A9740CCC35}" srcOrd="0" destOrd="0" presId="urn:microsoft.com/office/officeart/2005/8/layout/pyramid3"/>
    <dgm:cxn modelId="{C201406C-C34B-4DE9-824A-A9972EE85AEE}" type="presParOf" srcId="{F1376B03-2DC0-4E98-BA8A-910CE6DC41C6}" destId="{C5CE9916-2D1B-4F27-A990-2E3B6424551D}" srcOrd="0" destOrd="0" presId="urn:microsoft.com/office/officeart/2005/8/layout/pyramid3"/>
    <dgm:cxn modelId="{BF98B1BE-7398-4D5B-8BC1-06A00699AB45}" type="presParOf" srcId="{C5CE9916-2D1B-4F27-A990-2E3B6424551D}" destId="{E756EDBE-500F-4451-9B91-75A9740CCC35}" srcOrd="0" destOrd="0" presId="urn:microsoft.com/office/officeart/2005/8/layout/pyramid3"/>
    <dgm:cxn modelId="{9E3D821F-5C4D-4E9B-BFB4-F929B9180E50}" type="presParOf" srcId="{C5CE9916-2D1B-4F27-A990-2E3B6424551D}" destId="{2D950E48-5761-4303-A733-7C23EDF7107B}" srcOrd="1" destOrd="0" presId="urn:microsoft.com/office/officeart/2005/8/layout/pyramid3"/>
    <dgm:cxn modelId="{93D86109-B735-420A-9F1A-BE46B47BB59D}" type="presParOf" srcId="{F1376B03-2DC0-4E98-BA8A-910CE6DC41C6}" destId="{F6BA613E-04DF-406A-B3CA-411F0E84B7A9}" srcOrd="1" destOrd="0" presId="urn:microsoft.com/office/officeart/2005/8/layout/pyramid3"/>
    <dgm:cxn modelId="{479674C4-8019-42B5-88A5-7CDB4A2BD519}" type="presParOf" srcId="{F6BA613E-04DF-406A-B3CA-411F0E84B7A9}" destId="{900F413E-5F5F-40B7-B2C0-69110CB34AF6}" srcOrd="0" destOrd="0" presId="urn:microsoft.com/office/officeart/2005/8/layout/pyramid3"/>
    <dgm:cxn modelId="{A58645D2-3068-47B7-A6E0-D898A601B096}" type="presParOf" srcId="{F6BA613E-04DF-406A-B3CA-411F0E84B7A9}" destId="{E8A4A83E-6BA4-419A-AC81-275C85586A02}" srcOrd="1" destOrd="0" presId="urn:microsoft.com/office/officeart/2005/8/layout/pyramid3"/>
    <dgm:cxn modelId="{203FA7F1-0D3B-48D1-9B6E-B07E0948FD7A}" type="presParOf" srcId="{F1376B03-2DC0-4E98-BA8A-910CE6DC41C6}" destId="{4A6732AB-8399-4DD1-B12B-A75CDC0C32C9}" srcOrd="2" destOrd="0" presId="urn:microsoft.com/office/officeart/2005/8/layout/pyramid3"/>
    <dgm:cxn modelId="{2CB285F5-0D89-464D-AF4F-22094FA04FDA}" type="presParOf" srcId="{4A6732AB-8399-4DD1-B12B-A75CDC0C32C9}" destId="{96B69E53-A670-429C-B4CC-3B11555C1AD2}" srcOrd="0" destOrd="0" presId="urn:microsoft.com/office/officeart/2005/8/layout/pyramid3"/>
    <dgm:cxn modelId="{087C0974-BF24-4BE6-BD43-D569418F1F0F}" type="presParOf" srcId="{4A6732AB-8399-4DD1-B12B-A75CDC0C32C9}" destId="{A0BDC189-2917-4201-AB28-501A6C4A25F0}" srcOrd="1" destOrd="0" presId="urn:microsoft.com/office/officeart/2005/8/layout/pyramid3"/>
    <dgm:cxn modelId="{2EECCE51-7E10-4337-8D41-72C4B8C87C5F}" type="presParOf" srcId="{F1376B03-2DC0-4E98-BA8A-910CE6DC41C6}" destId="{C2033EF0-1EAC-4AB0-ADDA-D17EA5473108}" srcOrd="3" destOrd="0" presId="urn:microsoft.com/office/officeart/2005/8/layout/pyramid3"/>
    <dgm:cxn modelId="{4C92F15A-A4E9-4708-8256-C03E4A93ECD4}" type="presParOf" srcId="{C2033EF0-1EAC-4AB0-ADDA-D17EA5473108}" destId="{7CF114B9-76A2-4B73-9EE9-2E983F8E3E1E}" srcOrd="0" destOrd="0" presId="urn:microsoft.com/office/officeart/2005/8/layout/pyramid3"/>
    <dgm:cxn modelId="{92B2448A-3444-4525-B2C9-58D337574E42}" type="presParOf" srcId="{C2033EF0-1EAC-4AB0-ADDA-D17EA5473108}" destId="{F420229F-39F8-483E-9A5F-9E983EC132FA}" srcOrd="1" destOrd="0" presId="urn:microsoft.com/office/officeart/2005/8/layout/pyramid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3B944D-7491-4F2A-BCFE-BB2AF87EE35B}" type="doc">
      <dgm:prSet loTypeId="urn:microsoft.com/office/officeart/2005/8/layout/pyramid1" loCatId="pyramid" qsTypeId="urn:microsoft.com/office/officeart/2005/8/quickstyle/simple1" qsCatId="simple" csTypeId="urn:microsoft.com/office/officeart/2005/8/colors/accent4_3" csCatId="accent4" phldr="1"/>
      <dgm:spPr/>
    </dgm:pt>
    <dgm:pt modelId="{2D12083C-257B-46E0-AC75-C06820EE5F8F}">
      <dgm:prSet phldrT="[Text]" custT="1"/>
      <dgm:spPr>
        <a:solidFill>
          <a:schemeClr val="bg1">
            <a:lumMod val="50000"/>
          </a:schemeClr>
        </a:solidFill>
      </dgm:spPr>
      <dgm:t>
        <a:bodyPr/>
        <a:lstStyle/>
        <a:p>
          <a:endParaRPr lang="en-US" sz="1600" b="1" dirty="0">
            <a:latin typeface="Montserrat Light" panose="020B0604020202020204" charset="0"/>
          </a:endParaRPr>
        </a:p>
        <a:p>
          <a:r>
            <a:rPr lang="en-US" sz="1600" b="1" dirty="0">
              <a:latin typeface="Montserrat Light" panose="020B0604020202020204" charset="0"/>
            </a:rPr>
            <a:t>KPIs</a:t>
          </a:r>
        </a:p>
      </dgm:t>
    </dgm:pt>
    <dgm:pt modelId="{53297F4B-D5B2-4F69-A695-BB7AFD4422B6}" type="parTrans" cxnId="{5C549940-0289-443E-B3AE-FD18BABB8B60}">
      <dgm:prSet/>
      <dgm:spPr/>
      <dgm:t>
        <a:bodyPr/>
        <a:lstStyle/>
        <a:p>
          <a:endParaRPr lang="en-US" sz="1600" b="1">
            <a:latin typeface="Montserrat Light" panose="020B0604020202020204" charset="0"/>
          </a:endParaRPr>
        </a:p>
      </dgm:t>
    </dgm:pt>
    <dgm:pt modelId="{A9274B2E-2C9E-43F0-B0F1-6795B30C3EA4}" type="sibTrans" cxnId="{5C549940-0289-443E-B3AE-FD18BABB8B60}">
      <dgm:prSet/>
      <dgm:spPr/>
      <dgm:t>
        <a:bodyPr/>
        <a:lstStyle/>
        <a:p>
          <a:endParaRPr lang="en-US" sz="1600" b="1">
            <a:latin typeface="Montserrat Light" panose="020B0604020202020204" charset="0"/>
          </a:endParaRPr>
        </a:p>
      </dgm:t>
    </dgm:pt>
    <dgm:pt modelId="{C92FDCF2-A221-4420-B890-7905AE5DA800}">
      <dgm:prSet phldrT="[Text]" custT="1"/>
      <dgm:spPr>
        <a:solidFill>
          <a:schemeClr val="bg1">
            <a:lumMod val="75000"/>
          </a:schemeClr>
        </a:solidFill>
      </dgm:spPr>
      <dgm:t>
        <a:bodyPr/>
        <a:lstStyle/>
        <a:p>
          <a:r>
            <a:rPr lang="en-US" sz="1600" b="1" dirty="0">
              <a:latin typeface="Montserrat Light" panose="020B0604020202020204" charset="0"/>
            </a:rPr>
            <a:t>Metrics</a:t>
          </a:r>
        </a:p>
      </dgm:t>
    </dgm:pt>
    <dgm:pt modelId="{07C939EE-C93E-47EE-AE5B-FEA8AA7DCBD0}" type="parTrans" cxnId="{6F8AC3FE-3689-4F7B-A6D9-AB9174A6BEDF}">
      <dgm:prSet/>
      <dgm:spPr/>
      <dgm:t>
        <a:bodyPr/>
        <a:lstStyle/>
        <a:p>
          <a:endParaRPr lang="en-US" sz="1600" b="1">
            <a:latin typeface="Montserrat Light" panose="020B0604020202020204" charset="0"/>
          </a:endParaRPr>
        </a:p>
      </dgm:t>
    </dgm:pt>
    <dgm:pt modelId="{9FD6ADCF-9D7C-4AF6-8072-8423908A990D}" type="sibTrans" cxnId="{6F8AC3FE-3689-4F7B-A6D9-AB9174A6BEDF}">
      <dgm:prSet/>
      <dgm:spPr/>
      <dgm:t>
        <a:bodyPr/>
        <a:lstStyle/>
        <a:p>
          <a:endParaRPr lang="en-US" sz="1600" b="1">
            <a:latin typeface="Montserrat Light" panose="020B0604020202020204" charset="0"/>
          </a:endParaRPr>
        </a:p>
      </dgm:t>
    </dgm:pt>
    <dgm:pt modelId="{50DE813D-97A2-4B20-8EFB-B720B5573DA6}">
      <dgm:prSet phldrT="[Text]" custT="1"/>
      <dgm:spPr>
        <a:solidFill>
          <a:schemeClr val="bg1">
            <a:lumMod val="95000"/>
          </a:schemeClr>
        </a:solidFill>
      </dgm:spPr>
      <dgm:t>
        <a:bodyPr/>
        <a:lstStyle/>
        <a:p>
          <a:r>
            <a:rPr lang="en-US" sz="1600" b="1" dirty="0">
              <a:latin typeface="Montserrat Light" panose="020B0604020202020204" charset="0"/>
            </a:rPr>
            <a:t>Measures</a:t>
          </a:r>
        </a:p>
      </dgm:t>
    </dgm:pt>
    <dgm:pt modelId="{8D33E64C-8EEC-46B4-9CCA-A9F732AE7014}" type="parTrans" cxnId="{F0FAE602-654A-4568-8A38-2E12C23B5520}">
      <dgm:prSet/>
      <dgm:spPr/>
      <dgm:t>
        <a:bodyPr/>
        <a:lstStyle/>
        <a:p>
          <a:endParaRPr lang="en-US" sz="1600" b="1">
            <a:latin typeface="Montserrat Light" panose="020B0604020202020204" charset="0"/>
          </a:endParaRPr>
        </a:p>
      </dgm:t>
    </dgm:pt>
    <dgm:pt modelId="{26FB1C89-6CBD-4A64-8039-EB29E7A2249A}" type="sibTrans" cxnId="{F0FAE602-654A-4568-8A38-2E12C23B5520}">
      <dgm:prSet/>
      <dgm:spPr/>
      <dgm:t>
        <a:bodyPr/>
        <a:lstStyle/>
        <a:p>
          <a:endParaRPr lang="en-US" sz="1600" b="1">
            <a:latin typeface="Montserrat Light" panose="020B0604020202020204" charset="0"/>
          </a:endParaRPr>
        </a:p>
      </dgm:t>
    </dgm:pt>
    <dgm:pt modelId="{2D9BC457-1A4C-4AE6-816D-11A68408C3A4}" type="pres">
      <dgm:prSet presAssocID="{563B944D-7491-4F2A-BCFE-BB2AF87EE35B}" presName="Name0" presStyleCnt="0">
        <dgm:presLayoutVars>
          <dgm:dir/>
          <dgm:animLvl val="lvl"/>
          <dgm:resizeHandles val="exact"/>
        </dgm:presLayoutVars>
      </dgm:prSet>
      <dgm:spPr/>
    </dgm:pt>
    <dgm:pt modelId="{253F045D-6FA1-4F5F-B81B-BE0BE6A82E5C}" type="pres">
      <dgm:prSet presAssocID="{2D12083C-257B-46E0-AC75-C06820EE5F8F}" presName="Name8" presStyleCnt="0"/>
      <dgm:spPr/>
    </dgm:pt>
    <dgm:pt modelId="{5AE88298-0D2A-473E-98FF-F576B59286CE}" type="pres">
      <dgm:prSet presAssocID="{2D12083C-257B-46E0-AC75-C06820EE5F8F}" presName="level" presStyleLbl="node1" presStyleIdx="0" presStyleCnt="3">
        <dgm:presLayoutVars>
          <dgm:chMax val="1"/>
          <dgm:bulletEnabled val="1"/>
        </dgm:presLayoutVars>
      </dgm:prSet>
      <dgm:spPr/>
    </dgm:pt>
    <dgm:pt modelId="{8698AD8C-4C9E-472F-B22D-6EEC46B55191}" type="pres">
      <dgm:prSet presAssocID="{2D12083C-257B-46E0-AC75-C06820EE5F8F}" presName="levelTx" presStyleLbl="revTx" presStyleIdx="0" presStyleCnt="0">
        <dgm:presLayoutVars>
          <dgm:chMax val="1"/>
          <dgm:bulletEnabled val="1"/>
        </dgm:presLayoutVars>
      </dgm:prSet>
      <dgm:spPr/>
    </dgm:pt>
    <dgm:pt modelId="{6B9147D6-9466-4BE9-83CA-40CCE1DB760A}" type="pres">
      <dgm:prSet presAssocID="{C92FDCF2-A221-4420-B890-7905AE5DA800}" presName="Name8" presStyleCnt="0"/>
      <dgm:spPr/>
    </dgm:pt>
    <dgm:pt modelId="{8F0A2B97-CF7C-48B8-A612-BCDD89832A7C}" type="pres">
      <dgm:prSet presAssocID="{C92FDCF2-A221-4420-B890-7905AE5DA800}" presName="level" presStyleLbl="node1" presStyleIdx="1" presStyleCnt="3">
        <dgm:presLayoutVars>
          <dgm:chMax val="1"/>
          <dgm:bulletEnabled val="1"/>
        </dgm:presLayoutVars>
      </dgm:prSet>
      <dgm:spPr/>
    </dgm:pt>
    <dgm:pt modelId="{CA3207E1-23AA-481E-94E2-E8B0F1A39402}" type="pres">
      <dgm:prSet presAssocID="{C92FDCF2-A221-4420-B890-7905AE5DA800}" presName="levelTx" presStyleLbl="revTx" presStyleIdx="0" presStyleCnt="0">
        <dgm:presLayoutVars>
          <dgm:chMax val="1"/>
          <dgm:bulletEnabled val="1"/>
        </dgm:presLayoutVars>
      </dgm:prSet>
      <dgm:spPr/>
    </dgm:pt>
    <dgm:pt modelId="{6F04DEAD-DB4C-42D5-86B5-D48FF6704008}" type="pres">
      <dgm:prSet presAssocID="{50DE813D-97A2-4B20-8EFB-B720B5573DA6}" presName="Name8" presStyleCnt="0"/>
      <dgm:spPr/>
    </dgm:pt>
    <dgm:pt modelId="{212B2F75-B9D6-46FB-8C9E-CA310487A325}" type="pres">
      <dgm:prSet presAssocID="{50DE813D-97A2-4B20-8EFB-B720B5573DA6}" presName="level" presStyleLbl="node1" presStyleIdx="2" presStyleCnt="3">
        <dgm:presLayoutVars>
          <dgm:chMax val="1"/>
          <dgm:bulletEnabled val="1"/>
        </dgm:presLayoutVars>
      </dgm:prSet>
      <dgm:spPr/>
    </dgm:pt>
    <dgm:pt modelId="{3469983D-FE67-4590-9D0A-19992ACF2387}" type="pres">
      <dgm:prSet presAssocID="{50DE813D-97A2-4B20-8EFB-B720B5573DA6}" presName="levelTx" presStyleLbl="revTx" presStyleIdx="0" presStyleCnt="0">
        <dgm:presLayoutVars>
          <dgm:chMax val="1"/>
          <dgm:bulletEnabled val="1"/>
        </dgm:presLayoutVars>
      </dgm:prSet>
      <dgm:spPr/>
    </dgm:pt>
  </dgm:ptLst>
  <dgm:cxnLst>
    <dgm:cxn modelId="{F0FAE602-654A-4568-8A38-2E12C23B5520}" srcId="{563B944D-7491-4F2A-BCFE-BB2AF87EE35B}" destId="{50DE813D-97A2-4B20-8EFB-B720B5573DA6}" srcOrd="2" destOrd="0" parTransId="{8D33E64C-8EEC-46B4-9CCA-A9F732AE7014}" sibTransId="{26FB1C89-6CBD-4A64-8039-EB29E7A2249A}"/>
    <dgm:cxn modelId="{2B4E6007-363F-498C-A2C8-678BE7475BB8}" type="presOf" srcId="{2D12083C-257B-46E0-AC75-C06820EE5F8F}" destId="{5AE88298-0D2A-473E-98FF-F576B59286CE}" srcOrd="0" destOrd="0" presId="urn:microsoft.com/office/officeart/2005/8/layout/pyramid1"/>
    <dgm:cxn modelId="{5C549940-0289-443E-B3AE-FD18BABB8B60}" srcId="{563B944D-7491-4F2A-BCFE-BB2AF87EE35B}" destId="{2D12083C-257B-46E0-AC75-C06820EE5F8F}" srcOrd="0" destOrd="0" parTransId="{53297F4B-D5B2-4F69-A695-BB7AFD4422B6}" sibTransId="{A9274B2E-2C9E-43F0-B0F1-6795B30C3EA4}"/>
    <dgm:cxn modelId="{4FA05268-39EA-41AA-9ECD-9836872F28FF}" type="presOf" srcId="{50DE813D-97A2-4B20-8EFB-B720B5573DA6}" destId="{3469983D-FE67-4590-9D0A-19992ACF2387}" srcOrd="1" destOrd="0" presId="urn:microsoft.com/office/officeart/2005/8/layout/pyramid1"/>
    <dgm:cxn modelId="{EB990356-27D8-4C82-9C8C-C48E0B3A0A45}" type="presOf" srcId="{C92FDCF2-A221-4420-B890-7905AE5DA800}" destId="{8F0A2B97-CF7C-48B8-A612-BCDD89832A7C}" srcOrd="0" destOrd="0" presId="urn:microsoft.com/office/officeart/2005/8/layout/pyramid1"/>
    <dgm:cxn modelId="{CD67568A-D479-430B-AED8-3217D7343124}" type="presOf" srcId="{563B944D-7491-4F2A-BCFE-BB2AF87EE35B}" destId="{2D9BC457-1A4C-4AE6-816D-11A68408C3A4}" srcOrd="0" destOrd="0" presId="urn:microsoft.com/office/officeart/2005/8/layout/pyramid1"/>
    <dgm:cxn modelId="{EE7DD890-DF2B-432E-8228-9B9EA17A3105}" type="presOf" srcId="{2D12083C-257B-46E0-AC75-C06820EE5F8F}" destId="{8698AD8C-4C9E-472F-B22D-6EEC46B55191}" srcOrd="1" destOrd="0" presId="urn:microsoft.com/office/officeart/2005/8/layout/pyramid1"/>
    <dgm:cxn modelId="{4951399C-B05F-4870-BBAE-C96CA2B9E863}" type="presOf" srcId="{50DE813D-97A2-4B20-8EFB-B720B5573DA6}" destId="{212B2F75-B9D6-46FB-8C9E-CA310487A325}" srcOrd="0" destOrd="0" presId="urn:microsoft.com/office/officeart/2005/8/layout/pyramid1"/>
    <dgm:cxn modelId="{D18A40D6-FE4B-4216-B03C-FCCF2DA5D346}" type="presOf" srcId="{C92FDCF2-A221-4420-B890-7905AE5DA800}" destId="{CA3207E1-23AA-481E-94E2-E8B0F1A39402}" srcOrd="1" destOrd="0" presId="urn:microsoft.com/office/officeart/2005/8/layout/pyramid1"/>
    <dgm:cxn modelId="{6F8AC3FE-3689-4F7B-A6D9-AB9174A6BEDF}" srcId="{563B944D-7491-4F2A-BCFE-BB2AF87EE35B}" destId="{C92FDCF2-A221-4420-B890-7905AE5DA800}" srcOrd="1" destOrd="0" parTransId="{07C939EE-C93E-47EE-AE5B-FEA8AA7DCBD0}" sibTransId="{9FD6ADCF-9D7C-4AF6-8072-8423908A990D}"/>
    <dgm:cxn modelId="{B98BF320-71B9-44D3-BBCC-A8B33FC95864}" type="presParOf" srcId="{2D9BC457-1A4C-4AE6-816D-11A68408C3A4}" destId="{253F045D-6FA1-4F5F-B81B-BE0BE6A82E5C}" srcOrd="0" destOrd="0" presId="urn:microsoft.com/office/officeart/2005/8/layout/pyramid1"/>
    <dgm:cxn modelId="{847B325E-5830-4287-BF55-B7713834ABEA}" type="presParOf" srcId="{253F045D-6FA1-4F5F-B81B-BE0BE6A82E5C}" destId="{5AE88298-0D2A-473E-98FF-F576B59286CE}" srcOrd="0" destOrd="0" presId="urn:microsoft.com/office/officeart/2005/8/layout/pyramid1"/>
    <dgm:cxn modelId="{CB5AF804-0504-4441-A1AF-D8B2A69262F9}" type="presParOf" srcId="{253F045D-6FA1-4F5F-B81B-BE0BE6A82E5C}" destId="{8698AD8C-4C9E-472F-B22D-6EEC46B55191}" srcOrd="1" destOrd="0" presId="urn:microsoft.com/office/officeart/2005/8/layout/pyramid1"/>
    <dgm:cxn modelId="{B2234DE2-999E-4FAD-811D-5BD9D9B6F0D4}" type="presParOf" srcId="{2D9BC457-1A4C-4AE6-816D-11A68408C3A4}" destId="{6B9147D6-9466-4BE9-83CA-40CCE1DB760A}" srcOrd="1" destOrd="0" presId="urn:microsoft.com/office/officeart/2005/8/layout/pyramid1"/>
    <dgm:cxn modelId="{F847F4E9-4114-46B7-9E06-32F869F5231C}" type="presParOf" srcId="{6B9147D6-9466-4BE9-83CA-40CCE1DB760A}" destId="{8F0A2B97-CF7C-48B8-A612-BCDD89832A7C}" srcOrd="0" destOrd="0" presId="urn:microsoft.com/office/officeart/2005/8/layout/pyramid1"/>
    <dgm:cxn modelId="{B49DE6A8-9A32-4FA0-9533-D40C89AC8413}" type="presParOf" srcId="{6B9147D6-9466-4BE9-83CA-40CCE1DB760A}" destId="{CA3207E1-23AA-481E-94E2-E8B0F1A39402}" srcOrd="1" destOrd="0" presId="urn:microsoft.com/office/officeart/2005/8/layout/pyramid1"/>
    <dgm:cxn modelId="{CE21A9BA-7BE1-43DE-BCEE-7B4021F0159B}" type="presParOf" srcId="{2D9BC457-1A4C-4AE6-816D-11A68408C3A4}" destId="{6F04DEAD-DB4C-42D5-86B5-D48FF6704008}" srcOrd="2" destOrd="0" presId="urn:microsoft.com/office/officeart/2005/8/layout/pyramid1"/>
    <dgm:cxn modelId="{A93654C9-145B-45A6-AA46-5378796D2866}" type="presParOf" srcId="{6F04DEAD-DB4C-42D5-86B5-D48FF6704008}" destId="{212B2F75-B9D6-46FB-8C9E-CA310487A325}" srcOrd="0" destOrd="0" presId="urn:microsoft.com/office/officeart/2005/8/layout/pyramid1"/>
    <dgm:cxn modelId="{6751C755-6ED1-40D1-BEBE-A1F9BFDDEA10}" type="presParOf" srcId="{6F04DEAD-DB4C-42D5-86B5-D48FF6704008}" destId="{3469983D-FE67-4590-9D0A-19992ACF2387}" srcOrd="1" destOrd="0" presId="urn:microsoft.com/office/officeart/2005/8/layout/pyramid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56EDBE-500F-4451-9B91-75A9740CCC35}">
      <dsp:nvSpPr>
        <dsp:cNvPr id="0" name=""/>
        <dsp:cNvSpPr/>
      </dsp:nvSpPr>
      <dsp:spPr>
        <a:xfrm rot="10800000">
          <a:off x="0" y="0"/>
          <a:ext cx="3211137" cy="566128"/>
        </a:xfrm>
        <a:prstGeom prst="trapezoid">
          <a:avLst>
            <a:gd name="adj" fmla="val 59599"/>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Montserrat Light" panose="020B0604020202020204" charset="0"/>
              <a:cs typeface="Arial" panose="020B0604020202020204" pitchFamily="34" charset="0"/>
            </a:rPr>
            <a:t>Goal</a:t>
          </a:r>
        </a:p>
      </dsp:txBody>
      <dsp:txXfrm rot="-10800000">
        <a:off x="561948" y="0"/>
        <a:ext cx="2087239" cy="566128"/>
      </dsp:txXfrm>
    </dsp:sp>
    <dsp:sp modelId="{900F413E-5F5F-40B7-B2C0-69110CB34AF6}">
      <dsp:nvSpPr>
        <dsp:cNvPr id="0" name=""/>
        <dsp:cNvSpPr/>
      </dsp:nvSpPr>
      <dsp:spPr>
        <a:xfrm rot="10800000">
          <a:off x="337405" y="566128"/>
          <a:ext cx="2536325" cy="612228"/>
        </a:xfrm>
        <a:prstGeom prst="trapezoid">
          <a:avLst>
            <a:gd name="adj" fmla="val 59599"/>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Montserrat Light" panose="020B0604020202020204" charset="0"/>
              <a:cs typeface="Arial" panose="020B0604020202020204" pitchFamily="34" charset="0"/>
            </a:rPr>
            <a:t>Strategy</a:t>
          </a:r>
        </a:p>
      </dsp:txBody>
      <dsp:txXfrm rot="-10800000">
        <a:off x="781262" y="566128"/>
        <a:ext cx="1648611" cy="612228"/>
      </dsp:txXfrm>
    </dsp:sp>
    <dsp:sp modelId="{96B69E53-A670-429C-B4CC-3B11555C1AD2}">
      <dsp:nvSpPr>
        <dsp:cNvPr id="0" name=""/>
        <dsp:cNvSpPr/>
      </dsp:nvSpPr>
      <dsp:spPr>
        <a:xfrm rot="10800000">
          <a:off x="702287" y="1178356"/>
          <a:ext cx="1806562" cy="573420"/>
        </a:xfrm>
        <a:prstGeom prst="trapezoid">
          <a:avLst>
            <a:gd name="adj" fmla="val 59599"/>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Montserrat Light" panose="020B0604020202020204" charset="0"/>
              <a:cs typeface="Arial" panose="020B0604020202020204" pitchFamily="34" charset="0"/>
            </a:rPr>
            <a:t>Objective</a:t>
          </a:r>
        </a:p>
      </dsp:txBody>
      <dsp:txXfrm rot="-10800000">
        <a:off x="1018435" y="1178356"/>
        <a:ext cx="1174265" cy="573420"/>
      </dsp:txXfrm>
    </dsp:sp>
    <dsp:sp modelId="{7CF114B9-76A2-4B73-9EE9-2E983F8E3E1E}">
      <dsp:nvSpPr>
        <dsp:cNvPr id="0" name=""/>
        <dsp:cNvSpPr/>
      </dsp:nvSpPr>
      <dsp:spPr>
        <a:xfrm rot="10800000">
          <a:off x="1044039" y="1751777"/>
          <a:ext cx="1123057" cy="942180"/>
        </a:xfrm>
        <a:prstGeom prst="trapezoid">
          <a:avLst>
            <a:gd name="adj" fmla="val 59599"/>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b="1" kern="1200" dirty="0">
            <a:latin typeface="Montserrat Light" panose="020B0604020202020204" charset="0"/>
            <a:cs typeface="Arial" panose="020B0604020202020204" pitchFamily="34" charset="0"/>
          </a:endParaRPr>
        </a:p>
      </dsp:txBody>
      <dsp:txXfrm rot="-10800000">
        <a:off x="1044039" y="1751777"/>
        <a:ext cx="1123057" cy="9421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88298-0D2A-473E-98FF-F576B59286CE}">
      <dsp:nvSpPr>
        <dsp:cNvPr id="0" name=""/>
        <dsp:cNvSpPr/>
      </dsp:nvSpPr>
      <dsp:spPr>
        <a:xfrm>
          <a:off x="1070378" y="0"/>
          <a:ext cx="1070379" cy="897986"/>
        </a:xfrm>
        <a:prstGeom prst="trapezoid">
          <a:avLst>
            <a:gd name="adj" fmla="val 59599"/>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b="1" kern="1200" dirty="0">
            <a:latin typeface="Montserrat Light" panose="020B0604020202020204" charset="0"/>
          </a:endParaRPr>
        </a:p>
        <a:p>
          <a:pPr marL="0" lvl="0" indent="0" algn="ctr" defTabSz="711200">
            <a:lnSpc>
              <a:spcPct val="90000"/>
            </a:lnSpc>
            <a:spcBef>
              <a:spcPct val="0"/>
            </a:spcBef>
            <a:spcAft>
              <a:spcPct val="35000"/>
            </a:spcAft>
            <a:buNone/>
          </a:pPr>
          <a:r>
            <a:rPr lang="en-US" sz="1600" b="1" kern="1200" dirty="0">
              <a:latin typeface="Montserrat Light" panose="020B0604020202020204" charset="0"/>
            </a:rPr>
            <a:t>KPIs</a:t>
          </a:r>
        </a:p>
      </dsp:txBody>
      <dsp:txXfrm>
        <a:off x="1070378" y="0"/>
        <a:ext cx="1070379" cy="897986"/>
      </dsp:txXfrm>
    </dsp:sp>
    <dsp:sp modelId="{8F0A2B97-CF7C-48B8-A612-BCDD89832A7C}">
      <dsp:nvSpPr>
        <dsp:cNvPr id="0" name=""/>
        <dsp:cNvSpPr/>
      </dsp:nvSpPr>
      <dsp:spPr>
        <a:xfrm>
          <a:off x="535189" y="897986"/>
          <a:ext cx="2140758" cy="897986"/>
        </a:xfrm>
        <a:prstGeom prst="trapezoid">
          <a:avLst>
            <a:gd name="adj" fmla="val 59599"/>
          </a:avLst>
        </a:prstGeom>
        <a:solidFill>
          <a:schemeClr val="bg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Montserrat Light" panose="020B0604020202020204" charset="0"/>
            </a:rPr>
            <a:t>Metrics</a:t>
          </a:r>
        </a:p>
      </dsp:txBody>
      <dsp:txXfrm>
        <a:off x="909822" y="897986"/>
        <a:ext cx="1391492" cy="897986"/>
      </dsp:txXfrm>
    </dsp:sp>
    <dsp:sp modelId="{212B2F75-B9D6-46FB-8C9E-CA310487A325}">
      <dsp:nvSpPr>
        <dsp:cNvPr id="0" name=""/>
        <dsp:cNvSpPr/>
      </dsp:nvSpPr>
      <dsp:spPr>
        <a:xfrm>
          <a:off x="0" y="1795971"/>
          <a:ext cx="3211137" cy="897986"/>
        </a:xfrm>
        <a:prstGeom prst="trapezoid">
          <a:avLst>
            <a:gd name="adj" fmla="val 59599"/>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Montserrat Light" panose="020B0604020202020204" charset="0"/>
            </a:rPr>
            <a:t>Measures</a:t>
          </a:r>
        </a:p>
      </dsp:txBody>
      <dsp:txXfrm>
        <a:off x="561948" y="1795971"/>
        <a:ext cx="2087239" cy="897986"/>
      </dsp:txXfrm>
    </dsp:sp>
  </dsp:spTree>
</dsp:drawing>
</file>

<file path=ppt/diagrams/layout1.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Montserrat" panose="020B060402020202020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5DB0AB-BC29-4A3E-A0AA-516F3D873074}" type="datetimeFigureOut">
              <a:rPr lang="en-US" smtClean="0">
                <a:latin typeface="Montserrat" panose="020B0604020202020204" charset="0"/>
              </a:rPr>
              <a:t>9/27/2023</a:t>
            </a:fld>
            <a:endParaRPr lang="en-US" dirty="0">
              <a:latin typeface="Montserrat" panose="020B060402020202020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Montserrat" panose="020B060402020202020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21F8DE1-81E6-47CD-ABE0-5FFD9D8AC1B5}" type="slidenum">
              <a:rPr lang="en-US" smtClean="0">
                <a:latin typeface="Montserrat" panose="020B0604020202020204" charset="0"/>
              </a:rPr>
              <a:t>‹#›</a:t>
            </a:fld>
            <a:endParaRPr lang="en-US" dirty="0">
              <a:latin typeface="Montserrat" panose="020B0604020202020204" charset="0"/>
            </a:endParaRPr>
          </a:p>
        </p:txBody>
      </p:sp>
    </p:spTree>
    <p:extLst>
      <p:ext uri="{BB962C8B-B14F-4D97-AF65-F5344CB8AC3E}">
        <p14:creationId xmlns:p14="http://schemas.microsoft.com/office/powerpoint/2010/main" val="8938018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ontserrat" panose="020B060402020202020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ontserrat" panose="020B0604020202020204" charset="0"/>
              </a:defRPr>
            </a:lvl1pPr>
          </a:lstStyle>
          <a:p>
            <a:fld id="{02275740-B186-4AEA-8278-7DE45A282D76}" type="datetimeFigureOut">
              <a:rPr lang="en-US" smtClean="0"/>
              <a:pPr/>
              <a:t>9/27/2023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ontserrat" panose="020B060402020202020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ontserrat" panose="020B0604020202020204" charset="0"/>
              </a:defRPr>
            </a:lvl1pPr>
          </a:lstStyle>
          <a:p>
            <a:fld id="{6780D6FF-EC6E-40F2-8E34-E97C912E2E5A}" type="slidenum">
              <a:rPr lang="en-US" smtClean="0"/>
              <a:pPr/>
              <a:t>‹#›</a:t>
            </a:fld>
            <a:endParaRPr lang="en-US" dirty="0"/>
          </a:p>
        </p:txBody>
      </p:sp>
    </p:spTree>
    <p:extLst>
      <p:ext uri="{BB962C8B-B14F-4D97-AF65-F5344CB8AC3E}">
        <p14:creationId xmlns:p14="http://schemas.microsoft.com/office/powerpoint/2010/main" val="480817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ontserrat" panose="020B0604020202020204" charset="0"/>
        <a:ea typeface="+mn-ea"/>
        <a:cs typeface="+mn-cs"/>
      </a:defRPr>
    </a:lvl1pPr>
    <a:lvl2pPr marL="457200" algn="l" defTabSz="914400" rtl="0" eaLnBrk="1" latinLnBrk="0" hangingPunct="1">
      <a:defRPr sz="1200" kern="1200">
        <a:solidFill>
          <a:schemeClr val="tx1"/>
        </a:solidFill>
        <a:latin typeface="Montserrat" panose="020B0604020202020204" charset="0"/>
        <a:ea typeface="+mn-ea"/>
        <a:cs typeface="+mn-cs"/>
      </a:defRPr>
    </a:lvl2pPr>
    <a:lvl3pPr marL="914400" algn="l" defTabSz="914400" rtl="0" eaLnBrk="1" latinLnBrk="0" hangingPunct="1">
      <a:defRPr sz="1200" kern="1200">
        <a:solidFill>
          <a:schemeClr val="tx1"/>
        </a:solidFill>
        <a:latin typeface="Montserrat" panose="020B0604020202020204" charset="0"/>
        <a:ea typeface="+mn-ea"/>
        <a:cs typeface="+mn-cs"/>
      </a:defRPr>
    </a:lvl3pPr>
    <a:lvl4pPr marL="1371600" algn="l" defTabSz="914400" rtl="0" eaLnBrk="1" latinLnBrk="0" hangingPunct="1">
      <a:defRPr sz="1200" kern="1200">
        <a:solidFill>
          <a:schemeClr val="tx1"/>
        </a:solidFill>
        <a:latin typeface="Montserrat" panose="020B0604020202020204" charset="0"/>
        <a:ea typeface="+mn-ea"/>
        <a:cs typeface="+mn-cs"/>
      </a:defRPr>
    </a:lvl4pPr>
    <a:lvl5pPr marL="1828800" algn="l" defTabSz="914400" rtl="0" eaLnBrk="1" latinLnBrk="0" hangingPunct="1">
      <a:defRPr sz="1200" kern="1200">
        <a:solidFill>
          <a:schemeClr val="tx1"/>
        </a:solidFill>
        <a:latin typeface="Montserrat" panose="020B060402020202020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EDIT AS NEEDED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Hello! For those of you</a:t>
            </a:r>
            <a:r>
              <a:rPr lang="en-US" sz="1200" kern="1200" baseline="0" dirty="0">
                <a:solidFill>
                  <a:schemeClr val="tx1"/>
                </a:solidFill>
                <a:effectLst/>
                <a:latin typeface="+mn-lt"/>
                <a:ea typeface="+mn-ea"/>
                <a:cs typeface="+mn-cs"/>
              </a:rPr>
              <a:t> that don’t know me, my name is Traci McKinney and I’m an associate consultant with the Professional Services group at Tessitura.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I help our members on ecommerce projects, including customizations, integrations and launching new TNEW sites.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In a former role I held at the Dallas Theater Center I worked closely with Tessitura Analytics and was delighted to get the chance to come and speak to you all a bit more about this business intelligence tool.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While Analytics isn’t my primary focus at the network, I hope to share some helpful tips and tricks on how to begin building your own dashboards and can help answer your questions. Of course, if I don’t know the answer today, I have a network of pals I can reach out to. </a:t>
            </a:r>
            <a:r>
              <a:rPr lang="en-US" sz="1200" kern="1200" baseline="0" dirty="0">
                <a:solidFill>
                  <a:schemeClr val="tx1"/>
                </a:solidFill>
                <a:effectLst/>
                <a:latin typeface="+mn-lt"/>
                <a:ea typeface="+mn-ea"/>
                <a:cs typeface="+mn-cs"/>
                <a:sym typeface="Wingdings" panose="05000000000000000000" pitchFamily="2" charset="2"/>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sym typeface="Wingdings" panose="05000000000000000000"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sym typeface="Wingdings" panose="05000000000000000000" pitchFamily="2" charset="2"/>
              </a:rPr>
              <a:t>&lt;&lt;Click&gt;&gt;</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0155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 sure you’re all anxious for us to dive into Tessitura Analytics…and we will…&lt;&lt;CLICK&gt;&gt;</a:t>
            </a:r>
          </a:p>
        </p:txBody>
      </p:sp>
      <p:sp>
        <p:nvSpPr>
          <p:cNvPr id="4" name="Slide Number Placeholder 3"/>
          <p:cNvSpPr>
            <a:spLocks noGrp="1"/>
          </p:cNvSpPr>
          <p:nvPr>
            <p:ph type="sldNum" sz="quarter" idx="10"/>
          </p:nvPr>
        </p:nvSpPr>
        <p:spPr/>
        <p:txBody>
          <a:bodyPr/>
          <a:lstStyle/>
          <a:p>
            <a:fld id="{6780D6FF-EC6E-40F2-8E34-E97C912E2E5A}" type="slidenum">
              <a:rPr lang="en-US" smtClean="0"/>
              <a:pPr/>
              <a:t>2</a:t>
            </a:fld>
            <a:endParaRPr lang="en-US" dirty="0"/>
          </a:p>
        </p:txBody>
      </p:sp>
    </p:spTree>
    <p:extLst>
      <p:ext uri="{BB962C8B-B14F-4D97-AF65-F5344CB8AC3E}">
        <p14:creationId xmlns:p14="http://schemas.microsoft.com/office/powerpoint/2010/main" val="2832745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200" b="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0" kern="1200" dirty="0">
                <a:solidFill>
                  <a:schemeClr val="tx1"/>
                </a:solidFill>
                <a:effectLst/>
                <a:latin typeface="+mn-lt"/>
                <a:ea typeface="+mn-ea"/>
                <a:cs typeface="+mn-cs"/>
              </a:rPr>
              <a:t>But, first – our agenda for today! </a:t>
            </a:r>
          </a:p>
          <a:p>
            <a:pPr marL="171450" indent="-171450">
              <a:buFont typeface="Arial" panose="020B0604020202020204" pitchFamily="34" charset="0"/>
              <a:buChar char="•"/>
            </a:pPr>
            <a:r>
              <a:rPr lang="en-US" sz="1200" b="0" kern="1200" baseline="0" dirty="0">
                <a:solidFill>
                  <a:schemeClr val="tx1"/>
                </a:solidFill>
                <a:effectLst/>
                <a:latin typeface="+mn-lt"/>
                <a:ea typeface="+mn-ea"/>
                <a:cs typeface="+mn-cs"/>
              </a:rPr>
              <a:t>I want to talk for just a minute about what drives your data and how it is used</a:t>
            </a:r>
          </a:p>
          <a:p>
            <a:pPr marL="171450" indent="-171450">
              <a:buFont typeface="Arial" panose="020B0604020202020204" pitchFamily="34" charset="0"/>
              <a:buChar char="•"/>
            </a:pPr>
            <a:r>
              <a:rPr lang="en-US" sz="1200" b="0" kern="1200" baseline="0" dirty="0">
                <a:solidFill>
                  <a:schemeClr val="tx1"/>
                </a:solidFill>
                <a:effectLst/>
                <a:latin typeface="+mn-lt"/>
                <a:ea typeface="+mn-ea"/>
                <a:cs typeface="+mn-cs"/>
              </a:rPr>
              <a:t>Then, since every good dashboard starts with good design, we’ll walk you though our simple 4-step process</a:t>
            </a:r>
          </a:p>
          <a:p>
            <a:pPr marL="171450" indent="-171450">
              <a:buFont typeface="Arial" panose="020B0604020202020204" pitchFamily="34" charset="0"/>
              <a:buChar char="•"/>
            </a:pPr>
            <a:r>
              <a:rPr lang="en-US" sz="1200" b="0" kern="1200" baseline="0" dirty="0">
                <a:solidFill>
                  <a:schemeClr val="tx1"/>
                </a:solidFill>
                <a:effectLst/>
                <a:latin typeface="+mn-lt"/>
                <a:ea typeface="+mn-ea"/>
                <a:cs typeface="+mn-cs"/>
              </a:rPr>
              <a:t>Next we’ll share some examples of how organizations are using Tessitura Analytics</a:t>
            </a:r>
          </a:p>
          <a:p>
            <a:pPr marL="171450" indent="-171450">
              <a:buFont typeface="Arial" panose="020B0604020202020204" pitchFamily="34" charset="0"/>
              <a:buChar char="•"/>
            </a:pPr>
            <a:r>
              <a:rPr lang="en-US" sz="1200" b="0" kern="1200" baseline="0" dirty="0">
                <a:solidFill>
                  <a:schemeClr val="tx1"/>
                </a:solidFill>
                <a:effectLst/>
                <a:latin typeface="+mn-lt"/>
                <a:ea typeface="+mn-ea"/>
                <a:cs typeface="+mn-cs"/>
              </a:rPr>
              <a:t>Followed by a walkthrough of how to personalize widgets and dashboards for your business</a:t>
            </a:r>
          </a:p>
          <a:p>
            <a:pPr marL="171450" indent="-171450">
              <a:buFont typeface="Arial" panose="020B0604020202020204" pitchFamily="34" charset="0"/>
              <a:buChar char="•"/>
            </a:pPr>
            <a:r>
              <a:rPr lang="en-US" sz="1200" b="0" kern="1200" baseline="0" dirty="0">
                <a:solidFill>
                  <a:schemeClr val="tx1"/>
                </a:solidFill>
                <a:effectLst/>
                <a:latin typeface="+mn-lt"/>
                <a:ea typeface="+mn-ea"/>
                <a:cs typeface="+mn-cs"/>
              </a:rPr>
              <a:t>And end by answering any questions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 wanted to start</a:t>
            </a:r>
            <a:r>
              <a:rPr lang="en-US" baseline="0" dirty="0"/>
              <a:t> by talking about what drives your data because…&lt;&lt;CLICK&gt;&gt;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26738E-04DE-486B-A928-7D06E0C3112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3611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aseline="0" dirty="0"/>
              <a:t>I</a:t>
            </a:r>
            <a:r>
              <a:rPr lang="en-US" dirty="0"/>
              <a:t>n general, we find that</a:t>
            </a:r>
            <a:r>
              <a:rPr lang="en-US" baseline="0" dirty="0"/>
              <a:t> </a:t>
            </a:r>
            <a:r>
              <a:rPr lang="en-US" dirty="0"/>
              <a:t>we’re not great at picking what we should be measuring. </a:t>
            </a:r>
          </a:p>
          <a:p>
            <a:pPr marL="171450" indent="-171450">
              <a:buFont typeface="Arial" panose="020B0604020202020204" pitchFamily="34" charset="0"/>
              <a:buChar char="•"/>
            </a:pPr>
            <a:r>
              <a:rPr lang="en-US" dirty="0"/>
              <a:t>And that’s likely because there are so many things to measure!</a:t>
            </a:r>
          </a:p>
          <a:p>
            <a:pPr marL="171450" indent="-171450">
              <a:buFont typeface="Arial" panose="020B0604020202020204" pitchFamily="34" charset="0"/>
              <a:buChar char="•"/>
            </a:pPr>
            <a:r>
              <a:rPr lang="en-US" dirty="0"/>
              <a:t>At your organization, there are multitudes of data points you can evaluate and dig into…&lt;&lt;CLICK&gt;&gt;</a:t>
            </a:r>
          </a:p>
        </p:txBody>
      </p:sp>
      <p:sp>
        <p:nvSpPr>
          <p:cNvPr id="4" name="Slide Number Placeholder 3"/>
          <p:cNvSpPr>
            <a:spLocks noGrp="1"/>
          </p:cNvSpPr>
          <p:nvPr>
            <p:ph type="sldNum" sz="quarter" idx="5"/>
          </p:nvPr>
        </p:nvSpPr>
        <p:spPr/>
        <p:txBody>
          <a:bodyPr/>
          <a:lstStyle/>
          <a:p>
            <a:fld id="{091F2BB6-8BFE-447A-8126-E3570150BA9F}" type="slidenum">
              <a:rPr lang="en-US" smtClean="0"/>
              <a:t>4</a:t>
            </a:fld>
            <a:endParaRPr lang="en-US" dirty="0"/>
          </a:p>
        </p:txBody>
      </p:sp>
    </p:spTree>
    <p:extLst>
      <p:ext uri="{BB962C8B-B14F-4D97-AF65-F5344CB8AC3E}">
        <p14:creationId xmlns:p14="http://schemas.microsoft.com/office/powerpoint/2010/main" val="2007468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But, are you confident that your organization is measuring the right metrics and key</a:t>
            </a:r>
            <a:r>
              <a:rPr lang="en-US" baseline="0" dirty="0"/>
              <a:t> performance indicators</a:t>
            </a:r>
            <a:r>
              <a:rPr lang="en-US" dirty="0"/>
              <a:t>?</a:t>
            </a:r>
          </a:p>
          <a:p>
            <a:pPr marL="171450" indent="-171450">
              <a:buFont typeface="Arial" panose="020B0604020202020204" pitchFamily="34" charset="0"/>
              <a:buChar char="•"/>
            </a:pPr>
            <a:r>
              <a:rPr lang="en-US" dirty="0"/>
              <a:t>Out of so many – which are important for you to focus on?</a:t>
            </a:r>
          </a:p>
          <a:p>
            <a:pPr marL="171450" indent="-171450">
              <a:buFont typeface="Arial" panose="020B0604020202020204" pitchFamily="34" charset="0"/>
              <a:buChar char="•"/>
            </a:pPr>
            <a:r>
              <a:rPr lang="en-US" dirty="0"/>
              <a:t>How do we begin to answer this question? &lt;&lt;CLICK&gt;&gt;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5557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In this survey of 16 members of the senior team of an organization</a:t>
            </a:r>
            <a:r>
              <a:rPr lang="en-US" baseline="0" dirty="0"/>
              <a:t>, </a:t>
            </a:r>
            <a:r>
              <a:rPr lang="en-US" dirty="0"/>
              <a:t>13 said they aren’t confident they’re measuring the right things</a:t>
            </a:r>
          </a:p>
          <a:p>
            <a:pPr marL="171450" indent="-171450">
              <a:buFont typeface="Arial" panose="020B0604020202020204" pitchFamily="34" charset="0"/>
              <a:buChar char="•"/>
            </a:pPr>
            <a:r>
              <a:rPr lang="en-US" dirty="0"/>
              <a:t>Ok – so, maybe you’re thinking this is just a dysfunctional organization?</a:t>
            </a:r>
          </a:p>
          <a:p>
            <a:pPr marL="171450" indent="-171450">
              <a:buFont typeface="Arial" panose="020B0604020202020204" pitchFamily="34" charset="0"/>
              <a:buChar char="•"/>
            </a:pPr>
            <a:r>
              <a:rPr lang="en-US" dirty="0"/>
              <a:t>Well, we asked another organization….</a:t>
            </a:r>
          </a:p>
          <a:p>
            <a:pPr marL="171450" indent="-171450">
              <a:buFont typeface="Arial" panose="020B0604020202020204" pitchFamily="34" charset="0"/>
              <a:buChar char="•"/>
            </a:pPr>
            <a:r>
              <a:rPr lang="en-US" baseline="0" dirty="0"/>
              <a:t>Organization #2, are you confident you’re measuring the right metrics and KPIs?</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1F2BB6-8BFE-447A-8126-E3570150BA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6344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Only two people said yes. And of the two people that answered yes, one didn’t (or couldn’t) detail them in the follow-up question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16 of 18 senior team members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But this is for an entire organization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Organization #3, within your DEPARTMENT OR DIVISION, are you measuring the right metrics and KPIs?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1F2BB6-8BFE-447A-8126-E3570150BA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9865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We’re doing</a:t>
            </a:r>
            <a:r>
              <a:rPr lang="en-US" baseline="0" dirty="0"/>
              <a:t> better…</a:t>
            </a:r>
          </a:p>
          <a:p>
            <a:pPr marL="171450" indent="-171450">
              <a:buFont typeface="Arial" panose="020B0604020202020204" pitchFamily="34" charset="0"/>
              <a:buChar char="•"/>
            </a:pPr>
            <a:r>
              <a:rPr lang="en-US" dirty="0"/>
              <a:t>The closer people are to the work,</a:t>
            </a:r>
            <a:r>
              <a:rPr lang="en-US" baseline="0" dirty="0"/>
              <a:t> the</a:t>
            </a:r>
            <a:r>
              <a:rPr lang="en-US" dirty="0"/>
              <a:t> better they feel about what they have to measure,</a:t>
            </a:r>
            <a:r>
              <a:rPr lang="en-US" baseline="0" dirty="0"/>
              <a:t> but we’re still at less than 60% here</a:t>
            </a:r>
          </a:p>
          <a:p>
            <a:pPr marL="171450" indent="-171450">
              <a:buFont typeface="Arial" panose="020B0604020202020204" pitchFamily="34" charset="0"/>
              <a:buChar char="•"/>
            </a:pPr>
            <a:r>
              <a:rPr lang="en-US" baseline="0" dirty="0"/>
              <a:t>And when we ask Organization #3 about </a:t>
            </a:r>
            <a:r>
              <a:rPr lang="en-US" dirty="0"/>
              <a:t>confidence</a:t>
            </a:r>
            <a:r>
              <a:rPr lang="en-US" baseline="0" dirty="0"/>
              <a:t> at the or</a:t>
            </a:r>
            <a:r>
              <a:rPr lang="en-US" dirty="0"/>
              <a:t>ganization level</a:t>
            </a:r>
            <a:r>
              <a:rPr lang="en-US" baseline="0" dirty="0"/>
              <a:t>…</a:t>
            </a:r>
          </a:p>
          <a:p>
            <a:pPr marL="171450" indent="-171450">
              <a:buFont typeface="Arial" panose="020B0604020202020204" pitchFamily="34" charset="0"/>
              <a:buChar char="•"/>
            </a:pPr>
            <a:r>
              <a:rPr lang="en-US" baseline="0" dirty="0"/>
              <a:t>[CLICK] O</a:t>
            </a:r>
            <a:r>
              <a:rPr lang="en-US" dirty="0"/>
              <a:t>verwhelmingly, no, people don’t have confidence</a:t>
            </a:r>
            <a:r>
              <a:rPr lang="en-US" baseline="0" dirty="0"/>
              <a:t> in what they are measuring </a:t>
            </a:r>
            <a:r>
              <a:rPr lang="en-US" dirty="0"/>
              <a:t>and they don’t even pretend they do when you ask them</a:t>
            </a:r>
          </a:p>
          <a:p>
            <a:pPr marL="171450" indent="-171450">
              <a:buFont typeface="Arial" panose="020B0604020202020204" pitchFamily="34" charset="0"/>
              <a:buChar char="•"/>
            </a:pPr>
            <a:r>
              <a:rPr lang="en-US" dirty="0"/>
              <a:t>So how do we fix this?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9077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Well we can start with looking at two things – our Business roadmap, and our technology, and where these two align.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Our business roadmap tells us what we’re trying to do and how we’re going to do it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Our goals detail the specific, measurable, attainable, relevant, and time-based results we’re looking for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Strategies are our cohesive response to how we’re going to achieve the goal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Objectives are those short-term milestones along the way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and Tactics are the activities that drive action toward those milestones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And our technology, our data, needs to support that business roadmap to </a:t>
            </a:r>
            <a:r>
              <a:rPr lang="en-US" dirty="0"/>
              <a:t>help us understand how we’re doing</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Measures and metrics are all those potential data points that we can track</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[CLICK] And key performance indicators are those specific measures and metrics that are important because they helps us know if we are achieving the stated goal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KPIs are the top of that pyramid because they are the lynchpin in connecting technology to business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Our business roadmap tells us what we’re trying to do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Our technology </a:t>
            </a:r>
            <a:r>
              <a:rPr lang="en-US" dirty="0"/>
              <a:t>help us understand how we’re doing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KPIs are the link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So if we’re having a hard time determining and having confidence in our metrics and KPIs, the two biggest potential culprits are: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Not having a clearly defined and articulate business roadmap</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And technology not aligned to support our business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So if your business isn’t driving your data, this is the first thing you need to do to take advantage of Tessitura Analytics!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&lt;&lt;CLICK&gt;&gt;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79527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Even when we have all the right data and our technology DOES support our business,</a:t>
            </a:r>
            <a:r>
              <a:rPr lang="en-US" baseline="0" dirty="0"/>
              <a:t> e</a:t>
            </a:r>
            <a:r>
              <a:rPr lang="en-US" dirty="0"/>
              <a:t>ffective dashboards don’t happen by</a:t>
            </a:r>
            <a:r>
              <a:rPr lang="en-US" baseline="0" dirty="0"/>
              <a:t> accident</a:t>
            </a:r>
          </a:p>
          <a:p>
            <a:pPr marL="171450" indent="-171450">
              <a:buFont typeface="Arial" panose="020B0604020202020204" pitchFamily="34" charset="0"/>
              <a:buChar char="•"/>
            </a:pPr>
            <a:r>
              <a:rPr lang="en-US" baseline="0" dirty="0"/>
              <a:t>They are designed to help tell the story of your data</a:t>
            </a:r>
          </a:p>
          <a:p>
            <a:pPr marL="171450" indent="-171450">
              <a:buFont typeface="Arial" panose="020B0604020202020204" pitchFamily="34" charset="0"/>
              <a:buChar char="•"/>
            </a:pPr>
            <a:r>
              <a:rPr lang="en-US" baseline="0" dirty="0"/>
              <a:t>This purposeful design is how you end up with something that looks like this…</a:t>
            </a:r>
          </a:p>
          <a:p>
            <a:pPr marL="171450" indent="-171450">
              <a:buFont typeface="Arial" panose="020B0604020202020204" pitchFamily="34" charset="0"/>
              <a:buChar char="•"/>
            </a:pPr>
            <a:r>
              <a:rPr lang="en-US" baseline="0" dirty="0"/>
              <a:t>&lt;&lt;CLICK&gt;&gt;</a:t>
            </a:r>
            <a:endParaRPr lang="en-US" dirty="0"/>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pPr/>
              <a:t>10</a:t>
            </a:fld>
            <a:endParaRPr lang="en-US" dirty="0"/>
          </a:p>
        </p:txBody>
      </p:sp>
    </p:spTree>
    <p:extLst>
      <p:ext uri="{BB962C8B-B14F-4D97-AF65-F5344CB8AC3E}">
        <p14:creationId xmlns:p14="http://schemas.microsoft.com/office/powerpoint/2010/main" val="25965898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…rather than just this</a:t>
            </a:r>
          </a:p>
          <a:p>
            <a:pPr marL="171450" indent="-171450">
              <a:buFont typeface="Arial" panose="020B0604020202020204" pitchFamily="34" charset="0"/>
              <a:buChar char="•"/>
            </a:pPr>
            <a:r>
              <a:rPr lang="en-US" baseline="0" dirty="0"/>
              <a:t>So how do we get there? </a:t>
            </a:r>
            <a:endParaRPr lang="en-US" dirty="0"/>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pPr/>
              <a:t>11</a:t>
            </a:fld>
            <a:endParaRPr lang="en-US" dirty="0"/>
          </a:p>
        </p:txBody>
      </p:sp>
    </p:spTree>
    <p:extLst>
      <p:ext uri="{BB962C8B-B14F-4D97-AF65-F5344CB8AC3E}">
        <p14:creationId xmlns:p14="http://schemas.microsoft.com/office/powerpoint/2010/main" val="19393380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It begins</a:t>
            </a:r>
            <a:r>
              <a:rPr lang="en-US" baseline="0" dirty="0"/>
              <a:t> with a wireframe</a:t>
            </a:r>
          </a:p>
          <a:p>
            <a:pPr marL="171450" indent="-171450">
              <a:buFont typeface="Arial" panose="020B0604020202020204" pitchFamily="34" charset="0"/>
              <a:buChar char="•"/>
            </a:pPr>
            <a:r>
              <a:rPr lang="en-US" baseline="0" dirty="0"/>
              <a:t>The outline or blueprint for the story we want to tell</a:t>
            </a:r>
            <a:endParaRPr lang="en-US" dirty="0"/>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pPr/>
              <a:t>12</a:t>
            </a:fld>
            <a:endParaRPr lang="en-US" dirty="0"/>
          </a:p>
        </p:txBody>
      </p:sp>
    </p:spTree>
    <p:extLst>
      <p:ext uri="{BB962C8B-B14F-4D97-AF65-F5344CB8AC3E}">
        <p14:creationId xmlns:p14="http://schemas.microsoft.com/office/powerpoint/2010/main" val="20612223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Creating the wireframe</a:t>
            </a:r>
            <a:r>
              <a:rPr lang="en-US" baseline="0" dirty="0"/>
              <a:t> is a four step process:</a:t>
            </a:r>
          </a:p>
          <a:p>
            <a:pPr marL="171450" indent="-171450">
              <a:buFont typeface="Arial" panose="020B0604020202020204" pitchFamily="34" charset="0"/>
              <a:buChar char="•"/>
            </a:pPr>
            <a:r>
              <a:rPr lang="en-US" baseline="0" dirty="0"/>
              <a:t>First, what question or questions are you trying to answer?</a:t>
            </a:r>
          </a:p>
          <a:p>
            <a:pPr marL="171450" indent="-171450">
              <a:buFont typeface="Arial" panose="020B0604020202020204" pitchFamily="34" charset="0"/>
              <a:buChar char="•"/>
            </a:pPr>
            <a:r>
              <a:rPr lang="en-US" baseline="0" dirty="0"/>
              <a:t>Second, what is the most important question? Next most important? And so on…</a:t>
            </a:r>
          </a:p>
          <a:p>
            <a:pPr marL="171450" indent="-171450">
              <a:buFont typeface="Arial" panose="020B0604020202020204" pitchFamily="34" charset="0"/>
              <a:buChar char="•"/>
            </a:pPr>
            <a:r>
              <a:rPr lang="en-US" baseline="0" dirty="0"/>
              <a:t>Third, what data is available to answer your questions?</a:t>
            </a:r>
          </a:p>
          <a:p>
            <a:pPr marL="171450" indent="-171450">
              <a:buFont typeface="Arial" panose="020B0604020202020204" pitchFamily="34" charset="0"/>
              <a:buChar char="•"/>
            </a:pPr>
            <a:r>
              <a:rPr lang="en-US" dirty="0"/>
              <a:t>And finally, how</a:t>
            </a:r>
            <a:r>
              <a:rPr lang="en-US" baseline="0" dirty="0"/>
              <a:t> do you organize that data that you have available to make the answer to your question clear?</a:t>
            </a:r>
          </a:p>
          <a:p>
            <a:pPr marL="171450" indent="-171450">
              <a:buFont typeface="Arial" panose="020B0604020202020204" pitchFamily="34" charset="0"/>
              <a:buChar char="•"/>
            </a:pPr>
            <a:r>
              <a:rPr lang="en-US" baseline="0" dirty="0"/>
              <a:t>To demonstrate this process, we’re going to run through a quick example…</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22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Here’s our example…someone comes to you and says, “we want a dashboard for our Tours program.”</a:t>
            </a:r>
          </a:p>
        </p:txBody>
      </p:sp>
      <p:sp>
        <p:nvSpPr>
          <p:cNvPr id="4" name="Slide Number Placeholder 3"/>
          <p:cNvSpPr>
            <a:spLocks noGrp="1"/>
          </p:cNvSpPr>
          <p:nvPr>
            <p:ph type="sldNum" sz="quarter" idx="10"/>
          </p:nvPr>
        </p:nvSpPr>
        <p:spPr/>
        <p:txBody>
          <a:bodyPr/>
          <a:lstStyle/>
          <a:p>
            <a:fld id="{6780D6FF-EC6E-40F2-8E34-E97C912E2E5A}" type="slidenum">
              <a:rPr lang="en-US" smtClean="0"/>
              <a:pPr/>
              <a:t>14</a:t>
            </a:fld>
            <a:endParaRPr lang="en-US" dirty="0"/>
          </a:p>
        </p:txBody>
      </p:sp>
    </p:spTree>
    <p:extLst>
      <p:ext uri="{BB962C8B-B14F-4D97-AF65-F5344CB8AC3E}">
        <p14:creationId xmlns:p14="http://schemas.microsoft.com/office/powerpoint/2010/main" val="20200281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First</a:t>
            </a:r>
            <a:r>
              <a:rPr lang="en-US" baseline="0" dirty="0"/>
              <a:t> step: start with questions, so g</a:t>
            </a:r>
            <a:r>
              <a:rPr lang="en-US" dirty="0"/>
              <a:t>et</a:t>
            </a:r>
            <a:r>
              <a:rPr lang="en-US" baseline="0" dirty="0"/>
              <a:t> a whiteboard and start documenting them… maybe questions like:</a:t>
            </a:r>
          </a:p>
          <a:p>
            <a:pPr marL="685800" lvl="1" indent="-228600">
              <a:buFont typeface="+mj-lt"/>
              <a:buAutoNum type="arabicPeriod"/>
            </a:pPr>
            <a:r>
              <a:rPr lang="en-US" baseline="0" dirty="0"/>
              <a:t>[CLICK] How many tours are we doing?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a:t>[CLICK] How many people are going on a tour?</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a:t>[CLICK] Are they Members or Non-Members?</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a:t>[CLICK] Are there unpaid balances?</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a:t>[CLICK] What Modes of Sale are being used?</a:t>
            </a:r>
          </a:p>
          <a:p>
            <a:pPr marL="228600" indent="-228600">
              <a:buFont typeface="+mj-lt"/>
              <a:buAutoNum type="arabicPeriod"/>
            </a:pPr>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pPr/>
              <a:t>15</a:t>
            </a:fld>
            <a:endParaRPr lang="en-US" dirty="0"/>
          </a:p>
        </p:txBody>
      </p:sp>
    </p:spTree>
    <p:extLst>
      <p:ext uri="{BB962C8B-B14F-4D97-AF65-F5344CB8AC3E}">
        <p14:creationId xmlns:p14="http://schemas.microsoft.com/office/powerpoint/2010/main" val="40718328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second step is simply to prioritize the questions…and I’ll give you a hint…the priority</a:t>
            </a:r>
            <a:r>
              <a:rPr lang="en-US" baseline="0" dirty="0"/>
              <a:t> is all about goals</a:t>
            </a:r>
          </a:p>
          <a:p>
            <a:pPr marL="171450" indent="-171450">
              <a:buFont typeface="Arial" panose="020B0604020202020204" pitchFamily="34" charset="0"/>
              <a:buChar char="•"/>
            </a:pPr>
            <a:r>
              <a:rPr lang="en-US" baseline="0" dirty="0"/>
              <a:t>If you’re trying to hit an attendance target, then the priority is how many people are going on a tour</a:t>
            </a:r>
          </a:p>
          <a:p>
            <a:pPr marL="171450" indent="-171450">
              <a:buFont typeface="Arial" panose="020B0604020202020204" pitchFamily="34" charset="0"/>
              <a:buChar char="•"/>
            </a:pPr>
            <a:r>
              <a:rPr lang="en-US" baseline="0" dirty="0"/>
              <a:t>If it’s a revenue target, than it’s the ticket amount</a:t>
            </a:r>
          </a:p>
          <a:p>
            <a:pPr marL="171450" indent="-171450">
              <a:buFont typeface="Arial" panose="020B0604020202020204" pitchFamily="34" charset="0"/>
              <a:buChar char="•"/>
            </a:pPr>
            <a:r>
              <a:rPr lang="en-US" baseline="0" dirty="0"/>
              <a:t>Sometimes we have both a volume and revenue goal, so we look at both</a:t>
            </a:r>
          </a:p>
          <a:p>
            <a:pPr marL="171450" indent="-171450">
              <a:buFont typeface="Arial" panose="020B0604020202020204" pitchFamily="34" charset="0"/>
              <a:buChar char="•"/>
            </a:pPr>
            <a:r>
              <a:rPr lang="en-US" baseline="0" dirty="0"/>
              <a:t>And other times it might be all about efficiency, so the priority is number of tours and average number of people on a tour</a:t>
            </a:r>
          </a:p>
          <a:p>
            <a:pPr marL="171450" indent="-171450">
              <a:buFont typeface="Arial" panose="020B0604020202020204" pitchFamily="34" charset="0"/>
              <a:buChar char="•"/>
            </a:pPr>
            <a:r>
              <a:rPr lang="en-US" baseline="0" dirty="0"/>
              <a:t>I think you get the idea, the priority depends on your business and what you’re trying to achieve</a:t>
            </a:r>
          </a:p>
        </p:txBody>
      </p:sp>
      <p:sp>
        <p:nvSpPr>
          <p:cNvPr id="4" name="Slide Number Placeholder 3"/>
          <p:cNvSpPr>
            <a:spLocks noGrp="1"/>
          </p:cNvSpPr>
          <p:nvPr>
            <p:ph type="sldNum" sz="quarter" idx="10"/>
          </p:nvPr>
        </p:nvSpPr>
        <p:spPr/>
        <p:txBody>
          <a:bodyPr/>
          <a:lstStyle/>
          <a:p>
            <a:fld id="{6780D6FF-EC6E-40F2-8E34-E97C912E2E5A}" type="slidenum">
              <a:rPr lang="en-US" smtClean="0"/>
              <a:pPr/>
              <a:t>16</a:t>
            </a:fld>
            <a:endParaRPr lang="en-US" dirty="0"/>
          </a:p>
        </p:txBody>
      </p:sp>
    </p:spTree>
    <p:extLst>
      <p:ext uri="{BB962C8B-B14F-4D97-AF65-F5344CB8AC3E}">
        <p14:creationId xmlns:p14="http://schemas.microsoft.com/office/powerpoint/2010/main" val="27471181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For the third</a:t>
            </a:r>
            <a:r>
              <a:rPr lang="en-US" baseline="0" dirty="0"/>
              <a:t> step, we want to inventory what data we have available to answer our questions</a:t>
            </a:r>
          </a:p>
          <a:p>
            <a:pPr marL="171450" indent="-171450">
              <a:buFont typeface="Arial" panose="020B0604020202020204" pitchFamily="34" charset="0"/>
              <a:buChar char="•"/>
            </a:pPr>
            <a:r>
              <a:rPr lang="en-US" baseline="0" dirty="0"/>
              <a:t>For example, How many tours are we doing?</a:t>
            </a:r>
          </a:p>
        </p:txBody>
      </p:sp>
      <p:sp>
        <p:nvSpPr>
          <p:cNvPr id="4" name="Slide Number Placeholder 3"/>
          <p:cNvSpPr>
            <a:spLocks noGrp="1"/>
          </p:cNvSpPr>
          <p:nvPr>
            <p:ph type="sldNum" sz="quarter" idx="10"/>
          </p:nvPr>
        </p:nvSpPr>
        <p:spPr/>
        <p:txBody>
          <a:bodyPr/>
          <a:lstStyle/>
          <a:p>
            <a:fld id="{6780D6FF-EC6E-40F2-8E34-E97C912E2E5A}" type="slidenum">
              <a:rPr lang="en-US" smtClean="0"/>
              <a:pPr/>
              <a:t>17</a:t>
            </a:fld>
            <a:endParaRPr lang="en-US" dirty="0"/>
          </a:p>
        </p:txBody>
      </p:sp>
    </p:spTree>
    <p:extLst>
      <p:ext uri="{BB962C8B-B14F-4D97-AF65-F5344CB8AC3E}">
        <p14:creationId xmlns:p14="http://schemas.microsoft.com/office/powerpoint/2010/main" val="710450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aseline="0" dirty="0"/>
              <a:t>To answer this, we’d need to count the number of performances, filtered to look at specific seasons and productions</a:t>
            </a:r>
          </a:p>
        </p:txBody>
      </p:sp>
      <p:sp>
        <p:nvSpPr>
          <p:cNvPr id="4" name="Slide Number Placeholder 3"/>
          <p:cNvSpPr>
            <a:spLocks noGrp="1"/>
          </p:cNvSpPr>
          <p:nvPr>
            <p:ph type="sldNum" sz="quarter" idx="10"/>
          </p:nvPr>
        </p:nvSpPr>
        <p:spPr/>
        <p:txBody>
          <a:bodyPr/>
          <a:lstStyle/>
          <a:p>
            <a:fld id="{6780D6FF-EC6E-40F2-8E34-E97C912E2E5A}" type="slidenum">
              <a:rPr lang="en-US" smtClean="0"/>
              <a:pPr/>
              <a:t>18</a:t>
            </a:fld>
            <a:endParaRPr lang="en-US" dirty="0"/>
          </a:p>
        </p:txBody>
      </p:sp>
    </p:spTree>
    <p:extLst>
      <p:ext uri="{BB962C8B-B14F-4D97-AF65-F5344CB8AC3E}">
        <p14:creationId xmlns:p14="http://schemas.microsoft.com/office/powerpoint/2010/main" val="30080098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aseline="0" dirty="0"/>
              <a:t>Data points to answer how many people are going on a tour include a ticket count, filtered to look at specific seasons and productions</a:t>
            </a:r>
          </a:p>
        </p:txBody>
      </p:sp>
      <p:sp>
        <p:nvSpPr>
          <p:cNvPr id="4" name="Slide Number Placeholder 3"/>
          <p:cNvSpPr>
            <a:spLocks noGrp="1"/>
          </p:cNvSpPr>
          <p:nvPr>
            <p:ph type="sldNum" sz="quarter" idx="10"/>
          </p:nvPr>
        </p:nvSpPr>
        <p:spPr/>
        <p:txBody>
          <a:bodyPr/>
          <a:lstStyle/>
          <a:p>
            <a:fld id="{6780D6FF-EC6E-40F2-8E34-E97C912E2E5A}" type="slidenum">
              <a:rPr lang="en-US" smtClean="0"/>
              <a:pPr/>
              <a:t>19</a:t>
            </a:fld>
            <a:endParaRPr lang="en-US" dirty="0"/>
          </a:p>
        </p:txBody>
      </p:sp>
    </p:spTree>
    <p:extLst>
      <p:ext uri="{BB962C8B-B14F-4D97-AF65-F5344CB8AC3E}">
        <p14:creationId xmlns:p14="http://schemas.microsoft.com/office/powerpoint/2010/main" val="25465132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aseline="0" dirty="0"/>
              <a:t>To answer member versus non-member, we’d look at a ticket count based on specific price types</a:t>
            </a:r>
          </a:p>
        </p:txBody>
      </p:sp>
      <p:sp>
        <p:nvSpPr>
          <p:cNvPr id="4" name="Slide Number Placeholder 3"/>
          <p:cNvSpPr>
            <a:spLocks noGrp="1"/>
          </p:cNvSpPr>
          <p:nvPr>
            <p:ph type="sldNum" sz="quarter" idx="10"/>
          </p:nvPr>
        </p:nvSpPr>
        <p:spPr/>
        <p:txBody>
          <a:bodyPr/>
          <a:lstStyle/>
          <a:p>
            <a:fld id="{6780D6FF-EC6E-40F2-8E34-E97C912E2E5A}" type="slidenum">
              <a:rPr lang="en-US" smtClean="0"/>
              <a:pPr/>
              <a:t>20</a:t>
            </a:fld>
            <a:endParaRPr lang="en-US" dirty="0"/>
          </a:p>
        </p:txBody>
      </p:sp>
    </p:spTree>
    <p:extLst>
      <p:ext uri="{BB962C8B-B14F-4D97-AF65-F5344CB8AC3E}">
        <p14:creationId xmlns:p14="http://schemas.microsoft.com/office/powerpoint/2010/main" val="16209639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And for groups versus individuals, we’d look at a ticket count based on specific modes of sale</a:t>
            </a:r>
          </a:p>
          <a:p>
            <a:endParaRPr lang="en-US" baseline="0" dirty="0"/>
          </a:p>
        </p:txBody>
      </p:sp>
      <p:sp>
        <p:nvSpPr>
          <p:cNvPr id="4" name="Slide Number Placeholder 3"/>
          <p:cNvSpPr>
            <a:spLocks noGrp="1"/>
          </p:cNvSpPr>
          <p:nvPr>
            <p:ph type="sldNum" sz="quarter" idx="10"/>
          </p:nvPr>
        </p:nvSpPr>
        <p:spPr/>
        <p:txBody>
          <a:bodyPr/>
          <a:lstStyle/>
          <a:p>
            <a:fld id="{6780D6FF-EC6E-40F2-8E34-E97C912E2E5A}" type="slidenum">
              <a:rPr lang="en-US" smtClean="0"/>
              <a:pPr/>
              <a:t>21</a:t>
            </a:fld>
            <a:endParaRPr lang="en-US" dirty="0"/>
          </a:p>
        </p:txBody>
      </p:sp>
    </p:spTree>
    <p:extLst>
      <p:ext uri="{BB962C8B-B14F-4D97-AF65-F5344CB8AC3E}">
        <p14:creationId xmlns:p14="http://schemas.microsoft.com/office/powerpoint/2010/main" val="7903539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aseline="0" dirty="0"/>
              <a:t>Finally, step four, organizing all those data points into our dashboard wireframe </a:t>
            </a:r>
          </a:p>
          <a:p>
            <a:pPr marL="171450" indent="-171450">
              <a:buFont typeface="Arial" panose="020B0604020202020204" pitchFamily="34" charset="0"/>
              <a:buChar char="•"/>
            </a:pPr>
            <a:r>
              <a:rPr lang="en-US" baseline="0" dirty="0"/>
              <a:t>[CLICK] Key performance indicators (KPIs) are at the top and answer our highest priority questions in an instant…how close are we to our goal?</a:t>
            </a:r>
          </a:p>
          <a:p>
            <a:pPr marL="171450" indent="-171450">
              <a:buFont typeface="Arial" panose="020B0604020202020204" pitchFamily="34" charset="0"/>
              <a:buChar char="•"/>
            </a:pPr>
            <a:r>
              <a:rPr lang="en-US" baseline="0" dirty="0"/>
              <a:t>[CLICK] Below that are our other important measures and metrics, in this case the member/nonmember and individual/group breakdowns. It is important to have these near the top because they represented important segments that we’ll likely want to use to filter our dashboard. </a:t>
            </a:r>
          </a:p>
          <a:p>
            <a:pPr marL="171450" indent="-171450">
              <a:buFont typeface="Arial" panose="020B0604020202020204" pitchFamily="34" charset="0"/>
              <a:buChar char="•"/>
            </a:pPr>
            <a:r>
              <a:rPr lang="en-US" baseline="0" dirty="0"/>
              <a:t>[CLICK] And finally the additional details that provide additional context to the story.</a:t>
            </a:r>
          </a:p>
        </p:txBody>
      </p:sp>
      <p:sp>
        <p:nvSpPr>
          <p:cNvPr id="4" name="Slide Number Placeholder 3"/>
          <p:cNvSpPr>
            <a:spLocks noGrp="1"/>
          </p:cNvSpPr>
          <p:nvPr>
            <p:ph type="sldNum" sz="quarter" idx="10"/>
          </p:nvPr>
        </p:nvSpPr>
        <p:spPr/>
        <p:txBody>
          <a:bodyPr/>
          <a:lstStyle/>
          <a:p>
            <a:fld id="{6780D6FF-EC6E-40F2-8E34-E97C912E2E5A}" type="slidenum">
              <a:rPr lang="en-US" smtClean="0"/>
              <a:pPr/>
              <a:t>22</a:t>
            </a:fld>
            <a:endParaRPr lang="en-US" dirty="0"/>
          </a:p>
        </p:txBody>
      </p:sp>
    </p:spTree>
    <p:extLst>
      <p:ext uri="{BB962C8B-B14F-4D97-AF65-F5344CB8AC3E}">
        <p14:creationId xmlns:p14="http://schemas.microsoft.com/office/powerpoint/2010/main" val="26952003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Once</a:t>
            </a:r>
            <a:r>
              <a:rPr lang="en-US" baseline="0" dirty="0"/>
              <a:t> the dashboard design is complete, the dashboard building can be completed in Tessitura Analytics</a:t>
            </a:r>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pPr/>
              <a:t>23</a:t>
            </a:fld>
            <a:endParaRPr lang="en-US" dirty="0"/>
          </a:p>
        </p:txBody>
      </p:sp>
    </p:spTree>
    <p:extLst>
      <p:ext uri="{BB962C8B-B14F-4D97-AF65-F5344CB8AC3E}">
        <p14:creationId xmlns:p14="http://schemas.microsoft.com/office/powerpoint/2010/main" val="39014194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now that you’ve considered your questions and built your wireframe – it’s time to start building a dashboard!</a:t>
            </a:r>
          </a:p>
          <a:p>
            <a:endParaRPr lang="en-US" dirty="0"/>
          </a:p>
          <a:p>
            <a:r>
              <a:rPr lang="en-US" dirty="0"/>
              <a:t>With previous reporting tools, this may have meant starting from scratch – staring at a blank SQL query, numerous reports, or list query. However, with Tessitura Analytics, you already have a library of a dozen plus dashboards and hundreds of widgets to start with. </a:t>
            </a:r>
          </a:p>
          <a:p>
            <a:endParaRPr lang="en-US" dirty="0"/>
          </a:p>
          <a:p>
            <a:r>
              <a:rPr lang="en-US" dirty="0"/>
              <a:t>With that in mind, we wanted to share with you a few examples from our community where organizations are using the Tessitura Dashboards as a springboard to create their own unique data stories:</a:t>
            </a:r>
          </a:p>
        </p:txBody>
      </p:sp>
      <p:sp>
        <p:nvSpPr>
          <p:cNvPr id="4" name="Slide Number Placeholder 3"/>
          <p:cNvSpPr>
            <a:spLocks noGrp="1"/>
          </p:cNvSpPr>
          <p:nvPr>
            <p:ph type="sldNum" sz="quarter" idx="5"/>
          </p:nvPr>
        </p:nvSpPr>
        <p:spPr/>
        <p:txBody>
          <a:bodyPr/>
          <a:lstStyle/>
          <a:p>
            <a:fld id="{6780D6FF-EC6E-40F2-8E34-E97C912E2E5A}" type="slidenum">
              <a:rPr lang="en-US" smtClean="0"/>
              <a:pPr/>
              <a:t>24</a:t>
            </a:fld>
            <a:endParaRPr lang="en-US" dirty="0"/>
          </a:p>
        </p:txBody>
      </p:sp>
    </p:spTree>
    <p:extLst>
      <p:ext uri="{BB962C8B-B14F-4D97-AF65-F5344CB8AC3E}">
        <p14:creationId xmlns:p14="http://schemas.microsoft.com/office/powerpoint/2010/main" val="34005381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first organization was looking to review their annual special holiday performance. </a:t>
            </a:r>
          </a:p>
          <a:p>
            <a:endParaRPr lang="en-US" dirty="0"/>
          </a:p>
          <a:p>
            <a:r>
              <a:rPr lang="en-US" dirty="0"/>
              <a:t>Key metrics to focus on are: [click]</a:t>
            </a:r>
          </a:p>
          <a:p>
            <a:pPr marL="171450" indent="-171450">
              <a:buFont typeface="Arial" panose="020B0604020202020204" pitchFamily="34" charset="0"/>
              <a:buChar char="•"/>
            </a:pPr>
            <a:r>
              <a:rPr lang="en-US" dirty="0"/>
              <a:t>Total revenue and Tickets sold [click]</a:t>
            </a:r>
          </a:p>
          <a:p>
            <a:pPr marL="171450" indent="-171450">
              <a:buFont typeface="Arial" panose="020B0604020202020204" pitchFamily="34" charset="0"/>
              <a:buChar char="•"/>
            </a:pPr>
            <a:r>
              <a:rPr lang="en-US" dirty="0"/>
              <a:t>Daily performance comparison [click]</a:t>
            </a:r>
          </a:p>
          <a:p>
            <a:pPr marL="171450" indent="-171450">
              <a:buFont typeface="Arial" panose="020B0604020202020204" pitchFamily="34" charset="0"/>
              <a:buChar char="•"/>
            </a:pPr>
            <a:r>
              <a:rPr lang="en-US" dirty="0"/>
              <a:t>YOY sales curves  [click]</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And they’d like to filter the data by season and production, suppressing specific performance types.</a:t>
            </a:r>
          </a:p>
        </p:txBody>
      </p:sp>
      <p:sp>
        <p:nvSpPr>
          <p:cNvPr id="4" name="Slide Number Placeholder 3"/>
          <p:cNvSpPr>
            <a:spLocks noGrp="1"/>
          </p:cNvSpPr>
          <p:nvPr>
            <p:ph type="sldNum" sz="quarter" idx="5"/>
          </p:nvPr>
        </p:nvSpPr>
        <p:spPr/>
        <p:txBody>
          <a:bodyPr/>
          <a:lstStyle/>
          <a:p>
            <a:fld id="{6780D6FF-EC6E-40F2-8E34-E97C912E2E5A}" type="slidenum">
              <a:rPr lang="en-US" smtClean="0"/>
              <a:pPr/>
              <a:t>25</a:t>
            </a:fld>
            <a:endParaRPr lang="en-US" dirty="0"/>
          </a:p>
        </p:txBody>
      </p:sp>
    </p:spTree>
    <p:extLst>
      <p:ext uri="{BB962C8B-B14F-4D97-AF65-F5344CB8AC3E}">
        <p14:creationId xmlns:p14="http://schemas.microsoft.com/office/powerpoint/2010/main" val="37337978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 a template, we decided to use the Production Sales Dashboard for a few reasons:</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26</a:t>
            </a:fld>
            <a:endParaRPr lang="en-US" dirty="0"/>
          </a:p>
        </p:txBody>
      </p:sp>
    </p:spTree>
    <p:extLst>
      <p:ext uri="{BB962C8B-B14F-4D97-AF65-F5344CB8AC3E}">
        <p14:creationId xmlns:p14="http://schemas.microsoft.com/office/powerpoint/2010/main" val="19930594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It already includes widgets for Total sales and revenue counts, </a:t>
            </a:r>
            <a:r>
              <a:rPr lang="en-US" sz="1200" b="0" kern="1200" dirty="0">
                <a:solidFill>
                  <a:schemeClr val="tx1"/>
                </a:solidFill>
                <a:effectLst/>
                <a:latin typeface="+mn-lt"/>
                <a:ea typeface="+mn-ea"/>
                <a:cs typeface="+mn-cs"/>
              </a:rPr>
              <a:t>&lt;click&gt;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and a Performance detail </a:t>
            </a:r>
            <a:r>
              <a:rPr lang="en-US" sz="1200" b="0" kern="1200" dirty="0">
                <a:solidFill>
                  <a:schemeClr val="tx1"/>
                </a:solidFill>
                <a:effectLst/>
                <a:latin typeface="+mn-lt"/>
                <a:ea typeface="+mn-ea"/>
                <a:cs typeface="+mn-cs"/>
              </a:rPr>
              <a:t>&lt;click&gt;</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27</a:t>
            </a:fld>
            <a:endParaRPr lang="en-US" dirty="0"/>
          </a:p>
        </p:txBody>
      </p:sp>
    </p:spTree>
    <p:extLst>
      <p:ext uri="{BB962C8B-B14F-4D97-AF65-F5344CB8AC3E}">
        <p14:creationId xmlns:p14="http://schemas.microsoft.com/office/powerpoint/2010/main" val="34305325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at the bottom </a:t>
            </a:r>
            <a:r>
              <a:rPr lang="en-US" sz="1200" b="0" kern="1200" dirty="0">
                <a:solidFill>
                  <a:schemeClr val="tx1"/>
                </a:solidFill>
                <a:effectLst/>
                <a:latin typeface="+mn-lt"/>
                <a:ea typeface="+mn-ea"/>
                <a:cs typeface="+mn-cs"/>
              </a:rPr>
              <a:t>&lt;click&gt;</a:t>
            </a:r>
          </a:p>
          <a:p>
            <a:r>
              <a:rPr lang="en-US" dirty="0"/>
              <a:t> of our Dashboard, we have a comparative Sales Curve, SWEET!</a:t>
            </a:r>
          </a:p>
        </p:txBody>
      </p:sp>
      <p:sp>
        <p:nvSpPr>
          <p:cNvPr id="4" name="Slide Number Placeholder 3"/>
          <p:cNvSpPr>
            <a:spLocks noGrp="1"/>
          </p:cNvSpPr>
          <p:nvPr>
            <p:ph type="sldNum" sz="quarter" idx="5"/>
          </p:nvPr>
        </p:nvSpPr>
        <p:spPr/>
        <p:txBody>
          <a:bodyPr/>
          <a:lstStyle/>
          <a:p>
            <a:fld id="{6780D6FF-EC6E-40F2-8E34-E97C912E2E5A}" type="slidenum">
              <a:rPr lang="en-US" smtClean="0"/>
              <a:pPr/>
              <a:t>28</a:t>
            </a:fld>
            <a:endParaRPr lang="en-US" dirty="0"/>
          </a:p>
        </p:txBody>
      </p:sp>
    </p:spTree>
    <p:extLst>
      <p:ext uri="{BB962C8B-B14F-4D97-AF65-F5344CB8AC3E}">
        <p14:creationId xmlns:p14="http://schemas.microsoft.com/office/powerpoint/2010/main" val="6177724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first step in customizing the standard dashboard is configuring the filters to drill down to the range of the data you are looking for </a:t>
            </a:r>
            <a:r>
              <a:rPr lang="en-US" sz="1200" b="0" kern="1200" dirty="0">
                <a:solidFill>
                  <a:schemeClr val="tx1"/>
                </a:solidFill>
                <a:effectLst/>
                <a:latin typeface="+mn-lt"/>
                <a:ea typeface="+mn-ea"/>
                <a:cs typeface="+mn-cs"/>
              </a:rPr>
              <a:t>&lt;click&gt;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Here we removed the Shipping Filter and the Fiscal Year.  We configured the Season Type and Production.  And we add a filter to suppress any performances with Gold in the title – because those are non-revenue performances.</a:t>
            </a:r>
          </a:p>
          <a:p>
            <a:endParaRPr lang="en-US" dirty="0"/>
          </a:p>
          <a:p>
            <a:r>
              <a:rPr lang="en-US" dirty="0"/>
              <a:t>* Note that we also realized that moving forward we could use Performance Type to segment the non-revenue performances</a:t>
            </a:r>
          </a:p>
        </p:txBody>
      </p:sp>
      <p:sp>
        <p:nvSpPr>
          <p:cNvPr id="4" name="Slide Number Placeholder 3"/>
          <p:cNvSpPr>
            <a:spLocks noGrp="1"/>
          </p:cNvSpPr>
          <p:nvPr>
            <p:ph type="sldNum" sz="quarter" idx="5"/>
          </p:nvPr>
        </p:nvSpPr>
        <p:spPr/>
        <p:txBody>
          <a:bodyPr/>
          <a:lstStyle/>
          <a:p>
            <a:fld id="{6780D6FF-EC6E-40F2-8E34-E97C912E2E5A}" type="slidenum">
              <a:rPr lang="en-US" smtClean="0"/>
              <a:pPr/>
              <a:t>29</a:t>
            </a:fld>
            <a:endParaRPr lang="en-US" dirty="0"/>
          </a:p>
        </p:txBody>
      </p:sp>
    </p:spTree>
    <p:extLst>
      <p:ext uri="{BB962C8B-B14F-4D97-AF65-F5344CB8AC3E}">
        <p14:creationId xmlns:p14="http://schemas.microsoft.com/office/powerpoint/2010/main" val="17756973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Which meant this widget </a:t>
            </a:r>
            <a:r>
              <a:rPr lang="en-US" sz="1200" b="0" kern="1200" dirty="0">
                <a:solidFill>
                  <a:schemeClr val="tx1"/>
                </a:solidFill>
                <a:effectLst/>
                <a:latin typeface="+mn-lt"/>
                <a:ea typeface="+mn-ea"/>
                <a:cs typeface="+mn-cs"/>
              </a:rPr>
              <a:t>&lt;click&gt;</a:t>
            </a:r>
          </a:p>
          <a:p>
            <a:r>
              <a:rPr lang="en-US" dirty="0"/>
              <a:t>– became something much easier to read and understand</a:t>
            </a:r>
          </a:p>
        </p:txBody>
      </p:sp>
      <p:sp>
        <p:nvSpPr>
          <p:cNvPr id="4" name="Slide Number Placeholder 3"/>
          <p:cNvSpPr>
            <a:spLocks noGrp="1"/>
          </p:cNvSpPr>
          <p:nvPr>
            <p:ph type="sldNum" sz="quarter" idx="5"/>
          </p:nvPr>
        </p:nvSpPr>
        <p:spPr/>
        <p:txBody>
          <a:bodyPr/>
          <a:lstStyle/>
          <a:p>
            <a:fld id="{6780D6FF-EC6E-40F2-8E34-E97C912E2E5A}" type="slidenum">
              <a:rPr lang="en-US" smtClean="0"/>
              <a:pPr/>
              <a:t>30</a:t>
            </a:fld>
            <a:endParaRPr lang="en-US" dirty="0"/>
          </a:p>
        </p:txBody>
      </p:sp>
    </p:spTree>
    <p:extLst>
      <p:ext uri="{BB962C8B-B14F-4D97-AF65-F5344CB8AC3E}">
        <p14:creationId xmlns:p14="http://schemas.microsoft.com/office/powerpoint/2010/main" val="9501024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at the bottom of our Dashboard, we have two comparative Sales Curves. Both were VERY busy – but we decided the order date week gave us the data we needed –</a:t>
            </a:r>
            <a:r>
              <a:rPr lang="en-US" sz="1200" b="0" kern="1200" dirty="0">
                <a:solidFill>
                  <a:schemeClr val="tx1"/>
                </a:solidFill>
                <a:effectLst/>
                <a:latin typeface="+mn-lt"/>
                <a:ea typeface="+mn-ea"/>
                <a:cs typeface="+mn-cs"/>
              </a:rPr>
              <a:t>&lt;click&gt;</a:t>
            </a:r>
          </a:p>
          <a:p>
            <a:r>
              <a:rPr lang="en-US" dirty="0"/>
              <a:t>  it just needed to be cleaned up.</a:t>
            </a:r>
          </a:p>
          <a:p>
            <a:endParaRPr lang="en-US" dirty="0"/>
          </a:p>
          <a:p>
            <a:r>
              <a:rPr lang="en-US" dirty="0"/>
              <a:t>To start, we decided to delete the widget on the right</a:t>
            </a:r>
          </a:p>
        </p:txBody>
      </p:sp>
      <p:sp>
        <p:nvSpPr>
          <p:cNvPr id="4" name="Slide Number Placeholder 3"/>
          <p:cNvSpPr>
            <a:spLocks noGrp="1"/>
          </p:cNvSpPr>
          <p:nvPr>
            <p:ph type="sldNum" sz="quarter" idx="5"/>
          </p:nvPr>
        </p:nvSpPr>
        <p:spPr/>
        <p:txBody>
          <a:bodyPr/>
          <a:lstStyle/>
          <a:p>
            <a:fld id="{6780D6FF-EC6E-40F2-8E34-E97C912E2E5A}" type="slidenum">
              <a:rPr lang="en-US" smtClean="0"/>
              <a:pPr/>
              <a:t>31</a:t>
            </a:fld>
            <a:endParaRPr lang="en-US" dirty="0"/>
          </a:p>
        </p:txBody>
      </p:sp>
    </p:spTree>
    <p:extLst>
      <p:ext uri="{BB962C8B-B14F-4D97-AF65-F5344CB8AC3E}">
        <p14:creationId xmlns:p14="http://schemas.microsoft.com/office/powerpoint/2010/main" val="38966861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 deleted the extra widget – giving us more space to look at the comparison we wanted, which was by Order Date Week</a:t>
            </a:r>
          </a:p>
          <a:p>
            <a:endParaRPr lang="en-US" dirty="0"/>
          </a:p>
          <a:p>
            <a:r>
              <a:rPr lang="en-US" dirty="0"/>
              <a:t>To configure it to look at the break-by we’re interested in (</a:t>
            </a:r>
            <a:r>
              <a:rPr lang="en-US" b="0" i="0" dirty="0">
                <a:solidFill>
                  <a:srgbClr val="000000"/>
                </a:solidFill>
                <a:effectLst/>
                <a:latin typeface="Montserrat" panose="00000500000000000000" pitchFamily="2" charset="0"/>
              </a:rPr>
              <a:t>A </a:t>
            </a:r>
            <a:r>
              <a:rPr lang="en-US" b="1" i="0" dirty="0">
                <a:solidFill>
                  <a:srgbClr val="000000"/>
                </a:solidFill>
                <a:effectLst/>
                <a:latin typeface="Montserrat" panose="00000500000000000000" pitchFamily="2" charset="0"/>
              </a:rPr>
              <a:t>Break By</a:t>
            </a:r>
            <a:r>
              <a:rPr lang="en-US" b="0" i="0" dirty="0">
                <a:solidFill>
                  <a:srgbClr val="000000"/>
                </a:solidFill>
                <a:effectLst/>
                <a:latin typeface="Montserrat" panose="00000500000000000000" pitchFamily="2" charset="0"/>
              </a:rPr>
              <a:t> is a field that can be added to break up the data) </a:t>
            </a:r>
            <a:r>
              <a:rPr lang="en-US" dirty="0"/>
              <a:t>–  in this case what we wanted was prod season, so we used the &lt;&lt;CLICK&gt;&gt; Edit Pencil in the right corner.</a:t>
            </a:r>
          </a:p>
        </p:txBody>
      </p:sp>
      <p:sp>
        <p:nvSpPr>
          <p:cNvPr id="4" name="Slide Number Placeholder 3"/>
          <p:cNvSpPr>
            <a:spLocks noGrp="1"/>
          </p:cNvSpPr>
          <p:nvPr>
            <p:ph type="sldNum" sz="quarter" idx="5"/>
          </p:nvPr>
        </p:nvSpPr>
        <p:spPr/>
        <p:txBody>
          <a:bodyPr/>
          <a:lstStyle/>
          <a:p>
            <a:fld id="{6780D6FF-EC6E-40F2-8E34-E97C912E2E5A}" type="slidenum">
              <a:rPr lang="en-US" smtClean="0"/>
              <a:pPr/>
              <a:t>32</a:t>
            </a:fld>
            <a:endParaRPr lang="en-US" dirty="0"/>
          </a:p>
        </p:txBody>
      </p:sp>
    </p:spTree>
    <p:extLst>
      <p:ext uri="{BB962C8B-B14F-4D97-AF65-F5344CB8AC3E}">
        <p14:creationId xmlns:p14="http://schemas.microsoft.com/office/powerpoint/2010/main" val="23237426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in Edit Mode, the first thing we did was remove the break-by &lt;&lt;CLICK&gt;&gt; – since we don’t want to compare Running Totals. You can do this by using the Trash Can symbol on any value.</a:t>
            </a:r>
          </a:p>
        </p:txBody>
      </p:sp>
      <p:sp>
        <p:nvSpPr>
          <p:cNvPr id="4" name="Slide Number Placeholder 3"/>
          <p:cNvSpPr>
            <a:spLocks noGrp="1"/>
          </p:cNvSpPr>
          <p:nvPr>
            <p:ph type="sldNum" sz="quarter" idx="5"/>
          </p:nvPr>
        </p:nvSpPr>
        <p:spPr/>
        <p:txBody>
          <a:bodyPr/>
          <a:lstStyle/>
          <a:p>
            <a:fld id="{6780D6FF-EC6E-40F2-8E34-E97C912E2E5A}" type="slidenum">
              <a:rPr lang="en-US" smtClean="0"/>
              <a:pPr/>
              <a:t>33</a:t>
            </a:fld>
            <a:endParaRPr lang="en-US" dirty="0"/>
          </a:p>
        </p:txBody>
      </p:sp>
    </p:spTree>
    <p:extLst>
      <p:ext uri="{BB962C8B-B14F-4D97-AF65-F5344CB8AC3E}">
        <p14:creationId xmlns:p14="http://schemas.microsoft.com/office/powerpoint/2010/main" val="41212561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just have a single Sales Curve for the year we selected… </a:t>
            </a:r>
          </a:p>
          <a:p>
            <a:endParaRPr lang="en-US" dirty="0"/>
          </a:p>
          <a:p>
            <a:r>
              <a:rPr lang="en-US" dirty="0"/>
              <a:t>Next we decided to configure the widget level filters &lt;&lt;CLICK&gt;&gt; to allow us to look at multiple years (instead of just one year)</a:t>
            </a:r>
          </a:p>
        </p:txBody>
      </p:sp>
      <p:sp>
        <p:nvSpPr>
          <p:cNvPr id="4" name="Slide Number Placeholder 3"/>
          <p:cNvSpPr>
            <a:spLocks noGrp="1"/>
          </p:cNvSpPr>
          <p:nvPr>
            <p:ph type="sldNum" sz="quarter" idx="5"/>
          </p:nvPr>
        </p:nvSpPr>
        <p:spPr/>
        <p:txBody>
          <a:bodyPr/>
          <a:lstStyle/>
          <a:p>
            <a:fld id="{6780D6FF-EC6E-40F2-8E34-E97C912E2E5A}" type="slidenum">
              <a:rPr lang="en-US" smtClean="0"/>
              <a:pPr/>
              <a:t>34</a:t>
            </a:fld>
            <a:endParaRPr lang="en-US" dirty="0"/>
          </a:p>
        </p:txBody>
      </p:sp>
    </p:spTree>
    <p:extLst>
      <p:ext uri="{BB962C8B-B14F-4D97-AF65-F5344CB8AC3E}">
        <p14:creationId xmlns:p14="http://schemas.microsoft.com/office/powerpoint/2010/main" val="19455761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Specifically we turned off the Dashboard filter which limited us to a specific production and added a widget filter to look at productions with the word Panto in them</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35</a:t>
            </a:fld>
            <a:endParaRPr lang="en-US" dirty="0"/>
          </a:p>
        </p:txBody>
      </p:sp>
    </p:spTree>
    <p:extLst>
      <p:ext uri="{BB962C8B-B14F-4D97-AF65-F5344CB8AC3E}">
        <p14:creationId xmlns:p14="http://schemas.microsoft.com/office/powerpoint/2010/main" val="422490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have one sales curve per year, clearly defined in the legend below.  The Break-by is now those production seasons.</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36</a:t>
            </a:fld>
            <a:endParaRPr lang="en-US" dirty="0"/>
          </a:p>
        </p:txBody>
      </p:sp>
    </p:spTree>
    <p:extLst>
      <p:ext uri="{BB962C8B-B14F-4D97-AF65-F5344CB8AC3E}">
        <p14:creationId xmlns:p14="http://schemas.microsoft.com/office/powerpoint/2010/main" val="34140074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Notice – this widget came pre-configured to show either Counts or Amounts. In this organization’s case, we wanted to look at ticket sales, so we choose COUNT– but this is an excellent example of how simple it is to switch to the metrics that matter most to you with just a small toggle!</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37</a:t>
            </a:fld>
            <a:endParaRPr lang="en-US" dirty="0"/>
          </a:p>
        </p:txBody>
      </p:sp>
    </p:spTree>
    <p:extLst>
      <p:ext uri="{BB962C8B-B14F-4D97-AF65-F5344CB8AC3E}">
        <p14:creationId xmlns:p14="http://schemas.microsoft.com/office/powerpoint/2010/main" val="1420062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Voila! </a:t>
            </a:r>
            <a:r>
              <a:rPr lang="en-US" sz="1200" b="0" kern="1200" dirty="0">
                <a:solidFill>
                  <a:schemeClr val="tx1"/>
                </a:solidFill>
                <a:effectLst/>
                <a:latin typeface="+mn-lt"/>
                <a:ea typeface="+mn-ea"/>
                <a:cs typeface="+mn-cs"/>
              </a:rPr>
              <a:t>&lt;click&gt;</a:t>
            </a:r>
          </a:p>
          <a:p>
            <a:r>
              <a:rPr lang="en-US" dirty="0"/>
              <a:t> Here’s our new Dashboard</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38</a:t>
            </a:fld>
            <a:endParaRPr lang="en-US" dirty="0"/>
          </a:p>
        </p:txBody>
      </p:sp>
    </p:spTree>
    <p:extLst>
      <p:ext uri="{BB962C8B-B14F-4D97-AF65-F5344CB8AC3E}">
        <p14:creationId xmlns:p14="http://schemas.microsoft.com/office/powerpoint/2010/main" val="3580950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dashboard only required a few small tweaks, including </a:t>
            </a:r>
          </a:p>
          <a:p>
            <a:pPr marL="171450" indent="-171450">
              <a:buFontTx/>
              <a:buChar char="-"/>
            </a:pPr>
            <a:r>
              <a:rPr lang="en-US" dirty="0"/>
              <a:t>setting the filters to look ONLY at the performances we wanted (which calmed down our Performance Sales widget) and </a:t>
            </a:r>
          </a:p>
          <a:p>
            <a:pPr marL="171450" indent="-171450">
              <a:buFontTx/>
              <a:buChar char="-"/>
            </a:pPr>
            <a:r>
              <a:rPr lang="en-US" dirty="0"/>
              <a:t>Reusing the sales curve widgets to look at YOY instead of performance by performance</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39</a:t>
            </a:fld>
            <a:endParaRPr lang="en-US" dirty="0"/>
          </a:p>
        </p:txBody>
      </p:sp>
    </p:spTree>
    <p:extLst>
      <p:ext uri="{BB962C8B-B14F-4D97-AF65-F5344CB8AC3E}">
        <p14:creationId xmlns:p14="http://schemas.microsoft.com/office/powerpoint/2010/main" val="26111247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second organization was interested in putting together a dashboard about their membership program to share with their executive team. Specifically, they were looking for a dashboard to share at-a-glance information about the current members within their museum membership program.</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Key metrics to focus on are: </a:t>
            </a:r>
            <a:r>
              <a:rPr lang="en-US" sz="1200" b="0" kern="1200" dirty="0">
                <a:solidFill>
                  <a:schemeClr val="tx1"/>
                </a:solidFill>
                <a:effectLst/>
                <a:latin typeface="+mn-lt"/>
                <a:ea typeface="+mn-ea"/>
                <a:cs typeface="+mn-cs"/>
              </a:rPr>
              <a:t>&lt;click&gt;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Total Membership Count and income </a:t>
            </a:r>
            <a:r>
              <a:rPr lang="en-US" sz="1200" b="0" kern="1200" dirty="0">
                <a:solidFill>
                  <a:schemeClr val="tx1"/>
                </a:solidFill>
                <a:effectLst/>
                <a:latin typeface="+mn-lt"/>
                <a:ea typeface="+mn-ea"/>
                <a:cs typeface="+mn-cs"/>
              </a:rPr>
              <a:t>&lt;click&gt;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Upgrade and Increase Percentage </a:t>
            </a:r>
            <a:r>
              <a:rPr lang="en-US" sz="1200" b="0" kern="1200" dirty="0">
                <a:solidFill>
                  <a:schemeClr val="tx1"/>
                </a:solidFill>
                <a:effectLst/>
                <a:latin typeface="+mn-lt"/>
                <a:ea typeface="+mn-ea"/>
                <a:cs typeface="+mn-cs"/>
              </a:rPr>
              <a:t>&lt;click&gt;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Volume by Expiration Date </a:t>
            </a:r>
            <a:r>
              <a:rPr lang="en-US" sz="1200" b="0" kern="1200" dirty="0">
                <a:solidFill>
                  <a:schemeClr val="tx1"/>
                </a:solidFill>
                <a:effectLst/>
                <a:latin typeface="+mn-lt"/>
                <a:ea typeface="+mn-ea"/>
                <a:cs typeface="+mn-cs"/>
              </a:rPr>
              <a:t>&lt;click&gt;</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And they’d like to filter the data by looking at current members only.</a:t>
            </a:r>
          </a:p>
        </p:txBody>
      </p:sp>
      <p:sp>
        <p:nvSpPr>
          <p:cNvPr id="4" name="Slide Number Placeholder 3"/>
          <p:cNvSpPr>
            <a:spLocks noGrp="1"/>
          </p:cNvSpPr>
          <p:nvPr>
            <p:ph type="sldNum" sz="quarter" idx="5"/>
          </p:nvPr>
        </p:nvSpPr>
        <p:spPr/>
        <p:txBody>
          <a:bodyPr/>
          <a:lstStyle/>
          <a:p>
            <a:fld id="{6780D6FF-EC6E-40F2-8E34-E97C912E2E5A}" type="slidenum">
              <a:rPr lang="en-US" smtClean="0"/>
              <a:pPr/>
              <a:t>40</a:t>
            </a:fld>
            <a:endParaRPr lang="en-US" dirty="0"/>
          </a:p>
        </p:txBody>
      </p:sp>
    </p:spTree>
    <p:extLst>
      <p:ext uri="{BB962C8B-B14F-4D97-AF65-F5344CB8AC3E}">
        <p14:creationId xmlns:p14="http://schemas.microsoft.com/office/powerpoint/2010/main" val="14732819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 a template, we decided to use the Membership Renewals Dashboard for a few reasons:</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41</a:t>
            </a:fld>
            <a:endParaRPr lang="en-US" dirty="0"/>
          </a:p>
        </p:txBody>
      </p:sp>
    </p:spTree>
    <p:extLst>
      <p:ext uri="{BB962C8B-B14F-4D97-AF65-F5344CB8AC3E}">
        <p14:creationId xmlns:p14="http://schemas.microsoft.com/office/powerpoint/2010/main" val="376563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It already has Total Member Counts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&lt;CLICK&gt; and it had some easy to use filters</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42</a:t>
            </a:fld>
            <a:endParaRPr lang="en-US" dirty="0"/>
          </a:p>
        </p:txBody>
      </p:sp>
    </p:spTree>
    <p:extLst>
      <p:ext uri="{BB962C8B-B14F-4D97-AF65-F5344CB8AC3E}">
        <p14:creationId xmlns:p14="http://schemas.microsoft.com/office/powerpoint/2010/main" val="36516049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rest of this dashboard also included some helpful widgets, including</a:t>
            </a:r>
          </a:p>
          <a:p>
            <a:r>
              <a:rPr lang="en-US" dirty="0"/>
              <a:t>&lt;CLICK&gt; Volume by Expiration</a:t>
            </a:r>
          </a:p>
          <a:p>
            <a:r>
              <a:rPr lang="en-US" dirty="0"/>
              <a:t>&lt;CLICK&gt; Use of benefits</a:t>
            </a:r>
          </a:p>
        </p:txBody>
      </p:sp>
      <p:sp>
        <p:nvSpPr>
          <p:cNvPr id="4" name="Slide Number Placeholder 3"/>
          <p:cNvSpPr>
            <a:spLocks noGrp="1"/>
          </p:cNvSpPr>
          <p:nvPr>
            <p:ph type="sldNum" sz="quarter" idx="5"/>
          </p:nvPr>
        </p:nvSpPr>
        <p:spPr/>
        <p:txBody>
          <a:bodyPr/>
          <a:lstStyle/>
          <a:p>
            <a:fld id="{6780D6FF-EC6E-40F2-8E34-E97C912E2E5A}" type="slidenum">
              <a:rPr lang="en-US" smtClean="0"/>
              <a:pPr/>
              <a:t>43</a:t>
            </a:fld>
            <a:endParaRPr lang="en-US" dirty="0"/>
          </a:p>
        </p:txBody>
      </p:sp>
    </p:spTree>
    <p:extLst>
      <p:ext uri="{BB962C8B-B14F-4D97-AF65-F5344CB8AC3E}">
        <p14:creationId xmlns:p14="http://schemas.microsoft.com/office/powerpoint/2010/main" val="22204296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We configured our filters to only show Individual Memberships, removed the Expiration Fiscal Year Offset, and Added Current Record.</a:t>
            </a:r>
          </a:p>
        </p:txBody>
      </p:sp>
      <p:sp>
        <p:nvSpPr>
          <p:cNvPr id="4" name="Slide Number Placeholder 3"/>
          <p:cNvSpPr>
            <a:spLocks noGrp="1"/>
          </p:cNvSpPr>
          <p:nvPr>
            <p:ph type="sldNum" sz="quarter" idx="5"/>
          </p:nvPr>
        </p:nvSpPr>
        <p:spPr/>
        <p:txBody>
          <a:bodyPr/>
          <a:lstStyle/>
          <a:p>
            <a:fld id="{6780D6FF-EC6E-40F2-8E34-E97C912E2E5A}" type="slidenum">
              <a:rPr lang="en-US" smtClean="0"/>
              <a:pPr/>
              <a:t>44</a:t>
            </a:fld>
            <a:endParaRPr lang="en-US" dirty="0"/>
          </a:p>
        </p:txBody>
      </p:sp>
    </p:spTree>
    <p:extLst>
      <p:ext uri="{BB962C8B-B14F-4D97-AF65-F5344CB8AC3E}">
        <p14:creationId xmlns:p14="http://schemas.microsoft.com/office/powerpoint/2010/main" val="31701700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Which gave us a better picture of the current members  [click] </a:t>
            </a:r>
          </a:p>
          <a:p>
            <a:endParaRPr lang="en-US" dirty="0"/>
          </a:p>
          <a:p>
            <a:r>
              <a:rPr lang="en-US" dirty="0"/>
              <a:t>Now, on the right you’ll see the status widget. With our newly configured filters, this widget really isn’t providing helpful data anymore – because we know that this dashboard’s purpose is to report on current members, so all will have an active status. &lt;&lt;CLICK&gt;&gt;</a:t>
            </a:r>
          </a:p>
        </p:txBody>
      </p:sp>
      <p:sp>
        <p:nvSpPr>
          <p:cNvPr id="4" name="Slide Number Placeholder 3"/>
          <p:cNvSpPr>
            <a:spLocks noGrp="1"/>
          </p:cNvSpPr>
          <p:nvPr>
            <p:ph type="sldNum" sz="quarter" idx="5"/>
          </p:nvPr>
        </p:nvSpPr>
        <p:spPr/>
        <p:txBody>
          <a:bodyPr/>
          <a:lstStyle/>
          <a:p>
            <a:fld id="{6780D6FF-EC6E-40F2-8E34-E97C912E2E5A}" type="slidenum">
              <a:rPr lang="en-US" smtClean="0"/>
              <a:pPr/>
              <a:t>45</a:t>
            </a:fld>
            <a:endParaRPr lang="en-US" dirty="0"/>
          </a:p>
        </p:txBody>
      </p:sp>
    </p:spTree>
    <p:extLst>
      <p:ext uri="{BB962C8B-B14F-4D97-AF65-F5344CB8AC3E}">
        <p14:creationId xmlns:p14="http://schemas.microsoft.com/office/powerpoint/2010/main" val="154789789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 deleted it.</a:t>
            </a:r>
          </a:p>
          <a:p>
            <a:endParaRPr lang="en-US" dirty="0"/>
          </a:p>
          <a:p>
            <a:r>
              <a:rPr lang="en-US" dirty="0"/>
              <a:t>But we did want another measure in our high level metrics – total Membership Income. The Indicator widget on the left was the right format for this, so we decided to duplicate it to create our own.</a:t>
            </a:r>
          </a:p>
        </p:txBody>
      </p:sp>
      <p:sp>
        <p:nvSpPr>
          <p:cNvPr id="4" name="Slide Number Placeholder 3"/>
          <p:cNvSpPr>
            <a:spLocks noGrp="1"/>
          </p:cNvSpPr>
          <p:nvPr>
            <p:ph type="sldNum" sz="quarter" idx="5"/>
          </p:nvPr>
        </p:nvSpPr>
        <p:spPr/>
        <p:txBody>
          <a:bodyPr/>
          <a:lstStyle/>
          <a:p>
            <a:fld id="{6780D6FF-EC6E-40F2-8E34-E97C912E2E5A}" type="slidenum">
              <a:rPr lang="en-US" smtClean="0"/>
              <a:pPr/>
              <a:t>46</a:t>
            </a:fld>
            <a:endParaRPr lang="en-US" dirty="0"/>
          </a:p>
        </p:txBody>
      </p:sp>
    </p:spTree>
    <p:extLst>
      <p:ext uri="{BB962C8B-B14F-4D97-AF65-F5344CB8AC3E}">
        <p14:creationId xmlns:p14="http://schemas.microsoft.com/office/powerpoint/2010/main" val="296653867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going to your “… “ menu, you’ll see an option for Duplicate. This will create a second widget right next to the existing widget. </a:t>
            </a:r>
          </a:p>
          <a:p>
            <a:endParaRPr lang="en-US" dirty="0"/>
          </a:p>
          <a:p>
            <a:r>
              <a:rPr lang="en-US" dirty="0"/>
              <a:t>This may look a little weird at first, but by &lt;&lt;CLICK &gt;&gt; using the gray bars, &lt;&lt;CLICK plays video&gt;&gt;  you can rearrange the size of your widgets to give each widget the appropriate amount of space </a:t>
            </a:r>
          </a:p>
        </p:txBody>
      </p:sp>
      <p:sp>
        <p:nvSpPr>
          <p:cNvPr id="4" name="Slide Number Placeholder 3"/>
          <p:cNvSpPr>
            <a:spLocks noGrp="1"/>
          </p:cNvSpPr>
          <p:nvPr>
            <p:ph type="sldNum" sz="quarter" idx="5"/>
          </p:nvPr>
        </p:nvSpPr>
        <p:spPr/>
        <p:txBody>
          <a:bodyPr/>
          <a:lstStyle/>
          <a:p>
            <a:fld id="{6780D6FF-EC6E-40F2-8E34-E97C912E2E5A}" type="slidenum">
              <a:rPr lang="en-US" smtClean="0"/>
              <a:pPr/>
              <a:t>47</a:t>
            </a:fld>
            <a:endParaRPr lang="en-US" dirty="0"/>
          </a:p>
        </p:txBody>
      </p:sp>
    </p:spTree>
    <p:extLst>
      <p:ext uri="{BB962C8B-B14F-4D97-AF65-F5344CB8AC3E}">
        <p14:creationId xmlns:p14="http://schemas.microsoft.com/office/powerpoint/2010/main" val="27735194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that was configured, we used the edit pencil &lt;&lt;CLICK&gt;&gt; to open the widget editor </a:t>
            </a:r>
          </a:p>
          <a:p>
            <a:endParaRPr lang="en-US" dirty="0"/>
          </a:p>
          <a:p>
            <a:r>
              <a:rPr lang="en-US" dirty="0"/>
              <a:t>&lt;&lt;CLICK&gt;&gt;</a:t>
            </a:r>
          </a:p>
        </p:txBody>
      </p:sp>
      <p:sp>
        <p:nvSpPr>
          <p:cNvPr id="4" name="Slide Number Placeholder 3"/>
          <p:cNvSpPr>
            <a:spLocks noGrp="1"/>
          </p:cNvSpPr>
          <p:nvPr>
            <p:ph type="sldNum" sz="quarter" idx="5"/>
          </p:nvPr>
        </p:nvSpPr>
        <p:spPr/>
        <p:txBody>
          <a:bodyPr/>
          <a:lstStyle/>
          <a:p>
            <a:fld id="{6780D6FF-EC6E-40F2-8E34-E97C912E2E5A}" type="slidenum">
              <a:rPr lang="en-US" smtClean="0"/>
              <a:pPr/>
              <a:t>48</a:t>
            </a:fld>
            <a:endParaRPr lang="en-US" dirty="0"/>
          </a:p>
        </p:txBody>
      </p:sp>
    </p:spTree>
    <p:extLst>
      <p:ext uri="{BB962C8B-B14F-4D97-AF65-F5344CB8AC3E}">
        <p14:creationId xmlns:p14="http://schemas.microsoft.com/office/powerpoint/2010/main" val="28182731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in the widget editor – we’re going to swap  the Membership Count for the Total Membership Income or Total Amount. We’ll do this by deleting the # of Memberships &lt;&lt;CLICK&gt;&gt; using the trash can icon</a:t>
            </a:r>
          </a:p>
        </p:txBody>
      </p:sp>
      <p:sp>
        <p:nvSpPr>
          <p:cNvPr id="4" name="Slide Number Placeholder 3"/>
          <p:cNvSpPr>
            <a:spLocks noGrp="1"/>
          </p:cNvSpPr>
          <p:nvPr>
            <p:ph type="sldNum" sz="quarter" idx="5"/>
          </p:nvPr>
        </p:nvSpPr>
        <p:spPr/>
        <p:txBody>
          <a:bodyPr/>
          <a:lstStyle/>
          <a:p>
            <a:fld id="{6780D6FF-EC6E-40F2-8E34-E97C912E2E5A}" type="slidenum">
              <a:rPr lang="en-US" smtClean="0"/>
              <a:pPr/>
              <a:t>49</a:t>
            </a:fld>
            <a:endParaRPr lang="en-US" dirty="0"/>
          </a:p>
        </p:txBody>
      </p:sp>
    </p:spTree>
    <p:extLst>
      <p:ext uri="{BB962C8B-B14F-4D97-AF65-F5344CB8AC3E}">
        <p14:creationId xmlns:p14="http://schemas.microsoft.com/office/powerpoint/2010/main" val="60125522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add our new value, we’ll use the plus sign and search for Amount. [click] As a tip, searching for the word Amount in any cube will provide you a list of the monetary values available in analytics. Similarly “Count” is good for Total #s of Tickets, Contributions, Memberships, etc. </a:t>
            </a:r>
          </a:p>
        </p:txBody>
      </p:sp>
      <p:sp>
        <p:nvSpPr>
          <p:cNvPr id="4" name="Slide Number Placeholder 3"/>
          <p:cNvSpPr>
            <a:spLocks noGrp="1"/>
          </p:cNvSpPr>
          <p:nvPr>
            <p:ph type="sldNum" sz="quarter" idx="5"/>
          </p:nvPr>
        </p:nvSpPr>
        <p:spPr/>
        <p:txBody>
          <a:bodyPr/>
          <a:lstStyle/>
          <a:p>
            <a:fld id="{6780D6FF-EC6E-40F2-8E34-E97C912E2E5A}" type="slidenum">
              <a:rPr lang="en-US" smtClean="0"/>
              <a:pPr/>
              <a:t>50</a:t>
            </a:fld>
            <a:endParaRPr lang="en-US" dirty="0"/>
          </a:p>
        </p:txBody>
      </p:sp>
    </p:spTree>
    <p:extLst>
      <p:ext uri="{BB962C8B-B14F-4D97-AF65-F5344CB8AC3E}">
        <p14:creationId xmlns:p14="http://schemas.microsoft.com/office/powerpoint/2010/main" val="146159512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we use the number formatting, visible by </a:t>
            </a:r>
            <a:r>
              <a:rPr lang="en-US" dirty="0" err="1"/>
              <a:t>mousing</a:t>
            </a:r>
            <a:r>
              <a:rPr lang="en-US" dirty="0"/>
              <a:t> over the value &lt;&lt;CLICK&gt;&gt;and using the format menu &lt;&lt;CLICK&gt;&gt; to add the proper currency markers, including US and AUS $, the Euro, and British Pound.</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51</a:t>
            </a:fld>
            <a:endParaRPr lang="en-US" dirty="0"/>
          </a:p>
        </p:txBody>
      </p:sp>
    </p:spTree>
    <p:extLst>
      <p:ext uri="{BB962C8B-B14F-4D97-AF65-F5344CB8AC3E}">
        <p14:creationId xmlns:p14="http://schemas.microsoft.com/office/powerpoint/2010/main" val="11653584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here’s our final product. We did a little clean-up, for example, In both cases, we also deleted the secondary count. For Count – the # of memberships = # of constituents since all constituents can only have 1 current membership in a membership org.</a:t>
            </a:r>
          </a:p>
          <a:p>
            <a:endParaRPr lang="en-US" dirty="0"/>
          </a:p>
          <a:p>
            <a:r>
              <a:rPr lang="en-US" dirty="0"/>
              <a:t>In the end, we got our key metrics – how many and how much.</a:t>
            </a:r>
          </a:p>
        </p:txBody>
      </p:sp>
      <p:sp>
        <p:nvSpPr>
          <p:cNvPr id="4" name="Slide Number Placeholder 3"/>
          <p:cNvSpPr>
            <a:spLocks noGrp="1"/>
          </p:cNvSpPr>
          <p:nvPr>
            <p:ph type="sldNum" sz="quarter" idx="5"/>
          </p:nvPr>
        </p:nvSpPr>
        <p:spPr/>
        <p:txBody>
          <a:bodyPr/>
          <a:lstStyle/>
          <a:p>
            <a:fld id="{6780D6FF-EC6E-40F2-8E34-E97C912E2E5A}" type="slidenum">
              <a:rPr lang="en-US" smtClean="0"/>
              <a:pPr/>
              <a:t>52</a:t>
            </a:fld>
            <a:endParaRPr lang="en-US" dirty="0"/>
          </a:p>
        </p:txBody>
      </p:sp>
    </p:spTree>
    <p:extLst>
      <p:ext uri="{BB962C8B-B14F-4D97-AF65-F5344CB8AC3E}">
        <p14:creationId xmlns:p14="http://schemas.microsoft.com/office/powerpoint/2010/main" val="313990836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the whole, we decided much of the other widgets were useful when looking at current member. For example, the Expiration Date Curve not only allowed us to look ahead at when our current members were expiring but it also gave us insight into a few weird memberships with expirations dates 5 to 75 years into the future! &lt;&lt;CLICK&gt;&gt;</a:t>
            </a:r>
          </a:p>
          <a:p>
            <a:endParaRPr lang="en-US" dirty="0"/>
          </a:p>
          <a:p>
            <a:r>
              <a:rPr lang="en-US" dirty="0"/>
              <a:t>Thankfully with Tessitura Analytics, we were able to right click to drill into the data to find out the Constituent IDs and Names to figure out why they had such long membership periods.</a:t>
            </a:r>
          </a:p>
        </p:txBody>
      </p:sp>
      <p:sp>
        <p:nvSpPr>
          <p:cNvPr id="4" name="Slide Number Placeholder 3"/>
          <p:cNvSpPr>
            <a:spLocks noGrp="1"/>
          </p:cNvSpPr>
          <p:nvPr>
            <p:ph type="sldNum" sz="quarter" idx="5"/>
          </p:nvPr>
        </p:nvSpPr>
        <p:spPr/>
        <p:txBody>
          <a:bodyPr/>
          <a:lstStyle/>
          <a:p>
            <a:fld id="{6780D6FF-EC6E-40F2-8E34-E97C912E2E5A}" type="slidenum">
              <a:rPr lang="en-US" smtClean="0"/>
              <a:pPr/>
              <a:t>53</a:t>
            </a:fld>
            <a:endParaRPr lang="en-US" dirty="0"/>
          </a:p>
        </p:txBody>
      </p:sp>
    </p:spTree>
    <p:extLst>
      <p:ext uri="{BB962C8B-B14F-4D97-AF65-F5344CB8AC3E}">
        <p14:creationId xmlns:p14="http://schemas.microsoft.com/office/powerpoint/2010/main" val="38090145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last widget we wanted to look into was the Renewal Rate widget. &lt;&lt;CLICK&gt;&gt; The Volume by Expiration Date widget let us see when current members were expiring; but their current renewal rates look pretty awful for future expiration dates (to be expected). </a:t>
            </a:r>
          </a:p>
          <a:p>
            <a:endParaRPr lang="en-US" dirty="0"/>
          </a:p>
          <a:p>
            <a:r>
              <a:rPr lang="en-US" dirty="0"/>
              <a:t>While this *was* a Membership Renewals dashboard, our current use case is to share key data about our current members - so we decided to use this space to look at Membership Trends</a:t>
            </a:r>
          </a:p>
        </p:txBody>
      </p:sp>
      <p:sp>
        <p:nvSpPr>
          <p:cNvPr id="4" name="Slide Number Placeholder 3"/>
          <p:cNvSpPr>
            <a:spLocks noGrp="1"/>
          </p:cNvSpPr>
          <p:nvPr>
            <p:ph type="sldNum" sz="quarter" idx="5"/>
          </p:nvPr>
        </p:nvSpPr>
        <p:spPr/>
        <p:txBody>
          <a:bodyPr/>
          <a:lstStyle/>
          <a:p>
            <a:fld id="{6780D6FF-EC6E-40F2-8E34-E97C912E2E5A}" type="slidenum">
              <a:rPr lang="en-US" smtClean="0"/>
              <a:pPr/>
              <a:t>54</a:t>
            </a:fld>
            <a:endParaRPr lang="en-US" dirty="0"/>
          </a:p>
        </p:txBody>
      </p:sp>
    </p:spTree>
    <p:extLst>
      <p:ext uri="{BB962C8B-B14F-4D97-AF65-F5344CB8AC3E}">
        <p14:creationId xmlns:p14="http://schemas.microsoft.com/office/powerpoint/2010/main" val="386093043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Again, we opened the widget into the widget editor and in this case – we actually deleted everything! &lt;&lt;CLICK&gt;&gt; &lt;&lt;CLICK&gt;&gt;</a:t>
            </a:r>
          </a:p>
        </p:txBody>
      </p:sp>
      <p:sp>
        <p:nvSpPr>
          <p:cNvPr id="4" name="Slide Number Placeholder 3"/>
          <p:cNvSpPr>
            <a:spLocks noGrp="1"/>
          </p:cNvSpPr>
          <p:nvPr>
            <p:ph type="sldNum" sz="quarter" idx="5"/>
          </p:nvPr>
        </p:nvSpPr>
        <p:spPr/>
        <p:txBody>
          <a:bodyPr/>
          <a:lstStyle/>
          <a:p>
            <a:fld id="{6780D6FF-EC6E-40F2-8E34-E97C912E2E5A}" type="slidenum">
              <a:rPr lang="en-US" smtClean="0"/>
              <a:pPr/>
              <a:t>55</a:t>
            </a:fld>
            <a:endParaRPr lang="en-US" dirty="0"/>
          </a:p>
        </p:txBody>
      </p:sp>
    </p:spTree>
    <p:extLst>
      <p:ext uri="{BB962C8B-B14F-4D97-AF65-F5344CB8AC3E}">
        <p14:creationId xmlns:p14="http://schemas.microsoft.com/office/powerpoint/2010/main" val="324624639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okay approach. The visualization inspired us and felt like the right visualization for our breakdown of trends – it just didn’t have the data we wanted in it. </a:t>
            </a:r>
          </a:p>
        </p:txBody>
      </p:sp>
      <p:sp>
        <p:nvSpPr>
          <p:cNvPr id="4" name="Slide Number Placeholder 3"/>
          <p:cNvSpPr>
            <a:spLocks noGrp="1"/>
          </p:cNvSpPr>
          <p:nvPr>
            <p:ph type="sldNum" sz="quarter" idx="5"/>
          </p:nvPr>
        </p:nvSpPr>
        <p:spPr/>
        <p:txBody>
          <a:bodyPr/>
          <a:lstStyle/>
          <a:p>
            <a:fld id="{6780D6FF-EC6E-40F2-8E34-E97C912E2E5A}" type="slidenum">
              <a:rPr lang="en-US" smtClean="0"/>
              <a:pPr/>
              <a:t>56</a:t>
            </a:fld>
            <a:endParaRPr lang="en-US" dirty="0"/>
          </a:p>
        </p:txBody>
      </p:sp>
    </p:spTree>
    <p:extLst>
      <p:ext uri="{BB962C8B-B14F-4D97-AF65-F5344CB8AC3E}">
        <p14:creationId xmlns:p14="http://schemas.microsoft.com/office/powerpoint/2010/main" val="31592682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started by adding back Trend into the Membership Category and COUNT into the Values.  So Macro Level Trend and Total Membership Count.</a:t>
            </a:r>
          </a:p>
        </p:txBody>
      </p:sp>
      <p:sp>
        <p:nvSpPr>
          <p:cNvPr id="4" name="Slide Number Placeholder 3"/>
          <p:cNvSpPr>
            <a:spLocks noGrp="1"/>
          </p:cNvSpPr>
          <p:nvPr>
            <p:ph type="sldNum" sz="quarter" idx="5"/>
          </p:nvPr>
        </p:nvSpPr>
        <p:spPr/>
        <p:txBody>
          <a:bodyPr/>
          <a:lstStyle/>
          <a:p>
            <a:fld id="{6780D6FF-EC6E-40F2-8E34-E97C912E2E5A}" type="slidenum">
              <a:rPr lang="en-US" smtClean="0"/>
              <a:pPr/>
              <a:t>57</a:t>
            </a:fld>
            <a:endParaRPr lang="en-US" dirty="0"/>
          </a:p>
        </p:txBody>
      </p:sp>
    </p:spTree>
    <p:extLst>
      <p:ext uri="{BB962C8B-B14F-4D97-AF65-F5344CB8AC3E}">
        <p14:creationId xmlns:p14="http://schemas.microsoft.com/office/powerpoint/2010/main" val="96415812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Looks great. But what we wanted was the percentage of Increases and Upgrades within the membership structure. </a:t>
            </a:r>
          </a:p>
          <a:p>
            <a:endParaRPr lang="en-US" dirty="0"/>
          </a:p>
          <a:p>
            <a:r>
              <a:rPr lang="en-US" dirty="0"/>
              <a:t>In that case, we don’t want to categorize by the trend, but “break-by” &lt;&lt;CLICK&gt;&gt; our overall groups by their trends. </a:t>
            </a:r>
          </a:p>
        </p:txBody>
      </p:sp>
      <p:sp>
        <p:nvSpPr>
          <p:cNvPr id="4" name="Slide Number Placeholder 3"/>
          <p:cNvSpPr>
            <a:spLocks noGrp="1"/>
          </p:cNvSpPr>
          <p:nvPr>
            <p:ph type="sldNum" sz="quarter" idx="5"/>
          </p:nvPr>
        </p:nvSpPr>
        <p:spPr/>
        <p:txBody>
          <a:bodyPr/>
          <a:lstStyle/>
          <a:p>
            <a:fld id="{6780D6FF-EC6E-40F2-8E34-E97C912E2E5A}" type="slidenum">
              <a:rPr lang="en-US" smtClean="0"/>
              <a:pPr/>
              <a:t>58</a:t>
            </a:fld>
            <a:endParaRPr lang="en-US" dirty="0"/>
          </a:p>
        </p:txBody>
      </p:sp>
    </p:spTree>
    <p:extLst>
      <p:ext uri="{BB962C8B-B14F-4D97-AF65-F5344CB8AC3E}">
        <p14:creationId xmlns:p14="http://schemas.microsoft.com/office/powerpoint/2010/main" val="30162478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do that, we moved Macro to the Break By and added Membership Categories; which gave us a nice breakout of trending by category – but it still didn’t give us percentages&lt;&lt;CLICK TO PLAY &gt;&gt;</a:t>
            </a:r>
          </a:p>
          <a:p>
            <a:r>
              <a:rPr lang="en-US" dirty="0"/>
              <a:t>We tried Stacked which showed percentages but was hard to read for the smaller (but VIP) membership categories.</a:t>
            </a:r>
          </a:p>
          <a:p>
            <a:r>
              <a:rPr lang="en-US" dirty="0"/>
              <a:t>We ended up using Stack 100 – which slows the percentage of a whole. We can still see the individual numbers, but we can also see that increases are greater for our upper membership program than our basic membership program!</a:t>
            </a:r>
          </a:p>
        </p:txBody>
      </p:sp>
      <p:sp>
        <p:nvSpPr>
          <p:cNvPr id="4" name="Slide Number Placeholder 3"/>
          <p:cNvSpPr>
            <a:spLocks noGrp="1"/>
          </p:cNvSpPr>
          <p:nvPr>
            <p:ph type="sldNum" sz="quarter" idx="5"/>
          </p:nvPr>
        </p:nvSpPr>
        <p:spPr/>
        <p:txBody>
          <a:bodyPr/>
          <a:lstStyle/>
          <a:p>
            <a:fld id="{6780D6FF-EC6E-40F2-8E34-E97C912E2E5A}" type="slidenum">
              <a:rPr lang="en-US" smtClean="0"/>
              <a:pPr/>
              <a:t>59</a:t>
            </a:fld>
            <a:endParaRPr lang="en-US" dirty="0"/>
          </a:p>
        </p:txBody>
      </p:sp>
    </p:spTree>
    <p:extLst>
      <p:ext uri="{BB962C8B-B14F-4D97-AF65-F5344CB8AC3E}">
        <p14:creationId xmlns:p14="http://schemas.microsoft.com/office/powerpoint/2010/main" val="315845205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Voila! </a:t>
            </a:r>
            <a:r>
              <a:rPr lang="en-US" sz="1200" b="0" kern="1200" dirty="0">
                <a:solidFill>
                  <a:schemeClr val="tx1"/>
                </a:solidFill>
                <a:effectLst/>
                <a:latin typeface="+mn-lt"/>
                <a:ea typeface="+mn-ea"/>
                <a:cs typeface="+mn-cs"/>
              </a:rPr>
              <a:t>&lt;click&gt; </a:t>
            </a:r>
            <a:r>
              <a:rPr lang="en-US" dirty="0"/>
              <a:t>Here’s our new Dashboard</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60</a:t>
            </a:fld>
            <a:endParaRPr lang="en-US" dirty="0"/>
          </a:p>
        </p:txBody>
      </p:sp>
    </p:spTree>
    <p:extLst>
      <p:ext uri="{BB962C8B-B14F-4D97-AF65-F5344CB8AC3E}">
        <p14:creationId xmlns:p14="http://schemas.microsoft.com/office/powerpoint/2010/main" val="152789627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also used the bottom to just count # of members instead of showing unrenewed vs. renewed.</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61</a:t>
            </a:fld>
            <a:endParaRPr lang="en-US" dirty="0"/>
          </a:p>
        </p:txBody>
      </p:sp>
    </p:spTree>
    <p:extLst>
      <p:ext uri="{BB962C8B-B14F-4D97-AF65-F5344CB8AC3E}">
        <p14:creationId xmlns:p14="http://schemas.microsoft.com/office/powerpoint/2010/main" val="7609556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last organization was looking to use Analytics to replace their monthly development progress to goal report. Each month this report took days to prepare and close because they were using multiple sources and reports to collect the data.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Key Metrics Include: </a:t>
            </a:r>
            <a:r>
              <a:rPr lang="en-US" sz="1200" b="0" kern="1200" dirty="0">
                <a:solidFill>
                  <a:schemeClr val="tx1"/>
                </a:solidFill>
                <a:effectLst/>
                <a:latin typeface="+mn-lt"/>
                <a:ea typeface="+mn-ea"/>
                <a:cs typeface="+mn-cs"/>
              </a:rPr>
              <a:t>&lt;click&gt;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Campaign Progress to Goal </a:t>
            </a:r>
            <a:r>
              <a:rPr lang="en-US" sz="1200" b="0" kern="1200" dirty="0">
                <a:solidFill>
                  <a:schemeClr val="tx1"/>
                </a:solidFill>
                <a:effectLst/>
                <a:latin typeface="+mn-lt"/>
                <a:ea typeface="+mn-ea"/>
                <a:cs typeface="+mn-cs"/>
              </a:rPr>
              <a:t>&lt;click&gt;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Income by Fund </a:t>
            </a:r>
            <a:r>
              <a:rPr lang="en-US" sz="1200" b="0" kern="1200" dirty="0">
                <a:solidFill>
                  <a:schemeClr val="tx1"/>
                </a:solidFill>
                <a:effectLst/>
                <a:latin typeface="+mn-lt"/>
                <a:ea typeface="+mn-ea"/>
                <a:cs typeface="+mn-cs"/>
              </a:rPr>
              <a:t>&lt;click&gt;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Comparison to Previous Fiscal Years </a:t>
            </a:r>
            <a:r>
              <a:rPr lang="en-US" sz="1200" b="0" kern="1200" dirty="0">
                <a:solidFill>
                  <a:schemeClr val="tx1"/>
                </a:solidFill>
                <a:effectLst/>
                <a:latin typeface="+mn-lt"/>
                <a:ea typeface="+mn-ea"/>
                <a:cs typeface="+mn-cs"/>
              </a:rPr>
              <a:t>&lt;click&gt;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our filter requirement is our Current Fiscal Year Campaigns </a:t>
            </a:r>
            <a:r>
              <a:rPr lang="en-US" sz="1200" b="0" kern="1200" dirty="0">
                <a:solidFill>
                  <a:schemeClr val="tx1"/>
                </a:solidFill>
                <a:effectLst/>
                <a:latin typeface="+mn-lt"/>
                <a:ea typeface="+mn-ea"/>
                <a:cs typeface="+mn-cs"/>
              </a:rPr>
              <a:t>&lt;click&gt;</a:t>
            </a:r>
          </a:p>
        </p:txBody>
      </p:sp>
      <p:sp>
        <p:nvSpPr>
          <p:cNvPr id="4" name="Slide Number Placeholder 3"/>
          <p:cNvSpPr>
            <a:spLocks noGrp="1"/>
          </p:cNvSpPr>
          <p:nvPr>
            <p:ph type="sldNum" sz="quarter" idx="5"/>
          </p:nvPr>
        </p:nvSpPr>
        <p:spPr/>
        <p:txBody>
          <a:bodyPr/>
          <a:lstStyle/>
          <a:p>
            <a:fld id="{6780D6FF-EC6E-40F2-8E34-E97C912E2E5A}" type="slidenum">
              <a:rPr lang="en-US" smtClean="0"/>
              <a:pPr/>
              <a:t>62</a:t>
            </a:fld>
            <a:endParaRPr lang="en-US" dirty="0"/>
          </a:p>
        </p:txBody>
      </p:sp>
    </p:spTree>
    <p:extLst>
      <p:ext uri="{BB962C8B-B14F-4D97-AF65-F5344CB8AC3E}">
        <p14:creationId xmlns:p14="http://schemas.microsoft.com/office/powerpoint/2010/main" val="177642603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 a template, we decided to use the Membership Renewals Dashboard for a few reasons:</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63</a:t>
            </a:fld>
            <a:endParaRPr lang="en-US" dirty="0"/>
          </a:p>
        </p:txBody>
      </p:sp>
    </p:spTree>
    <p:extLst>
      <p:ext uri="{BB962C8B-B14F-4D97-AF65-F5344CB8AC3E}">
        <p14:creationId xmlns:p14="http://schemas.microsoft.com/office/powerpoint/2010/main" val="214335914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[click]  It includes Campaign Progress to Goal [click]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Income by Fund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Note: Does not include YOY Comparison – but it was a good start</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64</a:t>
            </a:fld>
            <a:endParaRPr lang="en-US" dirty="0"/>
          </a:p>
        </p:txBody>
      </p:sp>
    </p:spTree>
    <p:extLst>
      <p:ext uri="{BB962C8B-B14F-4D97-AF65-F5344CB8AC3E}">
        <p14:creationId xmlns:p14="http://schemas.microsoft.com/office/powerpoint/2010/main" val="33569226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 always – let’s start with our filters! </a:t>
            </a:r>
            <a:r>
              <a:rPr lang="en-US" sz="1200" b="0" kern="1200" dirty="0">
                <a:solidFill>
                  <a:schemeClr val="tx1"/>
                </a:solidFill>
                <a:effectLst/>
                <a:latin typeface="+mn-lt"/>
                <a:ea typeface="+mn-ea"/>
                <a:cs typeface="+mn-cs"/>
              </a:rPr>
              <a:t>&lt;click&gt;</a:t>
            </a:r>
          </a:p>
          <a:p>
            <a:r>
              <a:rPr lang="en-US" dirty="0"/>
              <a:t>We removed the Campaign ID and Configured the Current Fiscal Year Filter to the Current Year</a:t>
            </a:r>
          </a:p>
        </p:txBody>
      </p:sp>
      <p:sp>
        <p:nvSpPr>
          <p:cNvPr id="4" name="Slide Number Placeholder 3"/>
          <p:cNvSpPr>
            <a:spLocks noGrp="1"/>
          </p:cNvSpPr>
          <p:nvPr>
            <p:ph type="sldNum" sz="quarter" idx="5"/>
          </p:nvPr>
        </p:nvSpPr>
        <p:spPr/>
        <p:txBody>
          <a:bodyPr/>
          <a:lstStyle/>
          <a:p>
            <a:fld id="{6780D6FF-EC6E-40F2-8E34-E97C912E2E5A}" type="slidenum">
              <a:rPr lang="en-US" smtClean="0"/>
              <a:pPr/>
              <a:t>65</a:t>
            </a:fld>
            <a:endParaRPr lang="en-US" dirty="0"/>
          </a:p>
        </p:txBody>
      </p:sp>
    </p:spTree>
    <p:extLst>
      <p:ext uri="{BB962C8B-B14F-4D97-AF65-F5344CB8AC3E}">
        <p14:creationId xmlns:p14="http://schemas.microsoft.com/office/powerpoint/2010/main" val="218415482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case, the dashboard already had the data we wanted – it was just limited. The first thing we did was edit the Fund Progress widget to remove the Top 5 filter</a:t>
            </a:r>
          </a:p>
        </p:txBody>
      </p:sp>
      <p:sp>
        <p:nvSpPr>
          <p:cNvPr id="4" name="Slide Number Placeholder 3"/>
          <p:cNvSpPr>
            <a:spLocks noGrp="1"/>
          </p:cNvSpPr>
          <p:nvPr>
            <p:ph type="sldNum" sz="quarter" idx="5"/>
          </p:nvPr>
        </p:nvSpPr>
        <p:spPr/>
        <p:txBody>
          <a:bodyPr/>
          <a:lstStyle/>
          <a:p>
            <a:fld id="{6780D6FF-EC6E-40F2-8E34-E97C912E2E5A}" type="slidenum">
              <a:rPr lang="en-US" smtClean="0"/>
              <a:pPr/>
              <a:t>66</a:t>
            </a:fld>
            <a:endParaRPr lang="en-US" dirty="0"/>
          </a:p>
        </p:txBody>
      </p:sp>
    </p:spTree>
    <p:extLst>
      <p:ext uri="{BB962C8B-B14F-4D97-AF65-F5344CB8AC3E}">
        <p14:creationId xmlns:p14="http://schemas.microsoft.com/office/powerpoint/2010/main" val="37274576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 the right  you can see this dashboard is limited with a widget filter to just the highest grossing funds. BY deleting that…</a:t>
            </a:r>
          </a:p>
        </p:txBody>
      </p:sp>
      <p:sp>
        <p:nvSpPr>
          <p:cNvPr id="4" name="Slide Number Placeholder 3"/>
          <p:cNvSpPr>
            <a:spLocks noGrp="1"/>
          </p:cNvSpPr>
          <p:nvPr>
            <p:ph type="sldNum" sz="quarter" idx="5"/>
          </p:nvPr>
        </p:nvSpPr>
        <p:spPr/>
        <p:txBody>
          <a:bodyPr/>
          <a:lstStyle/>
          <a:p>
            <a:fld id="{6780D6FF-EC6E-40F2-8E34-E97C912E2E5A}" type="slidenum">
              <a:rPr lang="en-US" smtClean="0"/>
              <a:pPr/>
              <a:t>67</a:t>
            </a:fld>
            <a:endParaRPr lang="en-US" dirty="0"/>
          </a:p>
        </p:txBody>
      </p:sp>
    </p:spTree>
    <p:extLst>
      <p:ext uri="{BB962C8B-B14F-4D97-AF65-F5344CB8AC3E}">
        <p14:creationId xmlns:p14="http://schemas.microsoft.com/office/powerpoint/2010/main" val="32541171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we’re able to see ALL Funds</a:t>
            </a:r>
          </a:p>
        </p:txBody>
      </p:sp>
      <p:sp>
        <p:nvSpPr>
          <p:cNvPr id="4" name="Slide Number Placeholder 3"/>
          <p:cNvSpPr>
            <a:spLocks noGrp="1"/>
          </p:cNvSpPr>
          <p:nvPr>
            <p:ph type="sldNum" sz="quarter" idx="5"/>
          </p:nvPr>
        </p:nvSpPr>
        <p:spPr/>
        <p:txBody>
          <a:bodyPr/>
          <a:lstStyle/>
          <a:p>
            <a:fld id="{6780D6FF-EC6E-40F2-8E34-E97C912E2E5A}" type="slidenum">
              <a:rPr lang="en-US" smtClean="0"/>
              <a:pPr/>
              <a:t>68</a:t>
            </a:fld>
            <a:endParaRPr lang="en-US" dirty="0"/>
          </a:p>
        </p:txBody>
      </p:sp>
    </p:spTree>
    <p:extLst>
      <p:ext uri="{BB962C8B-B14F-4D97-AF65-F5344CB8AC3E}">
        <p14:creationId xmlns:p14="http://schemas.microsoft.com/office/powerpoint/2010/main" val="362547693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 we now had a more detailed list, we decided to remove the designations (which were used by gift officers for internal tracking but not relevant on this report) and just keep the fund progress.</a:t>
            </a:r>
          </a:p>
        </p:txBody>
      </p:sp>
      <p:sp>
        <p:nvSpPr>
          <p:cNvPr id="4" name="Slide Number Placeholder 3"/>
          <p:cNvSpPr>
            <a:spLocks noGrp="1"/>
          </p:cNvSpPr>
          <p:nvPr>
            <p:ph type="sldNum" sz="quarter" idx="5"/>
          </p:nvPr>
        </p:nvSpPr>
        <p:spPr/>
        <p:txBody>
          <a:bodyPr/>
          <a:lstStyle/>
          <a:p>
            <a:fld id="{6780D6FF-EC6E-40F2-8E34-E97C912E2E5A}" type="slidenum">
              <a:rPr lang="en-US" smtClean="0"/>
              <a:pPr/>
              <a:t>69</a:t>
            </a:fld>
            <a:endParaRPr lang="en-US" dirty="0"/>
          </a:p>
        </p:txBody>
      </p:sp>
    </p:spTree>
    <p:extLst>
      <p:ext uri="{BB962C8B-B14F-4D97-AF65-F5344CB8AC3E}">
        <p14:creationId xmlns:p14="http://schemas.microsoft.com/office/powerpoint/2010/main" val="283059932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last thing we needed to address was YOY comparisons. Since the dashboard didn’t cover this – we decided to add a new widget from scratch &lt;&lt;CLICK&gt;&gt;</a:t>
            </a:r>
          </a:p>
        </p:txBody>
      </p:sp>
      <p:sp>
        <p:nvSpPr>
          <p:cNvPr id="4" name="Slide Number Placeholder 3"/>
          <p:cNvSpPr>
            <a:spLocks noGrp="1"/>
          </p:cNvSpPr>
          <p:nvPr>
            <p:ph type="sldNum" sz="quarter" idx="5"/>
          </p:nvPr>
        </p:nvSpPr>
        <p:spPr/>
        <p:txBody>
          <a:bodyPr/>
          <a:lstStyle/>
          <a:p>
            <a:fld id="{6780D6FF-EC6E-40F2-8E34-E97C912E2E5A}" type="slidenum">
              <a:rPr lang="en-US" smtClean="0"/>
              <a:pPr/>
              <a:t>70</a:t>
            </a:fld>
            <a:endParaRPr lang="en-US" dirty="0"/>
          </a:p>
        </p:txBody>
      </p:sp>
    </p:spTree>
    <p:extLst>
      <p:ext uri="{BB962C8B-B14F-4D97-AF65-F5344CB8AC3E}">
        <p14:creationId xmlns:p14="http://schemas.microsoft.com/office/powerpoint/2010/main" val="80506156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our widget wizard. Using the yellow select data button, you can choose the fields you want</a:t>
            </a:r>
          </a:p>
        </p:txBody>
      </p:sp>
      <p:sp>
        <p:nvSpPr>
          <p:cNvPr id="4" name="Slide Number Placeholder 3"/>
          <p:cNvSpPr>
            <a:spLocks noGrp="1"/>
          </p:cNvSpPr>
          <p:nvPr>
            <p:ph type="sldNum" sz="quarter" idx="5"/>
          </p:nvPr>
        </p:nvSpPr>
        <p:spPr/>
        <p:txBody>
          <a:bodyPr/>
          <a:lstStyle/>
          <a:p>
            <a:fld id="{6780D6FF-EC6E-40F2-8E34-E97C912E2E5A}" type="slidenum">
              <a:rPr lang="en-US" smtClean="0"/>
              <a:pPr/>
              <a:t>71</a:t>
            </a:fld>
            <a:endParaRPr lang="en-US" dirty="0"/>
          </a:p>
        </p:txBody>
      </p:sp>
    </p:spTree>
    <p:extLst>
      <p:ext uri="{BB962C8B-B14F-4D97-AF65-F5344CB8AC3E}">
        <p14:creationId xmlns:p14="http://schemas.microsoft.com/office/powerpoint/2010/main" val="282689529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select data, the wizard may suggest different visualizations &lt;&lt;click&gt;&gt; But as a tip, I like to recommend always starting with a pivot table before choosing a visualization.</a:t>
            </a:r>
          </a:p>
        </p:txBody>
      </p:sp>
      <p:sp>
        <p:nvSpPr>
          <p:cNvPr id="4" name="Slide Number Placeholder 3"/>
          <p:cNvSpPr>
            <a:spLocks noGrp="1"/>
          </p:cNvSpPr>
          <p:nvPr>
            <p:ph type="sldNum" sz="quarter" idx="5"/>
          </p:nvPr>
        </p:nvSpPr>
        <p:spPr/>
        <p:txBody>
          <a:bodyPr/>
          <a:lstStyle/>
          <a:p>
            <a:fld id="{6780D6FF-EC6E-40F2-8E34-E97C912E2E5A}" type="slidenum">
              <a:rPr lang="en-US" smtClean="0"/>
              <a:pPr/>
              <a:t>72</a:t>
            </a:fld>
            <a:endParaRPr lang="en-US" dirty="0"/>
          </a:p>
        </p:txBody>
      </p:sp>
    </p:spTree>
    <p:extLst>
      <p:ext uri="{BB962C8B-B14F-4D97-AF65-F5344CB8AC3E}">
        <p14:creationId xmlns:p14="http://schemas.microsoft.com/office/powerpoint/2010/main" val="8798433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you’ve selected your basic data points, the Advanced Configuration button will return you to the editor we’ve been using so far.</a:t>
            </a:r>
          </a:p>
        </p:txBody>
      </p:sp>
      <p:sp>
        <p:nvSpPr>
          <p:cNvPr id="4" name="Slide Number Placeholder 3"/>
          <p:cNvSpPr>
            <a:spLocks noGrp="1"/>
          </p:cNvSpPr>
          <p:nvPr>
            <p:ph type="sldNum" sz="quarter" idx="5"/>
          </p:nvPr>
        </p:nvSpPr>
        <p:spPr/>
        <p:txBody>
          <a:bodyPr/>
          <a:lstStyle/>
          <a:p>
            <a:fld id="{6780D6FF-EC6E-40F2-8E34-E97C912E2E5A}" type="slidenum">
              <a:rPr lang="en-US" smtClean="0"/>
              <a:pPr/>
              <a:t>73</a:t>
            </a:fld>
            <a:endParaRPr lang="en-US" dirty="0"/>
          </a:p>
        </p:txBody>
      </p:sp>
    </p:spTree>
    <p:extLst>
      <p:ext uri="{BB962C8B-B14F-4D97-AF65-F5344CB8AC3E}">
        <p14:creationId xmlns:p14="http://schemas.microsoft.com/office/powerpoint/2010/main" val="117145322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we’ll add a column to add FY</a:t>
            </a:r>
          </a:p>
        </p:txBody>
      </p:sp>
      <p:sp>
        <p:nvSpPr>
          <p:cNvPr id="4" name="Slide Number Placeholder 3"/>
          <p:cNvSpPr>
            <a:spLocks noGrp="1"/>
          </p:cNvSpPr>
          <p:nvPr>
            <p:ph type="sldNum" sz="quarter" idx="5"/>
          </p:nvPr>
        </p:nvSpPr>
        <p:spPr/>
        <p:txBody>
          <a:bodyPr/>
          <a:lstStyle/>
          <a:p>
            <a:fld id="{6780D6FF-EC6E-40F2-8E34-E97C912E2E5A}" type="slidenum">
              <a:rPr lang="en-US" smtClean="0"/>
              <a:pPr/>
              <a:t>74</a:t>
            </a:fld>
            <a:endParaRPr lang="en-US" dirty="0"/>
          </a:p>
        </p:txBody>
      </p:sp>
    </p:spTree>
    <p:extLst>
      <p:ext uri="{BB962C8B-B14F-4D97-AF65-F5344CB8AC3E}">
        <p14:creationId xmlns:p14="http://schemas.microsoft.com/office/powerpoint/2010/main" val="274712026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You’ll notice only FY19 is showing – this is because this widget respects our Dashboard filters &lt;&lt;CLICK&gt;&gt;, which includes FY. </a:t>
            </a:r>
          </a:p>
        </p:txBody>
      </p:sp>
      <p:sp>
        <p:nvSpPr>
          <p:cNvPr id="4" name="Slide Number Placeholder 3"/>
          <p:cNvSpPr>
            <a:spLocks noGrp="1"/>
          </p:cNvSpPr>
          <p:nvPr>
            <p:ph type="sldNum" sz="quarter" idx="5"/>
          </p:nvPr>
        </p:nvSpPr>
        <p:spPr/>
        <p:txBody>
          <a:bodyPr/>
          <a:lstStyle/>
          <a:p>
            <a:fld id="{6780D6FF-EC6E-40F2-8E34-E97C912E2E5A}" type="slidenum">
              <a:rPr lang="en-US" smtClean="0"/>
              <a:pPr/>
              <a:t>75</a:t>
            </a:fld>
            <a:endParaRPr lang="en-US" dirty="0"/>
          </a:p>
        </p:txBody>
      </p:sp>
    </p:spTree>
    <p:extLst>
      <p:ext uri="{BB962C8B-B14F-4D97-AF65-F5344CB8AC3E}">
        <p14:creationId xmlns:p14="http://schemas.microsoft.com/office/powerpoint/2010/main" val="40536656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Turning it off gave me a comparison but now I’m looking back to 1989!! So I’ll add a widget filter… </a:t>
            </a:r>
            <a:r>
              <a:rPr lang="en-US" sz="1200" b="0" kern="1200" dirty="0">
                <a:solidFill>
                  <a:schemeClr val="tx1"/>
                </a:solidFill>
                <a:effectLst/>
                <a:latin typeface="+mn-lt"/>
                <a:ea typeface="+mn-ea"/>
                <a:cs typeface="+mn-cs"/>
              </a:rPr>
              <a:t>&lt;click&gt;</a:t>
            </a:r>
          </a:p>
        </p:txBody>
      </p:sp>
      <p:sp>
        <p:nvSpPr>
          <p:cNvPr id="4" name="Slide Number Placeholder 3"/>
          <p:cNvSpPr>
            <a:spLocks noGrp="1"/>
          </p:cNvSpPr>
          <p:nvPr>
            <p:ph type="sldNum" sz="quarter" idx="5"/>
          </p:nvPr>
        </p:nvSpPr>
        <p:spPr/>
        <p:txBody>
          <a:bodyPr/>
          <a:lstStyle/>
          <a:p>
            <a:fld id="{6780D6FF-EC6E-40F2-8E34-E97C912E2E5A}" type="slidenum">
              <a:rPr lang="en-US" smtClean="0"/>
              <a:pPr/>
              <a:t>76</a:t>
            </a:fld>
            <a:endParaRPr lang="en-US" dirty="0"/>
          </a:p>
        </p:txBody>
      </p:sp>
    </p:spTree>
    <p:extLst>
      <p:ext uri="{BB962C8B-B14F-4D97-AF65-F5344CB8AC3E}">
        <p14:creationId xmlns:p14="http://schemas.microsoft.com/office/powerpoint/2010/main" val="198935115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[click] …</a:t>
            </a:r>
            <a:r>
              <a:rPr lang="en-US" dirty="0"/>
              <a:t>to look at Campaign Start Date with a Fiscal Year Offset of the last 2 years so I only see more current campaigns</a:t>
            </a:r>
          </a:p>
        </p:txBody>
      </p:sp>
      <p:sp>
        <p:nvSpPr>
          <p:cNvPr id="4" name="Slide Number Placeholder 3"/>
          <p:cNvSpPr>
            <a:spLocks noGrp="1"/>
          </p:cNvSpPr>
          <p:nvPr>
            <p:ph type="sldNum" sz="quarter" idx="5"/>
          </p:nvPr>
        </p:nvSpPr>
        <p:spPr/>
        <p:txBody>
          <a:bodyPr/>
          <a:lstStyle/>
          <a:p>
            <a:fld id="{6780D6FF-EC6E-40F2-8E34-E97C912E2E5A}" type="slidenum">
              <a:rPr lang="en-US" smtClean="0"/>
              <a:pPr/>
              <a:t>77</a:t>
            </a:fld>
            <a:endParaRPr lang="en-US" dirty="0"/>
          </a:p>
        </p:txBody>
      </p:sp>
    </p:spTree>
    <p:extLst>
      <p:ext uri="{BB962C8B-B14F-4D97-AF65-F5344CB8AC3E}">
        <p14:creationId xmlns:p14="http://schemas.microsoft.com/office/powerpoint/2010/main" val="276397809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then I just needed to add some total columns, [click] which you can do at the highest row level from the hamburger options menu</a:t>
            </a:r>
          </a:p>
        </p:txBody>
      </p:sp>
      <p:sp>
        <p:nvSpPr>
          <p:cNvPr id="4" name="Slide Number Placeholder 3"/>
          <p:cNvSpPr>
            <a:spLocks noGrp="1"/>
          </p:cNvSpPr>
          <p:nvPr>
            <p:ph type="sldNum" sz="quarter" idx="5"/>
          </p:nvPr>
        </p:nvSpPr>
        <p:spPr/>
        <p:txBody>
          <a:bodyPr/>
          <a:lstStyle/>
          <a:p>
            <a:fld id="{6780D6FF-EC6E-40F2-8E34-E97C912E2E5A}" type="slidenum">
              <a:rPr lang="en-US" smtClean="0"/>
              <a:pPr/>
              <a:t>78</a:t>
            </a:fld>
            <a:endParaRPr lang="en-US" dirty="0"/>
          </a:p>
        </p:txBody>
      </p:sp>
    </p:spTree>
    <p:extLst>
      <p:ext uri="{BB962C8B-B14F-4D97-AF65-F5344CB8AC3E}">
        <p14:creationId xmlns:p14="http://schemas.microsoft.com/office/powerpoint/2010/main" val="331945052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a few small tweaks like naming the widget &lt;&lt;CLICK&gt;&gt; and formatting the dollar amounts &lt;&lt;CLICK&gt;&gt;</a:t>
            </a:r>
          </a:p>
        </p:txBody>
      </p:sp>
      <p:sp>
        <p:nvSpPr>
          <p:cNvPr id="4" name="Slide Number Placeholder 3"/>
          <p:cNvSpPr>
            <a:spLocks noGrp="1"/>
          </p:cNvSpPr>
          <p:nvPr>
            <p:ph type="sldNum" sz="quarter" idx="5"/>
          </p:nvPr>
        </p:nvSpPr>
        <p:spPr/>
        <p:txBody>
          <a:bodyPr/>
          <a:lstStyle/>
          <a:p>
            <a:fld id="{6780D6FF-EC6E-40F2-8E34-E97C912E2E5A}" type="slidenum">
              <a:rPr lang="en-US" smtClean="0"/>
              <a:pPr/>
              <a:t>79</a:t>
            </a:fld>
            <a:endParaRPr lang="en-US" dirty="0"/>
          </a:p>
        </p:txBody>
      </p:sp>
    </p:spTree>
    <p:extLst>
      <p:ext uri="{BB962C8B-B14F-4D97-AF65-F5344CB8AC3E}">
        <p14:creationId xmlns:p14="http://schemas.microsoft.com/office/powerpoint/2010/main" val="233333900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here’s my new widget!</a:t>
            </a:r>
          </a:p>
          <a:p>
            <a:endParaRPr lang="en-US" dirty="0"/>
          </a:p>
          <a:p>
            <a:r>
              <a:rPr lang="en-US" dirty="0"/>
              <a:t>Now, for this case study, this provided the data our organization needed to evaluate their campaigns and funds. However, I do want to note that you can use formulas to add other data such as Progress to Goal, Variance or Year-Over-Year, and Year-To-Date calculations. For more information on working with formulas, I’d recommend you check-out our Tessitura Analytics Help System.  There is a wealth of knowledge there, including an Analytics Recipe Book. </a:t>
            </a:r>
          </a:p>
        </p:txBody>
      </p:sp>
      <p:sp>
        <p:nvSpPr>
          <p:cNvPr id="4" name="Slide Number Placeholder 3"/>
          <p:cNvSpPr>
            <a:spLocks noGrp="1"/>
          </p:cNvSpPr>
          <p:nvPr>
            <p:ph type="sldNum" sz="quarter" idx="5"/>
          </p:nvPr>
        </p:nvSpPr>
        <p:spPr/>
        <p:txBody>
          <a:bodyPr/>
          <a:lstStyle/>
          <a:p>
            <a:fld id="{6780D6FF-EC6E-40F2-8E34-E97C912E2E5A}" type="slidenum">
              <a:rPr lang="en-US" smtClean="0"/>
              <a:pPr/>
              <a:t>80</a:t>
            </a:fld>
            <a:endParaRPr lang="en-US" dirty="0"/>
          </a:p>
        </p:txBody>
      </p:sp>
    </p:spTree>
    <p:extLst>
      <p:ext uri="{BB962C8B-B14F-4D97-AF65-F5344CB8AC3E}">
        <p14:creationId xmlns:p14="http://schemas.microsoft.com/office/powerpoint/2010/main" val="188937594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That said, let’s wrap this up by looking at the final product &lt;&lt;CLICK&gt;&gt; a clean report to share with their executive and board team</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81</a:t>
            </a:fld>
            <a:endParaRPr lang="en-US" dirty="0"/>
          </a:p>
        </p:txBody>
      </p:sp>
    </p:spTree>
    <p:extLst>
      <p:ext uri="{BB962C8B-B14F-4D97-AF65-F5344CB8AC3E}">
        <p14:creationId xmlns:p14="http://schemas.microsoft.com/office/powerpoint/2010/main" val="283019573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we see – just a few small tweaks to create a dashboard unique to the fund story this organization wanted to share with their executive team and board.</a:t>
            </a:r>
          </a:p>
        </p:txBody>
      </p:sp>
      <p:sp>
        <p:nvSpPr>
          <p:cNvPr id="4" name="Slide Number Placeholder 3"/>
          <p:cNvSpPr>
            <a:spLocks noGrp="1"/>
          </p:cNvSpPr>
          <p:nvPr>
            <p:ph type="sldNum" sz="quarter" idx="5"/>
          </p:nvPr>
        </p:nvSpPr>
        <p:spPr/>
        <p:txBody>
          <a:bodyPr/>
          <a:lstStyle/>
          <a:p>
            <a:fld id="{6780D6FF-EC6E-40F2-8E34-E97C912E2E5A}" type="slidenum">
              <a:rPr lang="en-US" smtClean="0"/>
              <a:pPr/>
              <a:t>82</a:t>
            </a:fld>
            <a:endParaRPr lang="en-US" dirty="0"/>
          </a:p>
        </p:txBody>
      </p:sp>
    </p:spTree>
    <p:extLst>
      <p:ext uri="{BB962C8B-B14F-4D97-AF65-F5344CB8AC3E}">
        <p14:creationId xmlns:p14="http://schemas.microsoft.com/office/powerpoint/2010/main" val="45788814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those with a keen eye, you may have also noticed that we changed the header… from Contribution Income to &lt;&lt;CLICK&gt;&gt; Monthly Development Report</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83</a:t>
            </a:fld>
            <a:endParaRPr lang="en-US" dirty="0"/>
          </a:p>
        </p:txBody>
      </p:sp>
    </p:spTree>
    <p:extLst>
      <p:ext uri="{BB962C8B-B14F-4D97-AF65-F5344CB8AC3E}">
        <p14:creationId xmlns:p14="http://schemas.microsoft.com/office/powerpoint/2010/main" val="158768177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Adding contextual headers is a great way for you to make dashboards your own, provide additional narrative to your visualizations, or simply create dividers to divide your dashboards.</a:t>
            </a:r>
          </a:p>
          <a:p>
            <a:endParaRPr lang="en-US" dirty="0"/>
          </a:p>
          <a:p>
            <a:r>
              <a:rPr lang="en-US" dirty="0"/>
              <a:t>To edit any of the existing dashboard text boxes, double-click &lt;&lt;CLICK&gt;&gt; to open the text editor OR use the &lt;&lt;CLICK&gt;&gt; Text icon to add a new text box widget to your dashboard</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84</a:t>
            </a:fld>
            <a:endParaRPr lang="en-US" dirty="0"/>
          </a:p>
        </p:txBody>
      </p:sp>
    </p:spTree>
    <p:extLst>
      <p:ext uri="{BB962C8B-B14F-4D97-AF65-F5344CB8AC3E}">
        <p14:creationId xmlns:p14="http://schemas.microsoft.com/office/powerpoint/2010/main" val="315488991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dirty="0">
                <a:solidFill>
                  <a:schemeClr val="tx1"/>
                </a:solidFill>
                <a:effectLst/>
                <a:latin typeface="+mn-lt"/>
                <a:ea typeface="+mn-ea"/>
                <a:cs typeface="+mn-cs"/>
              </a:rPr>
              <a:t>So Some Tips: &lt;click&gt;</a:t>
            </a:r>
          </a:p>
          <a:p>
            <a:pPr marL="171450" indent="-171450">
              <a:buFont typeface="Arial" panose="020B0604020202020204" pitchFamily="34" charset="0"/>
              <a:buChar char="•"/>
            </a:pPr>
            <a:r>
              <a:rPr lang="en-US" sz="1200" b="0" kern="1200" dirty="0">
                <a:solidFill>
                  <a:schemeClr val="tx1"/>
                </a:solidFill>
                <a:effectLst/>
                <a:latin typeface="+mn-lt"/>
                <a:ea typeface="+mn-ea"/>
                <a:cs typeface="+mn-cs"/>
              </a:rPr>
              <a:t>Consider the Dashboards a springboard to create your own content &lt;click&gt;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baseline="0" dirty="0">
                <a:solidFill>
                  <a:schemeClr val="tx1"/>
                </a:solidFill>
                <a:effectLst/>
                <a:latin typeface="+mn-lt"/>
                <a:ea typeface="+mn-ea"/>
                <a:cs typeface="+mn-cs"/>
              </a:rPr>
              <a:t>If a widget already exists that partially there, use it as an inspiration for new widgets but either duplicating the existing one, or extending the widget by adding your own data points </a:t>
            </a:r>
            <a:r>
              <a:rPr lang="en-US" sz="1200" b="0" kern="1200" dirty="0">
                <a:solidFill>
                  <a:schemeClr val="tx1"/>
                </a:solidFill>
                <a:effectLst/>
                <a:latin typeface="+mn-lt"/>
                <a:ea typeface="+mn-ea"/>
                <a:cs typeface="+mn-cs"/>
              </a:rPr>
              <a:t>&lt;click&gt;</a:t>
            </a:r>
            <a:endParaRPr lang="en-US" sz="1200" b="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baseline="0" dirty="0">
                <a:solidFill>
                  <a:schemeClr val="tx1"/>
                </a:solidFill>
                <a:effectLst/>
                <a:latin typeface="+mn-lt"/>
                <a:ea typeface="+mn-ea"/>
                <a:cs typeface="+mn-cs"/>
              </a:rPr>
              <a:t>Always remember to filter first to make sure you’re only looking at the data you want to. Filters gives your dashboard context – what year, what production, what campaigns </a:t>
            </a:r>
            <a:r>
              <a:rPr lang="en-US" sz="1200" b="0" kern="1200" dirty="0">
                <a:solidFill>
                  <a:schemeClr val="tx1"/>
                </a:solidFill>
                <a:effectLst/>
                <a:latin typeface="+mn-lt"/>
                <a:ea typeface="+mn-ea"/>
                <a:cs typeface="+mn-cs"/>
              </a:rPr>
              <a:t>&lt;click&gt;</a:t>
            </a:r>
          </a:p>
          <a:p>
            <a:pPr marL="171450" indent="-171450">
              <a:buFont typeface="Arial" panose="020B0604020202020204" pitchFamily="34" charset="0"/>
              <a:buChar char="•"/>
            </a:pPr>
            <a:r>
              <a:rPr lang="en-US" sz="1200" b="0" kern="1200" baseline="0" dirty="0">
                <a:solidFill>
                  <a:schemeClr val="tx1"/>
                </a:solidFill>
                <a:effectLst/>
                <a:latin typeface="+mn-lt"/>
                <a:ea typeface="+mn-ea"/>
                <a:cs typeface="+mn-cs"/>
              </a:rPr>
              <a:t>And finally HAVE FUN! Be creative! Explore new widgets and new visualizations. If you’re nervous about “messing up”, use the duplicate feature to create a copy that you can play with without affecting the original!</a:t>
            </a:r>
          </a:p>
          <a:p>
            <a:pPr marL="0" indent="0">
              <a:buFont typeface="Arial" panose="020B0604020202020204" pitchFamily="34" charset="0"/>
              <a:buNone/>
            </a:pPr>
            <a:endParaRPr lang="en-US" sz="1200" b="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26738E-04DE-486B-A928-7D06E0C3112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289995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Cross Cube Changes:</a:t>
            </a:r>
          </a:p>
          <a:p>
            <a:r>
              <a:rPr lang="en-US" b="0" i="0" dirty="0">
                <a:solidFill>
                  <a:srgbClr val="000000"/>
                </a:solidFill>
                <a:effectLst/>
                <a:latin typeface="Montserrat" panose="00000500000000000000" pitchFamily="2" charset="0"/>
              </a:rPr>
              <a:t>Membership data dimension names have been standardized across cubes so that cross cube dashboard filters can be created. In the Memberships cube this means that the word "Membership" has been added to the beginning of most dimension names; i.e. "Expiration Date" becomes "Membership Expiration Date". When a dimension is named the same in different cubes, a filter built on a field from one of the cubes will also apply to the other cubes that have the same named dimension.</a:t>
            </a:r>
          </a:p>
          <a:p>
            <a:endParaRPr lang="en-US" b="0" i="0" dirty="0">
              <a:solidFill>
                <a:srgbClr val="000000"/>
              </a:solidFill>
              <a:effectLst/>
              <a:latin typeface="Montserrat" panose="00000500000000000000" pitchFamily="2" charset="0"/>
            </a:endParaRPr>
          </a:p>
          <a:p>
            <a:r>
              <a:rPr lang="en-US" dirty="0"/>
              <a:t>Dimensions in the Contributions &amp; Memberships Cube have been added , updated  or renamed.</a:t>
            </a:r>
          </a:p>
          <a:p>
            <a:r>
              <a:rPr lang="en-US" dirty="0"/>
              <a:t> - </a:t>
            </a:r>
            <a:r>
              <a:rPr lang="en-US" dirty="0" err="1"/>
              <a:t>Cont</a:t>
            </a:r>
            <a:r>
              <a:rPr lang="en-US" dirty="0"/>
              <a:t> New – Pricing Rules</a:t>
            </a:r>
          </a:p>
          <a:p>
            <a:pPr marL="171450" indent="-171450">
              <a:buFontTx/>
              <a:buChar char="-"/>
            </a:pPr>
            <a:r>
              <a:rPr lang="en-US" dirty="0"/>
              <a:t>Member new – Constituent Member Organization</a:t>
            </a:r>
          </a:p>
          <a:p>
            <a:pPr marL="171450" indent="-171450">
              <a:buFontTx/>
              <a:buChar char="-"/>
            </a:pPr>
            <a:endParaRPr lang="en-US" dirty="0"/>
          </a:p>
          <a:p>
            <a:pPr marL="171450" indent="-171450">
              <a:buFontTx/>
              <a:buChar char="-"/>
            </a:pPr>
            <a:endParaRPr lang="en-US" dirty="0"/>
          </a:p>
          <a:p>
            <a:pPr marL="0" indent="0">
              <a:buFontTx/>
              <a:buNone/>
            </a:pPr>
            <a:r>
              <a:rPr lang="en-US" b="0" i="0" dirty="0">
                <a:solidFill>
                  <a:srgbClr val="000000"/>
                </a:solidFill>
                <a:effectLst/>
                <a:latin typeface="Montserrat" panose="00000500000000000000" pitchFamily="2" charset="0"/>
              </a:rPr>
              <a:t>The </a:t>
            </a:r>
            <a:r>
              <a:rPr lang="en-US" b="1" i="0" dirty="0">
                <a:solidFill>
                  <a:srgbClr val="000000"/>
                </a:solidFill>
                <a:effectLst/>
                <a:latin typeface="Montserrat" panose="00000500000000000000" pitchFamily="2" charset="0"/>
              </a:rPr>
              <a:t>Interactions</a:t>
            </a:r>
            <a:r>
              <a:rPr lang="en-US" b="0" i="0" dirty="0">
                <a:solidFill>
                  <a:srgbClr val="000000"/>
                </a:solidFill>
                <a:effectLst/>
                <a:latin typeface="Montserrat" panose="00000500000000000000" pitchFamily="2" charset="0"/>
              </a:rPr>
              <a:t> cube holds data that can be described as an interaction, contact, or touch-point between a constituent and your organization. These interactions could be initiated by the constituent (such as through a ticket purchase or membership scan for admission) or initiated by the organization (such as when you send a promotional email or renewal notice).</a:t>
            </a:r>
          </a:p>
          <a:p>
            <a:pPr marL="0" indent="0">
              <a:buFontTx/>
              <a:buNone/>
            </a:pPr>
            <a:endParaRPr lang="en-US" b="0" i="0" dirty="0">
              <a:solidFill>
                <a:srgbClr val="000000"/>
              </a:solidFill>
              <a:effectLst/>
              <a:latin typeface="Montserrat" panose="00000500000000000000" pitchFamily="2" charset="0"/>
            </a:endParaRPr>
          </a:p>
          <a:p>
            <a:pPr algn="l">
              <a:spcBef>
                <a:spcPts val="1100"/>
              </a:spcBef>
              <a:spcAft>
                <a:spcPts val="0"/>
              </a:spcAft>
              <a:buFont typeface="Arial" panose="020B0604020202020204" pitchFamily="34" charset="0"/>
              <a:buChar char="•"/>
            </a:pPr>
            <a:r>
              <a:rPr lang="en-US" sz="1800" b="1" i="0" dirty="0">
                <a:solidFill>
                  <a:srgbClr val="000000"/>
                </a:solidFill>
                <a:effectLst/>
                <a:latin typeface="var(--BaseFont)"/>
              </a:rPr>
              <a:t>Interaction Type</a:t>
            </a:r>
            <a:r>
              <a:rPr lang="en-US" sz="1800" b="0" i="0" dirty="0">
                <a:solidFill>
                  <a:srgbClr val="000000"/>
                </a:solidFill>
                <a:effectLst/>
                <a:latin typeface="var(--BaseFont)"/>
              </a:rPr>
              <a:t> – The data in Tessitura from which the interaction was derived (a membership, a ticket, a contact permission response)</a:t>
            </a:r>
          </a:p>
          <a:p>
            <a:pPr algn="l">
              <a:spcBef>
                <a:spcPts val="1100"/>
              </a:spcBef>
              <a:spcAft>
                <a:spcPts val="0"/>
              </a:spcAft>
              <a:buFont typeface="Arial" panose="020B0604020202020204" pitchFamily="34" charset="0"/>
              <a:buChar char="•"/>
            </a:pPr>
            <a:r>
              <a:rPr lang="en-US" sz="1800" b="1" i="0" dirty="0">
                <a:solidFill>
                  <a:srgbClr val="000000"/>
                </a:solidFill>
                <a:effectLst/>
                <a:latin typeface="var(--BaseFont)"/>
              </a:rPr>
              <a:t>Interaction Action</a:t>
            </a:r>
            <a:r>
              <a:rPr lang="en-US" sz="1800" b="0" i="0" dirty="0">
                <a:solidFill>
                  <a:srgbClr val="000000"/>
                </a:solidFill>
                <a:effectLst/>
                <a:latin typeface="var(--BaseFont)"/>
              </a:rPr>
              <a:t> – What happened with the data as part of the interaction (a membership was renewed, a ticket was scanned, a contact permission response was changed)</a:t>
            </a:r>
          </a:p>
          <a:p>
            <a:pPr algn="l">
              <a:spcBef>
                <a:spcPts val="1100"/>
              </a:spcBef>
              <a:spcAft>
                <a:spcPts val="0"/>
              </a:spcAft>
              <a:buFont typeface="Arial" panose="020B0604020202020204" pitchFamily="34" charset="0"/>
              <a:buChar char="•"/>
            </a:pPr>
            <a:r>
              <a:rPr lang="en-US" sz="1800" b="1" i="0" dirty="0">
                <a:solidFill>
                  <a:srgbClr val="000000"/>
                </a:solidFill>
                <a:effectLst/>
                <a:latin typeface="var(--BaseFont)"/>
              </a:rPr>
              <a:t>Interaction Date</a:t>
            </a:r>
            <a:r>
              <a:rPr lang="en-US" sz="1800" b="0" i="0" dirty="0">
                <a:solidFill>
                  <a:srgbClr val="000000"/>
                </a:solidFill>
                <a:effectLst/>
                <a:latin typeface="var(--BaseFont)"/>
              </a:rPr>
              <a:t> – The date when the interaction took place (when the membership was renewed, when the ticket was scanned, when the contact permission response was changed)</a:t>
            </a:r>
          </a:p>
          <a:p>
            <a:pPr marL="0" indent="0">
              <a:buFontTx/>
              <a:buNone/>
            </a:pPr>
            <a:endParaRPr lang="en-US" dirty="0"/>
          </a:p>
          <a:p>
            <a:pPr marL="0" indent="0">
              <a:buFontTx/>
              <a:buNone/>
            </a:pP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86</a:t>
            </a:fld>
            <a:endParaRPr lang="en-US" dirty="0"/>
          </a:p>
        </p:txBody>
      </p:sp>
    </p:spTree>
    <p:extLst>
      <p:ext uri="{BB962C8B-B14F-4D97-AF65-F5344CB8AC3E}">
        <p14:creationId xmlns:p14="http://schemas.microsoft.com/office/powerpoint/2010/main" val="3160093319"/>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102194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with that, we’ve left some time for some questions!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26738E-04DE-486B-A928-7D06E0C3112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12731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779327"/>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for this one, we’re going to use a quick formula. I won’t go into too much detail, but for those who are interested – here we’re using both an aggregate function and a filtered value.</a:t>
            </a:r>
          </a:p>
        </p:txBody>
      </p:sp>
      <p:sp>
        <p:nvSpPr>
          <p:cNvPr id="4" name="Slide Number Placeholder 3"/>
          <p:cNvSpPr>
            <a:spLocks noGrp="1"/>
          </p:cNvSpPr>
          <p:nvPr>
            <p:ph type="sldNum" sz="quarter" idx="5"/>
          </p:nvPr>
        </p:nvSpPr>
        <p:spPr/>
        <p:txBody>
          <a:bodyPr/>
          <a:lstStyle/>
          <a:p>
            <a:fld id="{6780D6FF-EC6E-40F2-8E34-E97C912E2E5A}" type="slidenum">
              <a:rPr lang="en-US" smtClean="0"/>
              <a:pPr/>
              <a:t>90</a:t>
            </a:fld>
            <a:endParaRPr lang="en-US" dirty="0"/>
          </a:p>
        </p:txBody>
      </p:sp>
    </p:spTree>
    <p:extLst>
      <p:ext uri="{BB962C8B-B14F-4D97-AF65-F5344CB8AC3E}">
        <p14:creationId xmlns:p14="http://schemas.microsoft.com/office/powerpoint/2010/main" val="255446659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REMOVED: Decided may be too advanced for this session – available IF needed for onsite discussions</a:t>
            </a:r>
          </a:p>
        </p:txBody>
      </p:sp>
      <p:sp>
        <p:nvSpPr>
          <p:cNvPr id="4" name="Slide Number Placeholder 3"/>
          <p:cNvSpPr>
            <a:spLocks noGrp="1"/>
          </p:cNvSpPr>
          <p:nvPr>
            <p:ph type="sldNum" sz="quarter" idx="5"/>
          </p:nvPr>
        </p:nvSpPr>
        <p:spPr/>
        <p:txBody>
          <a:bodyPr/>
          <a:lstStyle/>
          <a:p>
            <a:fld id="{6780D6FF-EC6E-40F2-8E34-E97C912E2E5A}" type="slidenum">
              <a:rPr lang="en-US" smtClean="0"/>
              <a:pPr/>
              <a:t>91</a:t>
            </a:fld>
            <a:endParaRPr lang="en-US" dirty="0"/>
          </a:p>
        </p:txBody>
      </p:sp>
    </p:spTree>
    <p:extLst>
      <p:ext uri="{BB962C8B-B14F-4D97-AF65-F5344CB8AC3E}">
        <p14:creationId xmlns:p14="http://schemas.microsoft.com/office/powerpoint/2010/main" val="272813997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note: this is all in the documentation for those who want to go into more detail!</a:t>
            </a:r>
          </a:p>
        </p:txBody>
      </p:sp>
      <p:sp>
        <p:nvSpPr>
          <p:cNvPr id="4" name="Slide Number Placeholder 3"/>
          <p:cNvSpPr>
            <a:spLocks noGrp="1"/>
          </p:cNvSpPr>
          <p:nvPr>
            <p:ph type="sldNum" sz="quarter" idx="5"/>
          </p:nvPr>
        </p:nvSpPr>
        <p:spPr/>
        <p:txBody>
          <a:bodyPr/>
          <a:lstStyle/>
          <a:p>
            <a:fld id="{6780D6FF-EC6E-40F2-8E34-E97C912E2E5A}" type="slidenum">
              <a:rPr lang="en-US" smtClean="0"/>
              <a:pPr/>
              <a:t>92</a:t>
            </a:fld>
            <a:endParaRPr lang="en-US" dirty="0"/>
          </a:p>
        </p:txBody>
      </p:sp>
    </p:spTree>
    <p:extLst>
      <p:ext uri="{BB962C8B-B14F-4D97-AF65-F5344CB8AC3E}">
        <p14:creationId xmlns:p14="http://schemas.microsoft.com/office/powerpoint/2010/main" val="682675776"/>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note: this is all in the documentation for those who want to go into more detail!</a:t>
            </a:r>
          </a:p>
        </p:txBody>
      </p:sp>
      <p:sp>
        <p:nvSpPr>
          <p:cNvPr id="4" name="Slide Number Placeholder 3"/>
          <p:cNvSpPr>
            <a:spLocks noGrp="1"/>
          </p:cNvSpPr>
          <p:nvPr>
            <p:ph type="sldNum" sz="quarter" idx="5"/>
          </p:nvPr>
        </p:nvSpPr>
        <p:spPr/>
        <p:txBody>
          <a:bodyPr/>
          <a:lstStyle/>
          <a:p>
            <a:fld id="{6780D6FF-EC6E-40F2-8E34-E97C912E2E5A}" type="slidenum">
              <a:rPr lang="en-US" smtClean="0"/>
              <a:pPr/>
              <a:t>93</a:t>
            </a:fld>
            <a:endParaRPr lang="en-US" dirty="0"/>
          </a:p>
        </p:txBody>
      </p:sp>
    </p:spTree>
    <p:extLst>
      <p:ext uri="{BB962C8B-B14F-4D97-AF65-F5344CB8AC3E}">
        <p14:creationId xmlns:p14="http://schemas.microsoft.com/office/powerpoint/2010/main" val="305882313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26738E-04DE-486B-A928-7D06E0C3112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130847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Renaming existing rows</a:t>
            </a:r>
          </a:p>
          <a:p>
            <a:r>
              <a:rPr lang="en-US" dirty="0"/>
              <a:t>Then Duplicate</a:t>
            </a:r>
          </a:p>
        </p:txBody>
      </p:sp>
      <p:sp>
        <p:nvSpPr>
          <p:cNvPr id="4" name="Slide Number Placeholder 3"/>
          <p:cNvSpPr>
            <a:spLocks noGrp="1"/>
          </p:cNvSpPr>
          <p:nvPr>
            <p:ph type="sldNum" sz="quarter" idx="5"/>
          </p:nvPr>
        </p:nvSpPr>
        <p:spPr/>
        <p:txBody>
          <a:bodyPr/>
          <a:lstStyle/>
          <a:p>
            <a:fld id="{6780D6FF-EC6E-40F2-8E34-E97C912E2E5A}" type="slidenum">
              <a:rPr lang="en-US" smtClean="0"/>
              <a:pPr/>
              <a:t>95</a:t>
            </a:fld>
            <a:endParaRPr lang="en-US" dirty="0"/>
          </a:p>
        </p:txBody>
      </p:sp>
    </p:spTree>
    <p:extLst>
      <p:ext uri="{BB962C8B-B14F-4D97-AF65-F5344CB8AC3E}">
        <p14:creationId xmlns:p14="http://schemas.microsoft.com/office/powerpoint/2010/main" val="1158921052"/>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Renaming existing rows</a:t>
            </a:r>
          </a:p>
          <a:p>
            <a:r>
              <a:rPr lang="en-US" dirty="0"/>
              <a:t>Then Duplicate</a:t>
            </a:r>
          </a:p>
        </p:txBody>
      </p:sp>
      <p:sp>
        <p:nvSpPr>
          <p:cNvPr id="4" name="Slide Number Placeholder 3"/>
          <p:cNvSpPr>
            <a:spLocks noGrp="1"/>
          </p:cNvSpPr>
          <p:nvPr>
            <p:ph type="sldNum" sz="quarter" idx="5"/>
          </p:nvPr>
        </p:nvSpPr>
        <p:spPr/>
        <p:txBody>
          <a:bodyPr/>
          <a:lstStyle/>
          <a:p>
            <a:fld id="{6780D6FF-EC6E-40F2-8E34-E97C912E2E5A}" type="slidenum">
              <a:rPr lang="en-US" smtClean="0"/>
              <a:pPr/>
              <a:t>96</a:t>
            </a:fld>
            <a:endParaRPr lang="en-US" dirty="0"/>
          </a:p>
        </p:txBody>
      </p:sp>
    </p:spTree>
    <p:extLst>
      <p:ext uri="{BB962C8B-B14F-4D97-AF65-F5344CB8AC3E}">
        <p14:creationId xmlns:p14="http://schemas.microsoft.com/office/powerpoint/2010/main" val="32146591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Master" Target="../slideMasters/slideMaster2.xml"/><Relationship Id="rId1" Type="http://schemas.openxmlformats.org/officeDocument/2006/relationships/tags" Target="../tags/tag16.xml"/><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Master" Target="../slideMasters/slideMaster2.xml"/><Relationship Id="rId1" Type="http://schemas.openxmlformats.org/officeDocument/2006/relationships/tags" Target="../tags/tag17.xml"/><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2.xml"/><Relationship Id="rId1" Type="http://schemas.openxmlformats.org/officeDocument/2006/relationships/tags" Target="../tags/tag18.xml"/><Relationship Id="rId4" Type="http://schemas.openxmlformats.org/officeDocument/2006/relationships/image" Target="../media/image7.jp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19.xml"/><Relationship Id="rId4" Type="http://schemas.openxmlformats.org/officeDocument/2006/relationships/image" Target="../media/image7.jp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Master" Target="../slideMasters/slideMaster2.xml"/><Relationship Id="rId1" Type="http://schemas.openxmlformats.org/officeDocument/2006/relationships/tags" Target="../tags/tag20.xml"/><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2.xml"/><Relationship Id="rId1" Type="http://schemas.openxmlformats.org/officeDocument/2006/relationships/tags" Target="../tags/tag21.xml"/><Relationship Id="rId4"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2.xml"/><Relationship Id="rId1" Type="http://schemas.openxmlformats.org/officeDocument/2006/relationships/tags" Target="../tags/tag22.xml"/><Relationship Id="rId4" Type="http://schemas.openxmlformats.org/officeDocument/2006/relationships/image" Target="../media/image8.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2.xml"/><Relationship Id="rId1" Type="http://schemas.openxmlformats.org/officeDocument/2006/relationships/tags" Target="../tags/tag23.xml"/><Relationship Id="rId4" Type="http://schemas.openxmlformats.org/officeDocument/2006/relationships/image" Target="../media/image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4.xml"/><Relationship Id="rId4" Type="http://schemas.openxmlformats.org/officeDocument/2006/relationships/image" Target="../media/image1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5.xml"/><Relationship Id="rId4" Type="http://schemas.openxmlformats.org/officeDocument/2006/relationships/image" Target="../media/image13.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6.xml"/><Relationship Id="rId4" Type="http://schemas.openxmlformats.org/officeDocument/2006/relationships/image" Target="../media/image1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7.xml"/><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8.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9.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0.xml"/></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1.xml"/></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2.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4.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5.xml"/></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6.xml"/></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7.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8.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9.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40.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4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3.xml"/><Relationship Id="rId1" Type="http://schemas.openxmlformats.org/officeDocument/2006/relationships/tags" Target="../tags/tag4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3.xml"/><Relationship Id="rId1" Type="http://schemas.openxmlformats.org/officeDocument/2006/relationships/tags" Target="../tags/tag4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3.xml"/><Relationship Id="rId1" Type="http://schemas.openxmlformats.org/officeDocument/2006/relationships/tags" Target="../tags/tag44.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6.xml"/></Relationships>
</file>

<file path=ppt/slideLayouts/_rels/slideLayout43.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7.xml"/></Relationships>
</file>

<file path=ppt/slideLayouts/_rels/slideLayout4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8.xml"/></Relationships>
</file>

<file path=ppt/slideLayouts/_rels/slideLayout4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9.xml"/></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0.xml"/></Relationships>
</file>

<file path=ppt/slideLayouts/_rels/slideLayout4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1.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2.xml"/></Relationships>
</file>

<file path=ppt/slideLayouts/_rels/slideLayout4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4.xml"/><Relationship Id="rId1" Type="http://schemas.openxmlformats.org/officeDocument/2006/relationships/tags" Target="../tags/tag5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4.xml"/><Relationship Id="rId1" Type="http://schemas.openxmlformats.org/officeDocument/2006/relationships/tags" Target="../tags/tag55.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4.xml"/><Relationship Id="rId1" Type="http://schemas.openxmlformats.org/officeDocument/2006/relationships/tags" Target="../tags/tag56.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Master" Target="../slideMasters/slideMaster6.xml"/><Relationship Id="rId4" Type="http://schemas.openxmlformats.org/officeDocument/2006/relationships/image" Target="../media/image18.jpe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Master" Target="../slideMasters/slideMaster6.xml"/><Relationship Id="rId1" Type="http://schemas.openxmlformats.org/officeDocument/2006/relationships/tags" Target="../tags/tag57.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Master" Target="../slideMasters/slideMaster6.xml"/><Relationship Id="rId1" Type="http://schemas.openxmlformats.org/officeDocument/2006/relationships/tags" Target="../tags/tag58.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Master" Target="../slideMasters/slideMaster7.xml"/><Relationship Id="rId4" Type="http://schemas.openxmlformats.org/officeDocument/2006/relationships/image" Target="../media/image18.jpeg"/></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Master" Target="../slideMasters/slideMaster7.xml"/><Relationship Id="rId1" Type="http://schemas.openxmlformats.org/officeDocument/2006/relationships/tags" Target="../tags/tag59.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Master" Target="../slideMasters/slideMaster7.xml"/><Relationship Id="rId1" Type="http://schemas.openxmlformats.org/officeDocument/2006/relationships/tags" Target="../tags/tag60.xml"/></Relationships>
</file>

<file path=ppt/slideLayouts/_rels/slideLayout73.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ags" Target="../tags/tag61.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Master" Target="../slideMasters/slideMaster7.xml"/><Relationship Id="rId1" Type="http://schemas.openxmlformats.org/officeDocument/2006/relationships/tags" Target="../tags/tag62.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Master" Target="../slideMasters/slideMaster7.xml"/><Relationship Id="rId1" Type="http://schemas.openxmlformats.org/officeDocument/2006/relationships/tags" Target="../tags/tag6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Master" Target="../slideMasters/slideMaster7.xml"/><Relationship Id="rId1" Type="http://schemas.openxmlformats.org/officeDocument/2006/relationships/tags" Target="../tags/tag6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11430000" cy="4697481"/>
          </a:xfrm>
        </p:spPr>
        <p:txBody>
          <a:bodyPr/>
          <a:lstStyle>
            <a:lvl1pPr>
              <a:defRPr/>
            </a:lvl1pPr>
            <a:lvl2pPr>
              <a:defRPr>
                <a:latin typeface="+mn-lt"/>
              </a:defRPr>
            </a:lvl2pPr>
            <a:lvl3pPr>
              <a:defRPr>
                <a:latin typeface="+mn-lt"/>
              </a:defRPr>
            </a:lvl3pPr>
            <a:lvl4pPr>
              <a:defRPr>
                <a:latin typeface="+mn-lt"/>
              </a:defRPr>
            </a:lvl4pPr>
            <a:lvl5pPr>
              <a:defRPr baseline="0">
                <a:latin typeface="Consolas" panose="020B0609020204030204" pitchFamily="49"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a:t>Click to edit Master title style</a:t>
            </a:r>
            <a:endParaRPr lang="en-US" dirty="0"/>
          </a:p>
        </p:txBody>
      </p:sp>
    </p:spTree>
    <p:custDataLst>
      <p:tags r:id="rId1"/>
    </p:custDataLst>
    <p:extLst>
      <p:ext uri="{BB962C8B-B14F-4D97-AF65-F5344CB8AC3E}">
        <p14:creationId xmlns:p14="http://schemas.microsoft.com/office/powerpoint/2010/main" val="604631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557784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a:t>Click to edit Master title style</a:t>
            </a:r>
            <a:endParaRPr lang="en-US" dirty="0"/>
          </a:p>
        </p:txBody>
      </p:sp>
      <p:sp>
        <p:nvSpPr>
          <p:cNvPr id="15" name="Content Placeholder 13"/>
          <p:cNvSpPr>
            <a:spLocks noGrp="1"/>
          </p:cNvSpPr>
          <p:nvPr>
            <p:ph sz="quarter" idx="11"/>
          </p:nvPr>
        </p:nvSpPr>
        <p:spPr>
          <a:xfrm>
            <a:off x="6233160" y="1960494"/>
            <a:ext cx="557784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058644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reserve="1">
  <p:cSld name="Side 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100" y="742950"/>
            <a:ext cx="4352925" cy="1314450"/>
          </a:xfrm>
        </p:spPr>
        <p:txBody>
          <a:bodyPr anchor="b">
            <a:noAutofit/>
          </a:bodyPr>
          <a:lstStyle>
            <a:lvl1pPr>
              <a:defRPr sz="4200"/>
            </a:lvl1pPr>
          </a:lstStyle>
          <a:p>
            <a:r>
              <a:rPr lang="en-US"/>
              <a:t>Click to edit Master title style</a:t>
            </a:r>
            <a:endParaRPr lang="en-US" dirty="0"/>
          </a:p>
        </p:txBody>
      </p:sp>
      <p:sp>
        <p:nvSpPr>
          <p:cNvPr id="3" name="Content Placeholder 2"/>
          <p:cNvSpPr>
            <a:spLocks noGrp="1"/>
          </p:cNvSpPr>
          <p:nvPr>
            <p:ph idx="1"/>
          </p:nvPr>
        </p:nvSpPr>
        <p:spPr>
          <a:xfrm>
            <a:off x="5172075" y="981074"/>
            <a:ext cx="6657975" cy="5438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None/>
            </a:pPr>
            <a:r>
              <a:rPr lang="en-US" dirty="0"/>
              <a:t>Click to edit Master text styles</a:t>
            </a:r>
          </a:p>
        </p:txBody>
      </p:sp>
    </p:spTree>
    <p:custDataLst>
      <p:tags r:id="rId1"/>
    </p:custDataLst>
    <p:extLst>
      <p:ext uri="{BB962C8B-B14F-4D97-AF65-F5344CB8AC3E}">
        <p14:creationId xmlns:p14="http://schemas.microsoft.com/office/powerpoint/2010/main" val="4089057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ide 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16512" y="882650"/>
            <a:ext cx="6713537" cy="5537199"/>
          </a:xfr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8" name="Title 1"/>
          <p:cNvSpPr>
            <a:spLocks noGrp="1"/>
          </p:cNvSpPr>
          <p:nvPr>
            <p:ph type="title"/>
          </p:nvPr>
        </p:nvSpPr>
        <p:spPr>
          <a:xfrm>
            <a:off x="419100" y="742950"/>
            <a:ext cx="4352925" cy="1314450"/>
          </a:xfrm>
        </p:spPr>
        <p:txBody>
          <a:bodyPr anchor="b">
            <a:noAutofit/>
          </a:bodyPr>
          <a:lstStyle>
            <a:lvl1pPr>
              <a:defRPr sz="4200"/>
            </a:lvl1pPr>
          </a:lstStyle>
          <a:p>
            <a:r>
              <a:rPr lang="en-US"/>
              <a:t>Click to edit Master title style</a:t>
            </a:r>
            <a:endParaRPr lang="en-US" dirty="0"/>
          </a:p>
        </p:txBody>
      </p:sp>
      <p:sp>
        <p:nvSpPr>
          <p:cNvPr id="9" name="Text Placeholder 3"/>
          <p:cNvSpPr>
            <a:spLocks noGrp="1"/>
          </p:cNvSpPr>
          <p:nvPr>
            <p:ph type="body" sz="half" idx="2"/>
          </p:nvPr>
        </p:nvSpPr>
        <p:spPr>
          <a:xfrm>
            <a:off x="419100" y="2143124"/>
            <a:ext cx="4352925" cy="4276725"/>
          </a:xfrm>
        </p:spPr>
        <p:txBody>
          <a:bodyPr>
            <a:normAutofit/>
          </a:bodyPr>
          <a:lstStyle>
            <a:lvl1pPr marL="0" indent="0">
              <a:lnSpc>
                <a:spcPct val="110000"/>
              </a:lnSpc>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custDataLst>
      <p:tags r:id="rId1"/>
    </p:custDataLst>
    <p:extLst>
      <p:ext uri="{BB962C8B-B14F-4D97-AF65-F5344CB8AC3E}">
        <p14:creationId xmlns:p14="http://schemas.microsoft.com/office/powerpoint/2010/main" val="268969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ustDataLst>
      <p:tags r:id="rId1"/>
    </p:custDataLst>
    <p:extLst>
      <p:ext uri="{BB962C8B-B14F-4D97-AF65-F5344CB8AC3E}">
        <p14:creationId xmlns:p14="http://schemas.microsoft.com/office/powerpoint/2010/main" val="3104695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8" name="Text Placeholder 6"/>
          <p:cNvSpPr>
            <a:spLocks noGrp="1"/>
          </p:cNvSpPr>
          <p:nvPr>
            <p:ph type="body" sz="quarter" idx="11" hasCustomPrompt="1"/>
          </p:nvPr>
        </p:nvSpPr>
        <p:spPr>
          <a:xfrm>
            <a:off x="609600" y="5648980"/>
            <a:ext cx="10972800" cy="523220"/>
          </a:xfrm>
        </p:spPr>
        <p:txBody>
          <a:bodyPr anchor="ctr"/>
          <a:lstStyle>
            <a:lvl1pPr marL="0" indent="0" algn="ctr">
              <a:lnSpc>
                <a:spcPct val="110000"/>
              </a:lnSpc>
              <a:buFontTx/>
              <a:buNone/>
              <a:defRPr i="1">
                <a:solidFill>
                  <a:schemeClr val="accent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Caption here</a:t>
            </a:r>
          </a:p>
        </p:txBody>
      </p:sp>
      <p:sp>
        <p:nvSpPr>
          <p:cNvPr id="4" name="Picture Placeholder 5"/>
          <p:cNvSpPr>
            <a:spLocks noGrp="1"/>
          </p:cNvSpPr>
          <p:nvPr>
            <p:ph type="pic" sz="quarter" idx="12"/>
          </p:nvPr>
        </p:nvSpPr>
        <p:spPr>
          <a:xfrm>
            <a:off x="4100513" y="1333501"/>
            <a:ext cx="3990975" cy="3648075"/>
          </a:xfrm>
        </p:spPr>
        <p:txBody>
          <a:bodyPr/>
          <a:lstStyle>
            <a:lvl1pPr marL="0" indent="0">
              <a:buFont typeface="Arial" panose="020B0604020202020204" pitchFamily="34" charset="0"/>
              <a:buNone/>
              <a:defRPr/>
            </a:lvl1pPr>
          </a:lstStyle>
          <a:p>
            <a:r>
              <a:rPr lang="en-US" dirty="0"/>
              <a:t>Click icon to add picture</a:t>
            </a:r>
          </a:p>
        </p:txBody>
      </p:sp>
    </p:spTree>
    <p:custDataLst>
      <p:tags r:id="rId1"/>
    </p:custDataLst>
    <p:extLst>
      <p:ext uri="{BB962C8B-B14F-4D97-AF65-F5344CB8AC3E}">
        <p14:creationId xmlns:p14="http://schemas.microsoft.com/office/powerpoint/2010/main" val="1271359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 Color 1</a:t>
            </a:r>
          </a:p>
        </p:txBody>
      </p:sp>
    </p:spTree>
    <p:custDataLst>
      <p:tags r:id="rId1"/>
    </p:custDataLst>
    <p:extLst>
      <p:ext uri="{BB962C8B-B14F-4D97-AF65-F5344CB8AC3E}">
        <p14:creationId xmlns:p14="http://schemas.microsoft.com/office/powerpoint/2010/main" val="3673403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accent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 Color 2</a:t>
            </a:r>
          </a:p>
        </p:txBody>
      </p:sp>
    </p:spTree>
    <p:custDataLst>
      <p:tags r:id="rId1"/>
    </p:custDataLst>
    <p:extLst>
      <p:ext uri="{BB962C8B-B14F-4D97-AF65-F5344CB8AC3E}">
        <p14:creationId xmlns:p14="http://schemas.microsoft.com/office/powerpoint/2010/main" val="365799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3779201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hone Vertical">
    <p:spTree>
      <p:nvGrpSpPr>
        <p:cNvPr id="1" name=""/>
        <p:cNvGrpSpPr/>
        <p:nvPr/>
      </p:nvGrpSpPr>
      <p:grpSpPr>
        <a:xfrm>
          <a:off x="0" y="0"/>
          <a:ext cx="0" cy="0"/>
          <a:chOff x="0" y="0"/>
          <a:chExt cx="0" cy="0"/>
        </a:xfrm>
      </p:grpSpPr>
      <p:sp>
        <p:nvSpPr>
          <p:cNvPr id="9" name="Content Placeholder 2"/>
          <p:cNvSpPr>
            <a:spLocks noGrp="1"/>
          </p:cNvSpPr>
          <p:nvPr>
            <p:ph idx="1" hasCustomPrompt="1"/>
          </p:nvPr>
        </p:nvSpPr>
        <p:spPr>
          <a:xfrm>
            <a:off x="609600" y="2133600"/>
            <a:ext cx="7162800" cy="4355827"/>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a:xfrm>
            <a:off x="381000" y="641965"/>
            <a:ext cx="7658100" cy="1233318"/>
          </a:xfrm>
        </p:spPr>
        <p:txBody>
          <a:bodyPr/>
          <a:lstStyle/>
          <a:p>
            <a:r>
              <a:rPr lang="en-US"/>
              <a:t>Click to edit Master title style</a:t>
            </a:r>
            <a:endParaRPr lang="en-US" dirty="0"/>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39150" y="751843"/>
            <a:ext cx="2851702" cy="5787279"/>
          </a:xfrm>
          <a:prstGeom prst="rect">
            <a:avLst/>
          </a:prstGeom>
        </p:spPr>
      </p:pic>
    </p:spTree>
    <p:custDataLst>
      <p:tags r:id="rId1"/>
    </p:custDataLst>
    <p:extLst>
      <p:ext uri="{BB962C8B-B14F-4D97-AF65-F5344CB8AC3E}">
        <p14:creationId xmlns:p14="http://schemas.microsoft.com/office/powerpoint/2010/main" val="2901697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ablet Horizontal">
    <p:spTree>
      <p:nvGrpSpPr>
        <p:cNvPr id="1" name=""/>
        <p:cNvGrpSpPr/>
        <p:nvPr/>
      </p:nvGrpSpPr>
      <p:grpSpPr>
        <a:xfrm>
          <a:off x="0" y="0"/>
          <a:ext cx="0" cy="0"/>
          <a:chOff x="0" y="0"/>
          <a:chExt cx="0" cy="0"/>
        </a:xfrm>
      </p:grpSpPr>
      <p:sp>
        <p:nvSpPr>
          <p:cNvPr id="8" name="Content Placeholder 2"/>
          <p:cNvSpPr>
            <a:spLocks noGrp="1"/>
          </p:cNvSpPr>
          <p:nvPr>
            <p:ph idx="1" hasCustomPrompt="1"/>
          </p:nvPr>
        </p:nvSpPr>
        <p:spPr>
          <a:xfrm>
            <a:off x="609600" y="2133600"/>
            <a:ext cx="3886200" cy="4343400"/>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p:txBody>
          <a:bodyPr/>
          <a:lstStyle/>
          <a:p>
            <a:r>
              <a:rPr lang="en-US"/>
              <a:t>Click to edit Master title style</a:t>
            </a:r>
            <a:endParaRPr lang="en-US" dirty="0"/>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988273" y="698530"/>
            <a:ext cx="4847529" cy="7201039"/>
          </a:xfrm>
          <a:prstGeom prst="rect">
            <a:avLst/>
          </a:prstGeom>
        </p:spPr>
      </p:pic>
    </p:spTree>
    <p:custDataLst>
      <p:tags r:id="rId1"/>
    </p:custDataLst>
    <p:extLst>
      <p:ext uri="{BB962C8B-B14F-4D97-AF65-F5344CB8AC3E}">
        <p14:creationId xmlns:p14="http://schemas.microsoft.com/office/powerpoint/2010/main" val="33574262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blet Horizontal Full">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151250" y="-772812"/>
            <a:ext cx="5973187" cy="8873212"/>
          </a:xfrm>
          <a:prstGeom prst="rect">
            <a:avLst/>
          </a:prstGeom>
        </p:spPr>
      </p:pic>
    </p:spTree>
    <p:custDataLst>
      <p:tags r:id="rId1"/>
    </p:custDataLst>
    <p:extLst>
      <p:ext uri="{BB962C8B-B14F-4D97-AF65-F5344CB8AC3E}">
        <p14:creationId xmlns:p14="http://schemas.microsoft.com/office/powerpoint/2010/main" val="4885721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712464"/>
            <a:ext cx="12192000" cy="3145536"/>
          </a:xfrm>
          <a:prstGeom prst="rect">
            <a:avLst/>
          </a:prstGeom>
        </p:spPr>
      </p:pic>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898526" y="334330"/>
            <a:ext cx="2394943" cy="980518"/>
          </a:xfrm>
          <a:prstGeom prst="rect">
            <a:avLst/>
          </a:prstGeom>
        </p:spPr>
      </p:pic>
      <p:sp>
        <p:nvSpPr>
          <p:cNvPr id="4" name="Text Placeholder 3"/>
          <p:cNvSpPr>
            <a:spLocks noGrp="1"/>
          </p:cNvSpPr>
          <p:nvPr>
            <p:ph type="body" sz="quarter" idx="11" hasCustomPrompt="1"/>
          </p:nvPr>
        </p:nvSpPr>
        <p:spPr>
          <a:xfrm>
            <a:off x="0" y="6406146"/>
            <a:ext cx="12191999" cy="276999"/>
          </a:xfrm>
          <a:solidFill>
            <a:srgbClr val="000000">
              <a:alpha val="50196"/>
            </a:srgbClr>
          </a:soli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a:t>Day Name, Month Date, Year</a:t>
            </a:r>
          </a:p>
        </p:txBody>
      </p:sp>
      <p:sp>
        <p:nvSpPr>
          <p:cNvPr id="2" name="Title 1"/>
          <p:cNvSpPr>
            <a:spLocks noGrp="1"/>
          </p:cNvSpPr>
          <p:nvPr>
            <p:ph type="ctrTitle" hasCustomPrompt="1"/>
          </p:nvPr>
        </p:nvSpPr>
        <p:spPr>
          <a:xfrm>
            <a:off x="461963" y="2295179"/>
            <a:ext cx="11268075" cy="794064"/>
          </a:xfrm>
        </p:spPr>
        <p:txBody>
          <a:bodyPr lIns="91440" anchor="ctr" anchorCtr="0">
            <a:spAutoFit/>
          </a:bodyPr>
          <a:lstStyle>
            <a:lvl1pPr algn="ctr">
              <a:defRPr sz="4400">
                <a:latin typeface="+mj-lt"/>
              </a:defRPr>
            </a:lvl1pPr>
          </a:lstStyle>
          <a:p>
            <a:r>
              <a:rPr lang="en-US" dirty="0"/>
              <a:t>Click to edit Master title style </a:t>
            </a:r>
          </a:p>
        </p:txBody>
      </p:sp>
      <p:sp>
        <p:nvSpPr>
          <p:cNvPr id="15" name="Text Placeholder 14"/>
          <p:cNvSpPr>
            <a:spLocks noGrp="1"/>
          </p:cNvSpPr>
          <p:nvPr>
            <p:ph type="body" sz="quarter" idx="10" hasCustomPrompt="1"/>
          </p:nvPr>
        </p:nvSpPr>
        <p:spPr>
          <a:xfrm>
            <a:off x="461963" y="3411656"/>
            <a:ext cx="11268074" cy="577850"/>
          </a:xfrm>
        </p:spPr>
        <p:txBody>
          <a:bodyPr vert="horz" lIns="91440" tIns="91440" rIns="91440" bIns="91440" rtlCol="0" anchor="ctr" anchorCtr="0">
            <a:spAutoFit/>
          </a:bodyPr>
          <a:lstStyle>
            <a:lvl1pPr marL="457200" indent="-457200" algn="ctr">
              <a:buNone/>
              <a:defRPr lang="en-US" sz="23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Tree>
    <p:custDataLst>
      <p:tags r:id="rId1"/>
    </p:custDataLst>
    <p:extLst>
      <p:ext uri="{BB962C8B-B14F-4D97-AF65-F5344CB8AC3E}">
        <p14:creationId xmlns:p14="http://schemas.microsoft.com/office/powerpoint/2010/main" val="23082792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hoto 1">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712464"/>
            <a:ext cx="12192000" cy="3145536"/>
          </a:xfrm>
          <a:prstGeom prst="rect">
            <a:avLst/>
          </a:prstGeom>
        </p:spPr>
      </p:pic>
      <p:sp>
        <p:nvSpPr>
          <p:cNvPr id="18" name="Picture Placeholder 17"/>
          <p:cNvSpPr>
            <a:spLocks noGrp="1"/>
          </p:cNvSpPr>
          <p:nvPr>
            <p:ph type="pic" sz="quarter" idx="11" hasCustomPrompt="1"/>
          </p:nvPr>
        </p:nvSpPr>
        <p:spPr>
          <a:xfrm>
            <a:off x="1009650" y="1974850"/>
            <a:ext cx="2159000" cy="2157413"/>
          </a:xfrm>
        </p:spPr>
        <p:txBody>
          <a:bodyPr anchor="ctr"/>
          <a:lstStyle>
            <a:lvl1pPr marL="0" indent="0" algn="ctr">
              <a:buNone/>
              <a:defRPr>
                <a:solidFill>
                  <a:schemeClr val="bg1">
                    <a:lumMod val="65000"/>
                  </a:schemeClr>
                </a:solidFill>
              </a:defRPr>
            </a:lvl1pPr>
          </a:lstStyle>
          <a:p>
            <a:r>
              <a:rPr lang="en-US" dirty="0"/>
              <a:t>HEADSHOT</a:t>
            </a:r>
          </a:p>
        </p:txBody>
      </p:sp>
      <p:sp>
        <p:nvSpPr>
          <p:cNvPr id="2" name="Title 1"/>
          <p:cNvSpPr>
            <a:spLocks noGrp="1"/>
          </p:cNvSpPr>
          <p:nvPr>
            <p:ph type="ctrTitle" hasCustomPrompt="1"/>
          </p:nvPr>
        </p:nvSpPr>
        <p:spPr>
          <a:xfrm>
            <a:off x="3495675" y="2353620"/>
            <a:ext cx="8220075" cy="821763"/>
          </a:xfrm>
        </p:spPr>
        <p:txBody>
          <a:bodyPr lIns="182880" anchor="ctr" anchorCtr="0">
            <a:spAutoFit/>
          </a:bodyPr>
          <a:lstStyle>
            <a:lvl1pPr algn="l">
              <a:defRPr sz="4400">
                <a:latin typeface="+mj-lt"/>
              </a:defRPr>
            </a:lvl1pPr>
          </a:lstStyle>
          <a:p>
            <a:r>
              <a:rPr lang="en-US" dirty="0"/>
              <a:t>Click to edit Master title style </a:t>
            </a:r>
          </a:p>
        </p:txBody>
      </p:sp>
      <p:sp>
        <p:nvSpPr>
          <p:cNvPr id="15" name="Text Placeholder 14"/>
          <p:cNvSpPr>
            <a:spLocks noGrp="1"/>
          </p:cNvSpPr>
          <p:nvPr>
            <p:ph type="body" sz="quarter" idx="10" hasCustomPrompt="1"/>
          </p:nvPr>
        </p:nvSpPr>
        <p:spPr>
          <a:xfrm>
            <a:off x="3495676" y="3554531"/>
            <a:ext cx="8220074" cy="577850"/>
          </a:xfrm>
        </p:spPr>
        <p:txBody>
          <a:bodyPr vert="horz" lIns="182880" tIns="91440" rIns="91440" bIns="91440" rtlCol="0" anchor="ctr" anchorCtr="0">
            <a:spAutoFit/>
          </a:bodyPr>
          <a:lstStyle>
            <a:lvl1pPr marL="457200" indent="-457200">
              <a:buNone/>
              <a:defRPr lang="en-US" sz="23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20" name="Text Placeholder 3"/>
          <p:cNvSpPr>
            <a:spLocks noGrp="1"/>
          </p:cNvSpPr>
          <p:nvPr>
            <p:ph type="body" sz="quarter" idx="12" hasCustomPrompt="1"/>
          </p:nvPr>
        </p:nvSpPr>
        <p:spPr>
          <a:xfrm>
            <a:off x="0" y="6406146"/>
            <a:ext cx="12191999" cy="276999"/>
          </a:xfrm>
          <a:solidFill>
            <a:srgbClr val="000000">
              <a:alpha val="50196"/>
            </a:srgbClr>
          </a:soli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a:t>Day Name, Month Date, Year</a:t>
            </a:r>
          </a:p>
        </p:txBody>
      </p:sp>
      <p:pic>
        <p:nvPicPr>
          <p:cNvPr id="21" name="Picture 2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898526" y="334330"/>
            <a:ext cx="2394943" cy="980518"/>
          </a:xfrm>
          <a:prstGeom prst="rect">
            <a:avLst/>
          </a:prstGeom>
        </p:spPr>
      </p:pic>
    </p:spTree>
    <p:custDataLst>
      <p:tags r:id="rId1"/>
    </p:custDataLst>
    <p:extLst>
      <p:ext uri="{BB962C8B-B14F-4D97-AF65-F5344CB8AC3E}">
        <p14:creationId xmlns:p14="http://schemas.microsoft.com/office/powerpoint/2010/main" val="380614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hoto 2">
    <p:spTree>
      <p:nvGrpSpPr>
        <p:cNvPr id="1" name=""/>
        <p:cNvGrpSpPr/>
        <p:nvPr/>
      </p:nvGrpSpPr>
      <p:grpSpPr>
        <a:xfrm>
          <a:off x="0" y="0"/>
          <a:ext cx="0" cy="0"/>
          <a:chOff x="0" y="0"/>
          <a:chExt cx="0" cy="0"/>
        </a:xfrm>
      </p:grpSpPr>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070866" y="260141"/>
            <a:ext cx="2050261" cy="839401"/>
          </a:xfrm>
          <a:prstGeom prst="rect">
            <a:avLst/>
          </a:prstGeom>
        </p:spPr>
      </p:pic>
      <p:pic>
        <p:nvPicPr>
          <p:cNvPr id="20" name="Picture 19"/>
          <p:cNvPicPr>
            <a:picLocks noChangeAspect="1"/>
          </p:cNvPicPr>
          <p:nvPr userDrawn="1"/>
        </p:nvPicPr>
        <p:blipFill rotWithShape="1">
          <a:blip r:embed="rId4">
            <a:extLst>
              <a:ext uri="{28A0092B-C50C-407E-A947-70E740481C1C}">
                <a14:useLocalDpi xmlns:a14="http://schemas.microsoft.com/office/drawing/2010/main" val="0"/>
              </a:ext>
            </a:extLst>
          </a:blip>
          <a:srcRect b="6777"/>
          <a:stretch/>
        </p:blipFill>
        <p:spPr>
          <a:xfrm>
            <a:off x="3567930" y="4783784"/>
            <a:ext cx="8624070" cy="2074216"/>
          </a:xfrm>
          <a:prstGeom prst="rect">
            <a:avLst/>
          </a:prstGeom>
        </p:spPr>
      </p:pic>
      <p:sp>
        <p:nvSpPr>
          <p:cNvPr id="14" name="Picture Placeholder 17"/>
          <p:cNvSpPr>
            <a:spLocks noGrp="1"/>
          </p:cNvSpPr>
          <p:nvPr>
            <p:ph type="pic" sz="quarter" idx="13" hasCustomPrompt="1"/>
          </p:nvPr>
        </p:nvSpPr>
        <p:spPr>
          <a:xfrm>
            <a:off x="6492875" y="3027928"/>
            <a:ext cx="1956548" cy="1955110"/>
          </a:xfrm>
        </p:spPr>
        <p:txBody>
          <a:bodyPr anchor="ctr"/>
          <a:lstStyle>
            <a:lvl1pPr marL="0" indent="0" algn="ctr">
              <a:buNone/>
              <a:defRPr>
                <a:solidFill>
                  <a:schemeClr val="bg1">
                    <a:lumMod val="65000"/>
                  </a:schemeClr>
                </a:solidFill>
              </a:defRPr>
            </a:lvl1pPr>
          </a:lstStyle>
          <a:p>
            <a:r>
              <a:rPr lang="en-US" dirty="0"/>
              <a:t>HEADSHOT 2</a:t>
            </a:r>
          </a:p>
        </p:txBody>
      </p:sp>
      <p:sp>
        <p:nvSpPr>
          <p:cNvPr id="13" name="Picture Placeholder 17"/>
          <p:cNvSpPr>
            <a:spLocks noGrp="1"/>
          </p:cNvSpPr>
          <p:nvPr>
            <p:ph type="pic" sz="quarter" idx="12" hasCustomPrompt="1"/>
          </p:nvPr>
        </p:nvSpPr>
        <p:spPr>
          <a:xfrm>
            <a:off x="1140238" y="3027928"/>
            <a:ext cx="1956548" cy="1955110"/>
          </a:xfrm>
        </p:spPr>
        <p:txBody>
          <a:bodyPr anchor="ctr"/>
          <a:lstStyle>
            <a:lvl1pPr marL="0" indent="0" algn="ctr">
              <a:buNone/>
              <a:defRPr>
                <a:solidFill>
                  <a:schemeClr val="bg1">
                    <a:lumMod val="65000"/>
                  </a:schemeClr>
                </a:solidFill>
              </a:defRPr>
            </a:lvl1pPr>
          </a:lstStyle>
          <a:p>
            <a:r>
              <a:rPr lang="en-US" dirty="0"/>
              <a:t>HEADSHOT 1</a:t>
            </a:r>
          </a:p>
        </p:txBody>
      </p:sp>
      <p:sp>
        <p:nvSpPr>
          <p:cNvPr id="2" name="Title 1"/>
          <p:cNvSpPr>
            <a:spLocks noGrp="1"/>
          </p:cNvSpPr>
          <p:nvPr>
            <p:ph type="ctrTitle" hasCustomPrompt="1"/>
          </p:nvPr>
        </p:nvSpPr>
        <p:spPr>
          <a:xfrm>
            <a:off x="290513" y="1555593"/>
            <a:ext cx="11610974" cy="794064"/>
          </a:xfrm>
        </p:spPr>
        <p:txBody>
          <a:bodyPr lIns="182880" anchor="ctr" anchorCtr="0">
            <a:spAutoFit/>
          </a:bodyPr>
          <a:lstStyle>
            <a:lvl1pPr algn="ctr">
              <a:defRPr sz="4400">
                <a:latin typeface="+mj-lt"/>
              </a:defRPr>
            </a:lvl1pPr>
          </a:lstStyle>
          <a:p>
            <a:r>
              <a:rPr lang="en-US" dirty="0"/>
              <a:t>Click to edit Master title style </a:t>
            </a:r>
          </a:p>
        </p:txBody>
      </p:sp>
      <p:sp>
        <p:nvSpPr>
          <p:cNvPr id="15" name="Text Placeholder 14"/>
          <p:cNvSpPr>
            <a:spLocks noGrp="1"/>
          </p:cNvSpPr>
          <p:nvPr>
            <p:ph type="body" sz="quarter" idx="10" hasCustomPrompt="1"/>
          </p:nvPr>
        </p:nvSpPr>
        <p:spPr>
          <a:xfrm>
            <a:off x="3213249" y="3294331"/>
            <a:ext cx="2876549" cy="489365"/>
          </a:xfrm>
        </p:spPr>
        <p:txBody>
          <a:bodyPr vert="horz" lIns="91440" tIns="91440" rIns="91440" bIns="91440" rtlCol="0" anchor="t" anchorCtr="0">
            <a:spAutoFit/>
          </a:bodyPr>
          <a:lstStyle>
            <a:lvl1pPr marL="457200" indent="-457200" algn="l">
              <a:buNone/>
              <a:defRPr lang="en-US" sz="18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12" name="Text Placeholder 14"/>
          <p:cNvSpPr>
            <a:spLocks noGrp="1"/>
          </p:cNvSpPr>
          <p:nvPr>
            <p:ph type="body" sz="quarter" idx="11" hasCustomPrompt="1"/>
          </p:nvPr>
        </p:nvSpPr>
        <p:spPr>
          <a:xfrm>
            <a:off x="8555162" y="3294331"/>
            <a:ext cx="2876549" cy="489365"/>
          </a:xfrm>
        </p:spPr>
        <p:txBody>
          <a:bodyPr vert="horz" lIns="91440" tIns="91440" rIns="91440" bIns="91440" rtlCol="0" anchor="t" anchorCtr="0">
            <a:spAutoFit/>
          </a:bodyPr>
          <a:lstStyle>
            <a:lvl1pPr marL="457200" indent="-457200" algn="l">
              <a:buNone/>
              <a:defRPr lang="en-US" sz="18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21" name="Text Placeholder 3"/>
          <p:cNvSpPr>
            <a:spLocks noGrp="1"/>
          </p:cNvSpPr>
          <p:nvPr>
            <p:ph type="body" sz="quarter" idx="17" hasCustomPrompt="1"/>
          </p:nvPr>
        </p:nvSpPr>
        <p:spPr>
          <a:xfrm>
            <a:off x="0" y="6406146"/>
            <a:ext cx="12191999" cy="276999"/>
          </a:xfrm>
          <a:gradFill>
            <a:gsLst>
              <a:gs pos="48000">
                <a:schemeClr val="tx1">
                  <a:alpha val="50000"/>
                </a:schemeClr>
              </a:gs>
              <a:gs pos="67000">
                <a:schemeClr val="tx1">
                  <a:alpha val="0"/>
                </a:schemeClr>
              </a:gs>
            </a:gsLst>
            <a:lin ang="12000000" scaled="0"/>
          </a:gra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a:t>Day Name, Month Date, Year</a:t>
            </a:r>
          </a:p>
        </p:txBody>
      </p:sp>
    </p:spTree>
    <p:custDataLst>
      <p:tags r:id="rId1"/>
    </p:custDataLst>
    <p:extLst>
      <p:ext uri="{BB962C8B-B14F-4D97-AF65-F5344CB8AC3E}">
        <p14:creationId xmlns:p14="http://schemas.microsoft.com/office/powerpoint/2010/main" val="2496119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Photo 3">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266446" y="284097"/>
            <a:ext cx="1695858" cy="690119"/>
          </a:xfrm>
          <a:prstGeom prst="rect">
            <a:avLst/>
          </a:prstGeom>
        </p:spPr>
      </p:pic>
      <p:pic>
        <p:nvPicPr>
          <p:cNvPr id="22" name="Picture 21"/>
          <p:cNvPicPr>
            <a:picLocks noChangeAspect="1"/>
          </p:cNvPicPr>
          <p:nvPr userDrawn="1"/>
        </p:nvPicPr>
        <p:blipFill rotWithShape="1">
          <a:blip r:embed="rId4">
            <a:extLst>
              <a:ext uri="{28A0092B-C50C-407E-A947-70E740481C1C}">
                <a14:useLocalDpi xmlns:a14="http://schemas.microsoft.com/office/drawing/2010/main" val="0"/>
              </a:ext>
            </a:extLst>
          </a:blip>
          <a:srcRect b="6777"/>
          <a:stretch/>
        </p:blipFill>
        <p:spPr>
          <a:xfrm>
            <a:off x="3567930" y="4783784"/>
            <a:ext cx="8624070" cy="2074216"/>
          </a:xfrm>
          <a:prstGeom prst="rect">
            <a:avLst/>
          </a:prstGeom>
        </p:spPr>
      </p:pic>
      <p:sp>
        <p:nvSpPr>
          <p:cNvPr id="14" name="Picture Placeholder 17"/>
          <p:cNvSpPr>
            <a:spLocks noGrp="1"/>
          </p:cNvSpPr>
          <p:nvPr>
            <p:ph type="pic" sz="quarter" idx="13" hasCustomPrompt="1"/>
          </p:nvPr>
        </p:nvSpPr>
        <p:spPr>
          <a:xfrm>
            <a:off x="5117724" y="2626821"/>
            <a:ext cx="1956548" cy="1955110"/>
          </a:xfrm>
        </p:spPr>
        <p:txBody>
          <a:bodyPr anchor="ctr"/>
          <a:lstStyle>
            <a:lvl1pPr marL="0" indent="0" algn="ctr">
              <a:buNone/>
              <a:defRPr>
                <a:solidFill>
                  <a:schemeClr val="bg1">
                    <a:lumMod val="65000"/>
                  </a:schemeClr>
                </a:solidFill>
              </a:defRPr>
            </a:lvl1pPr>
          </a:lstStyle>
          <a:p>
            <a:r>
              <a:rPr lang="en-US" dirty="0"/>
              <a:t>HEADSHOT 2</a:t>
            </a:r>
          </a:p>
        </p:txBody>
      </p:sp>
      <p:sp>
        <p:nvSpPr>
          <p:cNvPr id="13" name="Picture Placeholder 17"/>
          <p:cNvSpPr>
            <a:spLocks noGrp="1"/>
          </p:cNvSpPr>
          <p:nvPr>
            <p:ph type="pic" sz="quarter" idx="12" hasCustomPrompt="1"/>
          </p:nvPr>
        </p:nvSpPr>
        <p:spPr>
          <a:xfrm>
            <a:off x="1289901" y="2626821"/>
            <a:ext cx="1956548" cy="1955110"/>
          </a:xfrm>
        </p:spPr>
        <p:txBody>
          <a:bodyPr anchor="ctr"/>
          <a:lstStyle>
            <a:lvl1pPr marL="0" indent="0" algn="ctr">
              <a:buNone/>
              <a:defRPr>
                <a:solidFill>
                  <a:schemeClr val="bg1">
                    <a:lumMod val="65000"/>
                  </a:schemeClr>
                </a:solidFill>
              </a:defRPr>
            </a:lvl1pPr>
          </a:lstStyle>
          <a:p>
            <a:r>
              <a:rPr lang="en-US" dirty="0"/>
              <a:t>HEADSHOT 1</a:t>
            </a:r>
          </a:p>
        </p:txBody>
      </p:sp>
      <p:sp>
        <p:nvSpPr>
          <p:cNvPr id="2" name="Title 1"/>
          <p:cNvSpPr>
            <a:spLocks noGrp="1"/>
          </p:cNvSpPr>
          <p:nvPr>
            <p:ph type="ctrTitle"/>
          </p:nvPr>
        </p:nvSpPr>
        <p:spPr>
          <a:xfrm>
            <a:off x="290513" y="1397136"/>
            <a:ext cx="11610974" cy="794064"/>
          </a:xfrm>
        </p:spPr>
        <p:txBody>
          <a:bodyPr lIns="182880" anchor="ctr" anchorCtr="0">
            <a:spAutoFit/>
          </a:bodyPr>
          <a:lstStyle>
            <a:lvl1pPr algn="ctr">
              <a:defRPr sz="4400">
                <a:latin typeface="+mj-lt"/>
              </a:defRPr>
            </a:lvl1pPr>
          </a:lstStyle>
          <a:p>
            <a:r>
              <a:rPr lang="en-US" dirty="0"/>
              <a:t>Click to edit Master title style</a:t>
            </a:r>
          </a:p>
        </p:txBody>
      </p:sp>
      <p:sp>
        <p:nvSpPr>
          <p:cNvPr id="15" name="Text Placeholder 14"/>
          <p:cNvSpPr>
            <a:spLocks noGrp="1"/>
          </p:cNvSpPr>
          <p:nvPr>
            <p:ph type="body" sz="quarter" idx="10" hasCustomPrompt="1"/>
          </p:nvPr>
        </p:nvSpPr>
        <p:spPr>
          <a:xfrm>
            <a:off x="670606" y="4633466"/>
            <a:ext cx="3195140" cy="455509"/>
          </a:xfrm>
        </p:spPr>
        <p:txBody>
          <a:bodyPr vert="horz" lIns="91440" tIns="91440" rIns="91440" bIns="91440" rtlCol="0" anchor="t" anchorCtr="0">
            <a:spAutoFit/>
          </a:bodyPr>
          <a:lstStyle>
            <a:lvl1pPr marL="457200" indent="-457200" algn="ctr">
              <a:buNone/>
              <a:defRPr lang="en-US" sz="16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1</a:t>
            </a:r>
          </a:p>
        </p:txBody>
      </p:sp>
      <p:sp>
        <p:nvSpPr>
          <p:cNvPr id="10" name="Picture Placeholder 17"/>
          <p:cNvSpPr>
            <a:spLocks noGrp="1"/>
          </p:cNvSpPr>
          <p:nvPr>
            <p:ph type="pic" sz="quarter" idx="14" hasCustomPrompt="1"/>
          </p:nvPr>
        </p:nvSpPr>
        <p:spPr>
          <a:xfrm>
            <a:off x="9015162" y="2626821"/>
            <a:ext cx="1956548" cy="1955110"/>
          </a:xfrm>
        </p:spPr>
        <p:txBody>
          <a:bodyPr anchor="ctr"/>
          <a:lstStyle>
            <a:lvl1pPr marL="0" indent="0" algn="ctr">
              <a:buNone/>
              <a:defRPr>
                <a:solidFill>
                  <a:schemeClr val="bg1">
                    <a:lumMod val="65000"/>
                  </a:schemeClr>
                </a:solidFill>
              </a:defRPr>
            </a:lvl1pPr>
          </a:lstStyle>
          <a:p>
            <a:r>
              <a:rPr lang="en-US" dirty="0"/>
              <a:t>HEADSHOT 3</a:t>
            </a:r>
          </a:p>
        </p:txBody>
      </p:sp>
      <p:sp>
        <p:nvSpPr>
          <p:cNvPr id="18" name="Text Placeholder 14"/>
          <p:cNvSpPr>
            <a:spLocks noGrp="1"/>
          </p:cNvSpPr>
          <p:nvPr>
            <p:ph type="body" sz="quarter" idx="15" hasCustomPrompt="1"/>
          </p:nvPr>
        </p:nvSpPr>
        <p:spPr>
          <a:xfrm>
            <a:off x="4498428" y="4633466"/>
            <a:ext cx="3195140" cy="455509"/>
          </a:xfrm>
        </p:spPr>
        <p:txBody>
          <a:bodyPr vert="horz" lIns="91440" tIns="91440" rIns="91440" bIns="91440" rtlCol="0" anchor="t" anchorCtr="0">
            <a:spAutoFit/>
          </a:bodyPr>
          <a:lstStyle>
            <a:lvl1pPr marL="457200" indent="-457200" algn="ctr">
              <a:buNone/>
              <a:defRPr lang="en-US" sz="16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2</a:t>
            </a:r>
          </a:p>
        </p:txBody>
      </p:sp>
      <p:sp>
        <p:nvSpPr>
          <p:cNvPr id="19" name="Text Placeholder 14"/>
          <p:cNvSpPr>
            <a:spLocks noGrp="1"/>
          </p:cNvSpPr>
          <p:nvPr>
            <p:ph type="body" sz="quarter" idx="16" hasCustomPrompt="1"/>
          </p:nvPr>
        </p:nvSpPr>
        <p:spPr>
          <a:xfrm>
            <a:off x="8326250" y="4633466"/>
            <a:ext cx="3195140" cy="455509"/>
          </a:xfrm>
        </p:spPr>
        <p:txBody>
          <a:bodyPr vert="horz" lIns="91440" tIns="91440" rIns="91440" bIns="91440" rtlCol="0" anchor="t" anchorCtr="0">
            <a:spAutoFit/>
          </a:bodyPr>
          <a:lstStyle>
            <a:lvl1pPr marL="457200" indent="-457200" algn="ctr">
              <a:buNone/>
              <a:defRPr lang="en-US" sz="16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3</a:t>
            </a:r>
          </a:p>
        </p:txBody>
      </p:sp>
      <p:sp>
        <p:nvSpPr>
          <p:cNvPr id="26" name="Text Placeholder 3"/>
          <p:cNvSpPr>
            <a:spLocks noGrp="1"/>
          </p:cNvSpPr>
          <p:nvPr>
            <p:ph type="body" sz="quarter" idx="17" hasCustomPrompt="1"/>
          </p:nvPr>
        </p:nvSpPr>
        <p:spPr>
          <a:xfrm>
            <a:off x="0" y="6406146"/>
            <a:ext cx="12191999" cy="276999"/>
          </a:xfrm>
          <a:gradFill>
            <a:gsLst>
              <a:gs pos="48000">
                <a:schemeClr val="tx1">
                  <a:alpha val="50000"/>
                </a:schemeClr>
              </a:gs>
              <a:gs pos="67000">
                <a:schemeClr val="tx1">
                  <a:alpha val="0"/>
                </a:schemeClr>
              </a:gs>
            </a:gsLst>
            <a:lin ang="12000000" scaled="0"/>
          </a:gra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a:t>Day Name, Month Date, Year</a:t>
            </a:r>
          </a:p>
        </p:txBody>
      </p:sp>
    </p:spTree>
    <p:custDataLst>
      <p:tags r:id="rId1"/>
    </p:custDataLst>
    <p:extLst>
      <p:ext uri="{BB962C8B-B14F-4D97-AF65-F5344CB8AC3E}">
        <p14:creationId xmlns:p14="http://schemas.microsoft.com/office/powerpoint/2010/main" val="33236187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Logo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712464"/>
            <a:ext cx="12192000" cy="3145536"/>
          </a:xfrm>
          <a:prstGeom prst="rect">
            <a:avLst/>
          </a:prstGeom>
        </p:spPr>
      </p:pic>
      <p:pic>
        <p:nvPicPr>
          <p:cNvPr id="4" name="Picture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251213" y="974364"/>
            <a:ext cx="7689572" cy="3148201"/>
          </a:xfrm>
          <a:prstGeom prst="rect">
            <a:avLst/>
          </a:prstGeom>
        </p:spPr>
      </p:pic>
    </p:spTree>
    <p:custDataLst>
      <p:tags r:id="rId1"/>
    </p:custDataLst>
    <p:extLst>
      <p:ext uri="{BB962C8B-B14F-4D97-AF65-F5344CB8AC3E}">
        <p14:creationId xmlns:p14="http://schemas.microsoft.com/office/powerpoint/2010/main" val="26131660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ajor Area Divider Slide">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6000" b="0">
                <a:solidFill>
                  <a:srgbClr val="000000"/>
                </a:solidFill>
              </a:defRPr>
            </a:lvl1pPr>
          </a:lstStyle>
          <a:p>
            <a:r>
              <a:rPr lang="en-US" dirty="0"/>
              <a:t>Divider Slide Title </a:t>
            </a:r>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5344" y="0"/>
            <a:ext cx="4486656" cy="68580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1950" y="5897052"/>
            <a:ext cx="1752600" cy="713210"/>
          </a:xfrm>
          <a:prstGeom prst="rect">
            <a:avLst/>
          </a:prstGeom>
        </p:spPr>
      </p:pic>
    </p:spTree>
    <p:custDataLst>
      <p:tags r:id="rId1"/>
    </p:custDataLst>
    <p:extLst>
      <p:ext uri="{BB962C8B-B14F-4D97-AF65-F5344CB8AC3E}">
        <p14:creationId xmlns:p14="http://schemas.microsoft.com/office/powerpoint/2010/main" val="23483692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Major Area Divider Slide 2">
    <p:bg>
      <p:bgPr>
        <a:solidFill>
          <a:schemeClr val="bg1"/>
        </a:solidFill>
        <a:effectLst/>
      </p:bgPr>
    </p:bg>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6000" b="0">
                <a:solidFill>
                  <a:srgbClr val="000000"/>
                </a:solidFill>
              </a:defRPr>
            </a:lvl1pPr>
          </a:lstStyle>
          <a:p>
            <a:r>
              <a:rPr lang="en-US" dirty="0"/>
              <a:t>Divider Slide Title</a:t>
            </a:r>
          </a:p>
        </p:txBody>
      </p:sp>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5344" y="0"/>
            <a:ext cx="4486656" cy="6858000"/>
          </a:xfrm>
          <a:prstGeom prst="rect">
            <a:avLst/>
          </a:prstGeom>
        </p:spPr>
      </p:pic>
      <p:pic>
        <p:nvPicPr>
          <p:cNvPr id="4" name="Picture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1950" y="5897052"/>
            <a:ext cx="1752600" cy="713210"/>
          </a:xfrm>
          <a:prstGeom prst="rect">
            <a:avLst/>
          </a:prstGeom>
        </p:spPr>
      </p:pic>
    </p:spTree>
    <p:custDataLst>
      <p:tags r:id="rId1"/>
    </p:custDataLst>
    <p:extLst>
      <p:ext uri="{BB962C8B-B14F-4D97-AF65-F5344CB8AC3E}">
        <p14:creationId xmlns:p14="http://schemas.microsoft.com/office/powerpoint/2010/main" val="13776764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jor Area Divider Slide 3">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6000" b="0">
                <a:solidFill>
                  <a:srgbClr val="000000"/>
                </a:solidFill>
              </a:defRPr>
            </a:lvl1pPr>
          </a:lstStyle>
          <a:p>
            <a:r>
              <a:rPr lang="en-US" dirty="0"/>
              <a:t>Divider Slide Title</a:t>
            </a:r>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5344" y="0"/>
            <a:ext cx="4486656" cy="68580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1950" y="5897052"/>
            <a:ext cx="1752600" cy="713210"/>
          </a:xfrm>
          <a:prstGeom prst="rect">
            <a:avLst/>
          </a:prstGeom>
        </p:spPr>
      </p:pic>
    </p:spTree>
    <p:custDataLst>
      <p:tags r:id="rId1"/>
    </p:custDataLst>
    <p:extLst>
      <p:ext uri="{BB962C8B-B14F-4D97-AF65-F5344CB8AC3E}">
        <p14:creationId xmlns:p14="http://schemas.microsoft.com/office/powerpoint/2010/main" val="20985608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lor Divider Re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5" name="Picture 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3269584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or Divider Green">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5" name="Picture 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10573209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4" name="Picture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38741452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or Divider Gray">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24366063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Blank Text White">
    <p:bg>
      <p:bgPr>
        <a:solidFill>
          <a:schemeClr val="bg1"/>
        </a:solidFill>
        <a:effectLst/>
      </p:bgPr>
    </p:bg>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52400" y="5364134"/>
            <a:ext cx="11887200" cy="701731"/>
          </a:xfrm>
        </p:spPr>
        <p:txBody>
          <a:bodyPr anchor="ctr">
            <a:spAutoFit/>
          </a:bodyPr>
          <a:lstStyle>
            <a:lvl1pPr marL="0" indent="0" algn="ctr">
              <a:lnSpc>
                <a:spcPct val="110000"/>
              </a:lnSpc>
              <a:buNone/>
              <a:defRPr sz="3600">
                <a:solidFill>
                  <a:schemeClr val="tx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13798144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Blank Text Color 1">
    <p:bg>
      <p:bgPr>
        <a:solidFill>
          <a:schemeClr val="accent1"/>
        </a:solidFill>
        <a:effectLst/>
      </p:bgPr>
    </p:bg>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52400" y="5364134"/>
            <a:ext cx="11887200" cy="701731"/>
          </a:xfrm>
        </p:spPr>
        <p:txBody>
          <a:bodyPr anchor="ctr">
            <a:spAutoFit/>
          </a:bodyPr>
          <a:lstStyle>
            <a:lvl1pPr marL="0" indent="0" algn="ctr">
              <a:lnSpc>
                <a:spcPct val="110000"/>
              </a:lnSpc>
              <a:buNone/>
              <a:defRPr sz="3600">
                <a:solidFill>
                  <a:schemeClr val="bg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30094358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Blank Text Color 2">
    <p:bg>
      <p:bgPr>
        <a:solidFill>
          <a:schemeClr val="accent3"/>
        </a:solidFill>
        <a:effectLst/>
      </p:bgPr>
    </p:bg>
    <p:spTree>
      <p:nvGrpSpPr>
        <p:cNvPr id="1" name=""/>
        <p:cNvGrpSpPr/>
        <p:nvPr/>
      </p:nvGrpSpPr>
      <p:grpSpPr>
        <a:xfrm>
          <a:off x="0" y="0"/>
          <a:ext cx="0" cy="0"/>
          <a:chOff x="0" y="0"/>
          <a:chExt cx="0" cy="0"/>
        </a:xfrm>
      </p:grpSpPr>
      <p:sp>
        <p:nvSpPr>
          <p:cNvPr id="3" name="Text Placeholder 6"/>
          <p:cNvSpPr>
            <a:spLocks noGrp="1"/>
          </p:cNvSpPr>
          <p:nvPr>
            <p:ph type="body" sz="quarter" idx="14" hasCustomPrompt="1"/>
          </p:nvPr>
        </p:nvSpPr>
        <p:spPr>
          <a:xfrm>
            <a:off x="152400" y="5364134"/>
            <a:ext cx="11887200" cy="701731"/>
          </a:xfrm>
        </p:spPr>
        <p:txBody>
          <a:bodyPr anchor="ctr">
            <a:spAutoFit/>
          </a:bodyPr>
          <a:lstStyle>
            <a:lvl1pPr marL="0" indent="0" algn="ctr">
              <a:lnSpc>
                <a:spcPct val="110000"/>
              </a:lnSpc>
              <a:buNone/>
              <a:defRPr sz="3600">
                <a:solidFill>
                  <a:schemeClr val="bg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33836320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Blank Text Color 3">
    <p:bg>
      <p:bgPr>
        <a:solidFill>
          <a:schemeClr val="accent2"/>
        </a:solidFill>
        <a:effectLst/>
      </p:bgPr>
    </p:bg>
    <p:spTree>
      <p:nvGrpSpPr>
        <p:cNvPr id="1" name=""/>
        <p:cNvGrpSpPr/>
        <p:nvPr/>
      </p:nvGrpSpPr>
      <p:grpSpPr>
        <a:xfrm>
          <a:off x="0" y="0"/>
          <a:ext cx="0" cy="0"/>
          <a:chOff x="0" y="0"/>
          <a:chExt cx="0" cy="0"/>
        </a:xfrm>
      </p:grpSpPr>
      <p:sp>
        <p:nvSpPr>
          <p:cNvPr id="3" name="Text Placeholder 6"/>
          <p:cNvSpPr>
            <a:spLocks noGrp="1"/>
          </p:cNvSpPr>
          <p:nvPr>
            <p:ph type="body" sz="quarter" idx="14" hasCustomPrompt="1"/>
          </p:nvPr>
        </p:nvSpPr>
        <p:spPr>
          <a:xfrm>
            <a:off x="152400" y="5364134"/>
            <a:ext cx="11887200" cy="701731"/>
          </a:xfrm>
        </p:spPr>
        <p:txBody>
          <a:bodyPr anchor="ctr">
            <a:spAutoFit/>
          </a:bodyPr>
          <a:lstStyle>
            <a:lvl1pPr marL="0" indent="0" algn="ctr">
              <a:lnSpc>
                <a:spcPct val="110000"/>
              </a:lnSpc>
              <a:buNone/>
              <a:defRPr sz="3600">
                <a:solidFill>
                  <a:schemeClr val="bg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2035358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Blank Text Color 4">
    <p:bg>
      <p:bgPr>
        <a:solidFill>
          <a:schemeClr val="accent5"/>
        </a:solidFill>
        <a:effectLst/>
      </p:bgPr>
    </p:bg>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52400" y="5364134"/>
            <a:ext cx="11887200" cy="701731"/>
          </a:xfrm>
        </p:spPr>
        <p:txBody>
          <a:bodyPr vert="horz" lIns="91440" tIns="45720" rIns="91440" bIns="45720" rtlCol="0" anchor="ctr">
            <a:spAutoFit/>
          </a:bodyPr>
          <a:lstStyle>
            <a:lvl1pPr marL="571500" marR="0" indent="-57150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lang="en-US" sz="3600" baseline="0" dirty="0" smtClean="0">
                <a:solidFill>
                  <a:schemeClr val="bg1"/>
                </a:solidFill>
              </a:defRPr>
            </a:lvl1pPr>
          </a:lstStyle>
          <a:p>
            <a:pPr marL="0" marR="0" lvl="0" indent="0" algn="ctr" defTabSz="914400" rtl="0" eaLnBrk="1" fontAlgn="auto" latinLnBrk="0" hangingPunct="1">
              <a:lnSpc>
                <a:spcPct val="110000"/>
              </a:lnSpc>
              <a:spcBef>
                <a:spcPts val="1000"/>
              </a:spcBef>
              <a:spcAft>
                <a:spcPts val="0"/>
              </a:spcAft>
              <a:buClrTx/>
              <a:buSzTx/>
              <a:tabLst/>
              <a:defRPr/>
            </a:pPr>
            <a:r>
              <a:rPr lang="en-US" dirty="0"/>
              <a:t>Text Box</a:t>
            </a:r>
          </a:p>
        </p:txBody>
      </p:sp>
    </p:spTree>
    <p:custDataLst>
      <p:tags r:id="rId1"/>
    </p:custDataLst>
    <p:extLst>
      <p:ext uri="{BB962C8B-B14F-4D97-AF65-F5344CB8AC3E}">
        <p14:creationId xmlns:p14="http://schemas.microsoft.com/office/powerpoint/2010/main" val="13151835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1143000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Tree>
    <p:custDataLst>
      <p:tags r:id="rId1"/>
    </p:custDataLst>
    <p:extLst>
      <p:ext uri="{BB962C8B-B14F-4D97-AF65-F5344CB8AC3E}">
        <p14:creationId xmlns:p14="http://schemas.microsoft.com/office/powerpoint/2010/main" val="2595139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557784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15" name="Content Placeholder 13"/>
          <p:cNvSpPr>
            <a:spLocks noGrp="1"/>
          </p:cNvSpPr>
          <p:nvPr>
            <p:ph sz="quarter" idx="11"/>
          </p:nvPr>
        </p:nvSpPr>
        <p:spPr>
          <a:xfrm>
            <a:off x="6233160" y="1960494"/>
            <a:ext cx="557784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1570892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Side 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100" y="742950"/>
            <a:ext cx="4352925" cy="1314450"/>
          </a:xfrm>
        </p:spPr>
        <p:txBody>
          <a:bodyPr anchor="b">
            <a:noAutofit/>
          </a:bodyPr>
          <a:lstStyle>
            <a:lvl1pPr>
              <a:defRPr sz="4200"/>
            </a:lvl1pPr>
          </a:lstStyle>
          <a:p>
            <a:r>
              <a:rPr lang="en-US"/>
              <a:t>Click to edit Master title style</a:t>
            </a:r>
          </a:p>
        </p:txBody>
      </p:sp>
      <p:sp>
        <p:nvSpPr>
          <p:cNvPr id="3" name="Content Placeholder 2"/>
          <p:cNvSpPr>
            <a:spLocks noGrp="1"/>
          </p:cNvSpPr>
          <p:nvPr>
            <p:ph idx="1"/>
          </p:nvPr>
        </p:nvSpPr>
        <p:spPr>
          <a:xfrm>
            <a:off x="5172075" y="981074"/>
            <a:ext cx="6657975" cy="5438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dirty="0"/>
              <a:t>Click to edit Master text styles</a:t>
            </a:r>
          </a:p>
        </p:txBody>
      </p:sp>
    </p:spTree>
    <p:custDataLst>
      <p:tags r:id="rId1"/>
    </p:custDataLst>
    <p:extLst>
      <p:ext uri="{BB962C8B-B14F-4D97-AF65-F5344CB8AC3E}">
        <p14:creationId xmlns:p14="http://schemas.microsoft.com/office/powerpoint/2010/main" val="2216958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ide 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16512" y="882650"/>
            <a:ext cx="6713537" cy="5537199"/>
          </a:xfr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Title 1"/>
          <p:cNvSpPr>
            <a:spLocks noGrp="1"/>
          </p:cNvSpPr>
          <p:nvPr>
            <p:ph type="title"/>
          </p:nvPr>
        </p:nvSpPr>
        <p:spPr>
          <a:xfrm>
            <a:off x="419100" y="742950"/>
            <a:ext cx="4352925" cy="1314450"/>
          </a:xfrm>
        </p:spPr>
        <p:txBody>
          <a:bodyPr anchor="b">
            <a:noAutofit/>
          </a:bodyPr>
          <a:lstStyle>
            <a:lvl1pPr>
              <a:defRPr sz="4200"/>
            </a:lvl1pPr>
          </a:lstStyle>
          <a:p>
            <a:r>
              <a:rPr lang="en-US" dirty="0"/>
              <a:t>Click to edit Master title style</a:t>
            </a:r>
          </a:p>
        </p:txBody>
      </p:sp>
      <p:sp>
        <p:nvSpPr>
          <p:cNvPr id="9"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dirty="0"/>
              <a:t>Click to edit Master text styles</a:t>
            </a:r>
          </a:p>
        </p:txBody>
      </p:sp>
    </p:spTree>
    <p:custDataLst>
      <p:tags r:id="rId1"/>
    </p:custDataLst>
    <p:extLst>
      <p:ext uri="{BB962C8B-B14F-4D97-AF65-F5344CB8AC3E}">
        <p14:creationId xmlns:p14="http://schemas.microsoft.com/office/powerpoint/2010/main" val="42488630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ustDataLst>
      <p:tags r:id="rId1"/>
    </p:custDataLst>
    <p:extLst>
      <p:ext uri="{BB962C8B-B14F-4D97-AF65-F5344CB8AC3E}">
        <p14:creationId xmlns:p14="http://schemas.microsoft.com/office/powerpoint/2010/main" val="27331116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6" name="Picture Placeholder 5"/>
          <p:cNvSpPr>
            <a:spLocks noGrp="1"/>
          </p:cNvSpPr>
          <p:nvPr>
            <p:ph type="pic" sz="quarter" idx="12"/>
          </p:nvPr>
        </p:nvSpPr>
        <p:spPr>
          <a:xfrm>
            <a:off x="4100513" y="1333501"/>
            <a:ext cx="3990975" cy="3648075"/>
          </a:xfrm>
        </p:spPr>
        <p:txBody>
          <a:bodyPr/>
          <a:lstStyle>
            <a:lvl1pPr marL="0" indent="0">
              <a:buFont typeface="Arial" panose="020B0604020202020204" pitchFamily="34" charset="0"/>
              <a:buNone/>
              <a:defRPr/>
            </a:lvl1pPr>
          </a:lstStyle>
          <a:p>
            <a:r>
              <a:rPr lang="en-US" dirty="0"/>
              <a:t>Click icon to add picture</a:t>
            </a:r>
          </a:p>
        </p:txBody>
      </p:sp>
      <p:sp>
        <p:nvSpPr>
          <p:cNvPr id="8" name="Text Placeholder 6"/>
          <p:cNvSpPr>
            <a:spLocks noGrp="1"/>
          </p:cNvSpPr>
          <p:nvPr>
            <p:ph type="body" sz="quarter" idx="11" hasCustomPrompt="1"/>
          </p:nvPr>
        </p:nvSpPr>
        <p:spPr>
          <a:xfrm>
            <a:off x="609600" y="5648980"/>
            <a:ext cx="10972800" cy="523220"/>
          </a:xfrm>
        </p:spPr>
        <p:txBody>
          <a:bodyPr anchor="ctr"/>
          <a:lstStyle>
            <a:lvl1pPr marL="0" indent="0" algn="ctr">
              <a:lnSpc>
                <a:spcPct val="110000"/>
              </a:lnSpc>
              <a:buFontTx/>
              <a:buNone/>
              <a:defRPr i="1">
                <a:solidFill>
                  <a:schemeClr val="accent3"/>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Caption here</a:t>
            </a:r>
          </a:p>
        </p:txBody>
      </p:sp>
    </p:spTree>
    <p:custDataLst>
      <p:tags r:id="rId1"/>
    </p:custDataLst>
    <p:extLst>
      <p:ext uri="{BB962C8B-B14F-4D97-AF65-F5344CB8AC3E}">
        <p14:creationId xmlns:p14="http://schemas.microsoft.com/office/powerpoint/2010/main" val="40997215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 Color 1</a:t>
            </a:r>
          </a:p>
        </p:txBody>
      </p:sp>
    </p:spTree>
    <p:custDataLst>
      <p:tags r:id="rId1"/>
    </p:custDataLst>
    <p:extLst>
      <p:ext uri="{BB962C8B-B14F-4D97-AF65-F5344CB8AC3E}">
        <p14:creationId xmlns:p14="http://schemas.microsoft.com/office/powerpoint/2010/main" val="29971469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accent3"/>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 Color 2</a:t>
            </a:r>
          </a:p>
        </p:txBody>
      </p:sp>
    </p:spTree>
    <p:custDataLst>
      <p:tags r:id="rId1"/>
    </p:custDataLst>
    <p:extLst>
      <p:ext uri="{BB962C8B-B14F-4D97-AF65-F5344CB8AC3E}">
        <p14:creationId xmlns:p14="http://schemas.microsoft.com/office/powerpoint/2010/main" val="171824875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59092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Phone Vertical">
    <p:spTree>
      <p:nvGrpSpPr>
        <p:cNvPr id="1" name=""/>
        <p:cNvGrpSpPr/>
        <p:nvPr/>
      </p:nvGrpSpPr>
      <p:grpSpPr>
        <a:xfrm>
          <a:off x="0" y="0"/>
          <a:ext cx="0" cy="0"/>
          <a:chOff x="0" y="0"/>
          <a:chExt cx="0" cy="0"/>
        </a:xfrm>
      </p:grpSpPr>
      <p:sp>
        <p:nvSpPr>
          <p:cNvPr id="9" name="Content Placeholder 2"/>
          <p:cNvSpPr>
            <a:spLocks noGrp="1"/>
          </p:cNvSpPr>
          <p:nvPr>
            <p:ph idx="1" hasCustomPrompt="1"/>
          </p:nvPr>
        </p:nvSpPr>
        <p:spPr>
          <a:xfrm>
            <a:off x="609600" y="2133600"/>
            <a:ext cx="7162800" cy="4355827"/>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a:xfrm>
            <a:off x="381000" y="641965"/>
            <a:ext cx="7658100" cy="1233318"/>
          </a:xfrm>
        </p:spPr>
        <p:txBody>
          <a:bodyPr/>
          <a:lstStyle/>
          <a:p>
            <a:r>
              <a:rPr lang="en-US" dirty="0"/>
              <a:t>Click to edit Master title style</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39150" y="751843"/>
            <a:ext cx="2851702" cy="5787279"/>
          </a:xfrm>
          <a:prstGeom prst="rect">
            <a:avLst/>
          </a:prstGeom>
        </p:spPr>
      </p:pic>
    </p:spTree>
    <p:custDataLst>
      <p:tags r:id="rId1"/>
    </p:custDataLst>
    <p:extLst>
      <p:ext uri="{BB962C8B-B14F-4D97-AF65-F5344CB8AC3E}">
        <p14:creationId xmlns:p14="http://schemas.microsoft.com/office/powerpoint/2010/main" val="7388013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ablet Horizontal">
    <p:spTree>
      <p:nvGrpSpPr>
        <p:cNvPr id="1" name=""/>
        <p:cNvGrpSpPr/>
        <p:nvPr/>
      </p:nvGrpSpPr>
      <p:grpSpPr>
        <a:xfrm>
          <a:off x="0" y="0"/>
          <a:ext cx="0" cy="0"/>
          <a:chOff x="0" y="0"/>
          <a:chExt cx="0" cy="0"/>
        </a:xfrm>
      </p:grpSpPr>
      <p:sp>
        <p:nvSpPr>
          <p:cNvPr id="8" name="Content Placeholder 2"/>
          <p:cNvSpPr>
            <a:spLocks noGrp="1"/>
          </p:cNvSpPr>
          <p:nvPr>
            <p:ph idx="1" hasCustomPrompt="1"/>
          </p:nvPr>
        </p:nvSpPr>
        <p:spPr>
          <a:xfrm>
            <a:off x="609600" y="2133600"/>
            <a:ext cx="3886200" cy="4343400"/>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p:txBody>
          <a:bodyPr/>
          <a:lstStyle/>
          <a:p>
            <a:r>
              <a:rPr lang="en-US"/>
              <a:t>Click to edit Master title style</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988273" y="698530"/>
            <a:ext cx="4847529" cy="7201039"/>
          </a:xfrm>
          <a:prstGeom prst="rect">
            <a:avLst/>
          </a:prstGeom>
        </p:spPr>
      </p:pic>
    </p:spTree>
    <p:custDataLst>
      <p:tags r:id="rId1"/>
    </p:custDataLst>
    <p:extLst>
      <p:ext uri="{BB962C8B-B14F-4D97-AF65-F5344CB8AC3E}">
        <p14:creationId xmlns:p14="http://schemas.microsoft.com/office/powerpoint/2010/main" val="303003895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ablet Horizontal Full">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151250" y="-772812"/>
            <a:ext cx="5973187" cy="8873212"/>
          </a:xfrm>
          <a:prstGeom prst="rect">
            <a:avLst/>
          </a:prstGeom>
        </p:spPr>
      </p:pic>
    </p:spTree>
    <p:custDataLst>
      <p:tags r:id="rId1"/>
    </p:custDataLst>
    <p:extLst>
      <p:ext uri="{BB962C8B-B14F-4D97-AF65-F5344CB8AC3E}">
        <p14:creationId xmlns:p14="http://schemas.microsoft.com/office/powerpoint/2010/main" val="28584773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1143000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Tree>
    <p:custDataLst>
      <p:tags r:id="rId1"/>
    </p:custDataLst>
    <p:extLst>
      <p:ext uri="{BB962C8B-B14F-4D97-AF65-F5344CB8AC3E}">
        <p14:creationId xmlns:p14="http://schemas.microsoft.com/office/powerpoint/2010/main" val="25776915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557784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15" name="Content Placeholder 13"/>
          <p:cNvSpPr>
            <a:spLocks noGrp="1"/>
          </p:cNvSpPr>
          <p:nvPr>
            <p:ph sz="quarter" idx="11"/>
          </p:nvPr>
        </p:nvSpPr>
        <p:spPr>
          <a:xfrm>
            <a:off x="6233160" y="1960494"/>
            <a:ext cx="5577840" cy="4697481"/>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9820403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Side 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100" y="742950"/>
            <a:ext cx="4352925" cy="1314450"/>
          </a:xfrm>
        </p:spPr>
        <p:txBody>
          <a:bodyPr anchor="b">
            <a:noAutofit/>
          </a:bodyPr>
          <a:lstStyle>
            <a:lvl1pPr>
              <a:defRPr sz="4200"/>
            </a:lvl1pPr>
          </a:lstStyle>
          <a:p>
            <a:r>
              <a:rPr lang="en-US" dirty="0"/>
              <a:t>Click to edit Master title style</a:t>
            </a:r>
          </a:p>
        </p:txBody>
      </p:sp>
      <p:sp>
        <p:nvSpPr>
          <p:cNvPr id="3" name="Content Placeholder 2"/>
          <p:cNvSpPr>
            <a:spLocks noGrp="1"/>
          </p:cNvSpPr>
          <p:nvPr>
            <p:ph idx="1"/>
          </p:nvPr>
        </p:nvSpPr>
        <p:spPr>
          <a:xfrm>
            <a:off x="5172075" y="981074"/>
            <a:ext cx="6657975" cy="5438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dirty="0"/>
              <a:t>Click to edit Master text styles</a:t>
            </a:r>
          </a:p>
        </p:txBody>
      </p:sp>
    </p:spTree>
    <p:custDataLst>
      <p:tags r:id="rId1"/>
    </p:custDataLst>
    <p:extLst>
      <p:ext uri="{BB962C8B-B14F-4D97-AF65-F5344CB8AC3E}">
        <p14:creationId xmlns:p14="http://schemas.microsoft.com/office/powerpoint/2010/main" val="15747979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ide 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16512" y="882650"/>
            <a:ext cx="6713537" cy="5537199"/>
          </a:xfr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Title 1"/>
          <p:cNvSpPr>
            <a:spLocks noGrp="1"/>
          </p:cNvSpPr>
          <p:nvPr>
            <p:ph type="title"/>
          </p:nvPr>
        </p:nvSpPr>
        <p:spPr>
          <a:xfrm>
            <a:off x="419100" y="742950"/>
            <a:ext cx="4352925" cy="1314450"/>
          </a:xfrm>
        </p:spPr>
        <p:txBody>
          <a:bodyPr anchor="b">
            <a:noAutofit/>
          </a:bodyPr>
          <a:lstStyle>
            <a:lvl1pPr>
              <a:defRPr sz="4200"/>
            </a:lvl1pPr>
          </a:lstStyle>
          <a:p>
            <a:r>
              <a:rPr lang="en-US"/>
              <a:t>Click to edit Master title style</a:t>
            </a:r>
          </a:p>
        </p:txBody>
      </p:sp>
      <p:sp>
        <p:nvSpPr>
          <p:cNvPr id="9"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dirty="0"/>
              <a:t>Click to edit Master text styles</a:t>
            </a:r>
          </a:p>
        </p:txBody>
      </p:sp>
    </p:spTree>
    <p:custDataLst>
      <p:tags r:id="rId1"/>
    </p:custDataLst>
    <p:extLst>
      <p:ext uri="{BB962C8B-B14F-4D97-AF65-F5344CB8AC3E}">
        <p14:creationId xmlns:p14="http://schemas.microsoft.com/office/powerpoint/2010/main" val="1979496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ustDataLst>
      <p:tags r:id="rId1"/>
    </p:custDataLst>
    <p:extLst>
      <p:ext uri="{BB962C8B-B14F-4D97-AF65-F5344CB8AC3E}">
        <p14:creationId xmlns:p14="http://schemas.microsoft.com/office/powerpoint/2010/main" val="21744609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8" name="Text Placeholder 6"/>
          <p:cNvSpPr>
            <a:spLocks noGrp="1"/>
          </p:cNvSpPr>
          <p:nvPr>
            <p:ph type="body" sz="quarter" idx="11" hasCustomPrompt="1"/>
          </p:nvPr>
        </p:nvSpPr>
        <p:spPr>
          <a:xfrm>
            <a:off x="609600" y="5648980"/>
            <a:ext cx="10972800" cy="523220"/>
          </a:xfrm>
        </p:spPr>
        <p:txBody>
          <a:bodyPr anchor="ctr"/>
          <a:lstStyle>
            <a:lvl1pPr marL="0" indent="0" algn="ctr">
              <a:lnSpc>
                <a:spcPct val="110000"/>
              </a:lnSpc>
              <a:buFontTx/>
              <a:buNone/>
              <a:defRPr i="1">
                <a:solidFill>
                  <a:schemeClr val="accent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Caption here</a:t>
            </a:r>
          </a:p>
        </p:txBody>
      </p:sp>
      <p:sp>
        <p:nvSpPr>
          <p:cNvPr id="4" name="Picture Placeholder 5"/>
          <p:cNvSpPr>
            <a:spLocks noGrp="1"/>
          </p:cNvSpPr>
          <p:nvPr>
            <p:ph type="pic" sz="quarter" idx="12"/>
          </p:nvPr>
        </p:nvSpPr>
        <p:spPr>
          <a:xfrm>
            <a:off x="4100513" y="1333501"/>
            <a:ext cx="3990975" cy="3648075"/>
          </a:xfrm>
        </p:spPr>
        <p:txBody>
          <a:bodyPr/>
          <a:lstStyle>
            <a:lvl1pPr marL="0" indent="0">
              <a:buFont typeface="Arial" panose="020B0604020202020204" pitchFamily="34" charset="0"/>
              <a:buNone/>
              <a:defRPr/>
            </a:lvl1pPr>
          </a:lstStyle>
          <a:p>
            <a:r>
              <a:rPr lang="en-US" dirty="0"/>
              <a:t>Click icon to add picture</a:t>
            </a:r>
          </a:p>
        </p:txBody>
      </p:sp>
    </p:spTree>
    <p:custDataLst>
      <p:tags r:id="rId1"/>
    </p:custDataLst>
    <p:extLst>
      <p:ext uri="{BB962C8B-B14F-4D97-AF65-F5344CB8AC3E}">
        <p14:creationId xmlns:p14="http://schemas.microsoft.com/office/powerpoint/2010/main" val="21737728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 Color 1</a:t>
            </a:r>
          </a:p>
        </p:txBody>
      </p:sp>
    </p:spTree>
    <p:custDataLst>
      <p:tags r:id="rId1"/>
    </p:custDataLst>
    <p:extLst>
      <p:ext uri="{BB962C8B-B14F-4D97-AF65-F5344CB8AC3E}">
        <p14:creationId xmlns:p14="http://schemas.microsoft.com/office/powerpoint/2010/main" val="48060169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accent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 Color 2</a:t>
            </a:r>
          </a:p>
        </p:txBody>
      </p:sp>
    </p:spTree>
    <p:custDataLst>
      <p:tags r:id="rId1"/>
    </p:custDataLst>
    <p:extLst>
      <p:ext uri="{BB962C8B-B14F-4D97-AF65-F5344CB8AC3E}">
        <p14:creationId xmlns:p14="http://schemas.microsoft.com/office/powerpoint/2010/main" val="35946574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62077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Phone Vertical">
    <p:spTree>
      <p:nvGrpSpPr>
        <p:cNvPr id="1" name=""/>
        <p:cNvGrpSpPr/>
        <p:nvPr/>
      </p:nvGrpSpPr>
      <p:grpSpPr>
        <a:xfrm>
          <a:off x="0" y="0"/>
          <a:ext cx="0" cy="0"/>
          <a:chOff x="0" y="0"/>
          <a:chExt cx="0" cy="0"/>
        </a:xfrm>
      </p:grpSpPr>
      <p:sp>
        <p:nvSpPr>
          <p:cNvPr id="9" name="Content Placeholder 2"/>
          <p:cNvSpPr>
            <a:spLocks noGrp="1"/>
          </p:cNvSpPr>
          <p:nvPr>
            <p:ph idx="1" hasCustomPrompt="1"/>
          </p:nvPr>
        </p:nvSpPr>
        <p:spPr>
          <a:xfrm>
            <a:off x="609600" y="2133600"/>
            <a:ext cx="7162800" cy="4355827"/>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a:xfrm>
            <a:off x="381000" y="641965"/>
            <a:ext cx="7658100" cy="1233318"/>
          </a:xfrm>
        </p:spPr>
        <p:txBody>
          <a:bodyPr/>
          <a:lstStyle/>
          <a:p>
            <a:r>
              <a:rPr lang="en-US" dirty="0"/>
              <a:t>Click to edit Master title style</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39150" y="751843"/>
            <a:ext cx="2851702" cy="5787279"/>
          </a:xfrm>
          <a:prstGeom prst="rect">
            <a:avLst/>
          </a:prstGeom>
        </p:spPr>
      </p:pic>
    </p:spTree>
    <p:custDataLst>
      <p:tags r:id="rId1"/>
    </p:custDataLst>
    <p:extLst>
      <p:ext uri="{BB962C8B-B14F-4D97-AF65-F5344CB8AC3E}">
        <p14:creationId xmlns:p14="http://schemas.microsoft.com/office/powerpoint/2010/main" val="30838250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ablet Horizontal">
    <p:spTree>
      <p:nvGrpSpPr>
        <p:cNvPr id="1" name=""/>
        <p:cNvGrpSpPr/>
        <p:nvPr/>
      </p:nvGrpSpPr>
      <p:grpSpPr>
        <a:xfrm>
          <a:off x="0" y="0"/>
          <a:ext cx="0" cy="0"/>
          <a:chOff x="0" y="0"/>
          <a:chExt cx="0" cy="0"/>
        </a:xfrm>
      </p:grpSpPr>
      <p:sp>
        <p:nvSpPr>
          <p:cNvPr id="8" name="Content Placeholder 2"/>
          <p:cNvSpPr>
            <a:spLocks noGrp="1"/>
          </p:cNvSpPr>
          <p:nvPr>
            <p:ph idx="1" hasCustomPrompt="1"/>
          </p:nvPr>
        </p:nvSpPr>
        <p:spPr>
          <a:xfrm>
            <a:off x="609600" y="2133600"/>
            <a:ext cx="3886200" cy="4343400"/>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p:txBody>
          <a:bodyPr/>
          <a:lstStyle/>
          <a:p>
            <a:r>
              <a:rPr lang="en-US"/>
              <a:t>Click to edit Master title style</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988273" y="698530"/>
            <a:ext cx="4847529" cy="7201039"/>
          </a:xfrm>
          <a:prstGeom prst="rect">
            <a:avLst/>
          </a:prstGeom>
        </p:spPr>
      </p:pic>
    </p:spTree>
    <p:custDataLst>
      <p:tags r:id="rId1"/>
    </p:custDataLst>
    <p:extLst>
      <p:ext uri="{BB962C8B-B14F-4D97-AF65-F5344CB8AC3E}">
        <p14:creationId xmlns:p14="http://schemas.microsoft.com/office/powerpoint/2010/main" val="11201887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ablet Horizontal Full">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151250" y="-772812"/>
            <a:ext cx="5973187" cy="8873212"/>
          </a:xfrm>
          <a:prstGeom prst="rect">
            <a:avLst/>
          </a:prstGeom>
        </p:spPr>
      </p:pic>
    </p:spTree>
    <p:custDataLst>
      <p:tags r:id="rId1"/>
    </p:custDataLst>
    <p:extLst>
      <p:ext uri="{BB962C8B-B14F-4D97-AF65-F5344CB8AC3E}">
        <p14:creationId xmlns:p14="http://schemas.microsoft.com/office/powerpoint/2010/main" val="28444809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51353" y="441402"/>
            <a:ext cx="2339754" cy="959299"/>
          </a:xfrm>
          <a:prstGeom prst="rect">
            <a:avLst/>
          </a:prstGeom>
        </p:spPr>
      </p:pic>
      <p:sp>
        <p:nvSpPr>
          <p:cNvPr id="5" name="Text Placeholder 14"/>
          <p:cNvSpPr>
            <a:spLocks noGrp="1"/>
          </p:cNvSpPr>
          <p:nvPr>
            <p:ph type="body" sz="quarter" idx="14" hasCustomPrompt="1"/>
          </p:nvPr>
        </p:nvSpPr>
        <p:spPr>
          <a:xfrm>
            <a:off x="1353287" y="2336418"/>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Insert presentation title</a:t>
            </a:r>
          </a:p>
        </p:txBody>
      </p:sp>
      <p:sp>
        <p:nvSpPr>
          <p:cNvPr id="6" name="Text Placeholder 16"/>
          <p:cNvSpPr>
            <a:spLocks noGrp="1"/>
          </p:cNvSpPr>
          <p:nvPr>
            <p:ph type="body" sz="quarter" idx="15" hasCustomPrompt="1"/>
          </p:nvPr>
        </p:nvSpPr>
        <p:spPr>
          <a:xfrm>
            <a:off x="1353287" y="3107845"/>
            <a:ext cx="9535886" cy="400110"/>
          </a:xfrm>
          <a:prstGeom prst="rect">
            <a:avLst/>
          </a:prstGeom>
        </p:spPr>
        <p:txBody>
          <a:bodyPr wrap="square">
            <a:spAutoFit/>
          </a:bodyPr>
          <a:lstStyle>
            <a:lvl1pPr algn="ctr">
              <a:lnSpc>
                <a:spcPct val="100000"/>
              </a:lnSpc>
              <a:defRPr sz="2000" baseline="0">
                <a:solidFill>
                  <a:schemeClr val="bg1"/>
                </a:solidFill>
                <a:latin typeface="Montserrat Light" charset="0"/>
              </a:defRPr>
            </a:lvl1pPr>
          </a:lstStyle>
          <a:p>
            <a:pPr lvl="0"/>
            <a:r>
              <a:rPr lang="en-US" dirty="0"/>
              <a:t>More info can go here</a:t>
            </a:r>
          </a:p>
        </p:txBody>
      </p:sp>
      <p:sp>
        <p:nvSpPr>
          <p:cNvPr id="7" name="Text Placeholder 16"/>
          <p:cNvSpPr>
            <a:spLocks noGrp="1"/>
          </p:cNvSpPr>
          <p:nvPr>
            <p:ph type="body" sz="quarter" idx="16" hasCustomPrompt="1"/>
          </p:nvPr>
        </p:nvSpPr>
        <p:spPr>
          <a:xfrm>
            <a:off x="4488873" y="4416601"/>
            <a:ext cx="6293422" cy="307777"/>
          </a:xfrm>
          <a:prstGeom prst="rect">
            <a:avLst/>
          </a:prstGeom>
        </p:spPr>
        <p:txBody>
          <a:bodyPr wrap="square">
            <a:spAutoFit/>
          </a:bodyPr>
          <a:lstStyle>
            <a:lvl1pPr algn="l">
              <a:lnSpc>
                <a:spcPct val="100000"/>
              </a:lnSpc>
              <a:spcBef>
                <a:spcPts val="0"/>
              </a:spcBef>
              <a:defRPr sz="1400" baseline="0">
                <a:solidFill>
                  <a:schemeClr val="bg1"/>
                </a:solidFill>
                <a:latin typeface="Montserrat Bold" panose="00000800000000000000" pitchFamily="2" charset="0"/>
              </a:defRPr>
            </a:lvl1pPr>
          </a:lstStyle>
          <a:p>
            <a:pPr lvl="0"/>
            <a:r>
              <a:rPr lang="en-US" dirty="0"/>
              <a:t>NAME</a:t>
            </a:r>
          </a:p>
        </p:txBody>
      </p:sp>
      <p:sp>
        <p:nvSpPr>
          <p:cNvPr id="8" name="Picture Placeholder 3"/>
          <p:cNvSpPr>
            <a:spLocks noGrp="1"/>
          </p:cNvSpPr>
          <p:nvPr>
            <p:ph type="pic" sz="quarter" idx="17"/>
          </p:nvPr>
        </p:nvSpPr>
        <p:spPr>
          <a:xfrm>
            <a:off x="2538275" y="4187654"/>
            <a:ext cx="1560191" cy="1560191"/>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a:lstStyle>
            <a:lvl1pPr algn="ctr">
              <a:defRPr sz="1200">
                <a:solidFill>
                  <a:schemeClr val="tx1"/>
                </a:solidFill>
              </a:defRPr>
            </a:lvl1pPr>
          </a:lstStyle>
          <a:p>
            <a:endParaRPr lang="en-US" dirty="0"/>
          </a:p>
        </p:txBody>
      </p:sp>
    </p:spTree>
    <p:extLst>
      <p:ext uri="{BB962C8B-B14F-4D97-AF65-F5344CB8AC3E}">
        <p14:creationId xmlns:p14="http://schemas.microsoft.com/office/powerpoint/2010/main" val="270571419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lvl1pPr>
              <a:defRPr sz="1400">
                <a:solidFill>
                  <a:schemeClr val="bg1"/>
                </a:solidFill>
              </a:defRPr>
            </a:lvl1pPr>
          </a:lstStyle>
          <a:p>
            <a:endParaRPr lang="en-US"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21466003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3"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Tree>
    <p:extLst>
      <p:ext uri="{BB962C8B-B14F-4D97-AF65-F5344CB8AC3E}">
        <p14:creationId xmlns:p14="http://schemas.microsoft.com/office/powerpoint/2010/main" val="41226251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cSld name="4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30044760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2664902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14704215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17051299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51353" y="441402"/>
            <a:ext cx="2339754" cy="959299"/>
          </a:xfrm>
          <a:prstGeom prst="rect">
            <a:avLst/>
          </a:prstGeom>
        </p:spPr>
      </p:pic>
      <p:sp>
        <p:nvSpPr>
          <p:cNvPr id="5" name="Text Placeholder 14"/>
          <p:cNvSpPr>
            <a:spLocks noGrp="1"/>
          </p:cNvSpPr>
          <p:nvPr>
            <p:ph type="body" sz="quarter" idx="14" hasCustomPrompt="1"/>
          </p:nvPr>
        </p:nvSpPr>
        <p:spPr>
          <a:xfrm>
            <a:off x="1353287" y="2336418"/>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Insert presentation title</a:t>
            </a:r>
          </a:p>
        </p:txBody>
      </p:sp>
      <p:sp>
        <p:nvSpPr>
          <p:cNvPr id="6" name="Text Placeholder 16"/>
          <p:cNvSpPr>
            <a:spLocks noGrp="1"/>
          </p:cNvSpPr>
          <p:nvPr>
            <p:ph type="body" sz="quarter" idx="15" hasCustomPrompt="1"/>
          </p:nvPr>
        </p:nvSpPr>
        <p:spPr>
          <a:xfrm>
            <a:off x="1353287" y="3107845"/>
            <a:ext cx="9535886" cy="400110"/>
          </a:xfrm>
          <a:prstGeom prst="rect">
            <a:avLst/>
          </a:prstGeom>
        </p:spPr>
        <p:txBody>
          <a:bodyPr wrap="square">
            <a:spAutoFit/>
          </a:bodyPr>
          <a:lstStyle>
            <a:lvl1pPr algn="ctr">
              <a:lnSpc>
                <a:spcPct val="100000"/>
              </a:lnSpc>
              <a:defRPr sz="2000" baseline="0">
                <a:solidFill>
                  <a:schemeClr val="bg1"/>
                </a:solidFill>
                <a:latin typeface="Montserrat Light" charset="0"/>
              </a:defRPr>
            </a:lvl1pPr>
          </a:lstStyle>
          <a:p>
            <a:pPr lvl="0"/>
            <a:r>
              <a:rPr lang="en-US" dirty="0"/>
              <a:t>More info can go here</a:t>
            </a:r>
          </a:p>
        </p:txBody>
      </p:sp>
      <p:sp>
        <p:nvSpPr>
          <p:cNvPr id="7" name="Text Placeholder 16"/>
          <p:cNvSpPr>
            <a:spLocks noGrp="1"/>
          </p:cNvSpPr>
          <p:nvPr>
            <p:ph type="body" sz="quarter" idx="16" hasCustomPrompt="1"/>
          </p:nvPr>
        </p:nvSpPr>
        <p:spPr>
          <a:xfrm>
            <a:off x="4488873" y="4416601"/>
            <a:ext cx="6293422" cy="307777"/>
          </a:xfrm>
          <a:prstGeom prst="rect">
            <a:avLst/>
          </a:prstGeom>
        </p:spPr>
        <p:txBody>
          <a:bodyPr wrap="square">
            <a:spAutoFit/>
          </a:bodyPr>
          <a:lstStyle>
            <a:lvl1pPr algn="l">
              <a:lnSpc>
                <a:spcPct val="100000"/>
              </a:lnSpc>
              <a:spcBef>
                <a:spcPts val="0"/>
              </a:spcBef>
              <a:defRPr sz="1400" baseline="0">
                <a:solidFill>
                  <a:schemeClr val="bg1"/>
                </a:solidFill>
                <a:latin typeface="Montserrat Bold" panose="00000800000000000000" pitchFamily="2" charset="0"/>
              </a:defRPr>
            </a:lvl1pPr>
          </a:lstStyle>
          <a:p>
            <a:pPr lvl="0"/>
            <a:r>
              <a:rPr lang="en-US" dirty="0"/>
              <a:t>NAME</a:t>
            </a:r>
          </a:p>
        </p:txBody>
      </p:sp>
      <p:sp>
        <p:nvSpPr>
          <p:cNvPr id="8" name="Picture Placeholder 3"/>
          <p:cNvSpPr>
            <a:spLocks noGrp="1"/>
          </p:cNvSpPr>
          <p:nvPr>
            <p:ph type="pic" sz="quarter" idx="17"/>
          </p:nvPr>
        </p:nvSpPr>
        <p:spPr>
          <a:xfrm>
            <a:off x="2538275" y="4187654"/>
            <a:ext cx="1560191" cy="1560191"/>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a:lstStyle>
            <a:lvl1pPr algn="ctr">
              <a:defRPr sz="1200">
                <a:solidFill>
                  <a:schemeClr val="tx1"/>
                </a:solidFill>
              </a:defRPr>
            </a:lvl1pPr>
          </a:lstStyle>
          <a:p>
            <a:endParaRPr lang="en-US" dirty="0"/>
          </a:p>
        </p:txBody>
      </p:sp>
    </p:spTree>
    <p:extLst>
      <p:ext uri="{BB962C8B-B14F-4D97-AF65-F5344CB8AC3E}">
        <p14:creationId xmlns:p14="http://schemas.microsoft.com/office/powerpoint/2010/main" val="13622214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4"/>
          <p:cNvSpPr>
            <a:spLocks noGrp="1"/>
          </p:cNvSpPr>
          <p:nvPr>
            <p:ph type="body" sz="quarter" idx="14" hasCustomPrompt="1"/>
          </p:nvPr>
        </p:nvSpPr>
        <p:spPr>
          <a:xfrm>
            <a:off x="1353287" y="2775805"/>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Full-screen image</a:t>
            </a:r>
          </a:p>
        </p:txBody>
      </p:sp>
    </p:spTree>
    <p:extLst>
      <p:ext uri="{BB962C8B-B14F-4D97-AF65-F5344CB8AC3E}">
        <p14:creationId xmlns:p14="http://schemas.microsoft.com/office/powerpoint/2010/main" val="139657053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ection Title - Production Purple">
    <p:bg>
      <p:bgPr>
        <a:solidFill>
          <a:schemeClr val="accent2"/>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37864890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Section Title - Curtain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12371329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326109506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Page Layout 1">
    <p:spTree>
      <p:nvGrpSpPr>
        <p:cNvPr id="1" name=""/>
        <p:cNvGrpSpPr/>
        <p:nvPr/>
      </p:nvGrpSpPr>
      <p:grpSpPr>
        <a:xfrm>
          <a:off x="0" y="0"/>
          <a:ext cx="0" cy="0"/>
          <a:chOff x="0" y="0"/>
          <a:chExt cx="0" cy="0"/>
        </a:xfrm>
      </p:grpSpPr>
      <p:sp>
        <p:nvSpPr>
          <p:cNvPr id="6" name="Text Placeholder 5"/>
          <p:cNvSpPr>
            <a:spLocks noGrp="1"/>
          </p:cNvSpPr>
          <p:nvPr>
            <p:ph type="body" sz="quarter" idx="12" hasCustomPrompt="1"/>
          </p:nvPr>
        </p:nvSpPr>
        <p:spPr>
          <a:xfrm>
            <a:off x="753816" y="3598368"/>
            <a:ext cx="3378341"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5"/>
          <p:cNvSpPr>
            <a:spLocks noGrp="1"/>
          </p:cNvSpPr>
          <p:nvPr>
            <p:ph type="body" sz="quarter" idx="14" hasCustomPrompt="1"/>
          </p:nvPr>
        </p:nvSpPr>
        <p:spPr>
          <a:xfrm>
            <a:off x="4333499" y="3598368"/>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11" name="Text Placeholder 8"/>
          <p:cNvSpPr>
            <a:spLocks noGrp="1"/>
          </p:cNvSpPr>
          <p:nvPr>
            <p:ph type="body" sz="quarter" idx="15" hasCustomPrompt="1"/>
          </p:nvPr>
        </p:nvSpPr>
        <p:spPr>
          <a:xfrm>
            <a:off x="753817" y="4272090"/>
            <a:ext cx="3378341" cy="338554"/>
          </a:xfrm>
          <a:prstGeom prst="rect">
            <a:avLst/>
          </a:prstGeom>
        </p:spPr>
        <p:txBody>
          <a:bodyPr>
            <a:spAutoFit/>
          </a:bodyPr>
          <a:lstStyle>
            <a:lvl1pPr>
              <a:lnSpc>
                <a:spcPct val="100000"/>
              </a:lnSpc>
              <a:spcBef>
                <a:spcPts val="1000"/>
              </a:spcBef>
              <a:defRPr sz="1600" baseline="0">
                <a:solidFill>
                  <a:schemeClr val="tx2"/>
                </a:solidFill>
              </a:defRPr>
            </a:lvl1pPr>
          </a:lstStyle>
          <a:p>
            <a:pPr lvl="0"/>
            <a:r>
              <a:rPr lang="en-US" dirty="0"/>
              <a:t>Copy</a:t>
            </a:r>
          </a:p>
        </p:txBody>
      </p:sp>
      <p:sp>
        <p:nvSpPr>
          <p:cNvPr id="15" name="Rectangle 14"/>
          <p:cNvSpPr/>
          <p:nvPr userDrawn="1"/>
        </p:nvSpPr>
        <p:spPr>
          <a:xfrm>
            <a:off x="7017024" y="1"/>
            <a:ext cx="5174974" cy="2910467"/>
          </a:xfrm>
          <a:prstGeom prst="rect">
            <a:avLst/>
          </a:prstGeom>
          <a:solidFill>
            <a:srgbClr val="535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Text Placeholder 14"/>
          <p:cNvSpPr>
            <a:spLocks noGrp="1"/>
          </p:cNvSpPr>
          <p:nvPr>
            <p:ph type="body" sz="quarter" idx="19" hasCustomPrompt="1"/>
          </p:nvPr>
        </p:nvSpPr>
        <p:spPr>
          <a:xfrm>
            <a:off x="7553325" y="457201"/>
            <a:ext cx="4137106"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17" name="Text Placeholder 16"/>
          <p:cNvSpPr>
            <a:spLocks noGrp="1"/>
          </p:cNvSpPr>
          <p:nvPr>
            <p:ph type="body" sz="quarter" idx="20" hasCustomPrompt="1"/>
          </p:nvPr>
        </p:nvSpPr>
        <p:spPr>
          <a:xfrm>
            <a:off x="7553325" y="1212850"/>
            <a:ext cx="4137106"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20" name="Picture Placeholder 49"/>
          <p:cNvSpPr>
            <a:spLocks noGrp="1"/>
          </p:cNvSpPr>
          <p:nvPr>
            <p:ph type="pic" sz="quarter" idx="26" hasCustomPrompt="1"/>
          </p:nvPr>
        </p:nvSpPr>
        <p:spPr>
          <a:xfrm>
            <a:off x="4333499" y="302012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21" name="Picture Placeholder 49"/>
          <p:cNvSpPr>
            <a:spLocks noGrp="1"/>
          </p:cNvSpPr>
          <p:nvPr>
            <p:ph type="pic" sz="quarter" idx="27" hasCustomPrompt="1"/>
          </p:nvPr>
        </p:nvSpPr>
        <p:spPr>
          <a:xfrm>
            <a:off x="7967699" y="3017251"/>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3" name="Picture Placeholder 2"/>
          <p:cNvSpPr>
            <a:spLocks noGrp="1"/>
          </p:cNvSpPr>
          <p:nvPr>
            <p:ph type="pic" sz="quarter" idx="28" hasCustomPrompt="1"/>
          </p:nvPr>
        </p:nvSpPr>
        <p:spPr>
          <a:xfrm>
            <a:off x="753816" y="3025818"/>
            <a:ext cx="457200" cy="457200"/>
          </a:xfrm>
          <a:prstGeom prst="rect">
            <a:avLst/>
          </a:prstGeom>
        </p:spPr>
        <p:txBody>
          <a:bodyPr>
            <a:normAutofit/>
          </a:bodyPr>
          <a:lstStyle>
            <a:lvl1pPr>
              <a:defRPr sz="1000" baseline="0"/>
            </a:lvl1pPr>
          </a:lstStyle>
          <a:p>
            <a:r>
              <a:rPr lang="en-US" sz="1000" baseline="0" dirty="0"/>
              <a:t>Icon</a:t>
            </a:r>
            <a:endParaRPr lang="en-US"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57287" y="6123007"/>
            <a:ext cx="1689240" cy="501067"/>
          </a:xfrm>
          <a:prstGeom prst="rect">
            <a:avLst/>
          </a:prstGeom>
        </p:spPr>
      </p:pic>
      <p:sp>
        <p:nvSpPr>
          <p:cNvPr id="18" name="Text Placeholder 8"/>
          <p:cNvSpPr>
            <a:spLocks noGrp="1"/>
          </p:cNvSpPr>
          <p:nvPr>
            <p:ph type="body" sz="quarter" idx="30" hasCustomPrompt="1"/>
          </p:nvPr>
        </p:nvSpPr>
        <p:spPr>
          <a:xfrm>
            <a:off x="4342684"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9" name="Text Placeholder 8"/>
          <p:cNvSpPr>
            <a:spLocks noGrp="1"/>
          </p:cNvSpPr>
          <p:nvPr>
            <p:ph type="body" sz="quarter" idx="31" hasCustomPrompt="1"/>
          </p:nvPr>
        </p:nvSpPr>
        <p:spPr>
          <a:xfrm>
            <a:off x="7975458"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22" name="Text Placeholder 5"/>
          <p:cNvSpPr>
            <a:spLocks noGrp="1"/>
          </p:cNvSpPr>
          <p:nvPr>
            <p:ph type="body" sz="quarter" idx="32" hasCustomPrompt="1"/>
          </p:nvPr>
        </p:nvSpPr>
        <p:spPr>
          <a:xfrm>
            <a:off x="7975458" y="3602371"/>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8" name="Picture Placeholder 7"/>
          <p:cNvSpPr>
            <a:spLocks noGrp="1"/>
          </p:cNvSpPr>
          <p:nvPr>
            <p:ph type="pic" sz="quarter" idx="33"/>
          </p:nvPr>
        </p:nvSpPr>
        <p:spPr>
          <a:xfrm>
            <a:off x="0" y="0"/>
            <a:ext cx="7016750" cy="2909888"/>
          </a:xfrm>
          <a:prstGeom prst="rect">
            <a:avLst/>
          </a:prstGeom>
          <a:blipFill>
            <a:blip r:embed="rId3"/>
            <a:stretch>
              <a:fillRect/>
            </a:stretch>
          </a:blipFill>
        </p:spPr>
        <p:txBody>
          <a:bodyPr>
            <a:normAutofit/>
          </a:bodyPr>
          <a:lstStyle>
            <a:lvl1pPr>
              <a:defRPr sz="1400">
                <a:solidFill>
                  <a:schemeClr val="bg1"/>
                </a:solidFill>
                <a:latin typeface="Montserrat Regular" panose="00000500000000000000" pitchFamily="2" charset="0"/>
              </a:defRPr>
            </a:lvl1pPr>
          </a:lstStyle>
          <a:p>
            <a:endParaRPr lang="en-US" dirty="0"/>
          </a:p>
        </p:txBody>
      </p:sp>
    </p:spTree>
    <p:extLst>
      <p:ext uri="{BB962C8B-B14F-4D97-AF65-F5344CB8AC3E}">
        <p14:creationId xmlns:p14="http://schemas.microsoft.com/office/powerpoint/2010/main" val="81149039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95447891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401862504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_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90367809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lvl1pPr>
              <a:defRPr sz="1400">
                <a:solidFill>
                  <a:schemeClr val="bg1"/>
                </a:solidFill>
              </a:defRPr>
            </a:lvl1pPr>
          </a:lstStyle>
          <a:p>
            <a:endParaRPr lang="en-US"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139724444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22715058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3_Blank">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solidFill>
                  <a:schemeClr val="bg1"/>
                </a:solidFill>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5179964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Text Placeholder 5"/>
          <p:cNvSpPr>
            <a:spLocks noGrp="1"/>
          </p:cNvSpPr>
          <p:nvPr>
            <p:ph type="body" sz="quarter" idx="16" hasCustomPrompt="1"/>
          </p:nvPr>
        </p:nvSpPr>
        <p:spPr>
          <a:xfrm>
            <a:off x="2673389" y="3198167"/>
            <a:ext cx="6845221" cy="830997"/>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(with no favicon) for you to play with.</a:t>
            </a:r>
          </a:p>
        </p:txBody>
      </p:sp>
    </p:spTree>
    <p:custDataLst>
      <p:tags r:id="rId1"/>
    </p:custDataLst>
    <p:extLst>
      <p:ext uri="{BB962C8B-B14F-4D97-AF65-F5344CB8AC3E}">
        <p14:creationId xmlns:p14="http://schemas.microsoft.com/office/powerpoint/2010/main" val="22461548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FAQ Layout 1">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9"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58166365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FAQ Layout 2">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187165755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FAQ Layout 3">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1141726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21" Type="http://schemas.openxmlformats.org/officeDocument/2006/relationships/image" Target="../media/image6.png"/><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ags" Target="../tags/tag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14.jpeg"/><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ags" Target="../tags/tag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6" Type="http://schemas.openxmlformats.org/officeDocument/2006/relationships/image" Target="../media/image2.pn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15.pn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ags" Target="../tags/tag45.xml"/></Relationships>
</file>

<file path=ppt/slideMasters/_rels/slideMaster5.xml.rels><?xml version="1.0" encoding="UTF-8" standalone="yes"?>
<Relationships xmlns="http://schemas.openxmlformats.org/package/2006/relationships"><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5" Type="http://schemas.openxmlformats.org/officeDocument/2006/relationships/slideLayout" Target="../slideLayouts/slideLayout58.xml"/><Relationship Id="rId4" Type="http://schemas.openxmlformats.org/officeDocument/2006/relationships/slideLayout" Target="../slideLayouts/slideLayout5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7.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a:t>Click to edit Master title style</a:t>
            </a:r>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0"/>
          <p:cNvPicPr>
            <a:picLocks/>
          </p:cNvPicPr>
          <p:nvPr userDrawn="1"/>
        </p:nvPicPr>
        <p:blipFill>
          <a:blip r:embed="rId15" cstate="print">
            <a:extLst>
              <a:ext uri="{28A0092B-C50C-407E-A947-70E740481C1C}">
                <a14:useLocalDpi xmlns:a14="http://schemas.microsoft.com/office/drawing/2010/main" val="0"/>
              </a:ext>
            </a:extLst>
          </a:blip>
          <a:stretch>
            <a:fillRect/>
          </a:stretch>
        </p:blipFill>
        <p:spPr>
          <a:xfrm>
            <a:off x="0" y="-4078"/>
            <a:ext cx="12192000" cy="560832"/>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0434799" y="81133"/>
            <a:ext cx="1641843" cy="315899"/>
          </a:xfrm>
          <a:prstGeom prst="rect">
            <a:avLst/>
          </a:prstGeom>
        </p:spPr>
      </p:pic>
    </p:spTree>
    <p:custDataLst>
      <p:tags r:id="rId14"/>
    </p:custDataLst>
    <p:extLst>
      <p:ext uri="{BB962C8B-B14F-4D97-AF65-F5344CB8AC3E}">
        <p14:creationId xmlns:p14="http://schemas.microsoft.com/office/powerpoint/2010/main" val="3740275335"/>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56" r:id="rId3"/>
    <p:sldLayoutId id="2147483657" r:id="rId4"/>
    <p:sldLayoutId id="2147483654" r:id="rId5"/>
    <p:sldLayoutId id="2147483675" r:id="rId6"/>
    <p:sldLayoutId id="2147483676" r:id="rId7"/>
    <p:sldLayoutId id="2147483677" r:id="rId8"/>
    <p:sldLayoutId id="2147483655" r:id="rId9"/>
    <p:sldLayoutId id="2147483678" r:id="rId10"/>
    <p:sldLayoutId id="2147483679" r:id="rId11"/>
    <p:sldLayoutId id="2147483680" r:id="rId12"/>
  </p:sldLayoutIdLst>
  <p:txStyles>
    <p:titleStyle>
      <a:lvl1pPr algn="l" defTabSz="914400" rtl="0" eaLnBrk="1" latinLnBrk="0" hangingPunct="1">
        <a:lnSpc>
          <a:spcPct val="90000"/>
        </a:lnSpc>
        <a:spcBef>
          <a:spcPct val="0"/>
        </a:spcBef>
        <a:buNone/>
        <a:defRPr sz="4400" b="0" kern="1200">
          <a:solidFill>
            <a:schemeClr val="tx2"/>
          </a:solidFill>
          <a:latin typeface="+mj-lt"/>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accent1"/>
        </a:buClr>
        <a:buSzPct val="100000"/>
        <a:buFont typeface="Verdana" panose="020B0604030504040204" pitchFamily="34" charset="0"/>
        <a:buChar char="●"/>
        <a:defRPr sz="2800" kern="1200">
          <a:solidFill>
            <a:schemeClr val="tx1"/>
          </a:solidFill>
          <a:latin typeface="+mn-lt"/>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300"/>
        </a:spcAft>
        <a:buClr>
          <a:schemeClr val="accent1"/>
        </a:buClr>
        <a:buSzPct val="80000"/>
        <a:buFont typeface="Arial" panose="020B0604020202020204" pitchFamily="34" charset="0"/>
        <a:buChar char="►"/>
        <a:defRPr sz="2400" kern="1200">
          <a:solidFill>
            <a:schemeClr val="tx1"/>
          </a:solidFill>
          <a:latin typeface="+mn-lt"/>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300"/>
        </a:spcAft>
        <a:buClr>
          <a:schemeClr val="tx1">
            <a:lumMod val="50000"/>
            <a:lumOff val="50000"/>
          </a:schemeClr>
        </a:buClr>
        <a:buSzPct val="100000"/>
        <a:buFont typeface="Wingdings" panose="05000000000000000000" pitchFamily="2" charset="2"/>
        <a:buChar char="§"/>
        <a:defRPr sz="2200" kern="1200">
          <a:solidFill>
            <a:schemeClr val="tx1">
              <a:lumMod val="65000"/>
              <a:lumOff val="35000"/>
            </a:schemeClr>
          </a:solidFill>
          <a:latin typeface="+mn-lt"/>
          <a:ea typeface="Verdana" panose="020B0604030504040204" pitchFamily="34" charset="0"/>
          <a:cs typeface="Verdana" panose="020B0604030504040204" pitchFamily="34" charset="0"/>
        </a:defRPr>
      </a:lvl3pPr>
      <a:lvl4pPr marL="1371600" indent="-458788" algn="l" defTabSz="914400" rtl="0" eaLnBrk="1" latinLnBrk="0" hangingPunct="1">
        <a:lnSpc>
          <a:spcPct val="110000"/>
        </a:lnSpc>
        <a:spcBef>
          <a:spcPts val="500"/>
        </a:spcBef>
        <a:spcAft>
          <a:spcPts val="300"/>
        </a:spcAft>
        <a:buClr>
          <a:schemeClr val="tx1">
            <a:lumMod val="65000"/>
            <a:lumOff val="35000"/>
          </a:schemeClr>
        </a:buClr>
        <a:buSzPct val="100000"/>
        <a:buFont typeface="Wingdings" panose="05000000000000000000" pitchFamily="2" charset="2"/>
        <a:buChar char="§"/>
        <a:defRPr sz="2200" kern="1200">
          <a:solidFill>
            <a:schemeClr val="accent1">
              <a:lumMod val="75000"/>
            </a:schemeClr>
          </a:solidFill>
          <a:latin typeface="+mn-lt"/>
          <a:ea typeface="Verdana" panose="020B0604030504040204" pitchFamily="34" charset="0"/>
          <a:cs typeface="Verdana" panose="020B0604030504040204" pitchFamily="34" charset="0"/>
        </a:defRPr>
      </a:lvl4pPr>
      <a:lvl5pPr marL="457200" indent="0" algn="l" defTabSz="914400" rtl="0" eaLnBrk="1" latinLnBrk="0" hangingPunct="1">
        <a:lnSpc>
          <a:spcPct val="110000"/>
        </a:lnSpc>
        <a:spcBef>
          <a:spcPts val="500"/>
        </a:spcBef>
        <a:spcAft>
          <a:spcPts val="300"/>
        </a:spcAft>
        <a:buClr>
          <a:schemeClr val="accent1">
            <a:lumMod val="60000"/>
            <a:lumOff val="40000"/>
          </a:schemeClr>
        </a:buClr>
        <a:buSzPct val="100000"/>
        <a:buFont typeface="Wingdings" panose="05000000000000000000" pitchFamily="2" charset="2"/>
        <a:buNone/>
        <a:defRPr sz="1800" b="1" kern="1200" spc="-30"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0"/>
          <a:stretch>
            <a:fillRect/>
          </a:stretch>
        </p:blipFill>
        <p:spPr>
          <a:xfrm>
            <a:off x="5039619" y="5019905"/>
            <a:ext cx="7152381" cy="1838095"/>
          </a:xfrm>
          <a:prstGeom prst="rect">
            <a:avLst/>
          </a:prstGeom>
        </p:spPr>
      </p:pic>
      <p:sp>
        <p:nvSpPr>
          <p:cNvPr id="2" name="Title Placeholder 1"/>
          <p:cNvSpPr>
            <a:spLocks noGrp="1"/>
          </p:cNvSpPr>
          <p:nvPr>
            <p:ph type="title"/>
          </p:nvPr>
        </p:nvSpPr>
        <p:spPr>
          <a:xfrm>
            <a:off x="257175" y="3692948"/>
            <a:ext cx="11677650" cy="1233318"/>
          </a:xfrm>
          <a:prstGeom prst="rect">
            <a:avLst/>
          </a:prstGeom>
        </p:spPr>
        <p:txBody>
          <a:bodyPr vert="horz" lIns="91440" tIns="91440" rIns="91440" bIns="91440" rtlCol="0" anchor="ctr">
            <a:normAutofit/>
          </a:bodyPr>
          <a:lstStyle/>
          <a:p>
            <a:r>
              <a:rPr lang="en-US" dirty="0"/>
              <a:t>Click to edit Master title style</a:t>
            </a:r>
          </a:p>
        </p:txBody>
      </p:sp>
      <p:sp>
        <p:nvSpPr>
          <p:cNvPr id="3" name="Text Placeholder 2"/>
          <p:cNvSpPr>
            <a:spLocks noGrp="1"/>
          </p:cNvSpPr>
          <p:nvPr>
            <p:ph type="body" idx="1"/>
          </p:nvPr>
        </p:nvSpPr>
        <p:spPr>
          <a:xfrm>
            <a:off x="257176" y="4996512"/>
            <a:ext cx="11677649" cy="895350"/>
          </a:xfrm>
          <a:prstGeom prst="rect">
            <a:avLst/>
          </a:prstGeom>
        </p:spPr>
        <p:txBody>
          <a:bodyPr vert="horz" lIns="91440" tIns="45720" rIns="91440" bIns="45720" rtlCol="0">
            <a:normAutofit/>
          </a:bodyPr>
          <a:lstStyle/>
          <a:p>
            <a:pPr marL="0" lvl="0" indent="0">
              <a:buNone/>
            </a:pPr>
            <a:r>
              <a:rPr lang="en-US" dirty="0"/>
              <a:t>Click to edit Master text styles</a:t>
            </a:r>
          </a:p>
        </p:txBody>
      </p:sp>
      <p:pic>
        <p:nvPicPr>
          <p:cNvPr id="12" name="Picture 11"/>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6337671" y="734864"/>
            <a:ext cx="5597154" cy="2291541"/>
          </a:xfrm>
          <a:prstGeom prst="rect">
            <a:avLst/>
          </a:prstGeom>
        </p:spPr>
      </p:pic>
      <p:sp>
        <p:nvSpPr>
          <p:cNvPr id="14" name="TextBox 13"/>
          <p:cNvSpPr txBox="1"/>
          <p:nvPr userDrawn="1"/>
        </p:nvSpPr>
        <p:spPr>
          <a:xfrm>
            <a:off x="344905" y="6232358"/>
            <a:ext cx="4539916" cy="369332"/>
          </a:xfrm>
          <a:prstGeom prst="rect">
            <a:avLst/>
          </a:prstGeom>
          <a:noFill/>
        </p:spPr>
        <p:txBody>
          <a:bodyPr wrap="square" rtlCol="0">
            <a:spAutoFit/>
          </a:bodyPr>
          <a:lstStyle/>
          <a:p>
            <a:r>
              <a:rPr lang="en-US" dirty="0">
                <a:solidFill>
                  <a:schemeClr val="bg1">
                    <a:lumMod val="65000"/>
                  </a:schemeClr>
                </a:solidFill>
              </a:rPr>
              <a:t>[Choose a valid Layout for this slide]</a:t>
            </a:r>
          </a:p>
        </p:txBody>
      </p:sp>
    </p:spTree>
    <p:custDataLst>
      <p:tags r:id="rId19"/>
    </p:custDataLst>
    <p:extLst>
      <p:ext uri="{BB962C8B-B14F-4D97-AF65-F5344CB8AC3E}">
        <p14:creationId xmlns:p14="http://schemas.microsoft.com/office/powerpoint/2010/main" val="408646457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914400" rtl="0" eaLnBrk="1" latinLnBrk="0" hangingPunct="1">
        <a:lnSpc>
          <a:spcPct val="90000"/>
        </a:lnSpc>
        <a:spcBef>
          <a:spcPct val="0"/>
        </a:spcBef>
        <a:buNone/>
        <a:defRPr sz="4400" b="0" kern="1200">
          <a:solidFill>
            <a:schemeClr val="tx2"/>
          </a:solidFill>
          <a:latin typeface="+mj-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Char char="●"/>
        <a:defRPr lang="en-US" sz="2400" kern="1200" dirty="0" smtClean="0">
          <a:solidFill>
            <a:srgbClr val="4C5456"/>
          </a:solidFill>
          <a:latin typeface="+mn-lt"/>
          <a:ea typeface="Verdana" panose="020B0604030504040204" pitchFamily="34" charset="0"/>
          <a:cs typeface="Verdana" panose="020B0604030504040204" pitchFamily="34" charset="0"/>
        </a:defRPr>
      </a:lvl1pPr>
      <a:lvl2pPr marL="914400" indent="-45720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Char char="►"/>
        <a:defRPr lang="en-US" sz="20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3763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Char char="§"/>
        <a:defRPr lang="en-US" sz="180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828800" indent="-458788"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Char char="§"/>
        <a:defRPr lang="en-US" sz="160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22907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Char char="§"/>
        <a:defRPr lang="en-US" sz="1600" kern="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4078"/>
            <a:ext cx="12192000" cy="560692"/>
          </a:xfrm>
          <a:prstGeom prst="rect">
            <a:avLst/>
          </a:prstGeom>
        </p:spPr>
      </p:pic>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a:t>Click to edit Master title style</a:t>
            </a:r>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0434799" y="81133"/>
            <a:ext cx="1641843" cy="315899"/>
          </a:xfrm>
          <a:prstGeom prst="rect">
            <a:avLst/>
          </a:prstGeom>
        </p:spPr>
      </p:pic>
    </p:spTree>
    <p:custDataLst>
      <p:tags r:id="rId14"/>
    </p:custDataLst>
    <p:extLst>
      <p:ext uri="{BB962C8B-B14F-4D97-AF65-F5344CB8AC3E}">
        <p14:creationId xmlns:p14="http://schemas.microsoft.com/office/powerpoint/2010/main" val="341422420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23" r:id="rId10"/>
    <p:sldLayoutId id="2147483724" r:id="rId11"/>
    <p:sldLayoutId id="2147483725" r:id="rId12"/>
  </p:sldLayoutIdLst>
  <p:txStyles>
    <p:titleStyle>
      <a:lvl1pPr algn="l" defTabSz="914400" rtl="0" eaLnBrk="1" latinLnBrk="0" hangingPunct="1">
        <a:lnSpc>
          <a:spcPct val="90000"/>
        </a:lnSpc>
        <a:spcBef>
          <a:spcPct val="0"/>
        </a:spcBef>
        <a:buNone/>
        <a:defRPr sz="4400" b="0" kern="1200">
          <a:solidFill>
            <a:schemeClr val="tx2"/>
          </a:solidFill>
          <a:latin typeface="+mj-lt"/>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accent3"/>
        </a:buClr>
        <a:buSzPct val="100000"/>
        <a:buFont typeface="Verdana" panose="020B0604030504040204" pitchFamily="34" charset="0"/>
        <a:buChar char="●"/>
        <a:defRPr sz="2800" kern="1200">
          <a:solidFill>
            <a:schemeClr val="tx1"/>
          </a:solidFill>
          <a:latin typeface="+mn-lt"/>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300"/>
        </a:spcAft>
        <a:buClr>
          <a:schemeClr val="accent3"/>
        </a:buClr>
        <a:buSzPct val="80000"/>
        <a:buFont typeface="Arial" panose="020B0604020202020204" pitchFamily="34" charset="0"/>
        <a:buChar char="►"/>
        <a:defRPr sz="2400" kern="1200">
          <a:solidFill>
            <a:schemeClr val="tx1"/>
          </a:solidFill>
          <a:latin typeface="+mn-lt"/>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300"/>
        </a:spcAft>
        <a:buClr>
          <a:schemeClr val="tx1">
            <a:lumMod val="50000"/>
            <a:lumOff val="50000"/>
          </a:schemeClr>
        </a:buClr>
        <a:buSzPct val="100000"/>
        <a:buFont typeface="Wingdings" panose="05000000000000000000" pitchFamily="2" charset="2"/>
        <a:buChar char="§"/>
        <a:defRPr sz="2200" kern="1200">
          <a:solidFill>
            <a:schemeClr val="tx1">
              <a:lumMod val="65000"/>
              <a:lumOff val="35000"/>
            </a:schemeClr>
          </a:solidFill>
          <a:latin typeface="+mn-lt"/>
          <a:ea typeface="Verdana" panose="020B0604030504040204" pitchFamily="34" charset="0"/>
          <a:cs typeface="Verdana" panose="020B0604030504040204" pitchFamily="34" charset="0"/>
        </a:defRPr>
      </a:lvl3pPr>
      <a:lvl4pPr marL="1371600" indent="-458788" algn="l" defTabSz="914400" rtl="0" eaLnBrk="1" latinLnBrk="0" hangingPunct="1">
        <a:lnSpc>
          <a:spcPct val="110000"/>
        </a:lnSpc>
        <a:spcBef>
          <a:spcPts val="500"/>
        </a:spcBef>
        <a:spcAft>
          <a:spcPts val="300"/>
        </a:spcAft>
        <a:buClr>
          <a:schemeClr val="tx1">
            <a:lumMod val="65000"/>
            <a:lumOff val="35000"/>
          </a:schemeClr>
        </a:buClr>
        <a:buSzPct val="100000"/>
        <a:buFont typeface="Wingdings" panose="05000000000000000000" pitchFamily="2" charset="2"/>
        <a:buChar char="§"/>
        <a:defRPr sz="2200" kern="1200">
          <a:solidFill>
            <a:schemeClr val="accent3"/>
          </a:solidFill>
          <a:latin typeface="+mn-lt"/>
          <a:ea typeface="Verdana" panose="020B0604030504040204" pitchFamily="34" charset="0"/>
          <a:cs typeface="Verdana" panose="020B0604030504040204" pitchFamily="34" charset="0"/>
        </a:defRPr>
      </a:lvl4pPr>
      <a:lvl5pPr marL="457200" indent="0" algn="l" defTabSz="914400" rtl="0" eaLnBrk="1" latinLnBrk="0" hangingPunct="1">
        <a:lnSpc>
          <a:spcPct val="110000"/>
        </a:lnSpc>
        <a:spcBef>
          <a:spcPts val="500"/>
        </a:spcBef>
        <a:spcAft>
          <a:spcPts val="300"/>
        </a:spcAft>
        <a:buClr>
          <a:schemeClr val="accent3">
            <a:lumMod val="60000"/>
            <a:lumOff val="40000"/>
          </a:schemeClr>
        </a:buClr>
        <a:buSzPct val="100000"/>
        <a:buFont typeface="Wingdings" panose="05000000000000000000" pitchFamily="2" charset="2"/>
        <a:buNone/>
        <a:defRPr sz="1800" b="1" kern="1200" spc="-30"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4078"/>
            <a:ext cx="12192000" cy="560691"/>
          </a:xfrm>
          <a:prstGeom prst="rect">
            <a:avLst/>
          </a:prstGeom>
        </p:spPr>
      </p:pic>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a:t>Click to edit Master title style</a:t>
            </a:r>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0434799" y="81133"/>
            <a:ext cx="1641843" cy="315899"/>
          </a:xfrm>
          <a:prstGeom prst="rect">
            <a:avLst/>
          </a:prstGeom>
        </p:spPr>
      </p:pic>
    </p:spTree>
    <p:custDataLst>
      <p:tags r:id="rId14"/>
    </p:custDataLst>
    <p:extLst>
      <p:ext uri="{BB962C8B-B14F-4D97-AF65-F5344CB8AC3E}">
        <p14:creationId xmlns:p14="http://schemas.microsoft.com/office/powerpoint/2010/main" val="10362026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726" r:id="rId10"/>
    <p:sldLayoutId id="2147483727" r:id="rId11"/>
    <p:sldLayoutId id="2147483728" r:id="rId12"/>
  </p:sldLayoutIdLst>
  <p:txStyles>
    <p:titleStyle>
      <a:lvl1pPr algn="l" defTabSz="914400" rtl="0" eaLnBrk="1" latinLnBrk="0" hangingPunct="1">
        <a:lnSpc>
          <a:spcPct val="90000"/>
        </a:lnSpc>
        <a:spcBef>
          <a:spcPct val="0"/>
        </a:spcBef>
        <a:buNone/>
        <a:defRPr sz="4400" b="0" kern="1200">
          <a:solidFill>
            <a:schemeClr val="tx2"/>
          </a:solidFill>
          <a:latin typeface="+mj-lt"/>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accent2"/>
        </a:buClr>
        <a:buSzPct val="100000"/>
        <a:buFont typeface="Verdana" panose="020B0604030504040204" pitchFamily="34" charset="0"/>
        <a:buChar char="●"/>
        <a:defRPr sz="2800" kern="1200">
          <a:solidFill>
            <a:schemeClr val="tx1"/>
          </a:solidFill>
          <a:latin typeface="+mn-lt"/>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300"/>
        </a:spcAft>
        <a:buClr>
          <a:schemeClr val="accent2"/>
        </a:buClr>
        <a:buSzPct val="80000"/>
        <a:buFont typeface="Arial" panose="020B0604020202020204" pitchFamily="34" charset="0"/>
        <a:buChar char="►"/>
        <a:defRPr sz="2400" kern="1200">
          <a:solidFill>
            <a:schemeClr val="tx1"/>
          </a:solidFill>
          <a:latin typeface="+mn-lt"/>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300"/>
        </a:spcAft>
        <a:buClr>
          <a:schemeClr val="tx1">
            <a:lumMod val="50000"/>
            <a:lumOff val="50000"/>
          </a:schemeClr>
        </a:buClr>
        <a:buSzPct val="100000"/>
        <a:buFont typeface="Wingdings" panose="05000000000000000000" pitchFamily="2" charset="2"/>
        <a:buChar char="§"/>
        <a:defRPr sz="2200" kern="1200">
          <a:solidFill>
            <a:schemeClr val="tx1">
              <a:lumMod val="65000"/>
              <a:lumOff val="35000"/>
            </a:schemeClr>
          </a:solidFill>
          <a:latin typeface="+mn-lt"/>
          <a:ea typeface="Verdana" panose="020B0604030504040204" pitchFamily="34" charset="0"/>
          <a:cs typeface="Verdana" panose="020B0604030504040204" pitchFamily="34" charset="0"/>
        </a:defRPr>
      </a:lvl3pPr>
      <a:lvl4pPr marL="1371600" indent="-458788" algn="l" defTabSz="914400" rtl="0" eaLnBrk="1" latinLnBrk="0" hangingPunct="1">
        <a:lnSpc>
          <a:spcPct val="110000"/>
        </a:lnSpc>
        <a:spcBef>
          <a:spcPts val="500"/>
        </a:spcBef>
        <a:spcAft>
          <a:spcPts val="300"/>
        </a:spcAft>
        <a:buClr>
          <a:schemeClr val="tx1">
            <a:lumMod val="65000"/>
            <a:lumOff val="35000"/>
          </a:schemeClr>
        </a:buClr>
        <a:buSzPct val="100000"/>
        <a:buFont typeface="Wingdings" panose="05000000000000000000" pitchFamily="2" charset="2"/>
        <a:buChar char="§"/>
        <a:tabLst/>
        <a:defRPr sz="2200" kern="1200">
          <a:solidFill>
            <a:schemeClr val="accent2"/>
          </a:solidFill>
          <a:latin typeface="+mn-lt"/>
          <a:ea typeface="Verdana" panose="020B0604030504040204" pitchFamily="34" charset="0"/>
          <a:cs typeface="Verdana" panose="020B0604030504040204" pitchFamily="34" charset="0"/>
        </a:defRPr>
      </a:lvl4pPr>
      <a:lvl5pPr marL="452437" indent="0" algn="l" defTabSz="914400" rtl="0" eaLnBrk="1" latinLnBrk="0" hangingPunct="1">
        <a:lnSpc>
          <a:spcPct val="110000"/>
        </a:lnSpc>
        <a:spcBef>
          <a:spcPts val="500"/>
        </a:spcBef>
        <a:spcAft>
          <a:spcPts val="300"/>
        </a:spcAft>
        <a:buClr>
          <a:schemeClr val="accent2">
            <a:lumMod val="60000"/>
            <a:lumOff val="40000"/>
          </a:schemeClr>
        </a:buClr>
        <a:buSzPct val="100000"/>
        <a:buFont typeface="Wingdings" panose="05000000000000000000" pitchFamily="2" charset="2"/>
        <a:buNone/>
        <a:defRPr sz="1800" b="1" kern="1200" spc="-30"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254000" y="883921"/>
            <a:ext cx="11099800" cy="806767"/>
          </a:xfrm>
          <a:prstGeom prst="rect">
            <a:avLst/>
          </a:prstGeom>
        </p:spPr>
        <p:txBody>
          <a:bodyPr vert="horz" lIns="91440" tIns="45720" rIns="91440" bIns="45720" rtlCol="0" anchor="ctr">
            <a:normAutofit/>
          </a:bodyPr>
          <a:lstStyle/>
          <a:p>
            <a:r>
              <a:rPr lang="en-US" dirty="0"/>
              <a:t>Click to edit Master title style</a:t>
            </a:r>
          </a:p>
        </p:txBody>
      </p:sp>
      <p:sp>
        <p:nvSpPr>
          <p:cNvPr id="11" name="Text Placeholder 2"/>
          <p:cNvSpPr>
            <a:spLocks noGrp="1"/>
          </p:cNvSpPr>
          <p:nvPr>
            <p:ph type="body" idx="1"/>
          </p:nvPr>
        </p:nvSpPr>
        <p:spPr>
          <a:xfrm>
            <a:off x="261433" y="1720782"/>
            <a:ext cx="11430000" cy="4697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1240307157"/>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cap="none" spc="20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90000"/>
        </a:lnSpc>
        <a:spcBef>
          <a:spcPts val="1000"/>
        </a:spcBef>
        <a:buClr>
          <a:srgbClr val="80CEC8"/>
        </a:buClr>
        <a:buFont typeface="Wingdings" panose="05000000000000000000" pitchFamily="2" charset="2"/>
        <a:buNone/>
        <a:defRPr sz="2800" kern="1200" baseline="0">
          <a:solidFill>
            <a:schemeClr val="tx1"/>
          </a:solidFill>
          <a:latin typeface="Montserrat Regular" panose="00000500000000000000" pitchFamily="2" charset="0"/>
          <a:ea typeface="+mn-ea"/>
          <a:cs typeface="+mn-cs"/>
        </a:defRPr>
      </a:lvl1pPr>
      <a:lvl2pPr marL="457200" indent="0" algn="l" defTabSz="914400" rtl="0" eaLnBrk="1" latinLnBrk="0" hangingPunct="1">
        <a:lnSpc>
          <a:spcPct val="90000"/>
        </a:lnSpc>
        <a:spcBef>
          <a:spcPts val="500"/>
        </a:spcBef>
        <a:buClr>
          <a:srgbClr val="80CEC8"/>
        </a:buClr>
        <a:buFont typeface="Montserrat Light" panose="00000400000000000000" pitchFamily="2" charset="0"/>
        <a:buNone/>
        <a:defRPr sz="2600" kern="1200" baseline="0">
          <a:solidFill>
            <a:schemeClr val="tx1"/>
          </a:solidFill>
          <a:latin typeface="Montserrat Regular" panose="00000500000000000000" pitchFamily="2" charset="0"/>
          <a:ea typeface="+mn-ea"/>
          <a:cs typeface="+mn-cs"/>
        </a:defRPr>
      </a:lvl2pPr>
      <a:lvl3pPr marL="914400" indent="0" algn="l" defTabSz="914400" rtl="0" eaLnBrk="1" latinLnBrk="0" hangingPunct="1">
        <a:lnSpc>
          <a:spcPct val="90000"/>
        </a:lnSpc>
        <a:spcBef>
          <a:spcPts val="500"/>
        </a:spcBef>
        <a:buClr>
          <a:schemeClr val="tx1">
            <a:lumMod val="50000"/>
            <a:lumOff val="50000"/>
          </a:schemeClr>
        </a:buClr>
        <a:buFont typeface="Wingdings" panose="05000000000000000000" pitchFamily="2" charset="2"/>
        <a:buNone/>
        <a:defRPr sz="2200" kern="1200" baseline="0">
          <a:solidFill>
            <a:schemeClr val="tx1"/>
          </a:solidFill>
          <a:latin typeface="Montserrat Regular" panose="00000500000000000000"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1371600" indent="0" algn="l" defTabSz="914400" rtl="0" eaLnBrk="1" latinLnBrk="0" hangingPunct="1">
        <a:lnSpc>
          <a:spcPct val="90000"/>
        </a:lnSpc>
        <a:spcBef>
          <a:spcPts val="500"/>
        </a:spcBef>
        <a:buFont typeface="Arial"/>
        <a:buNone/>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8654658"/>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63" r:id="rId6"/>
    <p:sldLayoutId id="2147483764" r:id="rId7"/>
  </p:sldLayoutIdLst>
  <p:txStyles>
    <p:title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3916287"/>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4.xml"/><Relationship Id="rId1" Type="http://schemas.openxmlformats.org/officeDocument/2006/relationships/tags" Target="../tags/tag65.xml"/><Relationship Id="rId4" Type="http://schemas.openxmlformats.org/officeDocument/2006/relationships/image" Target="../media/image26.png"/></Relationships>
</file>

<file path=ppt/slides/_rels/slide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xml"/><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5.xml"/><Relationship Id="rId1" Type="http://schemas.openxmlformats.org/officeDocument/2006/relationships/tags" Target="../tags/tag66.xml"/><Relationship Id="rId4" Type="http://schemas.openxmlformats.org/officeDocument/2006/relationships/image" Target="../media/image2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0.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60.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60.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8.xml"/><Relationship Id="rId1" Type="http://schemas.openxmlformats.org/officeDocument/2006/relationships/slideLayout" Target="../slideLayouts/slideLayout60.xml"/><Relationship Id="rId4" Type="http://schemas.openxmlformats.org/officeDocument/2006/relationships/chart" Target="../charts/chart4.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60.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0.xml"/><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1.xml"/><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58.xml"/><Relationship Id="rId6" Type="http://schemas.openxmlformats.org/officeDocument/2006/relationships/image" Target="../media/image35.jpg"/><Relationship Id="rId5" Type="http://schemas.openxmlformats.org/officeDocument/2006/relationships/image" Target="../media/image34.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5.xml"/><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6.xml"/><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3.xml"/><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58.xml"/><Relationship Id="rId5" Type="http://schemas.openxmlformats.org/officeDocument/2006/relationships/image" Target="../media/image41.jpeg"/><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60.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60.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8.xml"/><Relationship Id="rId1" Type="http://schemas.openxmlformats.org/officeDocument/2006/relationships/slideLayout" Target="../slideLayouts/slideLayout60.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60.xml"/><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60.xml"/><Relationship Id="rId4" Type="http://schemas.openxmlformats.org/officeDocument/2006/relationships/image" Target="../media/image47.png"/></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1.xml"/><Relationship Id="rId1" Type="http://schemas.openxmlformats.org/officeDocument/2006/relationships/slideLayout" Target="../slideLayouts/slideLayout60.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2.xml"/><Relationship Id="rId1" Type="http://schemas.openxmlformats.org/officeDocument/2006/relationships/slideLayout" Target="../slideLayouts/slideLayout60.xml"/></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3.xml"/><Relationship Id="rId1" Type="http://schemas.openxmlformats.org/officeDocument/2006/relationships/slideLayout" Target="../slideLayouts/slideLayout60.xml"/></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4.xml"/><Relationship Id="rId1" Type="http://schemas.openxmlformats.org/officeDocument/2006/relationships/slideLayout" Target="../slideLayouts/slideLayout60.xml"/></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5.xml"/><Relationship Id="rId1" Type="http://schemas.openxmlformats.org/officeDocument/2006/relationships/slideLayout" Target="../slideLayouts/slideLayout60.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6.xml"/><Relationship Id="rId1" Type="http://schemas.openxmlformats.org/officeDocument/2006/relationships/slideLayout" Target="../slideLayouts/slideLayout60.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7.xml"/><Relationship Id="rId1" Type="http://schemas.openxmlformats.org/officeDocument/2006/relationships/slideLayout" Target="../slideLayouts/slideLayout60.xml"/><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38.xml"/><Relationship Id="rId1" Type="http://schemas.openxmlformats.org/officeDocument/2006/relationships/slideLayout" Target="../slideLayouts/slideLayout60.xml"/><Relationship Id="rId6" Type="http://schemas.openxmlformats.org/officeDocument/2006/relationships/image" Target="../media/image55.emf"/><Relationship Id="rId5" Type="http://schemas.openxmlformats.org/officeDocument/2006/relationships/oleObject" Target="../embeddings/oleObject2.bin"/><Relationship Id="rId4" Type="http://schemas.openxmlformats.org/officeDocument/2006/relationships/image" Target="../media/image54.emf"/></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39.xml"/><Relationship Id="rId1" Type="http://schemas.openxmlformats.org/officeDocument/2006/relationships/slideLayout" Target="../slideLayouts/slideLayout60.xml"/><Relationship Id="rId6" Type="http://schemas.openxmlformats.org/officeDocument/2006/relationships/image" Target="../media/image55.emf"/><Relationship Id="rId5" Type="http://schemas.openxmlformats.org/officeDocument/2006/relationships/oleObject" Target="../embeddings/oleObject4.bin"/><Relationship Id="rId4" Type="http://schemas.openxmlformats.org/officeDocument/2006/relationships/image" Target="../media/image54.emf"/></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58.xml"/><Relationship Id="rId5" Type="http://schemas.openxmlformats.org/officeDocument/2006/relationships/image" Target="../media/image56.jpeg"/><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1.xml"/><Relationship Id="rId1" Type="http://schemas.openxmlformats.org/officeDocument/2006/relationships/slideLayout" Target="../slideLayouts/slideLayout60.xml"/></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2.xml"/><Relationship Id="rId1" Type="http://schemas.openxmlformats.org/officeDocument/2006/relationships/slideLayout" Target="../slideLayouts/slideLayout60.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3.xml"/><Relationship Id="rId1" Type="http://schemas.openxmlformats.org/officeDocument/2006/relationships/slideLayout" Target="../slideLayouts/slideLayout60.xml"/></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4.xml"/><Relationship Id="rId1" Type="http://schemas.openxmlformats.org/officeDocument/2006/relationships/slideLayout" Target="../slideLayouts/slideLayout60.xml"/><Relationship Id="rId4" Type="http://schemas.openxmlformats.org/officeDocument/2006/relationships/image" Target="../media/image60.png"/></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5.xml"/><Relationship Id="rId1" Type="http://schemas.openxmlformats.org/officeDocument/2006/relationships/slideLayout" Target="../slideLayouts/slideLayout60.xml"/><Relationship Id="rId4" Type="http://schemas.openxmlformats.org/officeDocument/2006/relationships/image" Target="../media/image57.png"/></Relationships>
</file>

<file path=ppt/slides/_rels/slide4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6.xml"/><Relationship Id="rId1" Type="http://schemas.openxmlformats.org/officeDocument/2006/relationships/slideLayout" Target="../slideLayouts/slideLayout60.xml"/><Relationship Id="rId5" Type="http://schemas.openxmlformats.org/officeDocument/2006/relationships/image" Target="../media/image62.png"/><Relationship Id="rId4" Type="http://schemas.openxmlformats.org/officeDocument/2006/relationships/image" Target="../media/image57.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60.xml"/><Relationship Id="rId7" Type="http://schemas.openxmlformats.org/officeDocument/2006/relationships/image" Target="../media/image5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8.xml"/><Relationship Id="rId1" Type="http://schemas.openxmlformats.org/officeDocument/2006/relationships/slideLayout" Target="../slideLayouts/slideLayout60.xml"/></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9.xml"/><Relationship Id="rId1" Type="http://schemas.openxmlformats.org/officeDocument/2006/relationships/slideLayout" Target="../slideLayouts/slideLayout60.xml"/><Relationship Id="rId4" Type="http://schemas.openxmlformats.org/officeDocument/2006/relationships/image" Target="../media/image67.png"/></Relationships>
</file>

<file path=ppt/slides/_rels/slide5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50.xml"/><Relationship Id="rId1" Type="http://schemas.openxmlformats.org/officeDocument/2006/relationships/slideLayout" Target="../slideLayouts/slideLayout60.xml"/><Relationship Id="rId5" Type="http://schemas.openxmlformats.org/officeDocument/2006/relationships/image" Target="../media/image68.png"/><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1.xml"/><Relationship Id="rId1" Type="http://schemas.openxmlformats.org/officeDocument/2006/relationships/slideLayout" Target="../slideLayouts/slideLayout60.xml"/><Relationship Id="rId4" Type="http://schemas.openxmlformats.org/officeDocument/2006/relationships/image" Target="../media/image70.png"/></Relationships>
</file>

<file path=ppt/slides/_rels/slide5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52.xml"/><Relationship Id="rId1" Type="http://schemas.openxmlformats.org/officeDocument/2006/relationships/slideLayout" Target="../slideLayouts/slideLayout60.xml"/></Relationships>
</file>

<file path=ppt/slides/_rels/slide5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53.xml"/><Relationship Id="rId1" Type="http://schemas.openxmlformats.org/officeDocument/2006/relationships/slideLayout" Target="../slideLayouts/slideLayout60.xml"/></Relationships>
</file>

<file path=ppt/slides/_rels/slide5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54.xml"/><Relationship Id="rId1" Type="http://schemas.openxmlformats.org/officeDocument/2006/relationships/slideLayout" Target="../slideLayouts/slideLayout60.xml"/></Relationships>
</file>

<file path=ppt/slides/_rels/slide5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55.xml"/><Relationship Id="rId1" Type="http://schemas.openxmlformats.org/officeDocument/2006/relationships/slideLayout" Target="../slideLayouts/slideLayout60.xml"/></Relationships>
</file>

<file path=ppt/slides/_rels/slide5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56.xml"/><Relationship Id="rId1" Type="http://schemas.openxmlformats.org/officeDocument/2006/relationships/slideLayout" Target="../slideLayouts/slideLayout60.xml"/><Relationship Id="rId4" Type="http://schemas.openxmlformats.org/officeDocument/2006/relationships/image" Target="../media/image74.png"/></Relationships>
</file>

<file path=ppt/slides/_rels/slide5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57.xml"/><Relationship Id="rId1" Type="http://schemas.openxmlformats.org/officeDocument/2006/relationships/slideLayout" Target="../slideLayouts/slideLayout60.xml"/></Relationships>
</file>

<file path=ppt/slides/_rels/slide5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58.xml"/><Relationship Id="rId1" Type="http://schemas.openxmlformats.org/officeDocument/2006/relationships/slideLayout" Target="../slideLayouts/slideLayout60.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60.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76.png"/><Relationship Id="rId4"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60.xml"/><Relationship Id="rId1" Type="http://schemas.openxmlformats.org/officeDocument/2006/relationships/slideLayout" Target="../slideLayouts/slideLayout60.xml"/><Relationship Id="rId6" Type="http://schemas.openxmlformats.org/officeDocument/2006/relationships/image" Target="../media/image78.emf"/><Relationship Id="rId5" Type="http://schemas.openxmlformats.org/officeDocument/2006/relationships/oleObject" Target="../embeddings/oleObject6.bin"/><Relationship Id="rId4" Type="http://schemas.openxmlformats.org/officeDocument/2006/relationships/image" Target="../media/image77.emf"/></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61.xml"/><Relationship Id="rId1" Type="http://schemas.openxmlformats.org/officeDocument/2006/relationships/slideLayout" Target="../slideLayouts/slideLayout60.xml"/><Relationship Id="rId6" Type="http://schemas.openxmlformats.org/officeDocument/2006/relationships/image" Target="../media/image77.emf"/><Relationship Id="rId5" Type="http://schemas.openxmlformats.org/officeDocument/2006/relationships/oleObject" Target="../embeddings/oleObject8.bin"/><Relationship Id="rId4" Type="http://schemas.openxmlformats.org/officeDocument/2006/relationships/image" Target="../media/image78.emf"/></Relationships>
</file>

<file path=ppt/slides/_rels/slide6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2.xml"/><Relationship Id="rId1" Type="http://schemas.openxmlformats.org/officeDocument/2006/relationships/slideLayout" Target="../slideLayouts/slideLayout58.xml"/><Relationship Id="rId5" Type="http://schemas.openxmlformats.org/officeDocument/2006/relationships/image" Target="../media/image79.jpeg"/><Relationship Id="rId4" Type="http://schemas.openxmlformats.org/officeDocument/2006/relationships/image" Target="../media/image40.png"/></Relationships>
</file>

<file path=ppt/slides/_rels/slide6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63.xml"/><Relationship Id="rId1" Type="http://schemas.openxmlformats.org/officeDocument/2006/relationships/slideLayout" Target="../slideLayouts/slideLayout60.xml"/></Relationships>
</file>

<file path=ppt/slides/_rels/slide6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64.xml"/><Relationship Id="rId1" Type="http://schemas.openxmlformats.org/officeDocument/2006/relationships/slideLayout" Target="../slideLayouts/slideLayout60.xml"/></Relationships>
</file>

<file path=ppt/slides/_rels/slide6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5.xml"/><Relationship Id="rId1" Type="http://schemas.openxmlformats.org/officeDocument/2006/relationships/slideLayout" Target="../slideLayouts/slideLayout60.xml"/><Relationship Id="rId4" Type="http://schemas.openxmlformats.org/officeDocument/2006/relationships/image" Target="../media/image82.png"/></Relationships>
</file>

<file path=ppt/slides/_rels/slide6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66.xml"/><Relationship Id="rId1" Type="http://schemas.openxmlformats.org/officeDocument/2006/relationships/slideLayout" Target="../slideLayouts/slideLayout60.xml"/></Relationships>
</file>

<file path=ppt/slides/_rels/slide6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67.xml"/><Relationship Id="rId1" Type="http://schemas.openxmlformats.org/officeDocument/2006/relationships/slideLayout" Target="../slideLayouts/slideLayout60.xml"/></Relationships>
</file>

<file path=ppt/slides/_rels/slide6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68.xml"/><Relationship Id="rId1" Type="http://schemas.openxmlformats.org/officeDocument/2006/relationships/slideLayout" Target="../slideLayouts/slideLayout60.xml"/><Relationship Id="rId4" Type="http://schemas.openxmlformats.org/officeDocument/2006/relationships/image" Target="../media/image85.png"/></Relationships>
</file>

<file path=ppt/slides/_rels/slide6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69.xml"/><Relationship Id="rId1" Type="http://schemas.openxmlformats.org/officeDocument/2006/relationships/slideLayout" Target="../slideLayouts/slideLayout60.xml"/></Relationships>
</file>

<file path=ppt/slides/_rels/slide7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70.xml"/><Relationship Id="rId1" Type="http://schemas.openxmlformats.org/officeDocument/2006/relationships/slideLayout" Target="../slideLayouts/slideLayout60.xml"/></Relationships>
</file>

<file path=ppt/slides/_rels/slide7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71.xml"/><Relationship Id="rId1" Type="http://schemas.openxmlformats.org/officeDocument/2006/relationships/slideLayout" Target="../slideLayouts/slideLayout60.xml"/></Relationships>
</file>

<file path=ppt/slides/_rels/slide7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72.xml"/><Relationship Id="rId1" Type="http://schemas.openxmlformats.org/officeDocument/2006/relationships/slideLayout" Target="../slideLayouts/slideLayout60.xml"/><Relationship Id="rId4" Type="http://schemas.openxmlformats.org/officeDocument/2006/relationships/image" Target="../media/image53.png"/></Relationships>
</file>

<file path=ppt/slides/_rels/slide7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73.xml"/><Relationship Id="rId1" Type="http://schemas.openxmlformats.org/officeDocument/2006/relationships/slideLayout" Target="../slideLayouts/slideLayout60.xml"/></Relationships>
</file>

<file path=ppt/slides/_rels/slide7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74.xml"/><Relationship Id="rId1" Type="http://schemas.openxmlformats.org/officeDocument/2006/relationships/slideLayout" Target="../slideLayouts/slideLayout60.xml"/></Relationships>
</file>

<file path=ppt/slides/_rels/slide7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75.xml"/><Relationship Id="rId1" Type="http://schemas.openxmlformats.org/officeDocument/2006/relationships/slideLayout" Target="../slideLayouts/slideLayout60.xml"/></Relationships>
</file>

<file path=ppt/slides/_rels/slide7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76.xml"/><Relationship Id="rId1" Type="http://schemas.openxmlformats.org/officeDocument/2006/relationships/slideLayout" Target="../slideLayouts/slideLayout60.xml"/></Relationships>
</file>

<file path=ppt/slides/_rels/slide77.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77.xml"/><Relationship Id="rId1" Type="http://schemas.openxmlformats.org/officeDocument/2006/relationships/slideLayout" Target="../slideLayouts/slideLayout60.xml"/></Relationships>
</file>

<file path=ppt/slides/_rels/slide7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78.xml"/><Relationship Id="rId1" Type="http://schemas.openxmlformats.org/officeDocument/2006/relationships/slideLayout" Target="../slideLayouts/slideLayout60.xml"/></Relationships>
</file>

<file path=ppt/slides/_rels/slide7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79.xml"/><Relationship Id="rId1" Type="http://schemas.openxmlformats.org/officeDocument/2006/relationships/slideLayout" Target="../slideLayouts/slideLayout60.xml"/></Relationships>
</file>

<file path=ppt/slides/_rels/slide80.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0.xml"/><Relationship Id="rId1" Type="http://schemas.openxmlformats.org/officeDocument/2006/relationships/slideLayout" Target="../slideLayouts/slideLayout60.xml"/></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81.xml"/><Relationship Id="rId1" Type="http://schemas.openxmlformats.org/officeDocument/2006/relationships/slideLayout" Target="../slideLayouts/slideLayout60.xml"/><Relationship Id="rId6" Type="http://schemas.openxmlformats.org/officeDocument/2006/relationships/image" Target="../media/image97.emf"/><Relationship Id="rId5" Type="http://schemas.openxmlformats.org/officeDocument/2006/relationships/oleObject" Target="../embeddings/oleObject10.bin"/><Relationship Id="rId4" Type="http://schemas.openxmlformats.org/officeDocument/2006/relationships/image" Target="../media/image96.emf"/></Relationships>
</file>

<file path=ppt/slides/_rels/slide82.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notesSlide" Target="../notesSlides/notesSlide82.xml"/><Relationship Id="rId1" Type="http://schemas.openxmlformats.org/officeDocument/2006/relationships/slideLayout" Target="../slideLayouts/slideLayout60.xml"/><Relationship Id="rId6" Type="http://schemas.openxmlformats.org/officeDocument/2006/relationships/image" Target="../media/image97.emf"/><Relationship Id="rId5" Type="http://schemas.openxmlformats.org/officeDocument/2006/relationships/oleObject" Target="../embeddings/oleObject12.bin"/><Relationship Id="rId4" Type="http://schemas.openxmlformats.org/officeDocument/2006/relationships/image" Target="../media/image96.emf"/></Relationships>
</file>

<file path=ppt/slides/_rels/slide8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3.xml"/><Relationship Id="rId1" Type="http://schemas.openxmlformats.org/officeDocument/2006/relationships/slideLayout" Target="../slideLayouts/slideLayout60.xml"/><Relationship Id="rId4" Type="http://schemas.openxmlformats.org/officeDocument/2006/relationships/image" Target="../media/image99.png"/></Relationships>
</file>

<file path=ppt/slides/_rels/slide8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84.xml"/><Relationship Id="rId1" Type="http://schemas.openxmlformats.org/officeDocument/2006/relationships/slideLayout" Target="../slideLayouts/slideLayout60.xml"/><Relationship Id="rId5" Type="http://schemas.openxmlformats.org/officeDocument/2006/relationships/image" Target="../media/image100.png"/><Relationship Id="rId4" Type="http://schemas.openxmlformats.org/officeDocument/2006/relationships/image" Target="../media/image53.png"/></Relationships>
</file>

<file path=ppt/slides/_rels/slide85.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notesSlide" Target="../notesSlides/notesSlide85.xml"/><Relationship Id="rId7" Type="http://schemas.openxmlformats.org/officeDocument/2006/relationships/image" Target="../media/image104.jpeg"/><Relationship Id="rId2" Type="http://schemas.openxmlformats.org/officeDocument/2006/relationships/slideLayout" Target="../slideLayouts/slideLayout70.xml"/><Relationship Id="rId1" Type="http://schemas.openxmlformats.org/officeDocument/2006/relationships/tags" Target="../tags/tag67.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_rels/slide86.xml.rels><?xml version="1.0" encoding="UTF-8" standalone="yes"?>
<Relationships xmlns="http://schemas.openxmlformats.org/package/2006/relationships"><Relationship Id="rId8" Type="http://schemas.openxmlformats.org/officeDocument/2006/relationships/image" Target="../media/image111.sv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notesSlide" Target="../notesSlides/notesSlide86.xml"/><Relationship Id="rId1" Type="http://schemas.openxmlformats.org/officeDocument/2006/relationships/slideLayout" Target="../slideLayouts/slideLayout68.xml"/><Relationship Id="rId6" Type="http://schemas.openxmlformats.org/officeDocument/2006/relationships/image" Target="../media/image109.svg"/><Relationship Id="rId5" Type="http://schemas.openxmlformats.org/officeDocument/2006/relationships/image" Target="../media/image108.png"/><Relationship Id="rId4" Type="http://schemas.openxmlformats.org/officeDocument/2006/relationships/image" Target="../media/image107.svg"/><Relationship Id="rId9" Type="http://schemas.openxmlformats.org/officeDocument/2006/relationships/image" Target="../media/image112.png"/></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87.xml"/><Relationship Id="rId2" Type="http://schemas.openxmlformats.org/officeDocument/2006/relationships/slideLayout" Target="../slideLayouts/slideLayout58.xml"/><Relationship Id="rId1" Type="http://schemas.openxmlformats.org/officeDocument/2006/relationships/tags" Target="../tags/tag68.xml"/><Relationship Id="rId6" Type="http://schemas.openxmlformats.org/officeDocument/2006/relationships/image" Target="../media/image53.png"/><Relationship Id="rId5" Type="http://schemas.openxmlformats.org/officeDocument/2006/relationships/image" Target="../media/image114.png"/><Relationship Id="rId4" Type="http://schemas.openxmlformats.org/officeDocument/2006/relationships/image" Target="../media/image113.jpeg"/></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8.xml"/><Relationship Id="rId2" Type="http://schemas.openxmlformats.org/officeDocument/2006/relationships/slideLayout" Target="../slideLayouts/slideLayout56.xml"/><Relationship Id="rId1" Type="http://schemas.openxmlformats.org/officeDocument/2006/relationships/tags" Target="../tags/tag69.xml"/></Relationships>
</file>

<file path=ppt/slides/_rels/slide89.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notesSlide" Target="../notesSlides/notesSlide89.xml"/><Relationship Id="rId7" Type="http://schemas.openxmlformats.org/officeDocument/2006/relationships/image" Target="../media/image103.png"/><Relationship Id="rId2" Type="http://schemas.openxmlformats.org/officeDocument/2006/relationships/slideLayout" Target="../slideLayouts/slideLayout58.xml"/><Relationship Id="rId1" Type="http://schemas.openxmlformats.org/officeDocument/2006/relationships/tags" Target="../tags/tag70.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15.jpeg"/><Relationship Id="rId9" Type="http://schemas.openxmlformats.org/officeDocument/2006/relationships/image" Target="../media/image117.svg"/></Relationships>
</file>

<file path=ppt/slides/_rels/slide9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90.xml"/><Relationship Id="rId1" Type="http://schemas.openxmlformats.org/officeDocument/2006/relationships/slideLayout" Target="../slideLayouts/slideLayout60.xml"/></Relationships>
</file>

<file path=ppt/slides/_rels/slide91.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91.xml"/><Relationship Id="rId1" Type="http://schemas.openxmlformats.org/officeDocument/2006/relationships/slideLayout" Target="../slideLayouts/slideLayout60.xml"/></Relationships>
</file>

<file path=ppt/slides/_rels/slide9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92.xml"/><Relationship Id="rId1" Type="http://schemas.openxmlformats.org/officeDocument/2006/relationships/slideLayout" Target="../slideLayouts/slideLayout60.xml"/></Relationships>
</file>

<file path=ppt/slides/_rels/slide93.xml.rels><?xml version="1.0" encoding="UTF-8" standalone="yes"?>
<Relationships xmlns="http://schemas.openxmlformats.org/package/2006/relationships"><Relationship Id="rId3" Type="http://schemas.openxmlformats.org/officeDocument/2006/relationships/slideLayout" Target="../slideLayouts/slideLayout60.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21.png"/><Relationship Id="rId4" Type="http://schemas.openxmlformats.org/officeDocument/2006/relationships/notesSlide" Target="../notesSlides/notesSlide93.xml"/></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94.xml"/><Relationship Id="rId2" Type="http://schemas.openxmlformats.org/officeDocument/2006/relationships/slideLayout" Target="../slideLayouts/slideLayout59.xml"/><Relationship Id="rId1" Type="http://schemas.openxmlformats.org/officeDocument/2006/relationships/tags" Target="../tags/tag71.xml"/></Relationships>
</file>

<file path=ppt/slides/_rels/slide95.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95.xml"/><Relationship Id="rId1" Type="http://schemas.openxmlformats.org/officeDocument/2006/relationships/slideLayout" Target="../slideLayouts/slideLayout60.xml"/><Relationship Id="rId4" Type="http://schemas.openxmlformats.org/officeDocument/2006/relationships/image" Target="../media/image123.png"/></Relationships>
</file>

<file path=ppt/slides/_rels/slide96.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96.xml"/><Relationship Id="rId1" Type="http://schemas.openxmlformats.org/officeDocument/2006/relationships/slideLayout" Target="../slideLayouts/slideLayout60.xml"/><Relationship Id="rId4" Type="http://schemas.openxmlformats.org/officeDocument/2006/relationships/image" Target="../media/image124.png"/></Relationships>
</file>

<file path=ppt/slides/_rels/slide97.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image" Target="../media/image125.png"/><Relationship Id="rId7" Type="http://schemas.openxmlformats.org/officeDocument/2006/relationships/image" Target="../media/image129.png"/><Relationship Id="rId2" Type="http://schemas.openxmlformats.org/officeDocument/2006/relationships/slideLayout" Target="../slideLayouts/slideLayout30.xml"/><Relationship Id="rId1" Type="http://schemas.openxmlformats.org/officeDocument/2006/relationships/tags" Target="../tags/tag72.xml"/><Relationship Id="rId6" Type="http://schemas.openxmlformats.org/officeDocument/2006/relationships/image" Target="../media/image128.png"/><Relationship Id="rId5" Type="http://schemas.openxmlformats.org/officeDocument/2006/relationships/image" Target="../media/image127.png"/><Relationship Id="rId4" Type="http://schemas.openxmlformats.org/officeDocument/2006/relationships/image" Target="../media/image126.png"/></Relationships>
</file>

<file path=ppt/slides/_rels/slide98.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slideLayout" Target="../slideLayouts/slideLayout1.xml"/><Relationship Id="rId1" Type="http://schemas.openxmlformats.org/officeDocument/2006/relationships/tags" Target="../tags/tag73.xml"/></Relationships>
</file>

<file path=ppt/slides/_rels/slide99.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slideLayout" Target="../slideLayouts/slideLayout19.xml"/><Relationship Id="rId1" Type="http://schemas.openxmlformats.org/officeDocument/2006/relationships/tags" Target="../tags/tag74.xml"/><Relationship Id="rId5" Type="http://schemas.openxmlformats.org/officeDocument/2006/relationships/image" Target="../media/image134.png"/><Relationship Id="rId4" Type="http://schemas.openxmlformats.org/officeDocument/2006/relationships/image" Target="../media/image133.png"/></Relationships>
</file>

<file path=ppt/slides/_rels/slide100.xml.rels><?xml version="1.0" encoding="UTF-8" standalone="yes"?>
<Relationships xmlns="http://schemas.openxmlformats.org/package/2006/relationships"><Relationship Id="rId3" Type="http://schemas.openxmlformats.org/officeDocument/2006/relationships/image" Target="../media/image135.png"/><Relationship Id="rId7" Type="http://schemas.openxmlformats.org/officeDocument/2006/relationships/image" Target="../media/image137.png"/><Relationship Id="rId2" Type="http://schemas.openxmlformats.org/officeDocument/2006/relationships/slideLayout" Target="../slideLayouts/slideLayout25.xml"/><Relationship Id="rId1" Type="http://schemas.openxmlformats.org/officeDocument/2006/relationships/tags" Target="../tags/tag75.xml"/><Relationship Id="rId6" Type="http://schemas.openxmlformats.org/officeDocument/2006/relationships/image" Target="../media/image3.png"/><Relationship Id="rId5" Type="http://schemas.openxmlformats.org/officeDocument/2006/relationships/image" Target="../media/image136.png"/><Relationship Id="rId4" Type="http://schemas.openxmlformats.org/officeDocument/2006/relationships/image" Target="../media/image4.png"/></Relationships>
</file>

<file path=ppt/slides/_rels/slide101.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slideLayout" Target="../slideLayouts/slideLayout25.xml"/><Relationship Id="rId1" Type="http://schemas.openxmlformats.org/officeDocument/2006/relationships/tags" Target="../tags/tag7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4"/>
          </p:nvPr>
        </p:nvSpPr>
        <p:spPr>
          <a:xfrm>
            <a:off x="617220" y="1901520"/>
            <a:ext cx="10984230" cy="646331"/>
          </a:xfrm>
        </p:spPr>
        <p:txBody>
          <a:bodyPr/>
          <a:lstStyle/>
          <a:p>
            <a:r>
              <a:rPr lang="en-US" dirty="0"/>
              <a:t>Tessitura Analytics Essentials</a:t>
            </a:r>
          </a:p>
        </p:txBody>
      </p:sp>
      <p:sp>
        <p:nvSpPr>
          <p:cNvPr id="24" name="Text Placeholder 23"/>
          <p:cNvSpPr>
            <a:spLocks noGrp="1"/>
          </p:cNvSpPr>
          <p:nvPr>
            <p:ph type="body" sz="quarter" idx="16"/>
          </p:nvPr>
        </p:nvSpPr>
        <p:spPr>
          <a:xfrm>
            <a:off x="5567076" y="4622570"/>
            <a:ext cx="3054409" cy="953210"/>
          </a:xfrm>
        </p:spPr>
        <p:txBody>
          <a:bodyPr/>
          <a:lstStyle/>
          <a:p>
            <a:r>
              <a:rPr lang="en-US" sz="2400" dirty="0"/>
              <a:t>Traci McKinney</a:t>
            </a:r>
          </a:p>
          <a:p>
            <a:pPr>
              <a:lnSpc>
                <a:spcPct val="150000"/>
              </a:lnSpc>
            </a:pPr>
            <a:r>
              <a:rPr lang="en-US" sz="2400" dirty="0">
                <a:latin typeface="Montserrat Regular" panose="00000500000000000000" pitchFamily="2" charset="0"/>
              </a:rPr>
              <a:t>Tessitura Network</a:t>
            </a:r>
          </a:p>
        </p:txBody>
      </p:sp>
      <p:pic>
        <p:nvPicPr>
          <p:cNvPr id="3" name="Picture Placeholder 2"/>
          <p:cNvPicPr>
            <a:picLocks noGrp="1" noChangeAspect="1"/>
          </p:cNvPicPr>
          <p:nvPr>
            <p:ph type="pic" sz="quarter" idx="17"/>
          </p:nvPr>
        </p:nvPicPr>
        <p:blipFill>
          <a:blip r:embed="rId4" cstate="print">
            <a:extLst>
              <a:ext uri="{28A0092B-C50C-407E-A947-70E740481C1C}">
                <a14:useLocalDpi xmlns:a14="http://schemas.microsoft.com/office/drawing/2010/main" val="0"/>
              </a:ext>
            </a:extLst>
          </a:blip>
          <a:srcRect/>
          <a:stretch/>
        </p:blipFill>
        <p:spPr>
          <a:xfrm>
            <a:off x="3567205" y="4310150"/>
            <a:ext cx="1560512" cy="1560513"/>
          </a:xfrm>
        </p:spPr>
      </p:pic>
    </p:spTree>
    <p:custDataLst>
      <p:tags r:id="rId1"/>
    </p:custDataLst>
    <p:extLst>
      <p:ext uri="{BB962C8B-B14F-4D97-AF65-F5344CB8AC3E}">
        <p14:creationId xmlns:p14="http://schemas.microsoft.com/office/powerpoint/2010/main" val="4054430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B784D15-C2CE-5E46-B890-CD6C7DCE950E}"/>
              </a:ext>
            </a:extLst>
          </p:cNvPr>
          <p:cNvPicPr>
            <a:picLocks noChangeAspect="1"/>
          </p:cNvPicPr>
          <p:nvPr/>
        </p:nvPicPr>
        <p:blipFill>
          <a:blip r:embed="rId3"/>
          <a:stretch>
            <a:fillRect/>
          </a:stretch>
        </p:blipFill>
        <p:spPr>
          <a:xfrm>
            <a:off x="607112" y="322108"/>
            <a:ext cx="10977776" cy="5781984"/>
          </a:xfrm>
          <a:prstGeom prst="rect">
            <a:avLst/>
          </a:prstGeom>
          <a:ln w="12700">
            <a:solidFill>
              <a:schemeClr val="tx1"/>
            </a:solidFill>
          </a:ln>
        </p:spPr>
      </p:pic>
    </p:spTree>
    <p:extLst>
      <p:ext uri="{BB962C8B-B14F-4D97-AF65-F5344CB8AC3E}">
        <p14:creationId xmlns:p14="http://schemas.microsoft.com/office/powerpoint/2010/main" val="3036173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sz="quarter" idx="18"/>
          </p:nvPr>
        </p:nvPicPr>
        <p:blipFill>
          <a:blip r:embed="rId4">
            <a:extLst>
              <a:ext uri="{28A0092B-C50C-407E-A947-70E740481C1C}">
                <a14:useLocalDpi xmlns:a14="http://schemas.microsoft.com/office/drawing/2010/main" val="0"/>
              </a:ext>
            </a:extLst>
          </a:blip>
          <a:stretch>
            <a:fillRect/>
          </a:stretch>
        </p:blipFill>
        <p:spPr>
          <a:xfrm>
            <a:off x="1514" y="2366963"/>
            <a:ext cx="5848497" cy="4491037"/>
          </a:xfrm>
        </p:spPr>
      </p:pic>
      <p:sp>
        <p:nvSpPr>
          <p:cNvPr id="2" name="Text Placeholder 1"/>
          <p:cNvSpPr>
            <a:spLocks noGrp="1"/>
          </p:cNvSpPr>
          <p:nvPr>
            <p:ph type="body" sz="quarter" idx="14"/>
          </p:nvPr>
        </p:nvSpPr>
        <p:spPr>
          <a:xfrm>
            <a:off x="364794" y="339991"/>
            <a:ext cx="5067818" cy="646331"/>
          </a:xfrm>
        </p:spPr>
        <p:txBody>
          <a:bodyPr/>
          <a:lstStyle/>
          <a:p>
            <a:r>
              <a:rPr lang="en-US" dirty="0"/>
              <a:t>Agenda</a:t>
            </a:r>
          </a:p>
        </p:txBody>
      </p:sp>
      <p:sp>
        <p:nvSpPr>
          <p:cNvPr id="8" name="Text Placeholder 3"/>
          <p:cNvSpPr>
            <a:spLocks noGrp="1"/>
          </p:cNvSpPr>
          <p:nvPr>
            <p:ph type="body" sz="quarter" idx="16"/>
          </p:nvPr>
        </p:nvSpPr>
        <p:spPr>
          <a:xfrm>
            <a:off x="6333565" y="385168"/>
            <a:ext cx="5287417" cy="4939814"/>
          </a:xfrm>
        </p:spPr>
        <p:txBody>
          <a:bodyPr/>
          <a:lstStyle/>
          <a:p>
            <a:endParaRPr lang="en-US" dirty="0"/>
          </a:p>
          <a:p>
            <a:endParaRPr lang="en-US" dirty="0"/>
          </a:p>
          <a:p>
            <a:pPr marL="457200" indent="-457200">
              <a:buFont typeface="+mj-lt"/>
              <a:buAutoNum type="arabicPeriod"/>
            </a:pPr>
            <a:r>
              <a:rPr lang="en-US" dirty="0"/>
              <a:t>What drives your data?</a:t>
            </a:r>
          </a:p>
          <a:p>
            <a:pPr marL="457200" indent="-457200">
              <a:buFont typeface="+mj-lt"/>
              <a:buAutoNum type="arabicPeriod"/>
            </a:pPr>
            <a:endParaRPr lang="en-US" dirty="0"/>
          </a:p>
          <a:p>
            <a:pPr marL="457200" indent="-457200">
              <a:buFont typeface="+mj-lt"/>
              <a:buAutoNum type="arabicPeriod"/>
            </a:pPr>
            <a:r>
              <a:rPr lang="en-US" dirty="0"/>
              <a:t>Designing dashboards</a:t>
            </a:r>
          </a:p>
          <a:p>
            <a:pPr marL="457200" indent="-457200">
              <a:buFont typeface="+mj-lt"/>
              <a:buAutoNum type="arabicPeriod"/>
            </a:pPr>
            <a:endParaRPr lang="en-US" dirty="0"/>
          </a:p>
          <a:p>
            <a:pPr marL="457200" indent="-457200">
              <a:buFont typeface="+mj-lt"/>
              <a:buAutoNum type="arabicPeriod"/>
            </a:pPr>
            <a:r>
              <a:rPr lang="en-US" dirty="0"/>
              <a:t>Case examples</a:t>
            </a:r>
          </a:p>
          <a:p>
            <a:endParaRPr lang="en-US" dirty="0"/>
          </a:p>
          <a:p>
            <a:pPr marL="457200" indent="-457200">
              <a:buFont typeface="+mj-lt"/>
              <a:buAutoNum type="arabicPeriod" startAt="4"/>
            </a:pPr>
            <a:r>
              <a:rPr lang="en-US" dirty="0"/>
              <a:t>Questions</a:t>
            </a:r>
          </a:p>
          <a:p>
            <a:endParaRPr lang="en-US" dirty="0"/>
          </a:p>
        </p:txBody>
      </p:sp>
    </p:spTree>
    <p:custDataLst>
      <p:tags r:id="rId1"/>
    </p:custDataLst>
    <p:extLst>
      <p:ext uri="{BB962C8B-B14F-4D97-AF65-F5344CB8AC3E}">
        <p14:creationId xmlns:p14="http://schemas.microsoft.com/office/powerpoint/2010/main" val="3184560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9B3B392-AC3D-4A1D-B9C2-9A012A34E66F}"/>
              </a:ext>
            </a:extLst>
          </p:cNvPr>
          <p:cNvSpPr>
            <a:spLocks noGrp="1"/>
          </p:cNvSpPr>
          <p:nvPr>
            <p:ph type="body" sz="quarter" idx="16"/>
          </p:nvPr>
        </p:nvSpPr>
        <p:spPr>
          <a:xfrm>
            <a:off x="1671974" y="2198858"/>
            <a:ext cx="8848051" cy="1323439"/>
          </a:xfrm>
        </p:spPr>
        <p:txBody>
          <a:bodyPr wrap="square">
            <a:spAutoFit/>
          </a:bodyPr>
          <a:lstStyle/>
          <a:p>
            <a:r>
              <a:rPr lang="en-US" sz="4000" dirty="0"/>
              <a:t>Measuring the wrong things is pretty common.</a:t>
            </a:r>
          </a:p>
        </p:txBody>
      </p:sp>
    </p:spTree>
    <p:extLst>
      <p:ext uri="{BB962C8B-B14F-4D97-AF65-F5344CB8AC3E}">
        <p14:creationId xmlns:p14="http://schemas.microsoft.com/office/powerpoint/2010/main" val="776073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DBA20D-A028-4614-92B6-ECBC95D45D5D}"/>
              </a:ext>
            </a:extLst>
          </p:cNvPr>
          <p:cNvSpPr>
            <a:spLocks noGrp="1"/>
          </p:cNvSpPr>
          <p:nvPr>
            <p:ph type="body" sz="quarter" idx="16"/>
          </p:nvPr>
        </p:nvSpPr>
        <p:spPr>
          <a:xfrm>
            <a:off x="2408160" y="2475455"/>
            <a:ext cx="7375680" cy="1938992"/>
          </a:xfrm>
        </p:spPr>
        <p:txBody>
          <a:bodyPr/>
          <a:lstStyle/>
          <a:p>
            <a:r>
              <a:rPr lang="en-US" sz="4000" dirty="0"/>
              <a:t>Are you confident that your organization is measuring the right metrics and KPIs?</a:t>
            </a:r>
          </a:p>
        </p:txBody>
      </p:sp>
    </p:spTree>
    <p:extLst>
      <p:ext uri="{BB962C8B-B14F-4D97-AF65-F5344CB8AC3E}">
        <p14:creationId xmlns:p14="http://schemas.microsoft.com/office/powerpoint/2010/main" val="1021328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p:cNvSpPr>
            <a:spLocks noGrp="1"/>
          </p:cNvSpPr>
          <p:nvPr>
            <p:ph type="body" sz="quarter" idx="16"/>
          </p:nvPr>
        </p:nvSpPr>
        <p:spPr>
          <a:xfrm>
            <a:off x="0" y="228600"/>
            <a:ext cx="12192000" cy="461665"/>
          </a:xfrm>
        </p:spPr>
        <p:txBody>
          <a:bodyPr/>
          <a:lstStyle/>
          <a:p>
            <a:r>
              <a:rPr lang="en-US" dirty="0"/>
              <a:t>Are you confident your organization is measuring the right metrics and </a:t>
            </a:r>
            <a:r>
              <a:rPr lang="en-US" dirty="0" err="1"/>
              <a:t>KPIs</a:t>
            </a:r>
            <a:r>
              <a:rPr lang="en-US" dirty="0"/>
              <a:t>?</a:t>
            </a:r>
          </a:p>
        </p:txBody>
      </p:sp>
      <p:graphicFrame>
        <p:nvGraphicFramePr>
          <p:cNvPr id="3" name="Chart 2"/>
          <p:cNvGraphicFramePr/>
          <p:nvPr/>
        </p:nvGraphicFramePr>
        <p:xfrm>
          <a:off x="609600" y="1059597"/>
          <a:ext cx="10972800" cy="5078736"/>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1">
            <a:extLst>
              <a:ext uri="{FF2B5EF4-FFF2-40B4-BE49-F238E27FC236}">
                <a16:creationId xmlns:a16="http://schemas.microsoft.com/office/drawing/2014/main" id="{723AE7B5-D796-412E-9CAB-9127D4091A58}"/>
              </a:ext>
            </a:extLst>
          </p:cNvPr>
          <p:cNvSpPr txBox="1">
            <a:spLocks/>
          </p:cNvSpPr>
          <p:nvPr/>
        </p:nvSpPr>
        <p:spPr>
          <a:xfrm>
            <a:off x="-95250" y="6246167"/>
            <a:ext cx="12192000"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Organization #1</a:t>
            </a:r>
          </a:p>
        </p:txBody>
      </p:sp>
    </p:spTree>
    <p:extLst>
      <p:ext uri="{BB962C8B-B14F-4D97-AF65-F5344CB8AC3E}">
        <p14:creationId xmlns:p14="http://schemas.microsoft.com/office/powerpoint/2010/main" val="2563228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p:cNvSpPr>
            <a:spLocks noGrp="1"/>
          </p:cNvSpPr>
          <p:nvPr>
            <p:ph type="body" sz="quarter" idx="16"/>
          </p:nvPr>
        </p:nvSpPr>
        <p:spPr>
          <a:xfrm>
            <a:off x="0" y="228600"/>
            <a:ext cx="12192000" cy="461665"/>
          </a:xfrm>
        </p:spPr>
        <p:txBody>
          <a:bodyPr/>
          <a:lstStyle/>
          <a:p>
            <a:r>
              <a:rPr lang="en-US" dirty="0"/>
              <a:t>Are you confident your organization is measuring the right metrics and </a:t>
            </a:r>
            <a:r>
              <a:rPr lang="en-US" dirty="0" err="1"/>
              <a:t>KPIs</a:t>
            </a:r>
            <a:r>
              <a:rPr lang="en-US" dirty="0"/>
              <a:t>?</a:t>
            </a:r>
          </a:p>
        </p:txBody>
      </p:sp>
      <p:graphicFrame>
        <p:nvGraphicFramePr>
          <p:cNvPr id="3" name="Chart 2"/>
          <p:cNvGraphicFramePr/>
          <p:nvPr/>
        </p:nvGraphicFramePr>
        <p:xfrm>
          <a:off x="609600" y="1059597"/>
          <a:ext cx="10972800" cy="5078736"/>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1">
            <a:extLst>
              <a:ext uri="{FF2B5EF4-FFF2-40B4-BE49-F238E27FC236}">
                <a16:creationId xmlns:a16="http://schemas.microsoft.com/office/drawing/2014/main" id="{A1C4446A-DF92-49CB-8627-C3F5627B1F3F}"/>
              </a:ext>
            </a:extLst>
          </p:cNvPr>
          <p:cNvSpPr txBox="1">
            <a:spLocks/>
          </p:cNvSpPr>
          <p:nvPr/>
        </p:nvSpPr>
        <p:spPr>
          <a:xfrm>
            <a:off x="-95250" y="6246167"/>
            <a:ext cx="12192000"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Organization #2</a:t>
            </a:r>
          </a:p>
        </p:txBody>
      </p:sp>
    </p:spTree>
    <p:extLst>
      <p:ext uri="{BB962C8B-B14F-4D97-AF65-F5344CB8AC3E}">
        <p14:creationId xmlns:p14="http://schemas.microsoft.com/office/powerpoint/2010/main" val="417455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2D01FC57-FBF7-441B-9ECD-BB32A37E8358}"/>
              </a:ext>
            </a:extLst>
          </p:cNvPr>
          <p:cNvGraphicFramePr/>
          <p:nvPr>
            <p:extLst>
              <p:ext uri="{D42A27DB-BD31-4B8C-83A1-F6EECF244321}">
                <p14:modId xmlns:p14="http://schemas.microsoft.com/office/powerpoint/2010/main" val="151262160"/>
              </p:ext>
            </p:extLst>
          </p:nvPr>
        </p:nvGraphicFramePr>
        <p:xfrm>
          <a:off x="723900" y="719665"/>
          <a:ext cx="5372100" cy="541830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DE4B446D-355C-46BF-80F7-7E9B20846385}"/>
              </a:ext>
            </a:extLst>
          </p:cNvPr>
          <p:cNvGraphicFramePr/>
          <p:nvPr>
            <p:extLst>
              <p:ext uri="{D42A27DB-BD31-4B8C-83A1-F6EECF244321}">
                <p14:modId xmlns:p14="http://schemas.microsoft.com/office/powerpoint/2010/main" val="4018010212"/>
              </p:ext>
            </p:extLst>
          </p:nvPr>
        </p:nvGraphicFramePr>
        <p:xfrm>
          <a:off x="6096000" y="719665"/>
          <a:ext cx="5372100" cy="5418309"/>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 Placeholder 1">
            <a:extLst>
              <a:ext uri="{FF2B5EF4-FFF2-40B4-BE49-F238E27FC236}">
                <a16:creationId xmlns:a16="http://schemas.microsoft.com/office/drawing/2014/main" id="{FDBF1336-BFD0-4A84-9ED5-3B7F578B6889}"/>
              </a:ext>
            </a:extLst>
          </p:cNvPr>
          <p:cNvSpPr>
            <a:spLocks noGrp="1"/>
          </p:cNvSpPr>
          <p:nvPr>
            <p:ph type="body" sz="quarter" idx="16"/>
          </p:nvPr>
        </p:nvSpPr>
        <p:spPr>
          <a:xfrm>
            <a:off x="0" y="228600"/>
            <a:ext cx="12192000" cy="461665"/>
          </a:xfrm>
        </p:spPr>
        <p:txBody>
          <a:bodyPr/>
          <a:lstStyle/>
          <a:p>
            <a:r>
              <a:rPr lang="en-US" dirty="0"/>
              <a:t>Are you confident you are measuring the right metrics and KPIs?</a:t>
            </a:r>
          </a:p>
        </p:txBody>
      </p:sp>
      <p:sp>
        <p:nvSpPr>
          <p:cNvPr id="6" name="Text Placeholder 1">
            <a:extLst>
              <a:ext uri="{FF2B5EF4-FFF2-40B4-BE49-F238E27FC236}">
                <a16:creationId xmlns:a16="http://schemas.microsoft.com/office/drawing/2014/main" id="{5B8E378F-797A-4C0A-B17A-1E854DB43A0C}"/>
              </a:ext>
            </a:extLst>
          </p:cNvPr>
          <p:cNvSpPr txBox="1">
            <a:spLocks/>
          </p:cNvSpPr>
          <p:nvPr/>
        </p:nvSpPr>
        <p:spPr>
          <a:xfrm>
            <a:off x="-95250" y="6246167"/>
            <a:ext cx="12192000"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Organization #3</a:t>
            </a:r>
          </a:p>
        </p:txBody>
      </p:sp>
    </p:spTree>
    <p:extLst>
      <p:ext uri="{BB962C8B-B14F-4D97-AF65-F5344CB8AC3E}">
        <p14:creationId xmlns:p14="http://schemas.microsoft.com/office/powerpoint/2010/main" val="23519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5"/>
          <p:cNvSpPr txBox="1">
            <a:spLocks/>
          </p:cNvSpPr>
          <p:nvPr/>
        </p:nvSpPr>
        <p:spPr>
          <a:xfrm>
            <a:off x="0" y="6569803"/>
            <a:ext cx="11675326" cy="246221"/>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000" kern="1200" baseline="0">
                <a:solidFill>
                  <a:schemeClr val="bg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sz="1000" dirty="0">
                <a:solidFill>
                  <a:schemeClr val="accent4"/>
                </a:solidFill>
              </a:rPr>
              <a:t>© 2022 Tessitura Network Enterprise Consulting</a:t>
            </a:r>
          </a:p>
        </p:txBody>
      </p:sp>
      <p:grpSp>
        <p:nvGrpSpPr>
          <p:cNvPr id="9" name="Group 8">
            <a:extLst>
              <a:ext uri="{FF2B5EF4-FFF2-40B4-BE49-F238E27FC236}">
                <a16:creationId xmlns:a16="http://schemas.microsoft.com/office/drawing/2014/main" id="{1EFB5246-ABFA-4918-B40E-6E7E6DEFFA9F}"/>
              </a:ext>
            </a:extLst>
          </p:cNvPr>
          <p:cNvGrpSpPr/>
          <p:nvPr/>
        </p:nvGrpSpPr>
        <p:grpSpPr>
          <a:xfrm>
            <a:off x="1653304" y="853089"/>
            <a:ext cx="3886200" cy="2693958"/>
            <a:chOff x="3773937" y="255894"/>
            <a:chExt cx="4426521" cy="2971800"/>
          </a:xfrm>
        </p:grpSpPr>
        <p:grpSp>
          <p:nvGrpSpPr>
            <p:cNvPr id="10" name="Group 9">
              <a:extLst>
                <a:ext uri="{FF2B5EF4-FFF2-40B4-BE49-F238E27FC236}">
                  <a16:creationId xmlns:a16="http://schemas.microsoft.com/office/drawing/2014/main" id="{49F8D4DD-0D54-4847-B88D-B508E9D362E8}"/>
                </a:ext>
              </a:extLst>
            </p:cNvPr>
            <p:cNvGrpSpPr/>
            <p:nvPr/>
          </p:nvGrpSpPr>
          <p:grpSpPr>
            <a:xfrm>
              <a:off x="3773937" y="255894"/>
              <a:ext cx="4426521" cy="2971800"/>
              <a:chOff x="3773937" y="255894"/>
              <a:chExt cx="4426521" cy="2971800"/>
            </a:xfrm>
          </p:grpSpPr>
          <p:graphicFrame>
            <p:nvGraphicFramePr>
              <p:cNvPr id="13" name="Diagram 12">
                <a:extLst>
                  <a:ext uri="{FF2B5EF4-FFF2-40B4-BE49-F238E27FC236}">
                    <a16:creationId xmlns:a16="http://schemas.microsoft.com/office/drawing/2014/main" id="{3B77D8AE-9B9C-420E-BF04-471F8C88A48E}"/>
                  </a:ext>
                </a:extLst>
              </p:cNvPr>
              <p:cNvGraphicFramePr/>
              <p:nvPr/>
            </p:nvGraphicFramePr>
            <p:xfrm>
              <a:off x="4542858" y="255894"/>
              <a:ext cx="3657600" cy="2971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Parallelogram 13">
                <a:extLst>
                  <a:ext uri="{FF2B5EF4-FFF2-40B4-BE49-F238E27FC236}">
                    <a16:creationId xmlns:a16="http://schemas.microsoft.com/office/drawing/2014/main" id="{4B2A5290-1D24-47D0-8A4B-0E381929DCC2}"/>
                  </a:ext>
                </a:extLst>
              </p:cNvPr>
              <p:cNvSpPr/>
              <p:nvPr/>
            </p:nvSpPr>
            <p:spPr>
              <a:xfrm rot="10800000" flipH="1">
                <a:off x="3773937" y="266761"/>
                <a:ext cx="2445091" cy="2945361"/>
              </a:xfrm>
              <a:prstGeom prst="parallelogram">
                <a:avLst>
                  <a:gd name="adj" fmla="val 7390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Box 10">
              <a:extLst>
                <a:ext uri="{FF2B5EF4-FFF2-40B4-BE49-F238E27FC236}">
                  <a16:creationId xmlns:a16="http://schemas.microsoft.com/office/drawing/2014/main" id="{282BDA7C-3659-45F4-A836-81CC4CEA9486}"/>
                </a:ext>
              </a:extLst>
            </p:cNvPr>
            <p:cNvSpPr txBox="1"/>
            <p:nvPr/>
          </p:nvSpPr>
          <p:spPr>
            <a:xfrm rot="3600000">
              <a:off x="4109436" y="1817871"/>
              <a:ext cx="2133600" cy="400110"/>
            </a:xfrm>
            <a:prstGeom prst="rect">
              <a:avLst/>
            </a:prstGeom>
            <a:noFill/>
          </p:spPr>
          <p:txBody>
            <a:bodyPr wrap="square" rtlCol="0">
              <a:spAutoFit/>
            </a:bodyPr>
            <a:lstStyle/>
            <a:p>
              <a:r>
                <a:rPr lang="en-US" sz="2000" b="1" dirty="0">
                  <a:solidFill>
                    <a:schemeClr val="bg1"/>
                  </a:solidFill>
                  <a:latin typeface="Montserrat Light" panose="020B0604020202020204" charset="0"/>
                  <a:cs typeface="Arial" panose="020B0604020202020204" pitchFamily="34" charset="0"/>
                </a:rPr>
                <a:t>BUSINESS</a:t>
              </a:r>
            </a:p>
          </p:txBody>
        </p:sp>
        <p:sp>
          <p:nvSpPr>
            <p:cNvPr id="12" name="TextBox 11">
              <a:extLst>
                <a:ext uri="{FF2B5EF4-FFF2-40B4-BE49-F238E27FC236}">
                  <a16:creationId xmlns:a16="http://schemas.microsoft.com/office/drawing/2014/main" id="{2B6A612C-CD49-496E-ACF4-26F014C9D843}"/>
                </a:ext>
              </a:extLst>
            </p:cNvPr>
            <p:cNvSpPr txBox="1"/>
            <p:nvPr/>
          </p:nvSpPr>
          <p:spPr>
            <a:xfrm>
              <a:off x="5918368" y="2331030"/>
              <a:ext cx="782587" cy="338554"/>
            </a:xfrm>
            <a:prstGeom prst="rect">
              <a:avLst/>
            </a:prstGeom>
            <a:noFill/>
          </p:spPr>
          <p:txBody>
            <a:bodyPr wrap="none" rtlCol="0">
              <a:spAutoFit/>
            </a:bodyPr>
            <a:lstStyle/>
            <a:p>
              <a:r>
                <a:rPr lang="en-US" sz="1600" b="1" dirty="0">
                  <a:latin typeface="Montserrat Light" panose="020B0604020202020204" charset="0"/>
                </a:rPr>
                <a:t>Tactic</a:t>
              </a:r>
            </a:p>
          </p:txBody>
        </p:sp>
      </p:grpSp>
      <p:grpSp>
        <p:nvGrpSpPr>
          <p:cNvPr id="15" name="Group 14">
            <a:extLst>
              <a:ext uri="{FF2B5EF4-FFF2-40B4-BE49-F238E27FC236}">
                <a16:creationId xmlns:a16="http://schemas.microsoft.com/office/drawing/2014/main" id="{E22FA69F-6AD4-4C4E-9E8E-6522796109F5}"/>
              </a:ext>
            </a:extLst>
          </p:cNvPr>
          <p:cNvGrpSpPr/>
          <p:nvPr/>
        </p:nvGrpSpPr>
        <p:grpSpPr>
          <a:xfrm>
            <a:off x="1661095" y="3645530"/>
            <a:ext cx="3878409" cy="2693959"/>
            <a:chOff x="3773935" y="3300239"/>
            <a:chExt cx="4417647" cy="2971801"/>
          </a:xfrm>
        </p:grpSpPr>
        <p:grpSp>
          <p:nvGrpSpPr>
            <p:cNvPr id="16" name="Group 15">
              <a:extLst>
                <a:ext uri="{FF2B5EF4-FFF2-40B4-BE49-F238E27FC236}">
                  <a16:creationId xmlns:a16="http://schemas.microsoft.com/office/drawing/2014/main" id="{9C3CD2FB-B4DF-4D72-A329-ACF4C9AA5A4C}"/>
                </a:ext>
              </a:extLst>
            </p:cNvPr>
            <p:cNvGrpSpPr/>
            <p:nvPr/>
          </p:nvGrpSpPr>
          <p:grpSpPr>
            <a:xfrm>
              <a:off x="3773935" y="3300239"/>
              <a:ext cx="4417647" cy="2971801"/>
              <a:chOff x="3773936" y="3187281"/>
              <a:chExt cx="4417647" cy="2971801"/>
            </a:xfrm>
          </p:grpSpPr>
          <p:graphicFrame>
            <p:nvGraphicFramePr>
              <p:cNvPr id="18" name="Diagram 17">
                <a:extLst>
                  <a:ext uri="{FF2B5EF4-FFF2-40B4-BE49-F238E27FC236}">
                    <a16:creationId xmlns:a16="http://schemas.microsoft.com/office/drawing/2014/main" id="{3104DC98-378B-4B42-8A45-DC5A5A3F61B7}"/>
                  </a:ext>
                </a:extLst>
              </p:cNvPr>
              <p:cNvGraphicFramePr/>
              <p:nvPr>
                <p:extLst>
                  <p:ext uri="{D42A27DB-BD31-4B8C-83A1-F6EECF244321}">
                    <p14:modId xmlns:p14="http://schemas.microsoft.com/office/powerpoint/2010/main" val="3446264507"/>
                  </p:ext>
                </p:extLst>
              </p:nvPr>
            </p:nvGraphicFramePr>
            <p:xfrm>
              <a:off x="4533983" y="3187282"/>
              <a:ext cx="3657600" cy="29718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9" name="Parallelogram 18">
                <a:extLst>
                  <a:ext uri="{FF2B5EF4-FFF2-40B4-BE49-F238E27FC236}">
                    <a16:creationId xmlns:a16="http://schemas.microsoft.com/office/drawing/2014/main" id="{EF2E1BA4-240A-4225-A49A-2DF2CA37409C}"/>
                  </a:ext>
                </a:extLst>
              </p:cNvPr>
              <p:cNvSpPr/>
              <p:nvPr/>
            </p:nvSpPr>
            <p:spPr>
              <a:xfrm rot="10800000" flipH="1" flipV="1">
                <a:off x="3773936" y="3187281"/>
                <a:ext cx="2461547" cy="2971801"/>
              </a:xfrm>
              <a:prstGeom prst="parallelogram">
                <a:avLst>
                  <a:gd name="adj" fmla="val 73904"/>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7" name="TextBox 16">
              <a:extLst>
                <a:ext uri="{FF2B5EF4-FFF2-40B4-BE49-F238E27FC236}">
                  <a16:creationId xmlns:a16="http://schemas.microsoft.com/office/drawing/2014/main" id="{1564A102-4497-4883-9415-EB9B88C51B67}"/>
                </a:ext>
              </a:extLst>
            </p:cNvPr>
            <p:cNvSpPr txBox="1"/>
            <p:nvPr/>
          </p:nvSpPr>
          <p:spPr>
            <a:xfrm rot="18060000">
              <a:off x="3985392" y="4441382"/>
              <a:ext cx="2358319" cy="455740"/>
            </a:xfrm>
            <a:prstGeom prst="rect">
              <a:avLst/>
            </a:prstGeom>
            <a:noFill/>
          </p:spPr>
          <p:txBody>
            <a:bodyPr wrap="square" rtlCol="0">
              <a:spAutoFit/>
            </a:bodyPr>
            <a:lstStyle/>
            <a:p>
              <a:r>
                <a:rPr lang="en-US" sz="2000" b="1" dirty="0">
                  <a:solidFill>
                    <a:schemeClr val="bg1"/>
                  </a:solidFill>
                  <a:latin typeface="Montserrat Light" panose="020B0604020202020204" charset="0"/>
                  <a:cs typeface="Arial" panose="020B0604020202020204" pitchFamily="34" charset="0"/>
                </a:rPr>
                <a:t>TECHNOLOGY</a:t>
              </a:r>
            </a:p>
          </p:txBody>
        </p:sp>
      </p:grpSp>
      <p:sp>
        <p:nvSpPr>
          <p:cNvPr id="2" name="Rectangle 1">
            <a:extLst>
              <a:ext uri="{FF2B5EF4-FFF2-40B4-BE49-F238E27FC236}">
                <a16:creationId xmlns:a16="http://schemas.microsoft.com/office/drawing/2014/main" id="{A702812D-10DD-4C7E-A0C9-88135E6244D4}"/>
              </a:ext>
            </a:extLst>
          </p:cNvPr>
          <p:cNvSpPr/>
          <p:nvPr/>
        </p:nvSpPr>
        <p:spPr>
          <a:xfrm>
            <a:off x="4195129" y="2743087"/>
            <a:ext cx="6858000" cy="338554"/>
          </a:xfrm>
          <a:prstGeom prst="rect">
            <a:avLst/>
          </a:prstGeom>
        </p:spPr>
        <p:txBody>
          <a:bodyPr wrap="square" anchor="ctr">
            <a:spAutoFit/>
          </a:bodyPr>
          <a:lstStyle/>
          <a:p>
            <a:pPr lvl="1"/>
            <a:r>
              <a:rPr lang="en-US" sz="1600" dirty="0"/>
              <a:t>Activities that drive action toward milestones</a:t>
            </a:r>
          </a:p>
        </p:txBody>
      </p:sp>
      <p:sp>
        <p:nvSpPr>
          <p:cNvPr id="3" name="Rectangle 2">
            <a:extLst>
              <a:ext uri="{FF2B5EF4-FFF2-40B4-BE49-F238E27FC236}">
                <a16:creationId xmlns:a16="http://schemas.microsoft.com/office/drawing/2014/main" id="{3F87BD12-B081-474C-9E75-A568F813852A}"/>
              </a:ext>
            </a:extLst>
          </p:cNvPr>
          <p:cNvSpPr/>
          <p:nvPr/>
        </p:nvSpPr>
        <p:spPr>
          <a:xfrm>
            <a:off x="5194298" y="1025349"/>
            <a:ext cx="6858000" cy="338554"/>
          </a:xfrm>
          <a:prstGeom prst="rect">
            <a:avLst/>
          </a:prstGeom>
        </p:spPr>
        <p:txBody>
          <a:bodyPr wrap="square" anchor="ctr">
            <a:spAutoFit/>
          </a:bodyPr>
          <a:lstStyle/>
          <a:p>
            <a:pPr lvl="1"/>
            <a:r>
              <a:rPr lang="en-US" sz="1600" dirty="0"/>
              <a:t>Specific, measurable, attainable, relevant, and time-based </a:t>
            </a:r>
          </a:p>
        </p:txBody>
      </p:sp>
      <p:sp>
        <p:nvSpPr>
          <p:cNvPr id="4" name="Rectangle 3">
            <a:extLst>
              <a:ext uri="{FF2B5EF4-FFF2-40B4-BE49-F238E27FC236}">
                <a16:creationId xmlns:a16="http://schemas.microsoft.com/office/drawing/2014/main" id="{27E0D9C4-E8F3-43AF-9177-820ED1DD7AE7}"/>
              </a:ext>
            </a:extLst>
          </p:cNvPr>
          <p:cNvSpPr/>
          <p:nvPr/>
        </p:nvSpPr>
        <p:spPr>
          <a:xfrm>
            <a:off x="4860080" y="1613803"/>
            <a:ext cx="6858000" cy="338554"/>
          </a:xfrm>
          <a:prstGeom prst="rect">
            <a:avLst/>
          </a:prstGeom>
        </p:spPr>
        <p:txBody>
          <a:bodyPr wrap="square" anchor="ctr">
            <a:spAutoFit/>
          </a:bodyPr>
          <a:lstStyle/>
          <a:p>
            <a:pPr lvl="1"/>
            <a:r>
              <a:rPr lang="en-US" sz="1600" dirty="0"/>
              <a:t>Cohesive response to achieve the goal</a:t>
            </a:r>
          </a:p>
        </p:txBody>
      </p:sp>
      <p:sp>
        <p:nvSpPr>
          <p:cNvPr id="6" name="Rectangle 5">
            <a:extLst>
              <a:ext uri="{FF2B5EF4-FFF2-40B4-BE49-F238E27FC236}">
                <a16:creationId xmlns:a16="http://schemas.microsoft.com/office/drawing/2014/main" id="{32C87BDD-32B3-4819-93B1-2E334EE436E5}"/>
              </a:ext>
            </a:extLst>
          </p:cNvPr>
          <p:cNvSpPr/>
          <p:nvPr/>
        </p:nvSpPr>
        <p:spPr>
          <a:xfrm>
            <a:off x="4489445" y="2171551"/>
            <a:ext cx="6858000" cy="338554"/>
          </a:xfrm>
          <a:prstGeom prst="rect">
            <a:avLst/>
          </a:prstGeom>
        </p:spPr>
        <p:txBody>
          <a:bodyPr wrap="square" anchor="ctr">
            <a:spAutoFit/>
          </a:bodyPr>
          <a:lstStyle/>
          <a:p>
            <a:pPr lvl="1"/>
            <a:r>
              <a:rPr lang="en-US" sz="1600" dirty="0"/>
              <a:t>Short-term milestones along the way</a:t>
            </a:r>
          </a:p>
        </p:txBody>
      </p:sp>
      <p:sp>
        <p:nvSpPr>
          <p:cNvPr id="20" name="Rectangle 19">
            <a:extLst>
              <a:ext uri="{FF2B5EF4-FFF2-40B4-BE49-F238E27FC236}">
                <a16:creationId xmlns:a16="http://schemas.microsoft.com/office/drawing/2014/main" id="{A2453B11-C5B0-4E93-B8C0-FD9164CF69F4}"/>
              </a:ext>
            </a:extLst>
          </p:cNvPr>
          <p:cNvSpPr/>
          <p:nvPr/>
        </p:nvSpPr>
        <p:spPr>
          <a:xfrm>
            <a:off x="5092700" y="5676652"/>
            <a:ext cx="6858000" cy="338554"/>
          </a:xfrm>
          <a:prstGeom prst="rect">
            <a:avLst/>
          </a:prstGeom>
        </p:spPr>
        <p:txBody>
          <a:bodyPr wrap="square" anchor="ctr">
            <a:spAutoFit/>
          </a:bodyPr>
          <a:lstStyle/>
          <a:p>
            <a:pPr lvl="1"/>
            <a:r>
              <a:rPr lang="en-US" sz="1600" dirty="0"/>
              <a:t>Amount or degree of something </a:t>
            </a:r>
          </a:p>
        </p:txBody>
      </p:sp>
      <p:sp>
        <p:nvSpPr>
          <p:cNvPr id="21" name="Rectangle 20">
            <a:extLst>
              <a:ext uri="{FF2B5EF4-FFF2-40B4-BE49-F238E27FC236}">
                <a16:creationId xmlns:a16="http://schemas.microsoft.com/office/drawing/2014/main" id="{1446ED10-4316-4B48-B01D-FF83DE649109}"/>
              </a:ext>
            </a:extLst>
          </p:cNvPr>
          <p:cNvSpPr/>
          <p:nvPr/>
        </p:nvSpPr>
        <p:spPr>
          <a:xfrm>
            <a:off x="4610099" y="4790629"/>
            <a:ext cx="6858000" cy="338554"/>
          </a:xfrm>
          <a:prstGeom prst="rect">
            <a:avLst/>
          </a:prstGeom>
        </p:spPr>
        <p:txBody>
          <a:bodyPr wrap="square" anchor="ctr">
            <a:spAutoFit/>
          </a:bodyPr>
          <a:lstStyle/>
          <a:p>
            <a:pPr lvl="1"/>
            <a:r>
              <a:rPr lang="en-US" sz="1600" dirty="0"/>
              <a:t>Two or more measures combined</a:t>
            </a:r>
          </a:p>
        </p:txBody>
      </p:sp>
      <p:sp>
        <p:nvSpPr>
          <p:cNvPr id="22" name="Rectangle 21">
            <a:extLst>
              <a:ext uri="{FF2B5EF4-FFF2-40B4-BE49-F238E27FC236}">
                <a16:creationId xmlns:a16="http://schemas.microsoft.com/office/drawing/2014/main" id="{BE80E339-39ED-4C70-AB01-ACB318D84443}"/>
              </a:ext>
            </a:extLst>
          </p:cNvPr>
          <p:cNvSpPr/>
          <p:nvPr/>
        </p:nvSpPr>
        <p:spPr>
          <a:xfrm>
            <a:off x="4169405" y="4049816"/>
            <a:ext cx="7498080" cy="338554"/>
          </a:xfrm>
          <a:prstGeom prst="rect">
            <a:avLst/>
          </a:prstGeom>
        </p:spPr>
        <p:txBody>
          <a:bodyPr anchor="ctr">
            <a:spAutoFit/>
          </a:bodyPr>
          <a:lstStyle/>
          <a:p>
            <a:pPr lvl="1"/>
            <a:r>
              <a:rPr lang="en-US" sz="1600" dirty="0"/>
              <a:t>Measurable values that demonstrate the effectiveness of actions </a:t>
            </a:r>
          </a:p>
        </p:txBody>
      </p:sp>
    </p:spTree>
    <p:extLst>
      <p:ext uri="{BB962C8B-B14F-4D97-AF65-F5344CB8AC3E}">
        <p14:creationId xmlns:p14="http://schemas.microsoft.com/office/powerpoint/2010/main" val="276107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20" grpId="0"/>
      <p:bldP spid="21" grpId="0"/>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8AB9CC-5B35-ED46-BCC4-E2F3BB197F3B}"/>
              </a:ext>
            </a:extLst>
          </p:cNvPr>
          <p:cNvPicPr>
            <a:picLocks noChangeAspect="1"/>
          </p:cNvPicPr>
          <p:nvPr/>
        </p:nvPicPr>
        <p:blipFill rotWithShape="1">
          <a:blip r:embed="rId3"/>
          <a:srcRect l="19954" r="880"/>
          <a:stretch/>
        </p:blipFill>
        <p:spPr>
          <a:xfrm>
            <a:off x="1270000" y="218242"/>
            <a:ext cx="9652000" cy="6421515"/>
          </a:xfrm>
          <a:prstGeom prst="rect">
            <a:avLst/>
          </a:prstGeom>
          <a:ln>
            <a:solidFill>
              <a:schemeClr val="tx1"/>
            </a:solidFill>
          </a:ln>
        </p:spPr>
      </p:pic>
    </p:spTree>
    <p:extLst>
      <p:ext uri="{BB962C8B-B14F-4D97-AF65-F5344CB8AC3E}">
        <p14:creationId xmlns:p14="http://schemas.microsoft.com/office/powerpoint/2010/main" val="4027830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2B121B1-0254-A641-A343-C6BBCF659A0C}"/>
              </a:ext>
            </a:extLst>
          </p:cNvPr>
          <p:cNvPicPr>
            <a:picLocks noChangeAspect="1"/>
          </p:cNvPicPr>
          <p:nvPr/>
        </p:nvPicPr>
        <p:blipFill rotWithShape="1">
          <a:blip r:embed="rId3"/>
          <a:srcRect l="20180" r="476" b="7377"/>
          <a:stretch/>
        </p:blipFill>
        <p:spPr>
          <a:xfrm>
            <a:off x="1270000" y="218241"/>
            <a:ext cx="9652000" cy="6411159"/>
          </a:xfrm>
          <a:prstGeom prst="rect">
            <a:avLst/>
          </a:prstGeom>
          <a:ln>
            <a:solidFill>
              <a:schemeClr val="tx1"/>
            </a:solidFill>
          </a:ln>
        </p:spPr>
      </p:pic>
    </p:spTree>
    <p:extLst>
      <p:ext uri="{BB962C8B-B14F-4D97-AF65-F5344CB8AC3E}">
        <p14:creationId xmlns:p14="http://schemas.microsoft.com/office/powerpoint/2010/main" val="1184000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AB4BEA-2D95-3240-9167-A35F9E8378CC}"/>
              </a:ext>
            </a:extLst>
          </p:cNvPr>
          <p:cNvPicPr>
            <a:picLocks noChangeAspect="1"/>
          </p:cNvPicPr>
          <p:nvPr/>
        </p:nvPicPr>
        <p:blipFill rotWithShape="1">
          <a:blip r:embed="rId3"/>
          <a:srcRect b="25404"/>
          <a:stretch/>
        </p:blipFill>
        <p:spPr>
          <a:xfrm>
            <a:off x="3233566" y="223420"/>
            <a:ext cx="5724867" cy="6411159"/>
          </a:xfrm>
          <a:prstGeom prst="rect">
            <a:avLst/>
          </a:prstGeom>
          <a:ln>
            <a:solidFill>
              <a:schemeClr val="tx1"/>
            </a:solidFill>
          </a:ln>
        </p:spPr>
      </p:pic>
    </p:spTree>
    <p:extLst>
      <p:ext uri="{BB962C8B-B14F-4D97-AF65-F5344CB8AC3E}">
        <p14:creationId xmlns:p14="http://schemas.microsoft.com/office/powerpoint/2010/main" val="17383256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5">
            <a:extLst>
              <a:ext uri="{FF2B5EF4-FFF2-40B4-BE49-F238E27FC236}">
                <a16:creationId xmlns:a16="http://schemas.microsoft.com/office/drawing/2014/main" id="{5DE0E7AD-7D04-477C-B8A7-B25D6B370C89}"/>
              </a:ext>
            </a:extLst>
          </p:cNvPr>
          <p:cNvPicPr>
            <a:picLocks noChangeAspect="1"/>
          </p:cNvPicPr>
          <p:nvPr/>
        </p:nvPicPr>
        <p:blipFill>
          <a:blip r:embed="rId3" cstate="print">
            <a:extLst>
              <a:ext uri="{28A0092B-C50C-407E-A947-70E740481C1C}">
                <a14:useLocalDpi xmlns:a14="http://schemas.microsoft.com/office/drawing/2010/main" val="0"/>
              </a:ext>
            </a:extLst>
          </a:blip>
          <a:srcRect l="88" r="88"/>
          <a:stretch>
            <a:fillRect/>
          </a:stretch>
        </p:blipFill>
        <p:spPr>
          <a:xfrm>
            <a:off x="5280205" y="1417577"/>
            <a:ext cx="457200" cy="45720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pic>
      <p:sp>
        <p:nvSpPr>
          <p:cNvPr id="20" name="Text Placeholder 9"/>
          <p:cNvSpPr>
            <a:spLocks noGrp="1"/>
          </p:cNvSpPr>
          <p:nvPr>
            <p:ph type="body" sz="quarter" idx="29"/>
          </p:nvPr>
        </p:nvSpPr>
        <p:spPr>
          <a:xfrm>
            <a:off x="5983573" y="2573880"/>
            <a:ext cx="5907865" cy="338554"/>
          </a:xfrm>
        </p:spPr>
        <p:txBody>
          <a:bodyPr/>
          <a:lstStyle/>
          <a:p>
            <a:r>
              <a:rPr lang="en-US" dirty="0"/>
              <a:t>Prioritize the questions</a:t>
            </a:r>
          </a:p>
        </p:txBody>
      </p:sp>
      <p:sp>
        <p:nvSpPr>
          <p:cNvPr id="2" name="Text Placeholder 1"/>
          <p:cNvSpPr>
            <a:spLocks noGrp="1"/>
          </p:cNvSpPr>
          <p:nvPr>
            <p:ph type="body" sz="quarter" idx="14"/>
          </p:nvPr>
        </p:nvSpPr>
        <p:spPr>
          <a:xfrm>
            <a:off x="364794" y="339991"/>
            <a:ext cx="3753201" cy="1200329"/>
          </a:xfrm>
        </p:spPr>
        <p:txBody>
          <a:bodyPr/>
          <a:lstStyle/>
          <a:p>
            <a:r>
              <a:rPr lang="en-US" dirty="0"/>
              <a:t>Four Step Process</a:t>
            </a:r>
          </a:p>
        </p:txBody>
      </p:sp>
      <p:pic>
        <p:nvPicPr>
          <p:cNvPr id="24" name="Picture Placeholder 23">
            <a:extLst>
              <a:ext uri="{FF2B5EF4-FFF2-40B4-BE49-F238E27FC236}">
                <a16:creationId xmlns:a16="http://schemas.microsoft.com/office/drawing/2014/main" id="{AF1E7FAA-47BA-4506-BC22-627103A9C397}"/>
              </a:ext>
            </a:extLst>
          </p:cNvPr>
          <p:cNvPicPr>
            <a:picLocks noGrp="1" noChangeAspect="1"/>
          </p:cNvPicPr>
          <p:nvPr>
            <p:ph type="pic" sz="quarter" idx="27"/>
          </p:nvPr>
        </p:nvPicPr>
        <p:blipFill>
          <a:blip r:embed="rId5" cstate="print">
            <a:extLst>
              <a:ext uri="{28A0092B-C50C-407E-A947-70E740481C1C}">
                <a14:useLocalDpi xmlns:a14="http://schemas.microsoft.com/office/drawing/2010/main" val="0"/>
              </a:ext>
            </a:extLst>
          </a:blip>
          <a:stretch>
            <a:fillRect/>
          </a:stretch>
        </p:blipFill>
        <p:spPr>
          <a:xfrm>
            <a:off x="5281006" y="3612739"/>
            <a:ext cx="456399" cy="456399"/>
          </a:xfrm>
          <a:solidFill>
            <a:schemeClr val="bg1"/>
          </a:solidFill>
        </p:spPr>
      </p:pic>
      <p:sp>
        <p:nvSpPr>
          <p:cNvPr id="15" name="Text Placeholder 9"/>
          <p:cNvSpPr>
            <a:spLocks noGrp="1"/>
          </p:cNvSpPr>
          <p:nvPr>
            <p:ph type="body" sz="quarter" idx="29"/>
          </p:nvPr>
        </p:nvSpPr>
        <p:spPr>
          <a:xfrm>
            <a:off x="5983573" y="1476900"/>
            <a:ext cx="5911273" cy="338554"/>
          </a:xfrm>
        </p:spPr>
        <p:txBody>
          <a:bodyPr/>
          <a:lstStyle/>
          <a:p>
            <a:r>
              <a:rPr lang="en-US" dirty="0"/>
              <a:t>Start with questions</a:t>
            </a:r>
          </a:p>
        </p:txBody>
      </p:sp>
      <p:sp>
        <p:nvSpPr>
          <p:cNvPr id="21" name="Text Placeholder 9"/>
          <p:cNvSpPr>
            <a:spLocks noGrp="1"/>
          </p:cNvSpPr>
          <p:nvPr>
            <p:ph type="body" sz="quarter" idx="29"/>
          </p:nvPr>
        </p:nvSpPr>
        <p:spPr>
          <a:xfrm>
            <a:off x="5983573" y="3671662"/>
            <a:ext cx="5904459" cy="338554"/>
          </a:xfrm>
        </p:spPr>
        <p:txBody>
          <a:bodyPr/>
          <a:lstStyle/>
          <a:p>
            <a:r>
              <a:rPr lang="en-US" dirty="0"/>
              <a:t>Know your data points</a:t>
            </a:r>
          </a:p>
        </p:txBody>
      </p:sp>
      <p:sp>
        <p:nvSpPr>
          <p:cNvPr id="23" name="Text Placeholder 9"/>
          <p:cNvSpPr>
            <a:spLocks noGrp="1"/>
          </p:cNvSpPr>
          <p:nvPr>
            <p:ph type="body" sz="quarter" idx="29"/>
          </p:nvPr>
        </p:nvSpPr>
        <p:spPr>
          <a:xfrm>
            <a:off x="5983573" y="4768642"/>
            <a:ext cx="5907865" cy="338554"/>
          </a:xfrm>
        </p:spPr>
        <p:txBody>
          <a:bodyPr/>
          <a:lstStyle/>
          <a:p>
            <a:r>
              <a:rPr lang="en-US" dirty="0"/>
              <a:t>Organize your data points</a:t>
            </a:r>
          </a:p>
        </p:txBody>
      </p:sp>
      <p:pic>
        <p:nvPicPr>
          <p:cNvPr id="17" name="Picture Placeholder 16"/>
          <p:cNvPicPr>
            <a:picLocks noGrp="1" noChangeAspect="1"/>
          </p:cNvPicPr>
          <p:nvPr>
            <p:ph type="pic" sz="quarter" idx="30"/>
          </p:nvPr>
        </p:nvPicPr>
        <p:blipFill>
          <a:blip r:embed="rId6">
            <a:extLst>
              <a:ext uri="{28A0092B-C50C-407E-A947-70E740481C1C}">
                <a14:useLocalDpi xmlns:a14="http://schemas.microsoft.com/office/drawing/2010/main" val="0"/>
              </a:ext>
            </a:extLst>
          </a:blip>
          <a:srcRect l="78" r="78"/>
          <a:stretch>
            <a:fillRect/>
          </a:stretch>
        </p:blipFill>
        <p:spPr/>
      </p:pic>
      <p:pic>
        <p:nvPicPr>
          <p:cNvPr id="18" name="Picture Placeholder 23">
            <a:extLst>
              <a:ext uri="{FF2B5EF4-FFF2-40B4-BE49-F238E27FC236}">
                <a16:creationId xmlns:a16="http://schemas.microsoft.com/office/drawing/2014/main" id="{AF1E7FAA-47BA-4506-BC22-627103A9C397}"/>
              </a:ext>
            </a:extLst>
          </p:cNvPr>
          <p:cNvPicPr>
            <a:picLocks noGrp="1" noChangeAspect="1"/>
          </p:cNvPicPr>
          <p:nvPr>
            <p:ph type="pic" sz="quarter" idx="27"/>
          </p:nvPr>
        </p:nvPicPr>
        <p:blipFill>
          <a:blip r:embed="rId7" cstate="print">
            <a:extLst>
              <a:ext uri="{28A0092B-C50C-407E-A947-70E740481C1C}">
                <a14:useLocalDpi xmlns:a14="http://schemas.microsoft.com/office/drawing/2010/main" val="0"/>
              </a:ext>
            </a:extLst>
          </a:blip>
          <a:stretch>
            <a:fillRect/>
          </a:stretch>
        </p:blipFill>
        <p:spPr>
          <a:xfrm>
            <a:off x="5281006" y="2514957"/>
            <a:ext cx="456399" cy="456399"/>
          </a:xfrm>
          <a:solidFill>
            <a:schemeClr val="bg1"/>
          </a:solidFill>
        </p:spPr>
      </p:pic>
      <p:sp>
        <p:nvSpPr>
          <p:cNvPr id="16" name="Text Placeholder 25"/>
          <p:cNvSpPr txBox="1">
            <a:spLocks/>
          </p:cNvSpPr>
          <p:nvPr/>
        </p:nvSpPr>
        <p:spPr>
          <a:xfrm>
            <a:off x="0" y="6569803"/>
            <a:ext cx="11675326" cy="246221"/>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000" kern="1200" baseline="0">
                <a:solidFill>
                  <a:schemeClr val="bg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sz="1000" dirty="0"/>
              <a:t>© 2019 Tessitura Network Enterprise Consulting</a:t>
            </a:r>
          </a:p>
        </p:txBody>
      </p:sp>
      <p:pic>
        <p:nvPicPr>
          <p:cNvPr id="19" name="Picture Placeholder 23">
            <a:extLst>
              <a:ext uri="{FF2B5EF4-FFF2-40B4-BE49-F238E27FC236}">
                <a16:creationId xmlns:a16="http://schemas.microsoft.com/office/drawing/2014/main" id="{AF1E7FAA-47BA-4506-BC22-627103A9C397}"/>
              </a:ext>
            </a:extLst>
          </p:cNvPr>
          <p:cNvPicPr>
            <a:picLocks noGrp="1" noChangeAspect="1"/>
          </p:cNvPicPr>
          <p:nvPr>
            <p:ph type="pic" sz="quarter" idx="27"/>
          </p:nvPr>
        </p:nvPicPr>
        <p:blipFill>
          <a:blip r:embed="rId8" cstate="print">
            <a:extLst>
              <a:ext uri="{28A0092B-C50C-407E-A947-70E740481C1C}">
                <a14:useLocalDpi xmlns:a14="http://schemas.microsoft.com/office/drawing/2010/main" val="0"/>
              </a:ext>
            </a:extLst>
          </a:blip>
          <a:stretch>
            <a:fillRect/>
          </a:stretch>
        </p:blipFill>
        <p:spPr>
          <a:xfrm>
            <a:off x="5281406" y="4709719"/>
            <a:ext cx="455599" cy="456399"/>
          </a:xfrm>
          <a:solidFill>
            <a:schemeClr val="bg1"/>
          </a:solidFill>
        </p:spPr>
      </p:pic>
    </p:spTree>
    <p:extLst>
      <p:ext uri="{BB962C8B-B14F-4D97-AF65-F5344CB8AC3E}">
        <p14:creationId xmlns:p14="http://schemas.microsoft.com/office/powerpoint/2010/main" val="669630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427573" y="2469763"/>
            <a:ext cx="7336853" cy="959237"/>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Example:</a:t>
            </a:r>
          </a:p>
          <a:p>
            <a:r>
              <a:rPr lang="en-US" dirty="0"/>
              <a:t>“We want a dashboard for our Tours program.”</a:t>
            </a:r>
          </a:p>
        </p:txBody>
      </p:sp>
    </p:spTree>
    <p:extLst>
      <p:ext uri="{BB962C8B-B14F-4D97-AF65-F5344CB8AC3E}">
        <p14:creationId xmlns:p14="http://schemas.microsoft.com/office/powerpoint/2010/main" val="23312705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1: Start with questions</a:t>
            </a:r>
          </a:p>
        </p:txBody>
      </p:sp>
      <p:pic>
        <p:nvPicPr>
          <p:cNvPr id="3" name="Picture 2">
            <a:extLst>
              <a:ext uri="{FF2B5EF4-FFF2-40B4-BE49-F238E27FC236}">
                <a16:creationId xmlns:a16="http://schemas.microsoft.com/office/drawing/2014/main" id="{E2F27A24-22AF-9D42-A241-486E7A49072F}"/>
              </a:ext>
            </a:extLst>
          </p:cNvPr>
          <p:cNvPicPr>
            <a:picLocks noChangeAspect="1"/>
          </p:cNvPicPr>
          <p:nvPr/>
        </p:nvPicPr>
        <p:blipFill>
          <a:blip r:embed="rId3"/>
          <a:stretch>
            <a:fillRect/>
          </a:stretch>
        </p:blipFill>
        <p:spPr>
          <a:xfrm>
            <a:off x="279401" y="1221966"/>
            <a:ext cx="5202583" cy="4921742"/>
          </a:xfrm>
          <a:prstGeom prst="rect">
            <a:avLst/>
          </a:prstGeom>
        </p:spPr>
      </p:pic>
      <p:sp>
        <p:nvSpPr>
          <p:cNvPr id="4" name="Text Placeholder 6">
            <a:extLst>
              <a:ext uri="{FF2B5EF4-FFF2-40B4-BE49-F238E27FC236}">
                <a16:creationId xmlns:a16="http://schemas.microsoft.com/office/drawing/2014/main" id="{C8664FBB-D006-9747-A91A-B289A8A89BF6}"/>
              </a:ext>
            </a:extLst>
          </p:cNvPr>
          <p:cNvSpPr txBox="1">
            <a:spLocks/>
          </p:cNvSpPr>
          <p:nvPr/>
        </p:nvSpPr>
        <p:spPr>
          <a:xfrm>
            <a:off x="5765804" y="1488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tours are we doing?</a:t>
            </a:r>
          </a:p>
        </p:txBody>
      </p:sp>
      <p:sp>
        <p:nvSpPr>
          <p:cNvPr id="5" name="Text Placeholder 6">
            <a:extLst>
              <a:ext uri="{FF2B5EF4-FFF2-40B4-BE49-F238E27FC236}">
                <a16:creationId xmlns:a16="http://schemas.microsoft.com/office/drawing/2014/main" id="{CF59F720-75C6-8041-848B-A61A64A41535}"/>
              </a:ext>
            </a:extLst>
          </p:cNvPr>
          <p:cNvSpPr txBox="1">
            <a:spLocks/>
          </p:cNvSpPr>
          <p:nvPr/>
        </p:nvSpPr>
        <p:spPr>
          <a:xfrm>
            <a:off x="5765802" y="2348185"/>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people are going on a tour?</a:t>
            </a:r>
          </a:p>
        </p:txBody>
      </p:sp>
      <p:sp>
        <p:nvSpPr>
          <p:cNvPr id="6" name="Text Placeholder 6">
            <a:extLst>
              <a:ext uri="{FF2B5EF4-FFF2-40B4-BE49-F238E27FC236}">
                <a16:creationId xmlns:a16="http://schemas.microsoft.com/office/drawing/2014/main" id="{7B601988-7954-824F-934E-08A4807E5A66}"/>
              </a:ext>
            </a:extLst>
          </p:cNvPr>
          <p:cNvSpPr txBox="1">
            <a:spLocks/>
          </p:cNvSpPr>
          <p:nvPr/>
        </p:nvSpPr>
        <p:spPr>
          <a:xfrm>
            <a:off x="5765802" y="3207704"/>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they Members or Non-Members?</a:t>
            </a:r>
          </a:p>
        </p:txBody>
      </p:sp>
      <p:sp>
        <p:nvSpPr>
          <p:cNvPr id="7" name="Text Placeholder 6">
            <a:extLst>
              <a:ext uri="{FF2B5EF4-FFF2-40B4-BE49-F238E27FC236}">
                <a16:creationId xmlns:a16="http://schemas.microsoft.com/office/drawing/2014/main" id="{8C8F5D65-A0A2-DD45-942A-8FD879523C72}"/>
              </a:ext>
            </a:extLst>
          </p:cNvPr>
          <p:cNvSpPr txBox="1">
            <a:spLocks/>
          </p:cNvSpPr>
          <p:nvPr/>
        </p:nvSpPr>
        <p:spPr>
          <a:xfrm>
            <a:off x="5765802" y="4067223"/>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there unpaid balances?</a:t>
            </a:r>
          </a:p>
        </p:txBody>
      </p:sp>
      <p:sp>
        <p:nvSpPr>
          <p:cNvPr id="8" name="Text Placeholder 6">
            <a:extLst>
              <a:ext uri="{FF2B5EF4-FFF2-40B4-BE49-F238E27FC236}">
                <a16:creationId xmlns:a16="http://schemas.microsoft.com/office/drawing/2014/main" id="{930CD98C-4E3D-434F-B865-24CD040E8295}"/>
              </a:ext>
            </a:extLst>
          </p:cNvPr>
          <p:cNvSpPr txBox="1">
            <a:spLocks/>
          </p:cNvSpPr>
          <p:nvPr/>
        </p:nvSpPr>
        <p:spPr>
          <a:xfrm>
            <a:off x="5765802" y="4926742"/>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What Modes of Sale are being used?</a:t>
            </a:r>
          </a:p>
        </p:txBody>
      </p:sp>
    </p:spTree>
    <p:extLst>
      <p:ext uri="{BB962C8B-B14F-4D97-AF65-F5344CB8AC3E}">
        <p14:creationId xmlns:p14="http://schemas.microsoft.com/office/powerpoint/2010/main" val="298804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2: Prioritize the questions</a:t>
            </a:r>
          </a:p>
        </p:txBody>
      </p:sp>
      <p:pic>
        <p:nvPicPr>
          <p:cNvPr id="3" name="Picture 2">
            <a:extLst>
              <a:ext uri="{FF2B5EF4-FFF2-40B4-BE49-F238E27FC236}">
                <a16:creationId xmlns:a16="http://schemas.microsoft.com/office/drawing/2014/main" id="{E2F27A24-22AF-9D42-A241-486E7A49072F}"/>
              </a:ext>
            </a:extLst>
          </p:cNvPr>
          <p:cNvPicPr>
            <a:picLocks noChangeAspect="1"/>
          </p:cNvPicPr>
          <p:nvPr/>
        </p:nvPicPr>
        <p:blipFill>
          <a:blip r:embed="rId3"/>
          <a:stretch>
            <a:fillRect/>
          </a:stretch>
        </p:blipFill>
        <p:spPr>
          <a:xfrm>
            <a:off x="279401" y="1221966"/>
            <a:ext cx="5202583" cy="4921742"/>
          </a:xfrm>
          <a:prstGeom prst="rect">
            <a:avLst/>
          </a:prstGeom>
        </p:spPr>
      </p:pic>
      <p:sp>
        <p:nvSpPr>
          <p:cNvPr id="4" name="Text Placeholder 6">
            <a:extLst>
              <a:ext uri="{FF2B5EF4-FFF2-40B4-BE49-F238E27FC236}">
                <a16:creationId xmlns:a16="http://schemas.microsoft.com/office/drawing/2014/main" id="{C8664FBB-D006-9747-A91A-B289A8A89BF6}"/>
              </a:ext>
            </a:extLst>
          </p:cNvPr>
          <p:cNvSpPr txBox="1">
            <a:spLocks/>
          </p:cNvSpPr>
          <p:nvPr/>
        </p:nvSpPr>
        <p:spPr>
          <a:xfrm>
            <a:off x="5765804" y="1488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tours are we doing?</a:t>
            </a:r>
          </a:p>
        </p:txBody>
      </p:sp>
      <p:sp>
        <p:nvSpPr>
          <p:cNvPr id="5" name="Text Placeholder 6">
            <a:extLst>
              <a:ext uri="{FF2B5EF4-FFF2-40B4-BE49-F238E27FC236}">
                <a16:creationId xmlns:a16="http://schemas.microsoft.com/office/drawing/2014/main" id="{CF59F720-75C6-8041-848B-A61A64A41535}"/>
              </a:ext>
            </a:extLst>
          </p:cNvPr>
          <p:cNvSpPr txBox="1">
            <a:spLocks/>
          </p:cNvSpPr>
          <p:nvPr/>
        </p:nvSpPr>
        <p:spPr>
          <a:xfrm>
            <a:off x="5765802" y="2348185"/>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people are going on a tour?</a:t>
            </a:r>
          </a:p>
        </p:txBody>
      </p:sp>
      <p:sp>
        <p:nvSpPr>
          <p:cNvPr id="6" name="Text Placeholder 6">
            <a:extLst>
              <a:ext uri="{FF2B5EF4-FFF2-40B4-BE49-F238E27FC236}">
                <a16:creationId xmlns:a16="http://schemas.microsoft.com/office/drawing/2014/main" id="{7B601988-7954-824F-934E-08A4807E5A66}"/>
              </a:ext>
            </a:extLst>
          </p:cNvPr>
          <p:cNvSpPr txBox="1">
            <a:spLocks/>
          </p:cNvSpPr>
          <p:nvPr/>
        </p:nvSpPr>
        <p:spPr>
          <a:xfrm>
            <a:off x="5765802" y="3207704"/>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they Members or Non-Members?</a:t>
            </a:r>
          </a:p>
        </p:txBody>
      </p:sp>
      <p:sp>
        <p:nvSpPr>
          <p:cNvPr id="7" name="Text Placeholder 6">
            <a:extLst>
              <a:ext uri="{FF2B5EF4-FFF2-40B4-BE49-F238E27FC236}">
                <a16:creationId xmlns:a16="http://schemas.microsoft.com/office/drawing/2014/main" id="{8C8F5D65-A0A2-DD45-942A-8FD879523C72}"/>
              </a:ext>
            </a:extLst>
          </p:cNvPr>
          <p:cNvSpPr txBox="1">
            <a:spLocks/>
          </p:cNvSpPr>
          <p:nvPr/>
        </p:nvSpPr>
        <p:spPr>
          <a:xfrm>
            <a:off x="5765802" y="4067223"/>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there unpaid balances?</a:t>
            </a:r>
          </a:p>
        </p:txBody>
      </p:sp>
      <p:sp>
        <p:nvSpPr>
          <p:cNvPr id="8" name="Text Placeholder 6">
            <a:extLst>
              <a:ext uri="{FF2B5EF4-FFF2-40B4-BE49-F238E27FC236}">
                <a16:creationId xmlns:a16="http://schemas.microsoft.com/office/drawing/2014/main" id="{930CD98C-4E3D-434F-B865-24CD040E8295}"/>
              </a:ext>
            </a:extLst>
          </p:cNvPr>
          <p:cNvSpPr txBox="1">
            <a:spLocks/>
          </p:cNvSpPr>
          <p:nvPr/>
        </p:nvSpPr>
        <p:spPr>
          <a:xfrm>
            <a:off x="5765802" y="4926742"/>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What Modes of Sale are being used?</a:t>
            </a:r>
          </a:p>
        </p:txBody>
      </p:sp>
    </p:spTree>
    <p:extLst>
      <p:ext uri="{BB962C8B-B14F-4D97-AF65-F5344CB8AC3E}">
        <p14:creationId xmlns:p14="http://schemas.microsoft.com/office/powerpoint/2010/main" val="20960535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3: Know your data points</a:t>
            </a:r>
          </a:p>
        </p:txBody>
      </p:sp>
      <p:sp>
        <p:nvSpPr>
          <p:cNvPr id="9" name="Text Placeholder 6">
            <a:extLst>
              <a:ext uri="{FF2B5EF4-FFF2-40B4-BE49-F238E27FC236}">
                <a16:creationId xmlns:a16="http://schemas.microsoft.com/office/drawing/2014/main" id="{C8664FBB-D006-9747-A91A-B289A8A89BF6}"/>
              </a:ext>
            </a:extLst>
          </p:cNvPr>
          <p:cNvSpPr txBox="1">
            <a:spLocks/>
          </p:cNvSpPr>
          <p:nvPr/>
        </p:nvSpPr>
        <p:spPr>
          <a:xfrm>
            <a:off x="279401" y="110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tours are we doing?</a:t>
            </a:r>
          </a:p>
        </p:txBody>
      </p:sp>
      <p:sp>
        <p:nvSpPr>
          <p:cNvPr id="10" name="Text Placeholder 6">
            <a:extLst>
              <a:ext uri="{FF2B5EF4-FFF2-40B4-BE49-F238E27FC236}">
                <a16:creationId xmlns:a16="http://schemas.microsoft.com/office/drawing/2014/main" id="{C8664FBB-D006-9747-A91A-B289A8A89BF6}"/>
              </a:ext>
            </a:extLst>
          </p:cNvPr>
          <p:cNvSpPr txBox="1">
            <a:spLocks/>
          </p:cNvSpPr>
          <p:nvPr/>
        </p:nvSpPr>
        <p:spPr>
          <a:xfrm>
            <a:off x="279401" y="237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people are going on a tour?</a:t>
            </a:r>
          </a:p>
        </p:txBody>
      </p:sp>
      <p:sp>
        <p:nvSpPr>
          <p:cNvPr id="11" name="Text Placeholder 6">
            <a:extLst>
              <a:ext uri="{FF2B5EF4-FFF2-40B4-BE49-F238E27FC236}">
                <a16:creationId xmlns:a16="http://schemas.microsoft.com/office/drawing/2014/main" id="{C8664FBB-D006-9747-A91A-B289A8A89BF6}"/>
              </a:ext>
            </a:extLst>
          </p:cNvPr>
          <p:cNvSpPr txBox="1">
            <a:spLocks/>
          </p:cNvSpPr>
          <p:nvPr/>
        </p:nvSpPr>
        <p:spPr>
          <a:xfrm>
            <a:off x="279401" y="364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they Members or Non-Members?</a:t>
            </a:r>
          </a:p>
        </p:txBody>
      </p:sp>
      <p:sp>
        <p:nvSpPr>
          <p:cNvPr id="12" name="Text Placeholder 6">
            <a:extLst>
              <a:ext uri="{FF2B5EF4-FFF2-40B4-BE49-F238E27FC236}">
                <a16:creationId xmlns:a16="http://schemas.microsoft.com/office/drawing/2014/main" id="{C8664FBB-D006-9747-A91A-B289A8A89BF6}"/>
              </a:ext>
            </a:extLst>
          </p:cNvPr>
          <p:cNvSpPr txBox="1">
            <a:spLocks/>
          </p:cNvSpPr>
          <p:nvPr/>
        </p:nvSpPr>
        <p:spPr>
          <a:xfrm>
            <a:off x="279401" y="491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they Groups or Individuals?</a:t>
            </a:r>
          </a:p>
        </p:txBody>
      </p:sp>
    </p:spTree>
    <p:extLst>
      <p:ext uri="{BB962C8B-B14F-4D97-AF65-F5344CB8AC3E}">
        <p14:creationId xmlns:p14="http://schemas.microsoft.com/office/powerpoint/2010/main" val="30900614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3: Know your data points</a:t>
            </a:r>
          </a:p>
        </p:txBody>
      </p:sp>
      <p:sp>
        <p:nvSpPr>
          <p:cNvPr id="9" name="Text Placeholder 6">
            <a:extLst>
              <a:ext uri="{FF2B5EF4-FFF2-40B4-BE49-F238E27FC236}">
                <a16:creationId xmlns:a16="http://schemas.microsoft.com/office/drawing/2014/main" id="{C8664FBB-D006-9747-A91A-B289A8A89BF6}"/>
              </a:ext>
            </a:extLst>
          </p:cNvPr>
          <p:cNvSpPr txBox="1">
            <a:spLocks/>
          </p:cNvSpPr>
          <p:nvPr/>
        </p:nvSpPr>
        <p:spPr>
          <a:xfrm>
            <a:off x="279401" y="110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tours are we doing?</a:t>
            </a:r>
          </a:p>
        </p:txBody>
      </p:sp>
      <p:sp>
        <p:nvSpPr>
          <p:cNvPr id="10" name="Text Placeholder 6">
            <a:extLst>
              <a:ext uri="{FF2B5EF4-FFF2-40B4-BE49-F238E27FC236}">
                <a16:creationId xmlns:a16="http://schemas.microsoft.com/office/drawing/2014/main" id="{C8664FBB-D006-9747-A91A-B289A8A89BF6}"/>
              </a:ext>
            </a:extLst>
          </p:cNvPr>
          <p:cNvSpPr txBox="1">
            <a:spLocks/>
          </p:cNvSpPr>
          <p:nvPr/>
        </p:nvSpPr>
        <p:spPr>
          <a:xfrm>
            <a:off x="279401" y="237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How many people are going on a tour?</a:t>
            </a:r>
          </a:p>
        </p:txBody>
      </p:sp>
      <p:sp>
        <p:nvSpPr>
          <p:cNvPr id="11" name="Text Placeholder 6">
            <a:extLst>
              <a:ext uri="{FF2B5EF4-FFF2-40B4-BE49-F238E27FC236}">
                <a16:creationId xmlns:a16="http://schemas.microsoft.com/office/drawing/2014/main" id="{C8664FBB-D006-9747-A91A-B289A8A89BF6}"/>
              </a:ext>
            </a:extLst>
          </p:cNvPr>
          <p:cNvSpPr txBox="1">
            <a:spLocks/>
          </p:cNvSpPr>
          <p:nvPr/>
        </p:nvSpPr>
        <p:spPr>
          <a:xfrm>
            <a:off x="279401" y="364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Are they Members or Non-Members?</a:t>
            </a:r>
          </a:p>
        </p:txBody>
      </p:sp>
      <p:sp>
        <p:nvSpPr>
          <p:cNvPr id="12" name="Text Placeholder 6">
            <a:extLst>
              <a:ext uri="{FF2B5EF4-FFF2-40B4-BE49-F238E27FC236}">
                <a16:creationId xmlns:a16="http://schemas.microsoft.com/office/drawing/2014/main" id="{C8664FBB-D006-9747-A91A-B289A8A89BF6}"/>
              </a:ext>
            </a:extLst>
          </p:cNvPr>
          <p:cNvSpPr txBox="1">
            <a:spLocks/>
          </p:cNvSpPr>
          <p:nvPr/>
        </p:nvSpPr>
        <p:spPr>
          <a:xfrm>
            <a:off x="279401" y="491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Are they Groups or Individuals?</a:t>
            </a:r>
          </a:p>
        </p:txBody>
      </p:sp>
      <p:sp>
        <p:nvSpPr>
          <p:cNvPr id="13" name="Text Placeholder 6">
            <a:extLst>
              <a:ext uri="{FF2B5EF4-FFF2-40B4-BE49-F238E27FC236}">
                <a16:creationId xmlns:a16="http://schemas.microsoft.com/office/drawing/2014/main" id="{C8664FBB-D006-9747-A91A-B289A8A89BF6}"/>
              </a:ext>
            </a:extLst>
          </p:cNvPr>
          <p:cNvSpPr txBox="1">
            <a:spLocks/>
          </p:cNvSpPr>
          <p:nvPr/>
        </p:nvSpPr>
        <p:spPr>
          <a:xfrm>
            <a:off x="1181100" y="174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t>Performance Count		Season		Production</a:t>
            </a:r>
          </a:p>
        </p:txBody>
      </p:sp>
    </p:spTree>
    <p:extLst>
      <p:ext uri="{BB962C8B-B14F-4D97-AF65-F5344CB8AC3E}">
        <p14:creationId xmlns:p14="http://schemas.microsoft.com/office/powerpoint/2010/main" val="35878777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3: Know your data points</a:t>
            </a:r>
          </a:p>
        </p:txBody>
      </p:sp>
      <p:sp>
        <p:nvSpPr>
          <p:cNvPr id="9" name="Text Placeholder 6">
            <a:extLst>
              <a:ext uri="{FF2B5EF4-FFF2-40B4-BE49-F238E27FC236}">
                <a16:creationId xmlns:a16="http://schemas.microsoft.com/office/drawing/2014/main" id="{C8664FBB-D006-9747-A91A-B289A8A89BF6}"/>
              </a:ext>
            </a:extLst>
          </p:cNvPr>
          <p:cNvSpPr txBox="1">
            <a:spLocks/>
          </p:cNvSpPr>
          <p:nvPr/>
        </p:nvSpPr>
        <p:spPr>
          <a:xfrm>
            <a:off x="279401" y="110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How many tours are we doing?</a:t>
            </a:r>
          </a:p>
        </p:txBody>
      </p:sp>
      <p:sp>
        <p:nvSpPr>
          <p:cNvPr id="10" name="Text Placeholder 6">
            <a:extLst>
              <a:ext uri="{FF2B5EF4-FFF2-40B4-BE49-F238E27FC236}">
                <a16:creationId xmlns:a16="http://schemas.microsoft.com/office/drawing/2014/main" id="{C8664FBB-D006-9747-A91A-B289A8A89BF6}"/>
              </a:ext>
            </a:extLst>
          </p:cNvPr>
          <p:cNvSpPr txBox="1">
            <a:spLocks/>
          </p:cNvSpPr>
          <p:nvPr/>
        </p:nvSpPr>
        <p:spPr>
          <a:xfrm>
            <a:off x="279401" y="237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How many people are going on a tour?</a:t>
            </a:r>
          </a:p>
        </p:txBody>
      </p:sp>
      <p:sp>
        <p:nvSpPr>
          <p:cNvPr id="11" name="Text Placeholder 6">
            <a:extLst>
              <a:ext uri="{FF2B5EF4-FFF2-40B4-BE49-F238E27FC236}">
                <a16:creationId xmlns:a16="http://schemas.microsoft.com/office/drawing/2014/main" id="{C8664FBB-D006-9747-A91A-B289A8A89BF6}"/>
              </a:ext>
            </a:extLst>
          </p:cNvPr>
          <p:cNvSpPr txBox="1">
            <a:spLocks/>
          </p:cNvSpPr>
          <p:nvPr/>
        </p:nvSpPr>
        <p:spPr>
          <a:xfrm>
            <a:off x="279401" y="364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Are they Members or Non-Members?</a:t>
            </a:r>
          </a:p>
        </p:txBody>
      </p:sp>
      <p:sp>
        <p:nvSpPr>
          <p:cNvPr id="12" name="Text Placeholder 6">
            <a:extLst>
              <a:ext uri="{FF2B5EF4-FFF2-40B4-BE49-F238E27FC236}">
                <a16:creationId xmlns:a16="http://schemas.microsoft.com/office/drawing/2014/main" id="{C8664FBB-D006-9747-A91A-B289A8A89BF6}"/>
              </a:ext>
            </a:extLst>
          </p:cNvPr>
          <p:cNvSpPr txBox="1">
            <a:spLocks/>
          </p:cNvSpPr>
          <p:nvPr/>
        </p:nvSpPr>
        <p:spPr>
          <a:xfrm>
            <a:off x="279401" y="491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Are they Groups or Individuals?</a:t>
            </a:r>
          </a:p>
        </p:txBody>
      </p:sp>
      <p:sp>
        <p:nvSpPr>
          <p:cNvPr id="13" name="Text Placeholder 6">
            <a:extLst>
              <a:ext uri="{FF2B5EF4-FFF2-40B4-BE49-F238E27FC236}">
                <a16:creationId xmlns:a16="http://schemas.microsoft.com/office/drawing/2014/main" id="{C8664FBB-D006-9747-A91A-B289A8A89BF6}"/>
              </a:ext>
            </a:extLst>
          </p:cNvPr>
          <p:cNvSpPr txBox="1">
            <a:spLocks/>
          </p:cNvSpPr>
          <p:nvPr/>
        </p:nvSpPr>
        <p:spPr>
          <a:xfrm>
            <a:off x="1181100" y="174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solidFill>
                  <a:schemeClr val="tx2">
                    <a:lumMod val="40000"/>
                    <a:lumOff val="60000"/>
                  </a:schemeClr>
                </a:solidFill>
              </a:rPr>
              <a:t>Performance Count		Season		Production</a:t>
            </a:r>
          </a:p>
        </p:txBody>
      </p:sp>
      <p:sp>
        <p:nvSpPr>
          <p:cNvPr id="14" name="Text Placeholder 6">
            <a:extLst>
              <a:ext uri="{FF2B5EF4-FFF2-40B4-BE49-F238E27FC236}">
                <a16:creationId xmlns:a16="http://schemas.microsoft.com/office/drawing/2014/main" id="{C8664FBB-D006-9747-A91A-B289A8A89BF6}"/>
              </a:ext>
            </a:extLst>
          </p:cNvPr>
          <p:cNvSpPr txBox="1">
            <a:spLocks/>
          </p:cNvSpPr>
          <p:nvPr/>
        </p:nvSpPr>
        <p:spPr>
          <a:xfrm>
            <a:off x="1181099" y="301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t>Ticket Count			Season		Production</a:t>
            </a:r>
          </a:p>
        </p:txBody>
      </p:sp>
    </p:spTree>
    <p:extLst>
      <p:ext uri="{BB962C8B-B14F-4D97-AF65-F5344CB8AC3E}">
        <p14:creationId xmlns:p14="http://schemas.microsoft.com/office/powerpoint/2010/main" val="1805382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3: Know your data points</a:t>
            </a:r>
          </a:p>
        </p:txBody>
      </p:sp>
      <p:sp>
        <p:nvSpPr>
          <p:cNvPr id="9" name="Text Placeholder 6">
            <a:extLst>
              <a:ext uri="{FF2B5EF4-FFF2-40B4-BE49-F238E27FC236}">
                <a16:creationId xmlns:a16="http://schemas.microsoft.com/office/drawing/2014/main" id="{C8664FBB-D006-9747-A91A-B289A8A89BF6}"/>
              </a:ext>
            </a:extLst>
          </p:cNvPr>
          <p:cNvSpPr txBox="1">
            <a:spLocks/>
          </p:cNvSpPr>
          <p:nvPr/>
        </p:nvSpPr>
        <p:spPr>
          <a:xfrm>
            <a:off x="279401" y="110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How many tours are we doing?</a:t>
            </a:r>
          </a:p>
        </p:txBody>
      </p:sp>
      <p:sp>
        <p:nvSpPr>
          <p:cNvPr id="10" name="Text Placeholder 6">
            <a:extLst>
              <a:ext uri="{FF2B5EF4-FFF2-40B4-BE49-F238E27FC236}">
                <a16:creationId xmlns:a16="http://schemas.microsoft.com/office/drawing/2014/main" id="{C8664FBB-D006-9747-A91A-B289A8A89BF6}"/>
              </a:ext>
            </a:extLst>
          </p:cNvPr>
          <p:cNvSpPr txBox="1">
            <a:spLocks/>
          </p:cNvSpPr>
          <p:nvPr/>
        </p:nvSpPr>
        <p:spPr>
          <a:xfrm>
            <a:off x="279401" y="237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How many people are going on a tour?</a:t>
            </a:r>
          </a:p>
        </p:txBody>
      </p:sp>
      <p:sp>
        <p:nvSpPr>
          <p:cNvPr id="11" name="Text Placeholder 6">
            <a:extLst>
              <a:ext uri="{FF2B5EF4-FFF2-40B4-BE49-F238E27FC236}">
                <a16:creationId xmlns:a16="http://schemas.microsoft.com/office/drawing/2014/main" id="{C8664FBB-D006-9747-A91A-B289A8A89BF6}"/>
              </a:ext>
            </a:extLst>
          </p:cNvPr>
          <p:cNvSpPr txBox="1">
            <a:spLocks/>
          </p:cNvSpPr>
          <p:nvPr/>
        </p:nvSpPr>
        <p:spPr>
          <a:xfrm>
            <a:off x="279401" y="364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they Members or Non-Members?</a:t>
            </a:r>
          </a:p>
        </p:txBody>
      </p:sp>
      <p:sp>
        <p:nvSpPr>
          <p:cNvPr id="12" name="Text Placeholder 6">
            <a:extLst>
              <a:ext uri="{FF2B5EF4-FFF2-40B4-BE49-F238E27FC236}">
                <a16:creationId xmlns:a16="http://schemas.microsoft.com/office/drawing/2014/main" id="{C8664FBB-D006-9747-A91A-B289A8A89BF6}"/>
              </a:ext>
            </a:extLst>
          </p:cNvPr>
          <p:cNvSpPr txBox="1">
            <a:spLocks/>
          </p:cNvSpPr>
          <p:nvPr/>
        </p:nvSpPr>
        <p:spPr>
          <a:xfrm>
            <a:off x="279401" y="491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Are they Groups or Individuals?</a:t>
            </a:r>
          </a:p>
        </p:txBody>
      </p:sp>
      <p:sp>
        <p:nvSpPr>
          <p:cNvPr id="13" name="Text Placeholder 6">
            <a:extLst>
              <a:ext uri="{FF2B5EF4-FFF2-40B4-BE49-F238E27FC236}">
                <a16:creationId xmlns:a16="http://schemas.microsoft.com/office/drawing/2014/main" id="{C8664FBB-D006-9747-A91A-B289A8A89BF6}"/>
              </a:ext>
            </a:extLst>
          </p:cNvPr>
          <p:cNvSpPr txBox="1">
            <a:spLocks/>
          </p:cNvSpPr>
          <p:nvPr/>
        </p:nvSpPr>
        <p:spPr>
          <a:xfrm>
            <a:off x="1181100" y="174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solidFill>
                  <a:schemeClr val="tx2">
                    <a:lumMod val="40000"/>
                    <a:lumOff val="60000"/>
                  </a:schemeClr>
                </a:solidFill>
              </a:rPr>
              <a:t>Performance Count		Season		Production</a:t>
            </a:r>
          </a:p>
        </p:txBody>
      </p:sp>
      <p:sp>
        <p:nvSpPr>
          <p:cNvPr id="15" name="Text Placeholder 6">
            <a:extLst>
              <a:ext uri="{FF2B5EF4-FFF2-40B4-BE49-F238E27FC236}">
                <a16:creationId xmlns:a16="http://schemas.microsoft.com/office/drawing/2014/main" id="{C8664FBB-D006-9747-A91A-B289A8A89BF6}"/>
              </a:ext>
            </a:extLst>
          </p:cNvPr>
          <p:cNvSpPr txBox="1">
            <a:spLocks/>
          </p:cNvSpPr>
          <p:nvPr/>
        </p:nvSpPr>
        <p:spPr>
          <a:xfrm>
            <a:off x="1181101" y="428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t>Ticket Count			Price Type</a:t>
            </a:r>
          </a:p>
        </p:txBody>
      </p:sp>
      <p:sp>
        <p:nvSpPr>
          <p:cNvPr id="17" name="Text Placeholder 6">
            <a:extLst>
              <a:ext uri="{FF2B5EF4-FFF2-40B4-BE49-F238E27FC236}">
                <a16:creationId xmlns:a16="http://schemas.microsoft.com/office/drawing/2014/main" id="{C8664FBB-D006-9747-A91A-B289A8A89BF6}"/>
              </a:ext>
            </a:extLst>
          </p:cNvPr>
          <p:cNvSpPr txBox="1">
            <a:spLocks/>
          </p:cNvSpPr>
          <p:nvPr/>
        </p:nvSpPr>
        <p:spPr>
          <a:xfrm>
            <a:off x="1181099" y="301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solidFill>
                  <a:schemeClr val="tx2">
                    <a:lumMod val="40000"/>
                    <a:lumOff val="60000"/>
                  </a:schemeClr>
                </a:solidFill>
              </a:rPr>
              <a:t>Ticket Count			Season		Production</a:t>
            </a:r>
          </a:p>
        </p:txBody>
      </p:sp>
    </p:spTree>
    <p:extLst>
      <p:ext uri="{BB962C8B-B14F-4D97-AF65-F5344CB8AC3E}">
        <p14:creationId xmlns:p14="http://schemas.microsoft.com/office/powerpoint/2010/main" val="1425519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3: Know your data points</a:t>
            </a:r>
          </a:p>
        </p:txBody>
      </p:sp>
      <p:sp>
        <p:nvSpPr>
          <p:cNvPr id="9" name="Text Placeholder 6">
            <a:extLst>
              <a:ext uri="{FF2B5EF4-FFF2-40B4-BE49-F238E27FC236}">
                <a16:creationId xmlns:a16="http://schemas.microsoft.com/office/drawing/2014/main" id="{C8664FBB-D006-9747-A91A-B289A8A89BF6}"/>
              </a:ext>
            </a:extLst>
          </p:cNvPr>
          <p:cNvSpPr txBox="1">
            <a:spLocks/>
          </p:cNvSpPr>
          <p:nvPr/>
        </p:nvSpPr>
        <p:spPr>
          <a:xfrm>
            <a:off x="279401" y="110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How many tours are we doing?</a:t>
            </a:r>
          </a:p>
        </p:txBody>
      </p:sp>
      <p:sp>
        <p:nvSpPr>
          <p:cNvPr id="10" name="Text Placeholder 6">
            <a:extLst>
              <a:ext uri="{FF2B5EF4-FFF2-40B4-BE49-F238E27FC236}">
                <a16:creationId xmlns:a16="http://schemas.microsoft.com/office/drawing/2014/main" id="{C8664FBB-D006-9747-A91A-B289A8A89BF6}"/>
              </a:ext>
            </a:extLst>
          </p:cNvPr>
          <p:cNvSpPr txBox="1">
            <a:spLocks/>
          </p:cNvSpPr>
          <p:nvPr/>
        </p:nvSpPr>
        <p:spPr>
          <a:xfrm>
            <a:off x="279401" y="237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How many people are going on a tour?</a:t>
            </a:r>
          </a:p>
        </p:txBody>
      </p:sp>
      <p:sp>
        <p:nvSpPr>
          <p:cNvPr id="11" name="Text Placeholder 6">
            <a:extLst>
              <a:ext uri="{FF2B5EF4-FFF2-40B4-BE49-F238E27FC236}">
                <a16:creationId xmlns:a16="http://schemas.microsoft.com/office/drawing/2014/main" id="{C8664FBB-D006-9747-A91A-B289A8A89BF6}"/>
              </a:ext>
            </a:extLst>
          </p:cNvPr>
          <p:cNvSpPr txBox="1">
            <a:spLocks/>
          </p:cNvSpPr>
          <p:nvPr/>
        </p:nvSpPr>
        <p:spPr>
          <a:xfrm>
            <a:off x="279401" y="364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tx2">
                    <a:lumMod val="40000"/>
                    <a:lumOff val="60000"/>
                  </a:schemeClr>
                </a:solidFill>
              </a:rPr>
              <a:t>Are they Members or Non-Members?</a:t>
            </a:r>
          </a:p>
        </p:txBody>
      </p:sp>
      <p:sp>
        <p:nvSpPr>
          <p:cNvPr id="12" name="Text Placeholder 6">
            <a:extLst>
              <a:ext uri="{FF2B5EF4-FFF2-40B4-BE49-F238E27FC236}">
                <a16:creationId xmlns:a16="http://schemas.microsoft.com/office/drawing/2014/main" id="{C8664FBB-D006-9747-A91A-B289A8A89BF6}"/>
              </a:ext>
            </a:extLst>
          </p:cNvPr>
          <p:cNvSpPr txBox="1">
            <a:spLocks/>
          </p:cNvSpPr>
          <p:nvPr/>
        </p:nvSpPr>
        <p:spPr>
          <a:xfrm>
            <a:off x="279401" y="4917666"/>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t>Are they Groups or Individuals?</a:t>
            </a:r>
          </a:p>
        </p:txBody>
      </p:sp>
      <p:sp>
        <p:nvSpPr>
          <p:cNvPr id="13" name="Text Placeholder 6">
            <a:extLst>
              <a:ext uri="{FF2B5EF4-FFF2-40B4-BE49-F238E27FC236}">
                <a16:creationId xmlns:a16="http://schemas.microsoft.com/office/drawing/2014/main" id="{C8664FBB-D006-9747-A91A-B289A8A89BF6}"/>
              </a:ext>
            </a:extLst>
          </p:cNvPr>
          <p:cNvSpPr txBox="1">
            <a:spLocks/>
          </p:cNvSpPr>
          <p:nvPr/>
        </p:nvSpPr>
        <p:spPr>
          <a:xfrm>
            <a:off x="1181100" y="174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solidFill>
                  <a:schemeClr val="tx2">
                    <a:lumMod val="40000"/>
                    <a:lumOff val="60000"/>
                  </a:schemeClr>
                </a:solidFill>
              </a:rPr>
              <a:t>Performance Count		Season		Production</a:t>
            </a:r>
          </a:p>
        </p:txBody>
      </p:sp>
      <p:sp>
        <p:nvSpPr>
          <p:cNvPr id="15" name="Text Placeholder 6">
            <a:extLst>
              <a:ext uri="{FF2B5EF4-FFF2-40B4-BE49-F238E27FC236}">
                <a16:creationId xmlns:a16="http://schemas.microsoft.com/office/drawing/2014/main" id="{C8664FBB-D006-9747-A91A-B289A8A89BF6}"/>
              </a:ext>
            </a:extLst>
          </p:cNvPr>
          <p:cNvSpPr txBox="1">
            <a:spLocks/>
          </p:cNvSpPr>
          <p:nvPr/>
        </p:nvSpPr>
        <p:spPr>
          <a:xfrm>
            <a:off x="1181101" y="428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solidFill>
                  <a:schemeClr val="tx2">
                    <a:lumMod val="40000"/>
                    <a:lumOff val="60000"/>
                  </a:schemeClr>
                </a:solidFill>
              </a:rPr>
              <a:t>Ticket Count			Price Type</a:t>
            </a:r>
          </a:p>
        </p:txBody>
      </p:sp>
      <p:sp>
        <p:nvSpPr>
          <p:cNvPr id="16" name="Text Placeholder 6">
            <a:extLst>
              <a:ext uri="{FF2B5EF4-FFF2-40B4-BE49-F238E27FC236}">
                <a16:creationId xmlns:a16="http://schemas.microsoft.com/office/drawing/2014/main" id="{C8664FBB-D006-9747-A91A-B289A8A89BF6}"/>
              </a:ext>
            </a:extLst>
          </p:cNvPr>
          <p:cNvSpPr txBox="1">
            <a:spLocks/>
          </p:cNvSpPr>
          <p:nvPr/>
        </p:nvSpPr>
        <p:spPr>
          <a:xfrm>
            <a:off x="1181098" y="555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t>Ticket Count			Mode of Sale</a:t>
            </a:r>
          </a:p>
        </p:txBody>
      </p:sp>
      <p:sp>
        <p:nvSpPr>
          <p:cNvPr id="17" name="Text Placeholder 6">
            <a:extLst>
              <a:ext uri="{FF2B5EF4-FFF2-40B4-BE49-F238E27FC236}">
                <a16:creationId xmlns:a16="http://schemas.microsoft.com/office/drawing/2014/main" id="{C8664FBB-D006-9747-A91A-B289A8A89BF6}"/>
              </a:ext>
            </a:extLst>
          </p:cNvPr>
          <p:cNvSpPr txBox="1">
            <a:spLocks/>
          </p:cNvSpPr>
          <p:nvPr/>
        </p:nvSpPr>
        <p:spPr>
          <a:xfrm>
            <a:off x="1181099" y="3012666"/>
            <a:ext cx="11010899"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i="1" dirty="0">
                <a:solidFill>
                  <a:schemeClr val="tx2">
                    <a:lumMod val="40000"/>
                    <a:lumOff val="60000"/>
                  </a:schemeClr>
                </a:solidFill>
              </a:rPr>
              <a:t>Ticket Count			Season		Production</a:t>
            </a:r>
          </a:p>
        </p:txBody>
      </p:sp>
    </p:spTree>
    <p:extLst>
      <p:ext uri="{BB962C8B-B14F-4D97-AF65-F5344CB8AC3E}">
        <p14:creationId xmlns:p14="http://schemas.microsoft.com/office/powerpoint/2010/main" val="3920094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a:extLst>
              <a:ext uri="{FF2B5EF4-FFF2-40B4-BE49-F238E27FC236}">
                <a16:creationId xmlns:a16="http://schemas.microsoft.com/office/drawing/2014/main" id="{320FC2E1-55B0-F44B-8202-0E22C656EE39}"/>
              </a:ext>
            </a:extLst>
          </p:cNvPr>
          <p:cNvSpPr txBox="1">
            <a:spLocks/>
          </p:cNvSpPr>
          <p:nvPr/>
        </p:nvSpPr>
        <p:spPr>
          <a:xfrm>
            <a:off x="279401" y="285363"/>
            <a:ext cx="7376826"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b="1" dirty="0"/>
              <a:t>Step 4: Organize your data points </a:t>
            </a:r>
          </a:p>
        </p:txBody>
      </p:sp>
      <p:pic>
        <p:nvPicPr>
          <p:cNvPr id="7" name="Picture 6">
            <a:extLst>
              <a:ext uri="{FF2B5EF4-FFF2-40B4-BE49-F238E27FC236}">
                <a16:creationId xmlns:a16="http://schemas.microsoft.com/office/drawing/2014/main" id="{02AB4BEA-2D95-3240-9167-A35F9E8378CC}"/>
              </a:ext>
            </a:extLst>
          </p:cNvPr>
          <p:cNvPicPr>
            <a:picLocks noChangeAspect="1"/>
          </p:cNvPicPr>
          <p:nvPr/>
        </p:nvPicPr>
        <p:blipFill rotWithShape="1">
          <a:blip r:embed="rId3"/>
          <a:srcRect b="25404"/>
          <a:stretch/>
        </p:blipFill>
        <p:spPr>
          <a:xfrm>
            <a:off x="279401" y="1221966"/>
            <a:ext cx="4775199" cy="5347646"/>
          </a:xfrm>
          <a:prstGeom prst="rect">
            <a:avLst/>
          </a:prstGeom>
          <a:ln>
            <a:solidFill>
              <a:schemeClr val="tx1"/>
            </a:solidFill>
          </a:ln>
        </p:spPr>
      </p:pic>
      <p:sp>
        <p:nvSpPr>
          <p:cNvPr id="13" name="Text Placeholder 6">
            <a:extLst>
              <a:ext uri="{FF2B5EF4-FFF2-40B4-BE49-F238E27FC236}">
                <a16:creationId xmlns:a16="http://schemas.microsoft.com/office/drawing/2014/main" id="{C8664FBB-D006-9747-A91A-B289A8A89BF6}"/>
              </a:ext>
            </a:extLst>
          </p:cNvPr>
          <p:cNvSpPr txBox="1">
            <a:spLocks/>
          </p:cNvSpPr>
          <p:nvPr/>
        </p:nvSpPr>
        <p:spPr>
          <a:xfrm>
            <a:off x="6081427" y="1903805"/>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accent1"/>
                </a:solidFill>
              </a:rPr>
              <a:t>Key performance indicators (KPIs)</a:t>
            </a:r>
          </a:p>
        </p:txBody>
      </p:sp>
      <p:sp>
        <p:nvSpPr>
          <p:cNvPr id="14" name="Text Placeholder 6">
            <a:extLst>
              <a:ext uri="{FF2B5EF4-FFF2-40B4-BE49-F238E27FC236}">
                <a16:creationId xmlns:a16="http://schemas.microsoft.com/office/drawing/2014/main" id="{C8664FBB-D006-9747-A91A-B289A8A89BF6}"/>
              </a:ext>
            </a:extLst>
          </p:cNvPr>
          <p:cNvSpPr txBox="1">
            <a:spLocks/>
          </p:cNvSpPr>
          <p:nvPr/>
        </p:nvSpPr>
        <p:spPr>
          <a:xfrm>
            <a:off x="6081427" y="3417264"/>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accent2"/>
                </a:solidFill>
              </a:rPr>
              <a:t>Important measures and metrics</a:t>
            </a:r>
          </a:p>
        </p:txBody>
      </p:sp>
      <p:sp>
        <p:nvSpPr>
          <p:cNvPr id="15" name="Text Placeholder 6">
            <a:extLst>
              <a:ext uri="{FF2B5EF4-FFF2-40B4-BE49-F238E27FC236}">
                <a16:creationId xmlns:a16="http://schemas.microsoft.com/office/drawing/2014/main" id="{C8664FBB-D006-9747-A91A-B289A8A89BF6}"/>
              </a:ext>
            </a:extLst>
          </p:cNvPr>
          <p:cNvSpPr txBox="1">
            <a:spLocks/>
          </p:cNvSpPr>
          <p:nvPr/>
        </p:nvSpPr>
        <p:spPr>
          <a:xfrm>
            <a:off x="6081427" y="4990262"/>
            <a:ext cx="6095998" cy="461665"/>
          </a:xfrm>
          <a:prstGeom prst="rect">
            <a:avLst/>
          </a:prstGeom>
        </p:spPr>
        <p:txBody>
          <a:bodyPr wrap="square">
            <a:spAutoFit/>
          </a:bodyPr>
          <a:lstStyle>
            <a:lvl1pPr marL="0" indent="0" algn="ctr"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l"/>
            <a:r>
              <a:rPr lang="en-US" dirty="0">
                <a:solidFill>
                  <a:schemeClr val="accent3"/>
                </a:solidFill>
              </a:rPr>
              <a:t>Additional details</a:t>
            </a:r>
          </a:p>
        </p:txBody>
      </p:sp>
      <p:sp>
        <p:nvSpPr>
          <p:cNvPr id="16" name="Rectangle 15"/>
          <p:cNvSpPr/>
          <p:nvPr/>
        </p:nvSpPr>
        <p:spPr>
          <a:xfrm>
            <a:off x="279401" y="1462576"/>
            <a:ext cx="4775199" cy="1344124"/>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279401" y="2976034"/>
            <a:ext cx="4775199" cy="1170963"/>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279401" y="4314424"/>
            <a:ext cx="4775199" cy="2245060"/>
          </a:xfrm>
          <a:prstGeom prst="rect">
            <a:avLst/>
          </a:prstGeom>
          <a:no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573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animBg="1"/>
      <p:bldP spid="17"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8AB9CC-5B35-ED46-BCC4-E2F3BB197F3B}"/>
              </a:ext>
            </a:extLst>
          </p:cNvPr>
          <p:cNvPicPr>
            <a:picLocks noChangeAspect="1"/>
          </p:cNvPicPr>
          <p:nvPr/>
        </p:nvPicPr>
        <p:blipFill rotWithShape="1">
          <a:blip r:embed="rId3"/>
          <a:srcRect l="19954" r="880"/>
          <a:stretch/>
        </p:blipFill>
        <p:spPr>
          <a:xfrm>
            <a:off x="1270000" y="218242"/>
            <a:ext cx="9652000" cy="6421515"/>
          </a:xfrm>
          <a:prstGeom prst="rect">
            <a:avLst/>
          </a:prstGeom>
          <a:ln>
            <a:solidFill>
              <a:schemeClr val="tx1"/>
            </a:solidFill>
          </a:ln>
        </p:spPr>
      </p:pic>
    </p:spTree>
    <p:extLst>
      <p:ext uri="{BB962C8B-B14F-4D97-AF65-F5344CB8AC3E}">
        <p14:creationId xmlns:p14="http://schemas.microsoft.com/office/powerpoint/2010/main" val="692279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FCF03-D0E6-4CBC-9F5B-AEA407883281}"/>
              </a:ext>
            </a:extLst>
          </p:cNvPr>
          <p:cNvSpPr>
            <a:spLocks noGrp="1"/>
          </p:cNvSpPr>
          <p:nvPr>
            <p:ph type="title"/>
          </p:nvPr>
        </p:nvSpPr>
        <p:spPr>
          <a:xfrm>
            <a:off x="304800" y="1085651"/>
            <a:ext cx="11582400" cy="1846659"/>
          </a:xfrm>
        </p:spPr>
        <p:txBody>
          <a:bodyPr/>
          <a:lstStyle/>
          <a:p>
            <a:r>
              <a:rPr lang="en-US" dirty="0"/>
              <a:t>Dashboard Personalization </a:t>
            </a:r>
            <a:br>
              <a:rPr lang="en-US" dirty="0"/>
            </a:br>
            <a:r>
              <a:rPr lang="en-US" dirty="0"/>
              <a:t>Case Studies</a:t>
            </a:r>
          </a:p>
        </p:txBody>
      </p:sp>
    </p:spTree>
    <p:extLst>
      <p:ext uri="{BB962C8B-B14F-4D97-AF65-F5344CB8AC3E}">
        <p14:creationId xmlns:p14="http://schemas.microsoft.com/office/powerpoint/2010/main" val="9923020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1E783-B631-46DE-8D19-6C5582DB85ED}"/>
              </a:ext>
            </a:extLst>
          </p:cNvPr>
          <p:cNvSpPr>
            <a:spLocks noGrp="1"/>
          </p:cNvSpPr>
          <p:nvPr>
            <p:ph type="body" sz="quarter" idx="14"/>
          </p:nvPr>
        </p:nvSpPr>
        <p:spPr>
          <a:xfrm>
            <a:off x="364794" y="339991"/>
            <a:ext cx="3753201" cy="1754326"/>
          </a:xfrm>
        </p:spPr>
        <p:txBody>
          <a:bodyPr/>
          <a:lstStyle/>
          <a:p>
            <a:r>
              <a:rPr lang="en-US" dirty="0"/>
              <a:t>Production SALES Dashboard</a:t>
            </a:r>
          </a:p>
        </p:txBody>
      </p:sp>
      <p:sp>
        <p:nvSpPr>
          <p:cNvPr id="5" name="Text Placeholder 4">
            <a:extLst>
              <a:ext uri="{FF2B5EF4-FFF2-40B4-BE49-F238E27FC236}">
                <a16:creationId xmlns:a16="http://schemas.microsoft.com/office/drawing/2014/main" id="{910573B5-EA45-4844-A0B8-2ADB8DB93EB9}"/>
              </a:ext>
            </a:extLst>
          </p:cNvPr>
          <p:cNvSpPr>
            <a:spLocks noGrp="1"/>
          </p:cNvSpPr>
          <p:nvPr>
            <p:ph type="body" sz="quarter" idx="16"/>
          </p:nvPr>
        </p:nvSpPr>
        <p:spPr/>
        <p:txBody>
          <a:bodyPr/>
          <a:lstStyle/>
          <a:p>
            <a:r>
              <a:rPr lang="en-US" dirty="0"/>
              <a:t>Case Study #1</a:t>
            </a:r>
          </a:p>
        </p:txBody>
      </p:sp>
      <p:sp>
        <p:nvSpPr>
          <p:cNvPr id="6" name="Text Placeholder 5">
            <a:extLst>
              <a:ext uri="{FF2B5EF4-FFF2-40B4-BE49-F238E27FC236}">
                <a16:creationId xmlns:a16="http://schemas.microsoft.com/office/drawing/2014/main" id="{675F59BE-C732-43B2-8A3E-FB9D059702B3}"/>
              </a:ext>
            </a:extLst>
          </p:cNvPr>
          <p:cNvSpPr>
            <a:spLocks noGrp="1"/>
          </p:cNvSpPr>
          <p:nvPr>
            <p:ph type="body" sz="quarter" idx="17"/>
          </p:nvPr>
        </p:nvSpPr>
        <p:spPr>
          <a:xfrm>
            <a:off x="5048023" y="1166332"/>
            <a:ext cx="6572959" cy="1579920"/>
          </a:xfrm>
        </p:spPr>
        <p:txBody>
          <a:bodyPr/>
          <a:lstStyle/>
          <a:p>
            <a:r>
              <a:rPr lang="en-US" dirty="0"/>
              <a:t>Organization is looking to build a dashboard to review key metrics about their annual holiday production: the annual Panto performance.</a:t>
            </a:r>
          </a:p>
          <a:p>
            <a:endParaRPr lang="en-US" dirty="0"/>
          </a:p>
          <a:p>
            <a:r>
              <a:rPr lang="en-US" dirty="0"/>
              <a:t>Key metrics include:</a:t>
            </a:r>
          </a:p>
        </p:txBody>
      </p:sp>
      <p:sp>
        <p:nvSpPr>
          <p:cNvPr id="11" name="Text Placeholder 10">
            <a:extLst>
              <a:ext uri="{FF2B5EF4-FFF2-40B4-BE49-F238E27FC236}">
                <a16:creationId xmlns:a16="http://schemas.microsoft.com/office/drawing/2014/main" id="{F3ADEF26-76AF-4962-8CB9-6E040613FC23}"/>
              </a:ext>
            </a:extLst>
          </p:cNvPr>
          <p:cNvSpPr>
            <a:spLocks noGrp="1"/>
          </p:cNvSpPr>
          <p:nvPr>
            <p:ph type="body" sz="quarter" idx="29"/>
          </p:nvPr>
        </p:nvSpPr>
        <p:spPr>
          <a:xfrm>
            <a:off x="5709709" y="2951426"/>
            <a:ext cx="5911273" cy="338554"/>
          </a:xfrm>
        </p:spPr>
        <p:txBody>
          <a:bodyPr/>
          <a:lstStyle/>
          <a:p>
            <a:r>
              <a:rPr lang="en-US" dirty="0"/>
              <a:t>Total Revenue and Tickets Sold</a:t>
            </a:r>
          </a:p>
        </p:txBody>
      </p:sp>
      <p:pic>
        <p:nvPicPr>
          <p:cNvPr id="13"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8579979D-6975-4DA2-A35C-DB3D2C91174F}"/>
              </a:ext>
            </a:extLst>
          </p:cNvPr>
          <p:cNvPicPr>
            <a:picLocks noGrp="1" noChangeAspect="1" noChangeArrowheads="1"/>
          </p:cNvPicPr>
          <p:nvPr>
            <p:ph type="pic" sz="quarter" idx="25"/>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29400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4406E5FB-9554-4BCD-8024-2581E3C2217F}"/>
              </a:ext>
            </a:extLst>
          </p:cNvPr>
          <p:cNvPicPr>
            <a:picLocks noGrp="1" noChangeAspect="1" noChangeArrowheads="1"/>
          </p:cNvPicPr>
          <p:nvPr>
            <p:ph type="pic" sz="quarter" idx="26"/>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36639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8E040B57-5058-4636-9E13-D25CB12BD7BC}"/>
              </a:ext>
            </a:extLst>
          </p:cNvPr>
          <p:cNvPicPr>
            <a:picLocks noGrp="1" noChangeAspect="1" noChangeArrowheads="1"/>
          </p:cNvPicPr>
          <p:nvPr>
            <p:ph type="pic" sz="quarter" idx="27"/>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437356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10">
            <a:extLst>
              <a:ext uri="{FF2B5EF4-FFF2-40B4-BE49-F238E27FC236}">
                <a16:creationId xmlns:a16="http://schemas.microsoft.com/office/drawing/2014/main" id="{64510328-9D66-4E32-A79F-42493F2A98E3}"/>
              </a:ext>
            </a:extLst>
          </p:cNvPr>
          <p:cNvSpPr txBox="1">
            <a:spLocks/>
          </p:cNvSpPr>
          <p:nvPr/>
        </p:nvSpPr>
        <p:spPr>
          <a:xfrm>
            <a:off x="5709709" y="3690933"/>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Daily Performance Comparison</a:t>
            </a:r>
          </a:p>
        </p:txBody>
      </p:sp>
      <p:sp>
        <p:nvSpPr>
          <p:cNvPr id="18" name="Text Placeholder 10">
            <a:extLst>
              <a:ext uri="{FF2B5EF4-FFF2-40B4-BE49-F238E27FC236}">
                <a16:creationId xmlns:a16="http://schemas.microsoft.com/office/drawing/2014/main" id="{57254241-4CC7-49E1-ADE3-3E0FFF4D1493}"/>
              </a:ext>
            </a:extLst>
          </p:cNvPr>
          <p:cNvSpPr txBox="1">
            <a:spLocks/>
          </p:cNvSpPr>
          <p:nvPr/>
        </p:nvSpPr>
        <p:spPr>
          <a:xfrm>
            <a:off x="5709708" y="4450170"/>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Year-Over-Year Sales Curves</a:t>
            </a:r>
          </a:p>
        </p:txBody>
      </p:sp>
      <p:sp>
        <p:nvSpPr>
          <p:cNvPr id="23" name="Text Placeholder 5">
            <a:extLst>
              <a:ext uri="{FF2B5EF4-FFF2-40B4-BE49-F238E27FC236}">
                <a16:creationId xmlns:a16="http://schemas.microsoft.com/office/drawing/2014/main" id="{054A8225-C63C-45DA-A54D-A9D418739489}"/>
              </a:ext>
            </a:extLst>
          </p:cNvPr>
          <p:cNvSpPr txBox="1">
            <a:spLocks/>
          </p:cNvSpPr>
          <p:nvPr/>
        </p:nvSpPr>
        <p:spPr>
          <a:xfrm>
            <a:off x="5048023" y="5281340"/>
            <a:ext cx="6572959"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a:t>Filter Requirements:</a:t>
            </a:r>
            <a:endParaRPr lang="en-US" dirty="0"/>
          </a:p>
        </p:txBody>
      </p:sp>
      <p:sp>
        <p:nvSpPr>
          <p:cNvPr id="24" name="Text Placeholder 10">
            <a:extLst>
              <a:ext uri="{FF2B5EF4-FFF2-40B4-BE49-F238E27FC236}">
                <a16:creationId xmlns:a16="http://schemas.microsoft.com/office/drawing/2014/main" id="{3551D3EC-0772-4CDB-A529-13E40E9ECBFF}"/>
              </a:ext>
            </a:extLst>
          </p:cNvPr>
          <p:cNvSpPr txBox="1">
            <a:spLocks/>
          </p:cNvSpPr>
          <p:nvPr/>
        </p:nvSpPr>
        <p:spPr>
          <a:xfrm>
            <a:off x="5739653" y="5942542"/>
            <a:ext cx="5911273" cy="584775"/>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Season and Production, suppressing specific performance types</a:t>
            </a:r>
          </a:p>
        </p:txBody>
      </p:sp>
      <p:pic>
        <p:nvPicPr>
          <p:cNvPr id="26" name="Picture 2" descr="https://dl.boxcloud.com/api/2.0/internal_files/238145361332/versions/251236874164/representations/png_paged_2048x2048/content/1.png?access_token=1!pulQBRD6F_pfiaUCnruocSOFpZKLUABvKEo3VhUYkRhjXQy4KD59zqTYwRAyJ5v1VwUM5oAiyWiRb1iNxKvqvpH1xtbFN_vW_Ps9j8JGsxIY16XSvh0ZKO6nj9jZSOsieiK9tCpjDDxfOvvIdqTdoTEgoMsMhzCxPK7_wPI-XZa8isoSb5e21sIOqz_pvKTfXxqRrc3kmZCO5tBZEzcwJzP559L3lE_nfJmShP9bLJYf0KqOPHKsXiP_y9oHqbRa-BDaOVb1ci1esT3-6wvLw3OxTdWs7NeGe-wd39Rwu_Mm4EYCPCHzPDxp62fcSp9SFM8gpqu1rJ0qhrHGacEJxUEWkWGZe7bA07TyrnwMB3JSyOLE3myZJjlYX46pkyNx4aHoSKBjvlvfZgnjqaADNsroG5QqiuVVxuQMNPw4qbx51r6FiYc4ujHa7zUDvaA6lHaNIbx3i1OyyK3maQ2NRuB-ArTEIghxOrukznNg3YoDAeMkuvP-5yMtuNOujmipDFULiQgmMNfMB7P9iecLe5WtaKNjsruRujjyAy8YQe4kLZdnnTTmgf85gTLelNMq&amp;box_client_name=box-content-preview&amp;box_client_version=2.13.0">
            <a:extLst>
              <a:ext uri="{FF2B5EF4-FFF2-40B4-BE49-F238E27FC236}">
                <a16:creationId xmlns:a16="http://schemas.microsoft.com/office/drawing/2014/main" id="{9FA931B9-25C5-475C-9E7E-2658D00432A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48023" y="5929049"/>
            <a:ext cx="457201" cy="458003"/>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dl.boxcloud.com/api/2.0/internal_files/278785236405/versions/293281662117/representations/jpg_paged_2048x2048/content/1.jpg?access_token=1!Vr6QrRPEqHyW3o55OQjLqu_DiC-x65-6JhDyXZnW43VRJ6j_rOaQPexJAYQ7z-PiJIUJZZPkAJ43JVnI8a8vGLY8BEA-NnOO3ODaRQT0x_Yk47XM5cjH-BDig1MoyOY_CoblN_LqwEbzDLSCgNfaxgYxjaR9zcLBLr3z1Nmyt0acwzZRrC4Q9LNoRiAD53hSH3nzARpxgNsf6yfTzafq4bSQtWA7IuNWKVLUXv5L4Dqsb8oFNCb0-Cnox2eaDkhk5VI4m8J5rfMXABSVAAjt2wDGeiX41GxLgnewhWXyRiTHM9U_5sGLFxX5Hqp_Mz0uIEXICKWO0pz-fUiMh2mBYkLn5fDYj-n0NK1Ns-qc79X6dO6a8hGpS0zYwVy_m06tIoZ0rpEtoIIo6oAH5J0GABCJpZgddckWHzE_EGLXEpiooV0WFXgIsSsP1-AMAs7HwTmo-u1nz7s4fB2z1u4TLorWf6Okd2MLgx-e2AIsCxLprqub4ld0Y5O0PLKWqBjaxoDv7Gp-BetYZsG-WnVis1uG4HbF0uICzJGAbT70vz2ZGgKd9QC6daE9Yp0Wy17Q&amp;box_client_name=box-content-preview&amp;box_client_version=2.13.0">
            <a:extLst>
              <a:ext uri="{FF2B5EF4-FFF2-40B4-BE49-F238E27FC236}">
                <a16:creationId xmlns:a16="http://schemas.microsoft.com/office/drawing/2014/main" id="{DB8F16AB-BCEB-485F-8251-F1378358640C}"/>
              </a:ext>
            </a:extLst>
          </p:cNvPr>
          <p:cNvPicPr>
            <a:picLocks noGrp="1" noChangeAspect="1" noChangeArrowheads="1"/>
          </p:cNvPicPr>
          <p:nvPr>
            <p:ph type="pic" sz="quarter" idx="30"/>
          </p:nvPr>
        </p:nvPicPr>
        <p:blipFill>
          <a:blip r:embed="rId5">
            <a:extLst>
              <a:ext uri="{28A0092B-C50C-407E-A947-70E740481C1C}">
                <a14:useLocalDpi xmlns:a14="http://schemas.microsoft.com/office/drawing/2010/main" val="0"/>
              </a:ext>
            </a:extLst>
          </a:blip>
          <a:srcRect l="78" r="78"/>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06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7" grpId="0"/>
      <p:bldP spid="18" grpId="0"/>
      <p:bldP spid="2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Template: Production Sales Dashboard</a:t>
            </a:r>
          </a:p>
        </p:txBody>
      </p:sp>
      <p:pic>
        <p:nvPicPr>
          <p:cNvPr id="13" name="Picture 12">
            <a:extLst>
              <a:ext uri="{FF2B5EF4-FFF2-40B4-BE49-F238E27FC236}">
                <a16:creationId xmlns:a16="http://schemas.microsoft.com/office/drawing/2014/main" id="{D5C2BA5D-30F7-4802-8A8B-48FEEFB1B45A}"/>
              </a:ext>
            </a:extLst>
          </p:cNvPr>
          <p:cNvPicPr>
            <a:picLocks noChangeAspect="1"/>
          </p:cNvPicPr>
          <p:nvPr/>
        </p:nvPicPr>
        <p:blipFill>
          <a:blip r:embed="rId3"/>
          <a:stretch>
            <a:fillRect/>
          </a:stretch>
        </p:blipFill>
        <p:spPr>
          <a:xfrm>
            <a:off x="2203860" y="964884"/>
            <a:ext cx="9003480" cy="5462860"/>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ECEA0C94-4EF7-4C08-8F03-1C56604C3F03}"/>
              </a:ext>
            </a:extLst>
          </p:cNvPr>
          <p:cNvSpPr/>
          <p:nvPr/>
        </p:nvSpPr>
        <p:spPr>
          <a:xfrm>
            <a:off x="3957320" y="1132840"/>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9550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Template: Production Sales Dashboard</a:t>
            </a:r>
          </a:p>
        </p:txBody>
      </p:sp>
      <p:pic>
        <p:nvPicPr>
          <p:cNvPr id="13" name="Picture 12">
            <a:extLst>
              <a:ext uri="{FF2B5EF4-FFF2-40B4-BE49-F238E27FC236}">
                <a16:creationId xmlns:a16="http://schemas.microsoft.com/office/drawing/2014/main" id="{D5C2BA5D-30F7-4802-8A8B-48FEEFB1B45A}"/>
              </a:ext>
            </a:extLst>
          </p:cNvPr>
          <p:cNvPicPr>
            <a:picLocks noChangeAspect="1"/>
          </p:cNvPicPr>
          <p:nvPr/>
        </p:nvPicPr>
        <p:blipFill>
          <a:blip r:embed="rId3"/>
          <a:stretch>
            <a:fillRect/>
          </a:stretch>
        </p:blipFill>
        <p:spPr>
          <a:xfrm>
            <a:off x="2203860" y="964884"/>
            <a:ext cx="9003480" cy="5462860"/>
          </a:xfrm>
          <a:prstGeom prst="rect">
            <a:avLst/>
          </a:prstGeom>
          <a:ln>
            <a:noFill/>
          </a:ln>
          <a:effectLst>
            <a:outerShdw blurRad="292100" dist="139700" dir="2700000" algn="tl" rotWithShape="0">
              <a:srgbClr val="333333">
                <a:alpha val="65000"/>
              </a:srgbClr>
            </a:outerShdw>
          </a:effectLst>
        </p:spPr>
      </p:pic>
      <p:sp>
        <p:nvSpPr>
          <p:cNvPr id="3" name="Rectangle 2">
            <a:extLst>
              <a:ext uri="{FF2B5EF4-FFF2-40B4-BE49-F238E27FC236}">
                <a16:creationId xmlns:a16="http://schemas.microsoft.com/office/drawing/2014/main" id="{C70605D2-209C-47F2-AFEB-34CAEE220A15}"/>
              </a:ext>
            </a:extLst>
          </p:cNvPr>
          <p:cNvSpPr/>
          <p:nvPr/>
        </p:nvSpPr>
        <p:spPr>
          <a:xfrm>
            <a:off x="2087880" y="1859281"/>
            <a:ext cx="7025640" cy="184404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4" name="Rectangle 3">
            <a:extLst>
              <a:ext uri="{FF2B5EF4-FFF2-40B4-BE49-F238E27FC236}">
                <a16:creationId xmlns:a16="http://schemas.microsoft.com/office/drawing/2014/main" id="{BDF6E007-54D7-49B2-AE80-E6E594C0C709}"/>
              </a:ext>
            </a:extLst>
          </p:cNvPr>
          <p:cNvSpPr/>
          <p:nvPr/>
        </p:nvSpPr>
        <p:spPr>
          <a:xfrm>
            <a:off x="219749" y="1859280"/>
            <a:ext cx="1258531" cy="1477328"/>
          </a:xfrm>
          <a:prstGeom prst="rect">
            <a:avLst/>
          </a:prstGeom>
        </p:spPr>
        <p:txBody>
          <a:bodyPr wrap="square">
            <a:spAutoFit/>
          </a:bodyPr>
          <a:lstStyle/>
          <a:p>
            <a:r>
              <a:rPr lang="en-US" dirty="0">
                <a:solidFill>
                  <a:srgbClr val="FF0000"/>
                </a:solidFill>
              </a:rPr>
              <a:t>Total Sales Revenue and Counts</a:t>
            </a:r>
          </a:p>
        </p:txBody>
      </p:sp>
      <p:sp>
        <p:nvSpPr>
          <p:cNvPr id="14" name="Rectangle 13">
            <a:extLst>
              <a:ext uri="{FF2B5EF4-FFF2-40B4-BE49-F238E27FC236}">
                <a16:creationId xmlns:a16="http://schemas.microsoft.com/office/drawing/2014/main" id="{56509984-8AFE-4DF3-ABCC-6F6FF1C09D7D}"/>
              </a:ext>
            </a:extLst>
          </p:cNvPr>
          <p:cNvSpPr/>
          <p:nvPr/>
        </p:nvSpPr>
        <p:spPr>
          <a:xfrm>
            <a:off x="2087880" y="3815388"/>
            <a:ext cx="4754880" cy="2846725"/>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15" name="Rectangle 14">
            <a:extLst>
              <a:ext uri="{FF2B5EF4-FFF2-40B4-BE49-F238E27FC236}">
                <a16:creationId xmlns:a16="http://schemas.microsoft.com/office/drawing/2014/main" id="{B077407B-25B5-4C56-8650-1F97A2FC67D1}"/>
              </a:ext>
            </a:extLst>
          </p:cNvPr>
          <p:cNvSpPr/>
          <p:nvPr/>
        </p:nvSpPr>
        <p:spPr>
          <a:xfrm>
            <a:off x="219749" y="3815387"/>
            <a:ext cx="1654771" cy="646331"/>
          </a:xfrm>
          <a:prstGeom prst="rect">
            <a:avLst/>
          </a:prstGeom>
        </p:spPr>
        <p:txBody>
          <a:bodyPr wrap="square">
            <a:spAutoFit/>
          </a:bodyPr>
          <a:lstStyle/>
          <a:p>
            <a:r>
              <a:rPr lang="en-US" dirty="0">
                <a:solidFill>
                  <a:srgbClr val="FF0000"/>
                </a:solidFill>
              </a:rPr>
              <a:t>Performance Detail</a:t>
            </a:r>
          </a:p>
        </p:txBody>
      </p:sp>
      <p:sp>
        <p:nvSpPr>
          <p:cNvPr id="8" name="Rectangle 7">
            <a:extLst>
              <a:ext uri="{FF2B5EF4-FFF2-40B4-BE49-F238E27FC236}">
                <a16:creationId xmlns:a16="http://schemas.microsoft.com/office/drawing/2014/main" id="{A70A9F1A-4FFB-4E61-ABB8-363831C796D4}"/>
              </a:ext>
            </a:extLst>
          </p:cNvPr>
          <p:cNvSpPr/>
          <p:nvPr/>
        </p:nvSpPr>
        <p:spPr>
          <a:xfrm>
            <a:off x="3957320" y="1132840"/>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1256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4" grpId="0" animBg="1"/>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Template: Production Sales Dashboard</a:t>
            </a:r>
          </a:p>
        </p:txBody>
      </p:sp>
      <p:sp>
        <p:nvSpPr>
          <p:cNvPr id="4" name="Rectangle 3">
            <a:extLst>
              <a:ext uri="{FF2B5EF4-FFF2-40B4-BE49-F238E27FC236}">
                <a16:creationId xmlns:a16="http://schemas.microsoft.com/office/drawing/2014/main" id="{BDF6E007-54D7-49B2-AE80-E6E594C0C709}"/>
              </a:ext>
            </a:extLst>
          </p:cNvPr>
          <p:cNvSpPr/>
          <p:nvPr/>
        </p:nvSpPr>
        <p:spPr>
          <a:xfrm>
            <a:off x="134471" y="1859280"/>
            <a:ext cx="1740049" cy="646331"/>
          </a:xfrm>
          <a:prstGeom prst="rect">
            <a:avLst/>
          </a:prstGeom>
        </p:spPr>
        <p:txBody>
          <a:bodyPr wrap="square">
            <a:spAutoFit/>
          </a:bodyPr>
          <a:lstStyle/>
          <a:p>
            <a:r>
              <a:rPr lang="en-US" dirty="0">
                <a:solidFill>
                  <a:srgbClr val="FF0000"/>
                </a:solidFill>
              </a:rPr>
              <a:t>Comparative </a:t>
            </a:r>
          </a:p>
          <a:p>
            <a:r>
              <a:rPr lang="en-US" dirty="0">
                <a:solidFill>
                  <a:srgbClr val="FF0000"/>
                </a:solidFill>
              </a:rPr>
              <a:t>Sales Curves</a:t>
            </a:r>
          </a:p>
        </p:txBody>
      </p:sp>
      <p:pic>
        <p:nvPicPr>
          <p:cNvPr id="2" name="Picture 1">
            <a:extLst>
              <a:ext uri="{FF2B5EF4-FFF2-40B4-BE49-F238E27FC236}">
                <a16:creationId xmlns:a16="http://schemas.microsoft.com/office/drawing/2014/main" id="{B3A88FAC-99F3-4011-B914-A68199000250}"/>
              </a:ext>
            </a:extLst>
          </p:cNvPr>
          <p:cNvPicPr>
            <a:picLocks noChangeAspect="1"/>
          </p:cNvPicPr>
          <p:nvPr/>
        </p:nvPicPr>
        <p:blipFill>
          <a:blip r:embed="rId3"/>
          <a:stretch>
            <a:fillRect/>
          </a:stretch>
        </p:blipFill>
        <p:spPr>
          <a:xfrm>
            <a:off x="2179319" y="946492"/>
            <a:ext cx="9034394" cy="5458968"/>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56509984-8AFE-4DF3-ABCC-6F6FF1C09D7D}"/>
              </a:ext>
            </a:extLst>
          </p:cNvPr>
          <p:cNvSpPr/>
          <p:nvPr/>
        </p:nvSpPr>
        <p:spPr>
          <a:xfrm>
            <a:off x="1941636" y="1614993"/>
            <a:ext cx="4916364" cy="4922967"/>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9" name="Rectangle 8">
            <a:extLst>
              <a:ext uri="{FF2B5EF4-FFF2-40B4-BE49-F238E27FC236}">
                <a16:creationId xmlns:a16="http://schemas.microsoft.com/office/drawing/2014/main" id="{ED6DC965-3BCB-4517-9921-0EDC99E0F61B}"/>
              </a:ext>
            </a:extLst>
          </p:cNvPr>
          <p:cNvSpPr/>
          <p:nvPr/>
        </p:nvSpPr>
        <p:spPr>
          <a:xfrm>
            <a:off x="3916680" y="1111096"/>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163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Configuring Filters</a:t>
            </a:r>
          </a:p>
        </p:txBody>
      </p:sp>
      <p:pic>
        <p:nvPicPr>
          <p:cNvPr id="3" name="Picture 2">
            <a:extLst>
              <a:ext uri="{FF2B5EF4-FFF2-40B4-BE49-F238E27FC236}">
                <a16:creationId xmlns:a16="http://schemas.microsoft.com/office/drawing/2014/main" id="{0FB48A88-BDE8-4810-A39F-25197BFC1A71}"/>
              </a:ext>
            </a:extLst>
          </p:cNvPr>
          <p:cNvPicPr>
            <a:picLocks noChangeAspect="1"/>
          </p:cNvPicPr>
          <p:nvPr/>
        </p:nvPicPr>
        <p:blipFill rotWithShape="1">
          <a:blip r:embed="rId3"/>
          <a:srcRect t="1868"/>
          <a:stretch/>
        </p:blipFill>
        <p:spPr>
          <a:xfrm>
            <a:off x="914299" y="975358"/>
            <a:ext cx="2113545" cy="5212080"/>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D09C96F1-4B68-4E81-9D1C-346EBEC93C73}"/>
              </a:ext>
            </a:extLst>
          </p:cNvPr>
          <p:cNvSpPr/>
          <p:nvPr/>
        </p:nvSpPr>
        <p:spPr>
          <a:xfrm>
            <a:off x="219749" y="6292781"/>
            <a:ext cx="3307181" cy="369332"/>
          </a:xfrm>
          <a:prstGeom prst="rect">
            <a:avLst/>
          </a:prstGeom>
        </p:spPr>
        <p:txBody>
          <a:bodyPr wrap="square">
            <a:spAutoFit/>
          </a:bodyPr>
          <a:lstStyle/>
          <a:p>
            <a:pPr algn="ctr"/>
            <a:r>
              <a:rPr lang="en-US" b="1" dirty="0">
                <a:solidFill>
                  <a:schemeClr val="tx2"/>
                </a:solidFill>
              </a:rPr>
              <a:t>ORIGINAL</a:t>
            </a:r>
          </a:p>
        </p:txBody>
      </p:sp>
      <p:sp>
        <p:nvSpPr>
          <p:cNvPr id="6" name="Arrow: Right 5">
            <a:extLst>
              <a:ext uri="{FF2B5EF4-FFF2-40B4-BE49-F238E27FC236}">
                <a16:creationId xmlns:a16="http://schemas.microsoft.com/office/drawing/2014/main" id="{59865099-DCFA-4BB9-ADD9-2CA3F88D11D4}"/>
              </a:ext>
            </a:extLst>
          </p:cNvPr>
          <p:cNvSpPr/>
          <p:nvPr/>
        </p:nvSpPr>
        <p:spPr>
          <a:xfrm>
            <a:off x="3525913" y="3063240"/>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8F0C1E9-C63E-4A25-9CA7-253243686C2F}"/>
              </a:ext>
            </a:extLst>
          </p:cNvPr>
          <p:cNvSpPr/>
          <p:nvPr/>
        </p:nvSpPr>
        <p:spPr>
          <a:xfrm>
            <a:off x="4314868" y="6320578"/>
            <a:ext cx="3307181" cy="369332"/>
          </a:xfrm>
          <a:prstGeom prst="rect">
            <a:avLst/>
          </a:prstGeom>
        </p:spPr>
        <p:txBody>
          <a:bodyPr wrap="square">
            <a:spAutoFit/>
          </a:bodyPr>
          <a:lstStyle/>
          <a:p>
            <a:pPr algn="ctr"/>
            <a:r>
              <a:rPr lang="en-US" b="1" dirty="0">
                <a:solidFill>
                  <a:schemeClr val="tx2"/>
                </a:solidFill>
              </a:rPr>
              <a:t>CONFIGURED</a:t>
            </a:r>
          </a:p>
        </p:txBody>
      </p:sp>
      <p:pic>
        <p:nvPicPr>
          <p:cNvPr id="8" name="Picture 7">
            <a:extLst>
              <a:ext uri="{FF2B5EF4-FFF2-40B4-BE49-F238E27FC236}">
                <a16:creationId xmlns:a16="http://schemas.microsoft.com/office/drawing/2014/main" id="{FDFE8687-DE52-4E44-AFC0-9C75AD417612}"/>
              </a:ext>
            </a:extLst>
          </p:cNvPr>
          <p:cNvPicPr>
            <a:picLocks noChangeAspect="1"/>
          </p:cNvPicPr>
          <p:nvPr/>
        </p:nvPicPr>
        <p:blipFill>
          <a:blip r:embed="rId4"/>
          <a:stretch>
            <a:fillRect/>
          </a:stretch>
        </p:blipFill>
        <p:spPr>
          <a:xfrm>
            <a:off x="4999489" y="975358"/>
            <a:ext cx="2193021" cy="5212080"/>
          </a:xfrm>
          <a:prstGeom prst="rect">
            <a:avLst/>
          </a:prstGeom>
          <a:ln>
            <a:noFill/>
          </a:ln>
          <a:effectLst>
            <a:outerShdw blurRad="292100" dist="139700" dir="2700000" algn="tl" rotWithShape="0">
              <a:srgbClr val="333333">
                <a:alpha val="65000"/>
              </a:srgbClr>
            </a:outerShdw>
          </a:effectLst>
        </p:spPr>
      </p:pic>
      <p:sp>
        <p:nvSpPr>
          <p:cNvPr id="13" name="Rectangle 12">
            <a:extLst>
              <a:ext uri="{FF2B5EF4-FFF2-40B4-BE49-F238E27FC236}">
                <a16:creationId xmlns:a16="http://schemas.microsoft.com/office/drawing/2014/main" id="{A556ADAA-1DFD-4F1F-9D32-28F2769EFB1D}"/>
              </a:ext>
            </a:extLst>
          </p:cNvPr>
          <p:cNvSpPr/>
          <p:nvPr/>
        </p:nvSpPr>
        <p:spPr>
          <a:xfrm>
            <a:off x="8251229" y="975358"/>
            <a:ext cx="3376891" cy="3139321"/>
          </a:xfrm>
          <a:prstGeom prst="rect">
            <a:avLst/>
          </a:prstGeom>
        </p:spPr>
        <p:txBody>
          <a:bodyPr wrap="square">
            <a:spAutoFit/>
          </a:bodyPr>
          <a:lstStyle/>
          <a:p>
            <a:r>
              <a:rPr lang="en-US" dirty="0">
                <a:solidFill>
                  <a:srgbClr val="FF0000"/>
                </a:solidFill>
              </a:rPr>
              <a:t>Removed Shipping Filter</a:t>
            </a:r>
          </a:p>
          <a:p>
            <a:endParaRPr lang="en-US" dirty="0">
              <a:solidFill>
                <a:srgbClr val="FF0000"/>
              </a:solidFill>
            </a:endParaRPr>
          </a:p>
          <a:p>
            <a:r>
              <a:rPr lang="en-US" dirty="0">
                <a:solidFill>
                  <a:srgbClr val="FF0000"/>
                </a:solidFill>
              </a:rPr>
              <a:t>Removed Fiscal Year</a:t>
            </a:r>
          </a:p>
          <a:p>
            <a:endParaRPr lang="en-US" dirty="0">
              <a:solidFill>
                <a:srgbClr val="FF0000"/>
              </a:solidFill>
            </a:endParaRPr>
          </a:p>
          <a:p>
            <a:r>
              <a:rPr lang="en-US" dirty="0">
                <a:solidFill>
                  <a:srgbClr val="FF0000"/>
                </a:solidFill>
              </a:rPr>
              <a:t>Configured Season Type &amp; Production</a:t>
            </a:r>
          </a:p>
          <a:p>
            <a:endParaRPr lang="en-US" dirty="0">
              <a:solidFill>
                <a:srgbClr val="FF0000"/>
              </a:solidFill>
            </a:endParaRPr>
          </a:p>
          <a:p>
            <a:r>
              <a:rPr lang="en-US" dirty="0">
                <a:solidFill>
                  <a:srgbClr val="FF0000"/>
                </a:solidFill>
              </a:rPr>
              <a:t>Added a Filter to suppress any Performances with “Gold” in the title (Non-Revenue Performances)*</a:t>
            </a:r>
          </a:p>
        </p:txBody>
      </p:sp>
    </p:spTree>
    <p:extLst>
      <p:ext uri="{BB962C8B-B14F-4D97-AF65-F5344CB8AC3E}">
        <p14:creationId xmlns:p14="http://schemas.microsoft.com/office/powerpoint/2010/main" val="1341602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Configuring Filters</a:t>
            </a:r>
          </a:p>
        </p:txBody>
      </p:sp>
      <p:sp>
        <p:nvSpPr>
          <p:cNvPr id="7" name="Rectangle 6">
            <a:extLst>
              <a:ext uri="{FF2B5EF4-FFF2-40B4-BE49-F238E27FC236}">
                <a16:creationId xmlns:a16="http://schemas.microsoft.com/office/drawing/2014/main" id="{D09C96F1-4B68-4E81-9D1C-346EBEC93C73}"/>
              </a:ext>
            </a:extLst>
          </p:cNvPr>
          <p:cNvSpPr/>
          <p:nvPr/>
        </p:nvSpPr>
        <p:spPr>
          <a:xfrm>
            <a:off x="753149" y="6201394"/>
            <a:ext cx="3307181" cy="369332"/>
          </a:xfrm>
          <a:prstGeom prst="rect">
            <a:avLst/>
          </a:prstGeom>
        </p:spPr>
        <p:txBody>
          <a:bodyPr wrap="square">
            <a:spAutoFit/>
          </a:bodyPr>
          <a:lstStyle/>
          <a:p>
            <a:pPr algn="ctr"/>
            <a:r>
              <a:rPr lang="en-US" b="1" dirty="0">
                <a:solidFill>
                  <a:schemeClr val="tx2"/>
                </a:solidFill>
              </a:rPr>
              <a:t>ORIGINAL</a:t>
            </a:r>
          </a:p>
        </p:txBody>
      </p:sp>
      <p:sp>
        <p:nvSpPr>
          <p:cNvPr id="6" name="Arrow: Right 5">
            <a:extLst>
              <a:ext uri="{FF2B5EF4-FFF2-40B4-BE49-F238E27FC236}">
                <a16:creationId xmlns:a16="http://schemas.microsoft.com/office/drawing/2014/main" id="{59865099-DCFA-4BB9-ADD9-2CA3F88D11D4}"/>
              </a:ext>
            </a:extLst>
          </p:cNvPr>
          <p:cNvSpPr/>
          <p:nvPr/>
        </p:nvSpPr>
        <p:spPr>
          <a:xfrm>
            <a:off x="5430913" y="3040380"/>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8F0C1E9-C63E-4A25-9CA7-253243686C2F}"/>
              </a:ext>
            </a:extLst>
          </p:cNvPr>
          <p:cNvSpPr/>
          <p:nvPr/>
        </p:nvSpPr>
        <p:spPr>
          <a:xfrm>
            <a:off x="7621948" y="6260962"/>
            <a:ext cx="3307181" cy="369332"/>
          </a:xfrm>
          <a:prstGeom prst="rect">
            <a:avLst/>
          </a:prstGeom>
        </p:spPr>
        <p:txBody>
          <a:bodyPr wrap="square">
            <a:spAutoFit/>
          </a:bodyPr>
          <a:lstStyle/>
          <a:p>
            <a:pPr algn="ctr"/>
            <a:r>
              <a:rPr lang="en-US" b="1" dirty="0">
                <a:solidFill>
                  <a:schemeClr val="tx2"/>
                </a:solidFill>
              </a:rPr>
              <a:t>CONFIGURED</a:t>
            </a:r>
          </a:p>
        </p:txBody>
      </p:sp>
      <p:pic>
        <p:nvPicPr>
          <p:cNvPr id="2" name="Picture 1">
            <a:extLst>
              <a:ext uri="{FF2B5EF4-FFF2-40B4-BE49-F238E27FC236}">
                <a16:creationId xmlns:a16="http://schemas.microsoft.com/office/drawing/2014/main" id="{DFE88042-3D88-4C25-BA92-8B746372AE9E}"/>
              </a:ext>
            </a:extLst>
          </p:cNvPr>
          <p:cNvPicPr>
            <a:picLocks noChangeAspect="1"/>
          </p:cNvPicPr>
          <p:nvPr/>
        </p:nvPicPr>
        <p:blipFill>
          <a:blip r:embed="rId3"/>
          <a:stretch>
            <a:fillRect/>
          </a:stretch>
        </p:blipFill>
        <p:spPr>
          <a:xfrm>
            <a:off x="280709" y="1413298"/>
            <a:ext cx="4738332" cy="438912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BA75A283-3587-4505-AD23-EC10CC3C629A}"/>
              </a:ext>
            </a:extLst>
          </p:cNvPr>
          <p:cNvPicPr>
            <a:picLocks noChangeAspect="1"/>
          </p:cNvPicPr>
          <p:nvPr/>
        </p:nvPicPr>
        <p:blipFill>
          <a:blip r:embed="rId4"/>
          <a:stretch>
            <a:fillRect/>
          </a:stretch>
        </p:blipFill>
        <p:spPr>
          <a:xfrm>
            <a:off x="6729240" y="1413298"/>
            <a:ext cx="4689000" cy="43891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2180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Customizing an Existing Widget</a:t>
            </a:r>
          </a:p>
        </p:txBody>
      </p:sp>
      <p:pic>
        <p:nvPicPr>
          <p:cNvPr id="2" name="Picture 1">
            <a:extLst>
              <a:ext uri="{FF2B5EF4-FFF2-40B4-BE49-F238E27FC236}">
                <a16:creationId xmlns:a16="http://schemas.microsoft.com/office/drawing/2014/main" id="{B3A88FAC-99F3-4011-B914-A68199000250}"/>
              </a:ext>
            </a:extLst>
          </p:cNvPr>
          <p:cNvPicPr>
            <a:picLocks noChangeAspect="1"/>
          </p:cNvPicPr>
          <p:nvPr/>
        </p:nvPicPr>
        <p:blipFill>
          <a:blip r:embed="rId3"/>
          <a:stretch>
            <a:fillRect/>
          </a:stretch>
        </p:blipFill>
        <p:spPr>
          <a:xfrm>
            <a:off x="1578803" y="946492"/>
            <a:ext cx="9034394" cy="5458968"/>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56509984-8AFE-4DF3-ABCC-6F6FF1C09D7D}"/>
              </a:ext>
            </a:extLst>
          </p:cNvPr>
          <p:cNvSpPr/>
          <p:nvPr/>
        </p:nvSpPr>
        <p:spPr>
          <a:xfrm>
            <a:off x="1332036" y="1630233"/>
            <a:ext cx="4916364" cy="4922967"/>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6" name="Rectangle 5">
            <a:extLst>
              <a:ext uri="{FF2B5EF4-FFF2-40B4-BE49-F238E27FC236}">
                <a16:creationId xmlns:a16="http://schemas.microsoft.com/office/drawing/2014/main" id="{5D7EF878-A8EC-4A79-AD57-4E1C5FD30090}"/>
              </a:ext>
            </a:extLst>
          </p:cNvPr>
          <p:cNvSpPr/>
          <p:nvPr/>
        </p:nvSpPr>
        <p:spPr>
          <a:xfrm>
            <a:off x="3322320" y="106738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119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Customizing an Existing Widget</a:t>
            </a:r>
          </a:p>
        </p:txBody>
      </p:sp>
      <p:pic>
        <p:nvPicPr>
          <p:cNvPr id="3" name="Picture 2">
            <a:extLst>
              <a:ext uri="{FF2B5EF4-FFF2-40B4-BE49-F238E27FC236}">
                <a16:creationId xmlns:a16="http://schemas.microsoft.com/office/drawing/2014/main" id="{35102870-B564-4795-8D75-DE3CC2457360}"/>
              </a:ext>
            </a:extLst>
          </p:cNvPr>
          <p:cNvPicPr>
            <a:picLocks noChangeAspect="1"/>
          </p:cNvPicPr>
          <p:nvPr/>
        </p:nvPicPr>
        <p:blipFill>
          <a:blip r:embed="rId3"/>
          <a:stretch>
            <a:fillRect/>
          </a:stretch>
        </p:blipFill>
        <p:spPr>
          <a:xfrm>
            <a:off x="1429462" y="876034"/>
            <a:ext cx="9333075" cy="5458968"/>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5A1CB1FB-7A7E-49AD-93BA-F3ACCA5CBCEA}"/>
              </a:ext>
            </a:extLst>
          </p:cNvPr>
          <p:cNvSpPr/>
          <p:nvPr/>
        </p:nvSpPr>
        <p:spPr>
          <a:xfrm>
            <a:off x="10165080" y="1493520"/>
            <a:ext cx="289560" cy="35052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8" name="Rectangle 7">
            <a:extLst>
              <a:ext uri="{FF2B5EF4-FFF2-40B4-BE49-F238E27FC236}">
                <a16:creationId xmlns:a16="http://schemas.microsoft.com/office/drawing/2014/main" id="{1814BA73-7E6C-4E78-A797-094E132711FD}"/>
              </a:ext>
            </a:extLst>
          </p:cNvPr>
          <p:cNvSpPr/>
          <p:nvPr/>
        </p:nvSpPr>
        <p:spPr>
          <a:xfrm>
            <a:off x="3215640" y="103182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142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Customizing an Existing Widget</a:t>
            </a:r>
          </a:p>
        </p:txBody>
      </p:sp>
      <p:pic>
        <p:nvPicPr>
          <p:cNvPr id="2" name="Picture 1">
            <a:extLst>
              <a:ext uri="{FF2B5EF4-FFF2-40B4-BE49-F238E27FC236}">
                <a16:creationId xmlns:a16="http://schemas.microsoft.com/office/drawing/2014/main" id="{77645DEB-B4F2-4314-8B3E-6CC9F439E61F}"/>
              </a:ext>
            </a:extLst>
          </p:cNvPr>
          <p:cNvPicPr>
            <a:picLocks noChangeAspect="1"/>
          </p:cNvPicPr>
          <p:nvPr/>
        </p:nvPicPr>
        <p:blipFill>
          <a:blip r:embed="rId3"/>
          <a:stretch>
            <a:fillRect/>
          </a:stretch>
        </p:blipFill>
        <p:spPr>
          <a:xfrm>
            <a:off x="700759" y="1002635"/>
            <a:ext cx="10790483" cy="5212080"/>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B9C0AAF7-3AD4-4C88-A219-6BFDA035EADD}"/>
              </a:ext>
            </a:extLst>
          </p:cNvPr>
          <p:cNvSpPr/>
          <p:nvPr/>
        </p:nvSpPr>
        <p:spPr>
          <a:xfrm>
            <a:off x="9645904" y="1754198"/>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B599F4B-85E1-4C40-9CB5-95EAFCA8A6D5}"/>
              </a:ext>
            </a:extLst>
          </p:cNvPr>
          <p:cNvSpPr/>
          <p:nvPr/>
        </p:nvSpPr>
        <p:spPr>
          <a:xfrm>
            <a:off x="700758" y="3608675"/>
            <a:ext cx="1883302" cy="2478226"/>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319238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Customizing an Existing Widget</a:t>
            </a:r>
          </a:p>
        </p:txBody>
      </p:sp>
      <p:grpSp>
        <p:nvGrpSpPr>
          <p:cNvPr id="5" name="Group 4">
            <a:extLst>
              <a:ext uri="{FF2B5EF4-FFF2-40B4-BE49-F238E27FC236}">
                <a16:creationId xmlns:a16="http://schemas.microsoft.com/office/drawing/2014/main" id="{4F32BD52-805A-4F4C-AF98-7DD11E0ED171}"/>
              </a:ext>
            </a:extLst>
          </p:cNvPr>
          <p:cNvGrpSpPr/>
          <p:nvPr/>
        </p:nvGrpSpPr>
        <p:grpSpPr>
          <a:xfrm>
            <a:off x="687178" y="964308"/>
            <a:ext cx="10817644" cy="5212080"/>
            <a:chOff x="687178" y="964308"/>
            <a:chExt cx="10817644" cy="5212080"/>
          </a:xfrm>
        </p:grpSpPr>
        <p:pic>
          <p:nvPicPr>
            <p:cNvPr id="3" name="Picture 2">
              <a:extLst>
                <a:ext uri="{FF2B5EF4-FFF2-40B4-BE49-F238E27FC236}">
                  <a16:creationId xmlns:a16="http://schemas.microsoft.com/office/drawing/2014/main" id="{8072F396-6918-4F7C-A958-7F9D2A532FEF}"/>
                </a:ext>
              </a:extLst>
            </p:cNvPr>
            <p:cNvPicPr>
              <a:picLocks noChangeAspect="1"/>
            </p:cNvPicPr>
            <p:nvPr/>
          </p:nvPicPr>
          <p:blipFill>
            <a:blip r:embed="rId3"/>
            <a:stretch>
              <a:fillRect/>
            </a:stretch>
          </p:blipFill>
          <p:spPr>
            <a:xfrm>
              <a:off x="687178" y="964308"/>
              <a:ext cx="10817644" cy="5212080"/>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BF988A71-5D83-4B34-8D5F-15822C7FEED4}"/>
                </a:ext>
              </a:extLst>
            </p:cNvPr>
            <p:cNvSpPr/>
            <p:nvPr/>
          </p:nvSpPr>
          <p:spPr>
            <a:xfrm>
              <a:off x="9621520" y="1687142"/>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CEAE509-234D-4ABC-AEAB-3CB7C66F5F63}"/>
              </a:ext>
            </a:extLst>
          </p:cNvPr>
          <p:cNvSpPr/>
          <p:nvPr/>
        </p:nvSpPr>
        <p:spPr>
          <a:xfrm>
            <a:off x="9621520" y="3429000"/>
            <a:ext cx="1883302" cy="751258"/>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9" name="Rectangle 8">
            <a:extLst>
              <a:ext uri="{FF2B5EF4-FFF2-40B4-BE49-F238E27FC236}">
                <a16:creationId xmlns:a16="http://schemas.microsoft.com/office/drawing/2014/main" id="{35B20CCB-1990-4D11-8824-1881A0682F31}"/>
              </a:ext>
            </a:extLst>
          </p:cNvPr>
          <p:cNvSpPr/>
          <p:nvPr/>
        </p:nvSpPr>
        <p:spPr>
          <a:xfrm>
            <a:off x="9664192" y="1687142"/>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4BFA188-56AC-42BC-B93E-ADE3375AC2C9}"/>
              </a:ext>
            </a:extLst>
          </p:cNvPr>
          <p:cNvSpPr/>
          <p:nvPr/>
        </p:nvSpPr>
        <p:spPr>
          <a:xfrm>
            <a:off x="9621520" y="1687142"/>
            <a:ext cx="1883302" cy="751258"/>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417678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Customizing an Existing Widget</a:t>
            </a:r>
          </a:p>
        </p:txBody>
      </p:sp>
      <p:pic>
        <p:nvPicPr>
          <p:cNvPr id="7" name="Picture 6">
            <a:extLst>
              <a:ext uri="{FF2B5EF4-FFF2-40B4-BE49-F238E27FC236}">
                <a16:creationId xmlns:a16="http://schemas.microsoft.com/office/drawing/2014/main" id="{93CC7997-08A9-4487-97A3-F172B85A5226}"/>
              </a:ext>
            </a:extLst>
          </p:cNvPr>
          <p:cNvPicPr>
            <a:picLocks noChangeAspect="1"/>
          </p:cNvPicPr>
          <p:nvPr/>
        </p:nvPicPr>
        <p:blipFill>
          <a:blip r:embed="rId3"/>
          <a:stretch>
            <a:fillRect/>
          </a:stretch>
        </p:blipFill>
        <p:spPr>
          <a:xfrm>
            <a:off x="693863" y="960674"/>
            <a:ext cx="10804273" cy="52120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039192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Customizing an Existing Widget</a:t>
            </a:r>
          </a:p>
        </p:txBody>
      </p:sp>
      <p:pic>
        <p:nvPicPr>
          <p:cNvPr id="2" name="Picture 1">
            <a:extLst>
              <a:ext uri="{FF2B5EF4-FFF2-40B4-BE49-F238E27FC236}">
                <a16:creationId xmlns:a16="http://schemas.microsoft.com/office/drawing/2014/main" id="{2CE6DCCF-5D89-4934-85F6-97536074FF08}"/>
              </a:ext>
            </a:extLst>
          </p:cNvPr>
          <p:cNvPicPr>
            <a:picLocks noChangeAspect="1"/>
          </p:cNvPicPr>
          <p:nvPr/>
        </p:nvPicPr>
        <p:blipFill>
          <a:blip r:embed="rId3"/>
          <a:stretch>
            <a:fillRect/>
          </a:stretch>
        </p:blipFill>
        <p:spPr>
          <a:xfrm>
            <a:off x="693863" y="822960"/>
            <a:ext cx="10804273" cy="5212080"/>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1D793A3E-472F-4ECF-9D06-F98FE64F03C1}"/>
              </a:ext>
            </a:extLst>
          </p:cNvPr>
          <p:cNvSpPr/>
          <p:nvPr/>
        </p:nvSpPr>
        <p:spPr>
          <a:xfrm>
            <a:off x="9664192" y="1534742"/>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66585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Customizing an Existing Widget</a:t>
            </a:r>
          </a:p>
        </p:txBody>
      </p:sp>
      <p:pic>
        <p:nvPicPr>
          <p:cNvPr id="2" name="Picture 1">
            <a:extLst>
              <a:ext uri="{FF2B5EF4-FFF2-40B4-BE49-F238E27FC236}">
                <a16:creationId xmlns:a16="http://schemas.microsoft.com/office/drawing/2014/main" id="{2CE6DCCF-5D89-4934-85F6-97536074FF08}"/>
              </a:ext>
            </a:extLst>
          </p:cNvPr>
          <p:cNvPicPr>
            <a:picLocks noChangeAspect="1"/>
          </p:cNvPicPr>
          <p:nvPr/>
        </p:nvPicPr>
        <p:blipFill>
          <a:blip r:embed="rId3"/>
          <a:stretch>
            <a:fillRect/>
          </a:stretch>
        </p:blipFill>
        <p:spPr>
          <a:xfrm>
            <a:off x="693863" y="822960"/>
            <a:ext cx="10804273" cy="5212080"/>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1D793A3E-472F-4ECF-9D06-F98FE64F03C1}"/>
              </a:ext>
            </a:extLst>
          </p:cNvPr>
          <p:cNvSpPr/>
          <p:nvPr/>
        </p:nvSpPr>
        <p:spPr>
          <a:xfrm>
            <a:off x="9664192" y="1534742"/>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A3B17FE-E7F0-44FD-A806-E1076B2001E0}"/>
              </a:ext>
            </a:extLst>
          </p:cNvPr>
          <p:cNvSpPr/>
          <p:nvPr/>
        </p:nvSpPr>
        <p:spPr>
          <a:xfrm>
            <a:off x="558800" y="1976120"/>
            <a:ext cx="2133600" cy="159004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7" name="Rectangle 6">
            <a:extLst>
              <a:ext uri="{FF2B5EF4-FFF2-40B4-BE49-F238E27FC236}">
                <a16:creationId xmlns:a16="http://schemas.microsoft.com/office/drawing/2014/main" id="{EE338B22-3FB1-47A1-9242-6ECE0ADF0B22}"/>
              </a:ext>
            </a:extLst>
          </p:cNvPr>
          <p:cNvSpPr/>
          <p:nvPr/>
        </p:nvSpPr>
        <p:spPr>
          <a:xfrm>
            <a:off x="693863" y="6258562"/>
            <a:ext cx="10623023" cy="369332"/>
          </a:xfrm>
          <a:prstGeom prst="rect">
            <a:avLst/>
          </a:prstGeom>
        </p:spPr>
        <p:txBody>
          <a:bodyPr wrap="square">
            <a:spAutoFit/>
          </a:bodyPr>
          <a:lstStyle/>
          <a:p>
            <a:r>
              <a:rPr lang="en-US" dirty="0">
                <a:solidFill>
                  <a:srgbClr val="FF0000"/>
                </a:solidFill>
              </a:rPr>
              <a:t>TIP: Some widgets are configured to switch between different values. Use the toggle to set!</a:t>
            </a:r>
          </a:p>
        </p:txBody>
      </p:sp>
      <p:pic>
        <p:nvPicPr>
          <p:cNvPr id="8" name="Picture 4" descr="https://dl.boxcloud.com/api/2.0/internal_files/238145350314/versions/251236866474/representations/png_paged_2048x2048/content/1.png?access_token=1!R_ndx8t7inUT_jlNpQB5jCk7eGpnSCBLWOHaXJ9rWJ0cuP1rghiHy6k6jmyR2JWKe-qzf1ziUYOxuRCYfv1AiVRaHbfaGN29yZS6fcpjPEJRz-egtHI_9o6Ln-ummrY0FK5m3YgpATE0SDxPyMcC9L--9fqnTzDNWblKRKZfmbiQNY72o0puS_UXZXBLEKIKe1qyQij1NL0c6J_jdttMXObdifaSq188ye45e2MPoKEvTRUQNXEVPm5AYChDIAYKVazzMG1UjZPG_U84ouubqnONw-BMewEArV1LCiUZB9TiJmTI405gHrU4kk8WIs0iVOJCyd1Zmn4FXS-cK7nFd7xWvve_BA14oXjnsa5aVj4MjDgasfetFEgN1MWSYnPKfFpNMVsRBwhkHyB3Axebyar_A16g94hqf1UTZvbx0CbTO6RHAnsSxGBMNP9Kzq5RCFq4BZdH9eX8P6ysMu6xLBaQVUGnTdV9WzCWumvP8YTovs8AhWVfO2xGGLSTbaysiBdMhoysZvLrRT3GL50_MoZKbibc7qSU4YdufLG0XjkmiNom3oNwLZLHV-9wXwO3&amp;box_client_name=box-content-preview&amp;box_client_version=2.13.0">
            <a:extLst>
              <a:ext uri="{FF2B5EF4-FFF2-40B4-BE49-F238E27FC236}">
                <a16:creationId xmlns:a16="http://schemas.microsoft.com/office/drawing/2014/main" id="{9EC08A5B-14A0-4637-A3A5-ED6F4E54A87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0463" y="62049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6071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7" name="Arrow: Right 6">
            <a:extLst>
              <a:ext uri="{FF2B5EF4-FFF2-40B4-BE49-F238E27FC236}">
                <a16:creationId xmlns:a16="http://schemas.microsoft.com/office/drawing/2014/main" id="{935D5B49-AF3D-4D17-B448-B2B72F9F52C1}"/>
              </a:ext>
            </a:extLst>
          </p:cNvPr>
          <p:cNvSpPr/>
          <p:nvPr/>
        </p:nvSpPr>
        <p:spPr>
          <a:xfrm>
            <a:off x="4465002" y="3204216"/>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07BC1BEA-4445-4828-85C6-64C326D72863}"/>
              </a:ext>
            </a:extLst>
          </p:cNvPr>
          <p:cNvGraphicFramePr>
            <a:graphicFrameLocks noChangeAspect="1"/>
          </p:cNvGraphicFramePr>
          <p:nvPr>
            <p:extLst>
              <p:ext uri="{D42A27DB-BD31-4B8C-83A1-F6EECF244321}">
                <p14:modId xmlns:p14="http://schemas.microsoft.com/office/powerpoint/2010/main" val="3560143774"/>
              </p:ext>
            </p:extLst>
          </p:nvPr>
        </p:nvGraphicFramePr>
        <p:xfrm>
          <a:off x="346174" y="764843"/>
          <a:ext cx="3566160" cy="5869910"/>
        </p:xfrm>
        <a:graphic>
          <a:graphicData uri="http://schemas.openxmlformats.org/presentationml/2006/ole">
            <mc:AlternateContent xmlns:mc="http://schemas.openxmlformats.org/markup-compatibility/2006">
              <mc:Choice xmlns:v="urn:schemas-microsoft-com:vml" Requires="v">
                <p:oleObj name="Acrobat Document" r:id="rId3" imgW="4663262" imgH="7680960" progId="AcroExch.Document.DC">
                  <p:embed/>
                </p:oleObj>
              </mc:Choice>
              <mc:Fallback>
                <p:oleObj name="Acrobat Document" r:id="rId3" imgW="4663262" imgH="7680960" progId="AcroExch.Document.DC">
                  <p:embed/>
                  <p:pic>
                    <p:nvPicPr>
                      <p:cNvPr id="2" name="Object 1">
                        <a:extLst>
                          <a:ext uri="{FF2B5EF4-FFF2-40B4-BE49-F238E27FC236}">
                            <a16:creationId xmlns:a16="http://schemas.microsoft.com/office/drawing/2014/main" id="{07BC1BEA-4445-4828-85C6-64C326D72863}"/>
                          </a:ext>
                        </a:extLst>
                      </p:cNvPr>
                      <p:cNvPicPr/>
                      <p:nvPr/>
                    </p:nvPicPr>
                    <p:blipFill>
                      <a:blip r:embed="rId4"/>
                      <a:stretch>
                        <a:fillRect/>
                      </a:stretch>
                    </p:blipFill>
                    <p:spPr>
                      <a:xfrm>
                        <a:off x="346174" y="764843"/>
                        <a:ext cx="3566160" cy="5869910"/>
                      </a:xfrm>
                      <a:prstGeom prst="rect">
                        <a:avLst/>
                      </a:prstGeom>
                      <a:ln>
                        <a:solidFill>
                          <a:schemeClr val="tx1"/>
                        </a:solidFill>
                      </a:ln>
                    </p:spPr>
                  </p:pic>
                </p:oleObj>
              </mc:Fallback>
            </mc:AlternateContent>
          </a:graphicData>
        </a:graphic>
      </p:graphicFrame>
      <p:graphicFrame>
        <p:nvGraphicFramePr>
          <p:cNvPr id="3" name="Object 2">
            <a:extLst>
              <a:ext uri="{FF2B5EF4-FFF2-40B4-BE49-F238E27FC236}">
                <a16:creationId xmlns:a16="http://schemas.microsoft.com/office/drawing/2014/main" id="{9178A358-DAA6-47D2-99A8-1AE758ED14C7}"/>
              </a:ext>
            </a:extLst>
          </p:cNvPr>
          <p:cNvGraphicFramePr>
            <a:graphicFrameLocks noChangeAspect="1"/>
          </p:cNvGraphicFramePr>
          <p:nvPr>
            <p:extLst>
              <p:ext uri="{D42A27DB-BD31-4B8C-83A1-F6EECF244321}">
                <p14:modId xmlns:p14="http://schemas.microsoft.com/office/powerpoint/2010/main" val="68572572"/>
              </p:ext>
            </p:extLst>
          </p:nvPr>
        </p:nvGraphicFramePr>
        <p:xfrm>
          <a:off x="6008270" y="764843"/>
          <a:ext cx="3566160" cy="5869910"/>
        </p:xfrm>
        <a:graphic>
          <a:graphicData uri="http://schemas.openxmlformats.org/presentationml/2006/ole">
            <mc:AlternateContent xmlns:mc="http://schemas.openxmlformats.org/markup-compatibility/2006">
              <mc:Choice xmlns:v="urn:schemas-microsoft-com:vml" Requires="v">
                <p:oleObj name="Acrobat Document" r:id="rId5" imgW="4663262" imgH="7680960" progId="AcroExch.Document.DC">
                  <p:embed/>
                </p:oleObj>
              </mc:Choice>
              <mc:Fallback>
                <p:oleObj name="Acrobat Document" r:id="rId5" imgW="4663262" imgH="7680960" progId="AcroExch.Document.DC">
                  <p:embed/>
                  <p:pic>
                    <p:nvPicPr>
                      <p:cNvPr id="3" name="Object 2">
                        <a:extLst>
                          <a:ext uri="{FF2B5EF4-FFF2-40B4-BE49-F238E27FC236}">
                            <a16:creationId xmlns:a16="http://schemas.microsoft.com/office/drawing/2014/main" id="{9178A358-DAA6-47D2-99A8-1AE758ED14C7}"/>
                          </a:ext>
                        </a:extLst>
                      </p:cNvPr>
                      <p:cNvPicPr/>
                      <p:nvPr/>
                    </p:nvPicPr>
                    <p:blipFill>
                      <a:blip r:embed="rId6"/>
                      <a:stretch>
                        <a:fillRect/>
                      </a:stretch>
                    </p:blipFill>
                    <p:spPr>
                      <a:xfrm>
                        <a:off x="6008270" y="764843"/>
                        <a:ext cx="3566160" cy="5869910"/>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273434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6" name="Rectangle 5">
            <a:extLst>
              <a:ext uri="{FF2B5EF4-FFF2-40B4-BE49-F238E27FC236}">
                <a16:creationId xmlns:a16="http://schemas.microsoft.com/office/drawing/2014/main" id="{B9C0AAF7-3AD4-4C88-A219-6BFDA035EADD}"/>
              </a:ext>
            </a:extLst>
          </p:cNvPr>
          <p:cNvSpPr/>
          <p:nvPr/>
        </p:nvSpPr>
        <p:spPr>
          <a:xfrm>
            <a:off x="9645904" y="1754198"/>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Right 6">
            <a:extLst>
              <a:ext uri="{FF2B5EF4-FFF2-40B4-BE49-F238E27FC236}">
                <a16:creationId xmlns:a16="http://schemas.microsoft.com/office/drawing/2014/main" id="{935D5B49-AF3D-4D17-B448-B2B72F9F52C1}"/>
              </a:ext>
            </a:extLst>
          </p:cNvPr>
          <p:cNvSpPr/>
          <p:nvPr/>
        </p:nvSpPr>
        <p:spPr>
          <a:xfrm>
            <a:off x="4465002" y="3204216"/>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07BC1BEA-4445-4828-85C6-64C326D72863}"/>
              </a:ext>
            </a:extLst>
          </p:cNvPr>
          <p:cNvGraphicFramePr>
            <a:graphicFrameLocks noChangeAspect="1"/>
          </p:cNvGraphicFramePr>
          <p:nvPr/>
        </p:nvGraphicFramePr>
        <p:xfrm>
          <a:off x="346174" y="764843"/>
          <a:ext cx="3566160" cy="5869910"/>
        </p:xfrm>
        <a:graphic>
          <a:graphicData uri="http://schemas.openxmlformats.org/presentationml/2006/ole">
            <mc:AlternateContent xmlns:mc="http://schemas.openxmlformats.org/markup-compatibility/2006">
              <mc:Choice xmlns:v="urn:schemas-microsoft-com:vml" Requires="v">
                <p:oleObj name="Acrobat Document" r:id="rId3" imgW="4663262" imgH="7680960" progId="AcroExch.Document.DC">
                  <p:embed/>
                </p:oleObj>
              </mc:Choice>
              <mc:Fallback>
                <p:oleObj name="Acrobat Document" r:id="rId3" imgW="4663262" imgH="7680960" progId="AcroExch.Document.DC">
                  <p:embed/>
                  <p:pic>
                    <p:nvPicPr>
                      <p:cNvPr id="2" name="Object 1">
                        <a:extLst>
                          <a:ext uri="{FF2B5EF4-FFF2-40B4-BE49-F238E27FC236}">
                            <a16:creationId xmlns:a16="http://schemas.microsoft.com/office/drawing/2014/main" id="{07BC1BEA-4445-4828-85C6-64C326D72863}"/>
                          </a:ext>
                        </a:extLst>
                      </p:cNvPr>
                      <p:cNvPicPr/>
                      <p:nvPr/>
                    </p:nvPicPr>
                    <p:blipFill>
                      <a:blip r:embed="rId4"/>
                      <a:stretch>
                        <a:fillRect/>
                      </a:stretch>
                    </p:blipFill>
                    <p:spPr>
                      <a:xfrm>
                        <a:off x="346174" y="764843"/>
                        <a:ext cx="3566160" cy="5869910"/>
                      </a:xfrm>
                      <a:prstGeom prst="rect">
                        <a:avLst/>
                      </a:prstGeom>
                      <a:ln>
                        <a:solidFill>
                          <a:schemeClr val="tx1"/>
                        </a:solidFill>
                      </a:ln>
                    </p:spPr>
                  </p:pic>
                </p:oleObj>
              </mc:Fallback>
            </mc:AlternateContent>
          </a:graphicData>
        </a:graphic>
      </p:graphicFrame>
      <p:graphicFrame>
        <p:nvGraphicFramePr>
          <p:cNvPr id="3" name="Object 2">
            <a:extLst>
              <a:ext uri="{FF2B5EF4-FFF2-40B4-BE49-F238E27FC236}">
                <a16:creationId xmlns:a16="http://schemas.microsoft.com/office/drawing/2014/main" id="{9178A358-DAA6-47D2-99A8-1AE758ED14C7}"/>
              </a:ext>
            </a:extLst>
          </p:cNvPr>
          <p:cNvGraphicFramePr>
            <a:graphicFrameLocks noChangeAspect="1"/>
          </p:cNvGraphicFramePr>
          <p:nvPr/>
        </p:nvGraphicFramePr>
        <p:xfrm>
          <a:off x="6008270" y="764843"/>
          <a:ext cx="3566160" cy="5869910"/>
        </p:xfrm>
        <a:graphic>
          <a:graphicData uri="http://schemas.openxmlformats.org/presentationml/2006/ole">
            <mc:AlternateContent xmlns:mc="http://schemas.openxmlformats.org/markup-compatibility/2006">
              <mc:Choice xmlns:v="urn:schemas-microsoft-com:vml" Requires="v">
                <p:oleObj name="Acrobat Document" r:id="rId5" imgW="4663262" imgH="7680960" progId="AcroExch.Document.DC">
                  <p:embed/>
                </p:oleObj>
              </mc:Choice>
              <mc:Fallback>
                <p:oleObj name="Acrobat Document" r:id="rId5" imgW="4663262" imgH="7680960" progId="AcroExch.Document.DC">
                  <p:embed/>
                  <p:pic>
                    <p:nvPicPr>
                      <p:cNvPr id="3" name="Object 2">
                        <a:extLst>
                          <a:ext uri="{FF2B5EF4-FFF2-40B4-BE49-F238E27FC236}">
                            <a16:creationId xmlns:a16="http://schemas.microsoft.com/office/drawing/2014/main" id="{9178A358-DAA6-47D2-99A8-1AE758ED14C7}"/>
                          </a:ext>
                        </a:extLst>
                      </p:cNvPr>
                      <p:cNvPicPr/>
                      <p:nvPr/>
                    </p:nvPicPr>
                    <p:blipFill>
                      <a:blip r:embed="rId6"/>
                      <a:stretch>
                        <a:fillRect/>
                      </a:stretch>
                    </p:blipFill>
                    <p:spPr>
                      <a:xfrm>
                        <a:off x="6008270" y="764843"/>
                        <a:ext cx="3566160" cy="5869910"/>
                      </a:xfrm>
                      <a:prstGeom prst="rect">
                        <a:avLst/>
                      </a:prstGeom>
                      <a:ln>
                        <a:solidFill>
                          <a:schemeClr val="tx1"/>
                        </a:solidFill>
                      </a:ln>
                    </p:spPr>
                  </p:pic>
                </p:oleObj>
              </mc:Fallback>
            </mc:AlternateContent>
          </a:graphicData>
        </a:graphic>
      </p:graphicFrame>
      <p:sp>
        <p:nvSpPr>
          <p:cNvPr id="8" name="Rectangle 7">
            <a:extLst>
              <a:ext uri="{FF2B5EF4-FFF2-40B4-BE49-F238E27FC236}">
                <a16:creationId xmlns:a16="http://schemas.microsoft.com/office/drawing/2014/main" id="{7C407559-D140-4CAB-B6EC-2D8D049E49AA}"/>
              </a:ext>
            </a:extLst>
          </p:cNvPr>
          <p:cNvSpPr/>
          <p:nvPr/>
        </p:nvSpPr>
        <p:spPr>
          <a:xfrm>
            <a:off x="6044396" y="1717214"/>
            <a:ext cx="1768644" cy="1401906"/>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0FA94DB-8F5B-4317-B1A4-3D5EA9C82013}"/>
              </a:ext>
            </a:extLst>
          </p:cNvPr>
          <p:cNvSpPr/>
          <p:nvPr/>
        </p:nvSpPr>
        <p:spPr>
          <a:xfrm>
            <a:off x="6078988" y="4947920"/>
            <a:ext cx="3424724" cy="160528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84674FA-58AC-451B-AACD-1F7191842249}"/>
              </a:ext>
            </a:extLst>
          </p:cNvPr>
          <p:cNvSpPr/>
          <p:nvPr/>
        </p:nvSpPr>
        <p:spPr>
          <a:xfrm>
            <a:off x="346174" y="4947920"/>
            <a:ext cx="1756946" cy="134112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198462C-4ACA-49C4-A491-D84BF0841222}"/>
              </a:ext>
            </a:extLst>
          </p:cNvPr>
          <p:cNvSpPr/>
          <p:nvPr/>
        </p:nvSpPr>
        <p:spPr>
          <a:xfrm>
            <a:off x="2103120" y="4947920"/>
            <a:ext cx="1809214" cy="134112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A5E185D-D45D-4CCD-9E50-9BD24A6A54C3}"/>
              </a:ext>
            </a:extLst>
          </p:cNvPr>
          <p:cNvSpPr/>
          <p:nvPr/>
        </p:nvSpPr>
        <p:spPr>
          <a:xfrm>
            <a:off x="360610" y="1717214"/>
            <a:ext cx="1768644" cy="134112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26139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1E783-B631-46DE-8D19-6C5582DB85ED}"/>
              </a:ext>
            </a:extLst>
          </p:cNvPr>
          <p:cNvSpPr>
            <a:spLocks noGrp="1"/>
          </p:cNvSpPr>
          <p:nvPr>
            <p:ph type="body" sz="quarter" idx="14"/>
          </p:nvPr>
        </p:nvSpPr>
        <p:spPr>
          <a:xfrm>
            <a:off x="364794" y="339991"/>
            <a:ext cx="3753201" cy="1754326"/>
          </a:xfrm>
        </p:spPr>
        <p:txBody>
          <a:bodyPr/>
          <a:lstStyle/>
          <a:p>
            <a:r>
              <a:rPr lang="en-US" dirty="0"/>
              <a:t>Membership RENEWALS Dashboard</a:t>
            </a:r>
          </a:p>
        </p:txBody>
      </p:sp>
      <p:sp>
        <p:nvSpPr>
          <p:cNvPr id="5" name="Text Placeholder 4">
            <a:extLst>
              <a:ext uri="{FF2B5EF4-FFF2-40B4-BE49-F238E27FC236}">
                <a16:creationId xmlns:a16="http://schemas.microsoft.com/office/drawing/2014/main" id="{910573B5-EA45-4844-A0B8-2ADB8DB93EB9}"/>
              </a:ext>
            </a:extLst>
          </p:cNvPr>
          <p:cNvSpPr>
            <a:spLocks noGrp="1"/>
          </p:cNvSpPr>
          <p:nvPr>
            <p:ph type="body" sz="quarter" idx="16"/>
          </p:nvPr>
        </p:nvSpPr>
        <p:spPr/>
        <p:txBody>
          <a:bodyPr/>
          <a:lstStyle/>
          <a:p>
            <a:r>
              <a:rPr lang="en-US" dirty="0"/>
              <a:t>Case Study #2</a:t>
            </a:r>
          </a:p>
        </p:txBody>
      </p:sp>
      <p:sp>
        <p:nvSpPr>
          <p:cNvPr id="6" name="Text Placeholder 5">
            <a:extLst>
              <a:ext uri="{FF2B5EF4-FFF2-40B4-BE49-F238E27FC236}">
                <a16:creationId xmlns:a16="http://schemas.microsoft.com/office/drawing/2014/main" id="{675F59BE-C732-43B2-8A3E-FB9D059702B3}"/>
              </a:ext>
            </a:extLst>
          </p:cNvPr>
          <p:cNvSpPr>
            <a:spLocks noGrp="1"/>
          </p:cNvSpPr>
          <p:nvPr>
            <p:ph type="body" sz="quarter" idx="17"/>
          </p:nvPr>
        </p:nvSpPr>
        <p:spPr>
          <a:xfrm>
            <a:off x="5048023" y="1166332"/>
            <a:ext cx="6572959" cy="1579920"/>
          </a:xfrm>
        </p:spPr>
        <p:txBody>
          <a:bodyPr/>
          <a:lstStyle/>
          <a:p>
            <a:r>
              <a:rPr lang="en-US" dirty="0"/>
              <a:t>This organization was looking for a dashboard to share              at-a-glance information about the current members within their museum membership program.</a:t>
            </a:r>
          </a:p>
          <a:p>
            <a:endParaRPr lang="en-US" dirty="0"/>
          </a:p>
          <a:p>
            <a:r>
              <a:rPr lang="en-US" dirty="0"/>
              <a:t>Key metrics include:</a:t>
            </a:r>
          </a:p>
        </p:txBody>
      </p:sp>
      <p:sp>
        <p:nvSpPr>
          <p:cNvPr id="11" name="Text Placeholder 10">
            <a:extLst>
              <a:ext uri="{FF2B5EF4-FFF2-40B4-BE49-F238E27FC236}">
                <a16:creationId xmlns:a16="http://schemas.microsoft.com/office/drawing/2014/main" id="{F3ADEF26-76AF-4962-8CB9-6E040613FC23}"/>
              </a:ext>
            </a:extLst>
          </p:cNvPr>
          <p:cNvSpPr>
            <a:spLocks noGrp="1"/>
          </p:cNvSpPr>
          <p:nvPr>
            <p:ph type="body" sz="quarter" idx="29"/>
          </p:nvPr>
        </p:nvSpPr>
        <p:spPr>
          <a:xfrm>
            <a:off x="5709709" y="2951426"/>
            <a:ext cx="5911273" cy="338554"/>
          </a:xfrm>
        </p:spPr>
        <p:txBody>
          <a:bodyPr/>
          <a:lstStyle/>
          <a:p>
            <a:r>
              <a:rPr lang="en-US" dirty="0"/>
              <a:t>Total Membership Count and Income</a:t>
            </a:r>
          </a:p>
        </p:txBody>
      </p:sp>
      <p:pic>
        <p:nvPicPr>
          <p:cNvPr id="13"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8579979D-6975-4DA2-A35C-DB3D2C91174F}"/>
              </a:ext>
            </a:extLst>
          </p:cNvPr>
          <p:cNvPicPr>
            <a:picLocks noGrp="1" noChangeAspect="1" noChangeArrowheads="1"/>
          </p:cNvPicPr>
          <p:nvPr>
            <p:ph type="pic" sz="quarter" idx="25"/>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29400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4406E5FB-9554-4BCD-8024-2581E3C2217F}"/>
              </a:ext>
            </a:extLst>
          </p:cNvPr>
          <p:cNvPicPr>
            <a:picLocks noGrp="1" noChangeAspect="1" noChangeArrowheads="1"/>
          </p:cNvPicPr>
          <p:nvPr>
            <p:ph type="pic" sz="quarter" idx="26"/>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36639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8E040B57-5058-4636-9E13-D25CB12BD7BC}"/>
              </a:ext>
            </a:extLst>
          </p:cNvPr>
          <p:cNvPicPr>
            <a:picLocks noGrp="1" noChangeAspect="1" noChangeArrowheads="1"/>
          </p:cNvPicPr>
          <p:nvPr>
            <p:ph type="pic" sz="quarter" idx="27"/>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437356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10">
            <a:extLst>
              <a:ext uri="{FF2B5EF4-FFF2-40B4-BE49-F238E27FC236}">
                <a16:creationId xmlns:a16="http://schemas.microsoft.com/office/drawing/2014/main" id="{64510328-9D66-4E32-A79F-42493F2A98E3}"/>
              </a:ext>
            </a:extLst>
          </p:cNvPr>
          <p:cNvSpPr txBox="1">
            <a:spLocks/>
          </p:cNvSpPr>
          <p:nvPr/>
        </p:nvSpPr>
        <p:spPr>
          <a:xfrm>
            <a:off x="5709709" y="3690933"/>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Upgrade and Increase Percentage</a:t>
            </a:r>
          </a:p>
        </p:txBody>
      </p:sp>
      <p:sp>
        <p:nvSpPr>
          <p:cNvPr id="18" name="Text Placeholder 10">
            <a:extLst>
              <a:ext uri="{FF2B5EF4-FFF2-40B4-BE49-F238E27FC236}">
                <a16:creationId xmlns:a16="http://schemas.microsoft.com/office/drawing/2014/main" id="{57254241-4CC7-49E1-ADE3-3E0FFF4D1493}"/>
              </a:ext>
            </a:extLst>
          </p:cNvPr>
          <p:cNvSpPr txBox="1">
            <a:spLocks/>
          </p:cNvSpPr>
          <p:nvPr/>
        </p:nvSpPr>
        <p:spPr>
          <a:xfrm>
            <a:off x="5709708" y="4450170"/>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Volume by Expiration Date</a:t>
            </a:r>
          </a:p>
        </p:txBody>
      </p:sp>
      <p:sp>
        <p:nvSpPr>
          <p:cNvPr id="23" name="Text Placeholder 5">
            <a:extLst>
              <a:ext uri="{FF2B5EF4-FFF2-40B4-BE49-F238E27FC236}">
                <a16:creationId xmlns:a16="http://schemas.microsoft.com/office/drawing/2014/main" id="{054A8225-C63C-45DA-A54D-A9D418739489}"/>
              </a:ext>
            </a:extLst>
          </p:cNvPr>
          <p:cNvSpPr txBox="1">
            <a:spLocks/>
          </p:cNvSpPr>
          <p:nvPr/>
        </p:nvSpPr>
        <p:spPr>
          <a:xfrm>
            <a:off x="5048023" y="5281340"/>
            <a:ext cx="6572959"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a:t>Filter Requirements:</a:t>
            </a:r>
            <a:endParaRPr lang="en-US" dirty="0"/>
          </a:p>
        </p:txBody>
      </p:sp>
      <p:sp>
        <p:nvSpPr>
          <p:cNvPr id="24" name="Text Placeholder 10">
            <a:extLst>
              <a:ext uri="{FF2B5EF4-FFF2-40B4-BE49-F238E27FC236}">
                <a16:creationId xmlns:a16="http://schemas.microsoft.com/office/drawing/2014/main" id="{3551D3EC-0772-4CDB-A529-13E40E9ECBFF}"/>
              </a:ext>
            </a:extLst>
          </p:cNvPr>
          <p:cNvSpPr txBox="1">
            <a:spLocks/>
          </p:cNvSpPr>
          <p:nvPr/>
        </p:nvSpPr>
        <p:spPr>
          <a:xfrm>
            <a:off x="5739653" y="5942542"/>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Current Members Only</a:t>
            </a:r>
          </a:p>
        </p:txBody>
      </p:sp>
      <p:pic>
        <p:nvPicPr>
          <p:cNvPr id="26" name="Picture 2" descr="https://dl.boxcloud.com/api/2.0/internal_files/238145361332/versions/251236874164/representations/png_paged_2048x2048/content/1.png?access_token=1!pulQBRD6F_pfiaUCnruocSOFpZKLUABvKEo3VhUYkRhjXQy4KD59zqTYwRAyJ5v1VwUM5oAiyWiRb1iNxKvqvpH1xtbFN_vW_Ps9j8JGsxIY16XSvh0ZKO6nj9jZSOsieiK9tCpjDDxfOvvIdqTdoTEgoMsMhzCxPK7_wPI-XZa8isoSb5e21sIOqz_pvKTfXxqRrc3kmZCO5tBZEzcwJzP559L3lE_nfJmShP9bLJYf0KqOPHKsXiP_y9oHqbRa-BDaOVb1ci1esT3-6wvLw3OxTdWs7NeGe-wd39Rwu_Mm4EYCPCHzPDxp62fcSp9SFM8gpqu1rJ0qhrHGacEJxUEWkWGZe7bA07TyrnwMB3JSyOLE3myZJjlYX46pkyNx4aHoSKBjvlvfZgnjqaADNsroG5QqiuVVxuQMNPw4qbx51r6FiYc4ujHa7zUDvaA6lHaNIbx3i1OyyK3maQ2NRuB-ArTEIghxOrukznNg3YoDAeMkuvP-5yMtuNOujmipDFULiQgmMNfMB7P9iecLe5WtaKNjsruRujjyAy8YQe4kLZdnnTTmgf85gTLelNMq&amp;box_client_name=box-content-preview&amp;box_client_version=2.13.0">
            <a:extLst>
              <a:ext uri="{FF2B5EF4-FFF2-40B4-BE49-F238E27FC236}">
                <a16:creationId xmlns:a16="http://schemas.microsoft.com/office/drawing/2014/main" id="{9FA931B9-25C5-475C-9E7E-2658D00432A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48023" y="5929049"/>
            <a:ext cx="457201" cy="458003"/>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https://dl.boxcloud.com/api/2.0/internal_files/278782220261/versions/293278677077/representations/jpg_paged_2048x2048/content/1.jpg?access_token=1!sNClulHJ1ExgRsxKiGCtpVZvPA1HfGv7bh_fl-xJogGq48jCab64UfPrT8rhVEM8T6Ij1a1YcXBAChDYJ82ot8xHZ43-vd3l4DvEG5fsfiT7M7tO8Z_ZVDwvRf3x8NeUPRghKzcjvqmjbs1xEiqhssb5XmWc5JZiMZsa4zJPNSdUMsmqYP-AVjOXwzc4hj52x-DRvvKQrN9qqBS52Pndgn4ogusToE_puLr3OajslNlX-1HRmbB6-Z22gJVGvE4tq5w5VgDOSsMOY1iTKb1Nz1432wWLWhaBfPWpp0QDlP6cHAL0t1msfjgqg3xWFP0CMS_-kG3DBHahQAtambL7axh2JKCvKzspmj9rLSnEhCrDleTifrxbzKWF4VRWFZRMrPAaJo-ogaIdnMxGNdjjMDOWyQTxll_4MYj5xkKXzGrRcTi_gbBXWS5KFaNtyb_L_m9xKnOnoWHEKbQlmboQakk1gd2EbF3fcQWfry-NqIKxSlULkfhuK8alSoOxXIjVX7H8fUCRCtj8zIubKlZUbo81csx7o0rkXsvC_JHPBhOhrj_SVU6AebMWZx5fYcdb&amp;box_client_name=box-content-preview&amp;box_client_version=2.13.0">
            <a:extLst>
              <a:ext uri="{FF2B5EF4-FFF2-40B4-BE49-F238E27FC236}">
                <a16:creationId xmlns:a16="http://schemas.microsoft.com/office/drawing/2014/main" id="{F52A21D6-94C3-437D-B762-3EBCF08EEBF5}"/>
              </a:ext>
            </a:extLst>
          </p:cNvPr>
          <p:cNvPicPr>
            <a:picLocks noGrp="1" noChangeAspect="1" noChangeArrowheads="1"/>
          </p:cNvPicPr>
          <p:nvPr>
            <p:ph type="pic" sz="quarter" idx="30"/>
          </p:nvPr>
        </p:nvPicPr>
        <p:blipFill>
          <a:blip r:embed="rId5">
            <a:extLst>
              <a:ext uri="{28A0092B-C50C-407E-A947-70E740481C1C}">
                <a14:useLocalDpi xmlns:a14="http://schemas.microsoft.com/office/drawing/2010/main" val="0"/>
              </a:ext>
            </a:extLst>
          </a:blip>
          <a:srcRect l="78" r="78"/>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29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7" grpId="0"/>
      <p:bldP spid="18" grpId="0"/>
      <p:bldP spid="2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9003480" cy="830997"/>
          </a:xfrm>
        </p:spPr>
        <p:txBody>
          <a:bodyPr/>
          <a:lstStyle/>
          <a:p>
            <a:pPr algn="l"/>
            <a:r>
              <a:rPr lang="en-US" dirty="0"/>
              <a:t>Template: Membership Renewals Dashboard</a:t>
            </a:r>
          </a:p>
        </p:txBody>
      </p:sp>
      <p:sp>
        <p:nvSpPr>
          <p:cNvPr id="5" name="Rectangle 4">
            <a:extLst>
              <a:ext uri="{FF2B5EF4-FFF2-40B4-BE49-F238E27FC236}">
                <a16:creationId xmlns:a16="http://schemas.microsoft.com/office/drawing/2014/main" id="{ECEA0C94-4EF7-4C08-8F03-1C56604C3F03}"/>
              </a:ext>
            </a:extLst>
          </p:cNvPr>
          <p:cNvSpPr/>
          <p:nvPr/>
        </p:nvSpPr>
        <p:spPr>
          <a:xfrm>
            <a:off x="3957320" y="1132840"/>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9C38EBEB-F2AE-467D-A6DB-5299E170E010}"/>
              </a:ext>
            </a:extLst>
          </p:cNvPr>
          <p:cNvPicPr>
            <a:picLocks noChangeAspect="1"/>
          </p:cNvPicPr>
          <p:nvPr/>
        </p:nvPicPr>
        <p:blipFill>
          <a:blip r:embed="rId3"/>
          <a:stretch>
            <a:fillRect/>
          </a:stretch>
        </p:blipFill>
        <p:spPr>
          <a:xfrm>
            <a:off x="1786440" y="1026884"/>
            <a:ext cx="8922200" cy="53808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384151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9003480" cy="830997"/>
          </a:xfrm>
        </p:spPr>
        <p:txBody>
          <a:bodyPr/>
          <a:lstStyle/>
          <a:p>
            <a:pPr algn="l"/>
            <a:r>
              <a:rPr lang="en-US" dirty="0"/>
              <a:t>Template: Membership Renewals Dashboard</a:t>
            </a:r>
          </a:p>
        </p:txBody>
      </p:sp>
      <p:sp>
        <p:nvSpPr>
          <p:cNvPr id="5" name="Rectangle 4">
            <a:extLst>
              <a:ext uri="{FF2B5EF4-FFF2-40B4-BE49-F238E27FC236}">
                <a16:creationId xmlns:a16="http://schemas.microsoft.com/office/drawing/2014/main" id="{ECEA0C94-4EF7-4C08-8F03-1C56604C3F03}"/>
              </a:ext>
            </a:extLst>
          </p:cNvPr>
          <p:cNvSpPr/>
          <p:nvPr/>
        </p:nvSpPr>
        <p:spPr>
          <a:xfrm>
            <a:off x="3957320" y="1132840"/>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9C38EBEB-F2AE-467D-A6DB-5299E170E010}"/>
              </a:ext>
            </a:extLst>
          </p:cNvPr>
          <p:cNvPicPr>
            <a:picLocks noChangeAspect="1"/>
          </p:cNvPicPr>
          <p:nvPr/>
        </p:nvPicPr>
        <p:blipFill>
          <a:blip r:embed="rId3"/>
          <a:stretch>
            <a:fillRect/>
          </a:stretch>
        </p:blipFill>
        <p:spPr>
          <a:xfrm>
            <a:off x="1786440" y="1026884"/>
            <a:ext cx="8922200" cy="5380813"/>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05083744-E329-44BD-A5C6-F1D6BB0D1072}"/>
              </a:ext>
            </a:extLst>
          </p:cNvPr>
          <p:cNvSpPr/>
          <p:nvPr/>
        </p:nvSpPr>
        <p:spPr>
          <a:xfrm>
            <a:off x="1732280" y="1424885"/>
            <a:ext cx="2951480" cy="1927915"/>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7" name="Rectangle 6">
            <a:extLst>
              <a:ext uri="{FF2B5EF4-FFF2-40B4-BE49-F238E27FC236}">
                <a16:creationId xmlns:a16="http://schemas.microsoft.com/office/drawing/2014/main" id="{FF101121-D236-493A-B1F5-DCB19DFE41E9}"/>
              </a:ext>
            </a:extLst>
          </p:cNvPr>
          <p:cNvSpPr/>
          <p:nvPr/>
        </p:nvSpPr>
        <p:spPr>
          <a:xfrm>
            <a:off x="219749" y="1710820"/>
            <a:ext cx="1258531" cy="923330"/>
          </a:xfrm>
          <a:prstGeom prst="rect">
            <a:avLst/>
          </a:prstGeom>
        </p:spPr>
        <p:txBody>
          <a:bodyPr wrap="square">
            <a:spAutoFit/>
          </a:bodyPr>
          <a:lstStyle/>
          <a:p>
            <a:r>
              <a:rPr lang="en-US" dirty="0">
                <a:solidFill>
                  <a:srgbClr val="FF0000"/>
                </a:solidFill>
              </a:rPr>
              <a:t>Total Member Counts</a:t>
            </a:r>
          </a:p>
        </p:txBody>
      </p:sp>
      <p:sp>
        <p:nvSpPr>
          <p:cNvPr id="8" name="Rectangle 7">
            <a:extLst>
              <a:ext uri="{FF2B5EF4-FFF2-40B4-BE49-F238E27FC236}">
                <a16:creationId xmlns:a16="http://schemas.microsoft.com/office/drawing/2014/main" id="{7E613973-09B0-4031-92BB-065B0DDA0E94}"/>
              </a:ext>
            </a:extLst>
          </p:cNvPr>
          <p:cNvSpPr/>
          <p:nvPr/>
        </p:nvSpPr>
        <p:spPr>
          <a:xfrm>
            <a:off x="1732280" y="3707349"/>
            <a:ext cx="5095240" cy="270200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9" name="Rectangle 8">
            <a:extLst>
              <a:ext uri="{FF2B5EF4-FFF2-40B4-BE49-F238E27FC236}">
                <a16:creationId xmlns:a16="http://schemas.microsoft.com/office/drawing/2014/main" id="{48C4A4B7-85B9-4A00-8942-47BCF02CBA03}"/>
              </a:ext>
            </a:extLst>
          </p:cNvPr>
          <p:cNvSpPr/>
          <p:nvPr/>
        </p:nvSpPr>
        <p:spPr>
          <a:xfrm>
            <a:off x="219749" y="3666927"/>
            <a:ext cx="1512531" cy="923330"/>
          </a:xfrm>
          <a:prstGeom prst="rect">
            <a:avLst/>
          </a:prstGeom>
        </p:spPr>
        <p:txBody>
          <a:bodyPr wrap="square">
            <a:spAutoFit/>
          </a:bodyPr>
          <a:lstStyle/>
          <a:p>
            <a:r>
              <a:rPr lang="en-US" dirty="0">
                <a:solidFill>
                  <a:srgbClr val="FF0000"/>
                </a:solidFill>
              </a:rPr>
              <a:t>Easy to Filter by Level</a:t>
            </a:r>
          </a:p>
        </p:txBody>
      </p:sp>
    </p:spTree>
    <p:extLst>
      <p:ext uri="{BB962C8B-B14F-4D97-AF65-F5344CB8AC3E}">
        <p14:creationId xmlns:p14="http://schemas.microsoft.com/office/powerpoint/2010/main" val="126372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E26B67-DA5B-43EB-B9CA-96C5C0296B4D}"/>
              </a:ext>
            </a:extLst>
          </p:cNvPr>
          <p:cNvPicPr>
            <a:picLocks noChangeAspect="1"/>
          </p:cNvPicPr>
          <p:nvPr/>
        </p:nvPicPr>
        <p:blipFill>
          <a:blip r:embed="rId3"/>
          <a:stretch>
            <a:fillRect/>
          </a:stretch>
        </p:blipFill>
        <p:spPr>
          <a:xfrm>
            <a:off x="1786440" y="1057009"/>
            <a:ext cx="8861757" cy="5394960"/>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9003480" cy="830997"/>
          </a:xfrm>
        </p:spPr>
        <p:txBody>
          <a:bodyPr/>
          <a:lstStyle/>
          <a:p>
            <a:pPr algn="l"/>
            <a:r>
              <a:rPr lang="en-US" dirty="0"/>
              <a:t>Template: Membership Renewals Dashboard</a:t>
            </a:r>
          </a:p>
        </p:txBody>
      </p:sp>
      <p:sp>
        <p:nvSpPr>
          <p:cNvPr id="5" name="Rectangle 4">
            <a:extLst>
              <a:ext uri="{FF2B5EF4-FFF2-40B4-BE49-F238E27FC236}">
                <a16:creationId xmlns:a16="http://schemas.microsoft.com/office/drawing/2014/main" id="{ECEA0C94-4EF7-4C08-8F03-1C56604C3F03}"/>
              </a:ext>
            </a:extLst>
          </p:cNvPr>
          <p:cNvSpPr/>
          <p:nvPr/>
        </p:nvSpPr>
        <p:spPr>
          <a:xfrm>
            <a:off x="3957320" y="1132840"/>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5083744-E329-44BD-A5C6-F1D6BB0D1072}"/>
              </a:ext>
            </a:extLst>
          </p:cNvPr>
          <p:cNvSpPr/>
          <p:nvPr/>
        </p:nvSpPr>
        <p:spPr>
          <a:xfrm>
            <a:off x="1786440" y="1418222"/>
            <a:ext cx="8790120" cy="2512278"/>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7" name="Rectangle 6">
            <a:extLst>
              <a:ext uri="{FF2B5EF4-FFF2-40B4-BE49-F238E27FC236}">
                <a16:creationId xmlns:a16="http://schemas.microsoft.com/office/drawing/2014/main" id="{FF101121-D236-493A-B1F5-DCB19DFE41E9}"/>
              </a:ext>
            </a:extLst>
          </p:cNvPr>
          <p:cNvSpPr/>
          <p:nvPr/>
        </p:nvSpPr>
        <p:spPr>
          <a:xfrm>
            <a:off x="219749" y="1710820"/>
            <a:ext cx="1426171" cy="646331"/>
          </a:xfrm>
          <a:prstGeom prst="rect">
            <a:avLst/>
          </a:prstGeom>
        </p:spPr>
        <p:txBody>
          <a:bodyPr wrap="square">
            <a:spAutoFit/>
          </a:bodyPr>
          <a:lstStyle/>
          <a:p>
            <a:r>
              <a:rPr lang="en-US" dirty="0">
                <a:solidFill>
                  <a:srgbClr val="FF0000"/>
                </a:solidFill>
              </a:rPr>
              <a:t>Volume by Expiration</a:t>
            </a:r>
          </a:p>
        </p:txBody>
      </p:sp>
      <p:sp>
        <p:nvSpPr>
          <p:cNvPr id="8" name="Rectangle 7">
            <a:extLst>
              <a:ext uri="{FF2B5EF4-FFF2-40B4-BE49-F238E27FC236}">
                <a16:creationId xmlns:a16="http://schemas.microsoft.com/office/drawing/2014/main" id="{7E613973-09B0-4031-92BB-065B0DDA0E94}"/>
              </a:ext>
            </a:extLst>
          </p:cNvPr>
          <p:cNvSpPr/>
          <p:nvPr/>
        </p:nvSpPr>
        <p:spPr>
          <a:xfrm>
            <a:off x="1790699" y="4156000"/>
            <a:ext cx="8857497" cy="237180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9" name="Rectangle 8">
            <a:extLst>
              <a:ext uri="{FF2B5EF4-FFF2-40B4-BE49-F238E27FC236}">
                <a16:creationId xmlns:a16="http://schemas.microsoft.com/office/drawing/2014/main" id="{48C4A4B7-85B9-4A00-8942-47BCF02CBA03}"/>
              </a:ext>
            </a:extLst>
          </p:cNvPr>
          <p:cNvSpPr/>
          <p:nvPr/>
        </p:nvSpPr>
        <p:spPr>
          <a:xfrm>
            <a:off x="185307" y="4156000"/>
            <a:ext cx="1495054" cy="1477328"/>
          </a:xfrm>
          <a:prstGeom prst="rect">
            <a:avLst/>
          </a:prstGeom>
        </p:spPr>
        <p:txBody>
          <a:bodyPr wrap="square">
            <a:spAutoFit/>
          </a:bodyPr>
          <a:lstStyle/>
          <a:p>
            <a:r>
              <a:rPr lang="en-US" dirty="0">
                <a:solidFill>
                  <a:srgbClr val="FF0000"/>
                </a:solidFill>
              </a:rPr>
              <a:t>BONUS: Use of Tickets &amp; Admission Benefits</a:t>
            </a:r>
          </a:p>
        </p:txBody>
      </p:sp>
    </p:spTree>
    <p:extLst>
      <p:ext uri="{BB962C8B-B14F-4D97-AF65-F5344CB8AC3E}">
        <p14:creationId xmlns:p14="http://schemas.microsoft.com/office/powerpoint/2010/main" val="308440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Configuring Filters</a:t>
            </a:r>
          </a:p>
        </p:txBody>
      </p:sp>
      <p:sp>
        <p:nvSpPr>
          <p:cNvPr id="7" name="Rectangle 6">
            <a:extLst>
              <a:ext uri="{FF2B5EF4-FFF2-40B4-BE49-F238E27FC236}">
                <a16:creationId xmlns:a16="http://schemas.microsoft.com/office/drawing/2014/main" id="{D09C96F1-4B68-4E81-9D1C-346EBEC93C73}"/>
              </a:ext>
            </a:extLst>
          </p:cNvPr>
          <p:cNvSpPr/>
          <p:nvPr/>
        </p:nvSpPr>
        <p:spPr>
          <a:xfrm>
            <a:off x="219749" y="5987084"/>
            <a:ext cx="3307181" cy="369332"/>
          </a:xfrm>
          <a:prstGeom prst="rect">
            <a:avLst/>
          </a:prstGeom>
        </p:spPr>
        <p:txBody>
          <a:bodyPr wrap="square">
            <a:spAutoFit/>
          </a:bodyPr>
          <a:lstStyle/>
          <a:p>
            <a:pPr algn="ctr"/>
            <a:r>
              <a:rPr lang="en-US" b="1" dirty="0">
                <a:solidFill>
                  <a:schemeClr val="tx2"/>
                </a:solidFill>
              </a:rPr>
              <a:t>ORIGINAL</a:t>
            </a:r>
          </a:p>
        </p:txBody>
      </p:sp>
      <p:sp>
        <p:nvSpPr>
          <p:cNvPr id="6" name="Arrow: Right 5">
            <a:extLst>
              <a:ext uri="{FF2B5EF4-FFF2-40B4-BE49-F238E27FC236}">
                <a16:creationId xmlns:a16="http://schemas.microsoft.com/office/drawing/2014/main" id="{59865099-DCFA-4BB9-ADD9-2CA3F88D11D4}"/>
              </a:ext>
            </a:extLst>
          </p:cNvPr>
          <p:cNvSpPr/>
          <p:nvPr/>
        </p:nvSpPr>
        <p:spPr>
          <a:xfrm>
            <a:off x="3525913" y="3063240"/>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8F0C1E9-C63E-4A25-9CA7-253243686C2F}"/>
              </a:ext>
            </a:extLst>
          </p:cNvPr>
          <p:cNvSpPr/>
          <p:nvPr/>
        </p:nvSpPr>
        <p:spPr>
          <a:xfrm>
            <a:off x="4314868" y="6014881"/>
            <a:ext cx="3307181" cy="369332"/>
          </a:xfrm>
          <a:prstGeom prst="rect">
            <a:avLst/>
          </a:prstGeom>
        </p:spPr>
        <p:txBody>
          <a:bodyPr wrap="square">
            <a:spAutoFit/>
          </a:bodyPr>
          <a:lstStyle/>
          <a:p>
            <a:pPr algn="ctr"/>
            <a:r>
              <a:rPr lang="en-US" b="1" dirty="0">
                <a:solidFill>
                  <a:schemeClr val="tx2"/>
                </a:solidFill>
              </a:rPr>
              <a:t>CONFIGURED</a:t>
            </a:r>
          </a:p>
        </p:txBody>
      </p:sp>
      <p:sp>
        <p:nvSpPr>
          <p:cNvPr id="13" name="Rectangle 12">
            <a:extLst>
              <a:ext uri="{FF2B5EF4-FFF2-40B4-BE49-F238E27FC236}">
                <a16:creationId xmlns:a16="http://schemas.microsoft.com/office/drawing/2014/main" id="{A556ADAA-1DFD-4F1F-9D32-28F2769EFB1D}"/>
              </a:ext>
            </a:extLst>
          </p:cNvPr>
          <p:cNvSpPr/>
          <p:nvPr/>
        </p:nvSpPr>
        <p:spPr>
          <a:xfrm>
            <a:off x="8322349" y="1493579"/>
            <a:ext cx="3376891" cy="2031325"/>
          </a:xfrm>
          <a:prstGeom prst="rect">
            <a:avLst/>
          </a:prstGeom>
        </p:spPr>
        <p:txBody>
          <a:bodyPr wrap="square">
            <a:spAutoFit/>
          </a:bodyPr>
          <a:lstStyle/>
          <a:p>
            <a:r>
              <a:rPr lang="en-US" dirty="0">
                <a:solidFill>
                  <a:srgbClr val="FF0000"/>
                </a:solidFill>
              </a:rPr>
              <a:t>Configured Membership Organization</a:t>
            </a:r>
          </a:p>
          <a:p>
            <a:endParaRPr lang="en-US" dirty="0">
              <a:solidFill>
                <a:srgbClr val="FF0000"/>
              </a:solidFill>
            </a:endParaRPr>
          </a:p>
          <a:p>
            <a:r>
              <a:rPr lang="en-US" dirty="0">
                <a:solidFill>
                  <a:srgbClr val="FF0000"/>
                </a:solidFill>
              </a:rPr>
              <a:t>Removed Expiration Fiscal Year Offset</a:t>
            </a:r>
          </a:p>
          <a:p>
            <a:endParaRPr lang="en-US" dirty="0">
              <a:solidFill>
                <a:srgbClr val="FF0000"/>
              </a:solidFill>
            </a:endParaRPr>
          </a:p>
          <a:p>
            <a:r>
              <a:rPr lang="en-US" dirty="0">
                <a:solidFill>
                  <a:srgbClr val="FF0000"/>
                </a:solidFill>
              </a:rPr>
              <a:t>Added Current Record</a:t>
            </a:r>
          </a:p>
        </p:txBody>
      </p:sp>
      <p:pic>
        <p:nvPicPr>
          <p:cNvPr id="2" name="Picture 1">
            <a:extLst>
              <a:ext uri="{FF2B5EF4-FFF2-40B4-BE49-F238E27FC236}">
                <a16:creationId xmlns:a16="http://schemas.microsoft.com/office/drawing/2014/main" id="{AF3CE1D1-F7BE-4F55-967B-F8D8D2B798D6}"/>
              </a:ext>
            </a:extLst>
          </p:cNvPr>
          <p:cNvPicPr>
            <a:picLocks noChangeAspect="1"/>
          </p:cNvPicPr>
          <p:nvPr/>
        </p:nvPicPr>
        <p:blipFill rotWithShape="1">
          <a:blip r:embed="rId3"/>
          <a:srcRect b="41715"/>
          <a:stretch/>
        </p:blipFill>
        <p:spPr>
          <a:xfrm>
            <a:off x="581978" y="1310638"/>
            <a:ext cx="2578211" cy="402336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B0D19E5F-D4DF-44E7-BD0F-C3DC7384612C}"/>
              </a:ext>
            </a:extLst>
          </p:cNvPr>
          <p:cNvPicPr>
            <a:picLocks noChangeAspect="1"/>
          </p:cNvPicPr>
          <p:nvPr/>
        </p:nvPicPr>
        <p:blipFill rotWithShape="1">
          <a:blip r:embed="rId4"/>
          <a:srcRect b="41715"/>
          <a:stretch/>
        </p:blipFill>
        <p:spPr>
          <a:xfrm>
            <a:off x="4799079" y="1310638"/>
            <a:ext cx="2593841" cy="40233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135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Configuring Filters</a:t>
            </a:r>
          </a:p>
        </p:txBody>
      </p:sp>
      <p:sp>
        <p:nvSpPr>
          <p:cNvPr id="7" name="Rectangle 6">
            <a:extLst>
              <a:ext uri="{FF2B5EF4-FFF2-40B4-BE49-F238E27FC236}">
                <a16:creationId xmlns:a16="http://schemas.microsoft.com/office/drawing/2014/main" id="{D09C96F1-4B68-4E81-9D1C-346EBEC93C73}"/>
              </a:ext>
            </a:extLst>
          </p:cNvPr>
          <p:cNvSpPr/>
          <p:nvPr/>
        </p:nvSpPr>
        <p:spPr>
          <a:xfrm>
            <a:off x="8884819" y="916527"/>
            <a:ext cx="3307181" cy="369332"/>
          </a:xfrm>
          <a:prstGeom prst="rect">
            <a:avLst/>
          </a:prstGeom>
        </p:spPr>
        <p:txBody>
          <a:bodyPr wrap="square">
            <a:spAutoFit/>
          </a:bodyPr>
          <a:lstStyle/>
          <a:p>
            <a:pPr algn="ctr"/>
            <a:r>
              <a:rPr lang="en-US" b="1" dirty="0">
                <a:solidFill>
                  <a:schemeClr val="tx2"/>
                </a:solidFill>
              </a:rPr>
              <a:t>ORIGINAL</a:t>
            </a:r>
          </a:p>
        </p:txBody>
      </p:sp>
      <p:sp>
        <p:nvSpPr>
          <p:cNvPr id="10" name="Rectangle 9">
            <a:extLst>
              <a:ext uri="{FF2B5EF4-FFF2-40B4-BE49-F238E27FC236}">
                <a16:creationId xmlns:a16="http://schemas.microsoft.com/office/drawing/2014/main" id="{38F0C1E9-C63E-4A25-9CA7-253243686C2F}"/>
              </a:ext>
            </a:extLst>
          </p:cNvPr>
          <p:cNvSpPr/>
          <p:nvPr/>
        </p:nvSpPr>
        <p:spPr>
          <a:xfrm>
            <a:off x="9054508" y="3669890"/>
            <a:ext cx="3307181" cy="369332"/>
          </a:xfrm>
          <a:prstGeom prst="rect">
            <a:avLst/>
          </a:prstGeom>
        </p:spPr>
        <p:txBody>
          <a:bodyPr wrap="square">
            <a:spAutoFit/>
          </a:bodyPr>
          <a:lstStyle/>
          <a:p>
            <a:pPr algn="ctr"/>
            <a:r>
              <a:rPr lang="en-US" b="1" dirty="0">
                <a:solidFill>
                  <a:schemeClr val="tx2"/>
                </a:solidFill>
              </a:rPr>
              <a:t>CONFIGURED</a:t>
            </a:r>
          </a:p>
        </p:txBody>
      </p:sp>
      <p:pic>
        <p:nvPicPr>
          <p:cNvPr id="3" name="Picture 2">
            <a:extLst>
              <a:ext uri="{FF2B5EF4-FFF2-40B4-BE49-F238E27FC236}">
                <a16:creationId xmlns:a16="http://schemas.microsoft.com/office/drawing/2014/main" id="{FAAA8284-CECD-4EE3-9660-531A8264F18E}"/>
              </a:ext>
            </a:extLst>
          </p:cNvPr>
          <p:cNvPicPr>
            <a:picLocks noChangeAspect="1"/>
          </p:cNvPicPr>
          <p:nvPr/>
        </p:nvPicPr>
        <p:blipFill>
          <a:blip r:embed="rId3"/>
          <a:stretch>
            <a:fillRect/>
          </a:stretch>
        </p:blipFill>
        <p:spPr>
          <a:xfrm>
            <a:off x="322478" y="3564033"/>
            <a:ext cx="8953060" cy="237744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420BE95-B8DB-44BF-933F-0B42529A28B3}"/>
              </a:ext>
            </a:extLst>
          </p:cNvPr>
          <p:cNvPicPr>
            <a:picLocks noChangeAspect="1"/>
          </p:cNvPicPr>
          <p:nvPr/>
        </p:nvPicPr>
        <p:blipFill rotWithShape="1">
          <a:blip r:embed="rId4"/>
          <a:srcRect t="7162" b="48589"/>
          <a:stretch/>
        </p:blipFill>
        <p:spPr>
          <a:xfrm>
            <a:off x="308158" y="863600"/>
            <a:ext cx="8922200" cy="238094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567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Configuring Filters</a:t>
            </a:r>
          </a:p>
        </p:txBody>
      </p:sp>
      <p:sp>
        <p:nvSpPr>
          <p:cNvPr id="7" name="Rectangle 6">
            <a:extLst>
              <a:ext uri="{FF2B5EF4-FFF2-40B4-BE49-F238E27FC236}">
                <a16:creationId xmlns:a16="http://schemas.microsoft.com/office/drawing/2014/main" id="{D09C96F1-4B68-4E81-9D1C-346EBEC93C73}"/>
              </a:ext>
            </a:extLst>
          </p:cNvPr>
          <p:cNvSpPr/>
          <p:nvPr/>
        </p:nvSpPr>
        <p:spPr>
          <a:xfrm>
            <a:off x="8884819" y="916527"/>
            <a:ext cx="3307181" cy="369332"/>
          </a:xfrm>
          <a:prstGeom prst="rect">
            <a:avLst/>
          </a:prstGeom>
        </p:spPr>
        <p:txBody>
          <a:bodyPr wrap="square">
            <a:spAutoFit/>
          </a:bodyPr>
          <a:lstStyle/>
          <a:p>
            <a:pPr algn="ctr"/>
            <a:r>
              <a:rPr lang="en-US" b="1" dirty="0">
                <a:solidFill>
                  <a:schemeClr val="tx2"/>
                </a:solidFill>
              </a:rPr>
              <a:t>ORIGINAL</a:t>
            </a:r>
          </a:p>
        </p:txBody>
      </p:sp>
      <p:sp>
        <p:nvSpPr>
          <p:cNvPr id="10" name="Rectangle 9">
            <a:extLst>
              <a:ext uri="{FF2B5EF4-FFF2-40B4-BE49-F238E27FC236}">
                <a16:creationId xmlns:a16="http://schemas.microsoft.com/office/drawing/2014/main" id="{38F0C1E9-C63E-4A25-9CA7-253243686C2F}"/>
              </a:ext>
            </a:extLst>
          </p:cNvPr>
          <p:cNvSpPr/>
          <p:nvPr/>
        </p:nvSpPr>
        <p:spPr>
          <a:xfrm>
            <a:off x="9054508" y="3669890"/>
            <a:ext cx="3307181" cy="369332"/>
          </a:xfrm>
          <a:prstGeom prst="rect">
            <a:avLst/>
          </a:prstGeom>
        </p:spPr>
        <p:txBody>
          <a:bodyPr wrap="square">
            <a:spAutoFit/>
          </a:bodyPr>
          <a:lstStyle/>
          <a:p>
            <a:pPr algn="ctr"/>
            <a:r>
              <a:rPr lang="en-US" b="1" dirty="0">
                <a:solidFill>
                  <a:schemeClr val="tx2"/>
                </a:solidFill>
              </a:rPr>
              <a:t>CONFIGURED</a:t>
            </a:r>
          </a:p>
        </p:txBody>
      </p:sp>
      <p:pic>
        <p:nvPicPr>
          <p:cNvPr id="3" name="Picture 2">
            <a:extLst>
              <a:ext uri="{FF2B5EF4-FFF2-40B4-BE49-F238E27FC236}">
                <a16:creationId xmlns:a16="http://schemas.microsoft.com/office/drawing/2014/main" id="{FAAA8284-CECD-4EE3-9660-531A8264F18E}"/>
              </a:ext>
            </a:extLst>
          </p:cNvPr>
          <p:cNvPicPr>
            <a:picLocks noChangeAspect="1"/>
          </p:cNvPicPr>
          <p:nvPr/>
        </p:nvPicPr>
        <p:blipFill>
          <a:blip r:embed="rId3"/>
          <a:stretch>
            <a:fillRect/>
          </a:stretch>
        </p:blipFill>
        <p:spPr>
          <a:xfrm>
            <a:off x="322478" y="3564033"/>
            <a:ext cx="8953060" cy="237744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420BE95-B8DB-44BF-933F-0B42529A28B3}"/>
              </a:ext>
            </a:extLst>
          </p:cNvPr>
          <p:cNvPicPr>
            <a:picLocks noChangeAspect="1"/>
          </p:cNvPicPr>
          <p:nvPr/>
        </p:nvPicPr>
        <p:blipFill rotWithShape="1">
          <a:blip r:embed="rId4"/>
          <a:srcRect t="7162" b="48589"/>
          <a:stretch/>
        </p:blipFill>
        <p:spPr>
          <a:xfrm>
            <a:off x="308158" y="863600"/>
            <a:ext cx="8922200" cy="2380945"/>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100B8153-052E-4D07-803F-CF2C34380839}"/>
              </a:ext>
            </a:extLst>
          </p:cNvPr>
          <p:cNvPicPr>
            <a:picLocks noChangeAspect="1"/>
          </p:cNvPicPr>
          <p:nvPr/>
        </p:nvPicPr>
        <p:blipFill rotWithShape="1">
          <a:blip r:embed="rId5"/>
          <a:srcRect l="-1" r="1081"/>
          <a:stretch/>
        </p:blipFill>
        <p:spPr>
          <a:xfrm>
            <a:off x="353338" y="3564033"/>
            <a:ext cx="8922200" cy="2377440"/>
          </a:xfrm>
          <a:prstGeom prst="rect">
            <a:avLst/>
          </a:prstGeom>
        </p:spPr>
      </p:pic>
    </p:spTree>
    <p:extLst>
      <p:ext uri="{BB962C8B-B14F-4D97-AF65-F5344CB8AC3E}">
        <p14:creationId xmlns:p14="http://schemas.microsoft.com/office/powerpoint/2010/main" val="37675424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Widget</a:t>
            </a:r>
          </a:p>
        </p:txBody>
      </p:sp>
      <p:pic>
        <p:nvPicPr>
          <p:cNvPr id="4" name="Picture 3">
            <a:extLst>
              <a:ext uri="{FF2B5EF4-FFF2-40B4-BE49-F238E27FC236}">
                <a16:creationId xmlns:a16="http://schemas.microsoft.com/office/drawing/2014/main" id="{1CCE2C62-E96F-4CBE-8C4D-4D135AAA57D1}"/>
              </a:ext>
            </a:extLst>
          </p:cNvPr>
          <p:cNvPicPr>
            <a:picLocks noChangeAspect="1"/>
          </p:cNvPicPr>
          <p:nvPr/>
        </p:nvPicPr>
        <p:blipFill>
          <a:blip r:embed="rId5"/>
          <a:stretch>
            <a:fillRect/>
          </a:stretch>
        </p:blipFill>
        <p:spPr>
          <a:xfrm>
            <a:off x="422703" y="957459"/>
            <a:ext cx="4762913" cy="2789162"/>
          </a:xfrm>
          <a:prstGeom prst="rect">
            <a:avLst/>
          </a:prstGeom>
          <a:ln>
            <a:noFill/>
          </a:ln>
          <a:effectLst>
            <a:outerShdw blurRad="292100" dist="139700" dir="2700000" algn="tl" rotWithShape="0">
              <a:srgbClr val="333333">
                <a:alpha val="65000"/>
              </a:srgbClr>
            </a:outerShdw>
          </a:effectLst>
        </p:spPr>
      </p:pic>
      <p:sp>
        <p:nvSpPr>
          <p:cNvPr id="11" name="Rectangle 10">
            <a:extLst>
              <a:ext uri="{FF2B5EF4-FFF2-40B4-BE49-F238E27FC236}">
                <a16:creationId xmlns:a16="http://schemas.microsoft.com/office/drawing/2014/main" id="{E675EF1D-FF5E-4413-B696-E44ABF466BC0}"/>
              </a:ext>
            </a:extLst>
          </p:cNvPr>
          <p:cNvSpPr/>
          <p:nvPr/>
        </p:nvSpPr>
        <p:spPr>
          <a:xfrm>
            <a:off x="4744720" y="957458"/>
            <a:ext cx="440896" cy="42430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13" name="Rectangle 12">
            <a:extLst>
              <a:ext uri="{FF2B5EF4-FFF2-40B4-BE49-F238E27FC236}">
                <a16:creationId xmlns:a16="http://schemas.microsoft.com/office/drawing/2014/main" id="{657A5891-FE46-466C-9AD8-67B39741DB9F}"/>
              </a:ext>
            </a:extLst>
          </p:cNvPr>
          <p:cNvSpPr/>
          <p:nvPr/>
        </p:nvSpPr>
        <p:spPr>
          <a:xfrm>
            <a:off x="2804159" y="1879601"/>
            <a:ext cx="2255522" cy="30480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0D89C94-659F-40E3-AE93-249BEF31EAEA}"/>
              </a:ext>
            </a:extLst>
          </p:cNvPr>
          <p:cNvSpPr/>
          <p:nvPr/>
        </p:nvSpPr>
        <p:spPr>
          <a:xfrm>
            <a:off x="6667355" y="3092121"/>
            <a:ext cx="4722768" cy="646331"/>
          </a:xfrm>
          <a:prstGeom prst="rect">
            <a:avLst/>
          </a:prstGeom>
        </p:spPr>
        <p:txBody>
          <a:bodyPr wrap="none">
            <a:spAutoFit/>
          </a:bodyPr>
          <a:lstStyle/>
          <a:p>
            <a:r>
              <a:rPr lang="en-US" dirty="0">
                <a:solidFill>
                  <a:srgbClr val="FF0000"/>
                </a:solidFill>
              </a:rPr>
              <a:t>TIP: Use the gray bars to resize widgets </a:t>
            </a:r>
          </a:p>
          <a:p>
            <a:r>
              <a:rPr lang="en-US" dirty="0">
                <a:solidFill>
                  <a:srgbClr val="FF0000"/>
                </a:solidFill>
              </a:rPr>
              <a:t>on your dashboard</a:t>
            </a:r>
          </a:p>
        </p:txBody>
      </p:sp>
      <p:pic>
        <p:nvPicPr>
          <p:cNvPr id="18" name="7DF56F46-5647-44F9-8F4D-E9DDBFF5DAD3">
            <a:hlinkClick r:id="" action="ppaction://media"/>
            <a:extLst>
              <a:ext uri="{FF2B5EF4-FFF2-40B4-BE49-F238E27FC236}">
                <a16:creationId xmlns:a16="http://schemas.microsoft.com/office/drawing/2014/main" id="{DAC7B41E-FDA9-4E71-86C5-98E5BC3F68FA}"/>
              </a:ext>
            </a:extLst>
          </p:cNvPr>
          <p:cNvPicPr>
            <a:picLocks noChangeAspect="1"/>
          </p:cNvPicPr>
          <p:nvPr>
            <a:videoFile r:link="rId1"/>
            <p:extLst>
              <p:ext uri="{DAA4B4D4-6D71-4841-9C94-3DE7FCFB9230}">
                <p14:media xmlns:p14="http://schemas.microsoft.com/office/powerpoint/2010/main" r:embed="rId2">
                  <p14:trim end="18396.4399"/>
                </p14:media>
              </p:ext>
            </p:extLst>
          </p:nvPr>
        </p:nvPicPr>
        <p:blipFill>
          <a:blip r:embed="rId6"/>
          <a:stretch>
            <a:fillRect/>
          </a:stretch>
        </p:blipFill>
        <p:spPr>
          <a:xfrm>
            <a:off x="1576943" y="4046528"/>
            <a:ext cx="9266424" cy="2468880"/>
          </a:xfrm>
          <a:prstGeom prst="rect">
            <a:avLst/>
          </a:prstGeom>
          <a:ln>
            <a:noFill/>
          </a:ln>
          <a:effectLst>
            <a:outerShdw blurRad="292100" dist="139700" dir="2700000" algn="tl" rotWithShape="0">
              <a:srgbClr val="333333">
                <a:alpha val="65000"/>
              </a:srgbClr>
            </a:outerShdw>
          </a:effectLst>
        </p:spPr>
      </p:pic>
      <p:pic>
        <p:nvPicPr>
          <p:cNvPr id="1028" name="Picture 4" descr="https://dl.boxcloud.com/api/2.0/internal_files/238145350314/versions/251236866474/representations/png_paged_2048x2048/content/1.png?access_token=1!R_ndx8t7inUT_jlNpQB5jCk7eGpnSCBLWOHaXJ9rWJ0cuP1rghiHy6k6jmyR2JWKe-qzf1ziUYOxuRCYfv1AiVRaHbfaGN29yZS6fcpjPEJRz-egtHI_9o6Ln-ummrY0FK5m3YgpATE0SDxPyMcC9L--9fqnTzDNWblKRKZfmbiQNY72o0puS_UXZXBLEKIKe1qyQij1NL0c6J_jdttMXObdifaSq188ye45e2MPoKEvTRUQNXEVPm5AYChDIAYKVazzMG1UjZPG_U84ouubqnONw-BMewEArV1LCiUZB9TiJmTI405gHrU4kk8WIs0iVOJCyd1Zmn4FXS-cK7nFd7xWvve_BA14oXjnsa5aVj4MjDgasfetFEgN1MWSYnPKfFpNMVsRBwhkHyB3Axebyar_A16g94hqf1UTZvbx0CbTO6RHAnsSxGBMNP9Kzq5RCFq4BZdH9eX8P6ysMu6xLBaQVUGnTdV9WzCWumvP8YTovs8AhWVfO2xGGLSTbaysiBdMhoysZvLrRT3GL50_MoZKbibc7qSU4YdufLG0XjkmiNom3oNwLZLHV-9wXwO3&amp;box_client_name=box-content-preview&amp;box_client_version=2.13.0">
            <a:extLst>
              <a:ext uri="{FF2B5EF4-FFF2-40B4-BE49-F238E27FC236}">
                <a16:creationId xmlns:a16="http://schemas.microsoft.com/office/drawing/2014/main" id="{535D71BF-62F2-4F79-91E8-41260536CA5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10155" y="3098828"/>
            <a:ext cx="457200" cy="45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51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1000"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3" fill="hold" display="0">
                  <p:stCondLst>
                    <p:cond delay="indefinite"/>
                  </p:stCondLst>
                </p:cTn>
                <p:tgtEl>
                  <p:spTgt spid="18"/>
                </p:tgtEl>
              </p:cMediaNode>
            </p:video>
            <p:seq concurrent="1" nextAc="seek">
              <p:cTn id="14" restart="whenNotActive" fill="hold" evtFilter="cancelBubble" nodeType="interactiveSeq">
                <p:stCondLst>
                  <p:cond evt="onClick" delay="0">
                    <p:tgtEl>
                      <p:spTgt spid="18"/>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18"/>
                                        </p:tgtEl>
                                      </p:cBhvr>
                                    </p:cmd>
                                  </p:childTnLst>
                                </p:cTn>
                              </p:par>
                            </p:childTnLst>
                          </p:cTn>
                        </p:par>
                      </p:childTnLst>
                    </p:cTn>
                  </p:par>
                </p:childTnLst>
              </p:cTn>
              <p:nextCondLst>
                <p:cond evt="onClick" delay="0">
                  <p:tgtEl>
                    <p:spTgt spid="18"/>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A52B7B5-5649-4C35-A295-EE8310510128}"/>
              </a:ext>
            </a:extLst>
          </p:cNvPr>
          <p:cNvPicPr>
            <a:picLocks noChangeAspect="1"/>
          </p:cNvPicPr>
          <p:nvPr/>
        </p:nvPicPr>
        <p:blipFill>
          <a:blip r:embed="rId3"/>
          <a:stretch>
            <a:fillRect/>
          </a:stretch>
        </p:blipFill>
        <p:spPr>
          <a:xfrm>
            <a:off x="865876" y="1757704"/>
            <a:ext cx="10460247" cy="2773609"/>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Widget</a:t>
            </a:r>
          </a:p>
        </p:txBody>
      </p:sp>
      <p:sp>
        <p:nvSpPr>
          <p:cNvPr id="8" name="Rectangle 7">
            <a:extLst>
              <a:ext uri="{FF2B5EF4-FFF2-40B4-BE49-F238E27FC236}">
                <a16:creationId xmlns:a16="http://schemas.microsoft.com/office/drawing/2014/main" id="{CFC2E514-85FC-4A55-93AA-BD72D71E4BFE}"/>
              </a:ext>
            </a:extLst>
          </p:cNvPr>
          <p:cNvSpPr/>
          <p:nvPr/>
        </p:nvSpPr>
        <p:spPr>
          <a:xfrm>
            <a:off x="5140505" y="1757704"/>
            <a:ext cx="440896" cy="42430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1050849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Widget</a:t>
            </a:r>
          </a:p>
        </p:txBody>
      </p:sp>
      <p:pic>
        <p:nvPicPr>
          <p:cNvPr id="2" name="Picture 1">
            <a:extLst>
              <a:ext uri="{FF2B5EF4-FFF2-40B4-BE49-F238E27FC236}">
                <a16:creationId xmlns:a16="http://schemas.microsoft.com/office/drawing/2014/main" id="{953B07C1-2CE5-4895-B776-4CBCC01253E2}"/>
              </a:ext>
            </a:extLst>
          </p:cNvPr>
          <p:cNvPicPr>
            <a:picLocks noChangeAspect="1"/>
          </p:cNvPicPr>
          <p:nvPr/>
        </p:nvPicPr>
        <p:blipFill>
          <a:blip r:embed="rId3"/>
          <a:stretch>
            <a:fillRect/>
          </a:stretch>
        </p:blipFill>
        <p:spPr>
          <a:xfrm>
            <a:off x="1158240" y="1054282"/>
            <a:ext cx="9875520" cy="4749436"/>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84FFB6CE-9595-445D-966E-B77B47750B7E}"/>
              </a:ext>
            </a:extLst>
          </p:cNvPr>
          <p:cNvSpPr/>
          <p:nvPr/>
        </p:nvSpPr>
        <p:spPr>
          <a:xfrm>
            <a:off x="1158240" y="1728222"/>
            <a:ext cx="440896" cy="42430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3" name="Picture 2">
            <a:extLst>
              <a:ext uri="{FF2B5EF4-FFF2-40B4-BE49-F238E27FC236}">
                <a16:creationId xmlns:a16="http://schemas.microsoft.com/office/drawing/2014/main" id="{1E977F28-B112-4825-87AA-02BC3ADBA234}"/>
              </a:ext>
            </a:extLst>
          </p:cNvPr>
          <p:cNvPicPr>
            <a:picLocks noChangeAspect="1"/>
          </p:cNvPicPr>
          <p:nvPr/>
        </p:nvPicPr>
        <p:blipFill>
          <a:blip r:embed="rId4"/>
          <a:stretch>
            <a:fillRect/>
          </a:stretch>
        </p:blipFill>
        <p:spPr>
          <a:xfrm>
            <a:off x="1158240" y="1054282"/>
            <a:ext cx="9875520" cy="4767287"/>
          </a:xfrm>
          <a:prstGeom prst="rect">
            <a:avLst/>
          </a:prstGeom>
        </p:spPr>
      </p:pic>
    </p:spTree>
    <p:extLst>
      <p:ext uri="{BB962C8B-B14F-4D97-AF65-F5344CB8AC3E}">
        <p14:creationId xmlns:p14="http://schemas.microsoft.com/office/powerpoint/2010/main" val="215873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2AA18AB-0BE3-43C0-B8A2-5C82550FE804}"/>
              </a:ext>
            </a:extLst>
          </p:cNvPr>
          <p:cNvPicPr>
            <a:picLocks noChangeAspect="1"/>
          </p:cNvPicPr>
          <p:nvPr/>
        </p:nvPicPr>
        <p:blipFill>
          <a:blip r:embed="rId3"/>
          <a:stretch>
            <a:fillRect/>
          </a:stretch>
        </p:blipFill>
        <p:spPr>
          <a:xfrm>
            <a:off x="1158240" y="1045357"/>
            <a:ext cx="9875520" cy="4767287"/>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Widget</a:t>
            </a:r>
          </a:p>
        </p:txBody>
      </p:sp>
      <p:sp>
        <p:nvSpPr>
          <p:cNvPr id="7" name="Rectangle 6">
            <a:extLst>
              <a:ext uri="{FF2B5EF4-FFF2-40B4-BE49-F238E27FC236}">
                <a16:creationId xmlns:a16="http://schemas.microsoft.com/office/drawing/2014/main" id="{4BED5CB8-0FDF-49DD-9799-22DAA94A670E}"/>
              </a:ext>
            </a:extLst>
          </p:cNvPr>
          <p:cNvSpPr/>
          <p:nvPr/>
        </p:nvSpPr>
        <p:spPr>
          <a:xfrm>
            <a:off x="1610870" y="6063871"/>
            <a:ext cx="9422890" cy="646331"/>
          </a:xfrm>
          <a:prstGeom prst="rect">
            <a:avLst/>
          </a:prstGeom>
        </p:spPr>
        <p:txBody>
          <a:bodyPr wrap="square">
            <a:spAutoFit/>
          </a:bodyPr>
          <a:lstStyle/>
          <a:p>
            <a:r>
              <a:rPr lang="en-US" dirty="0">
                <a:solidFill>
                  <a:srgbClr val="FF0000"/>
                </a:solidFill>
              </a:rPr>
              <a:t>TIP: Try searching for the word “Count” or “Amount” to return common #s or monetary values in your data field list.</a:t>
            </a:r>
          </a:p>
        </p:txBody>
      </p:sp>
      <p:pic>
        <p:nvPicPr>
          <p:cNvPr id="8" name="Picture 4" descr="https://dl.boxcloud.com/api/2.0/internal_files/238145350314/versions/251236866474/representations/png_paged_2048x2048/content/1.png?access_token=1!R_ndx8t7inUT_jlNpQB5jCk7eGpnSCBLWOHaXJ9rWJ0cuP1rghiHy6k6jmyR2JWKe-qzf1ziUYOxuRCYfv1AiVRaHbfaGN29yZS6fcpjPEJRz-egtHI_9o6Ln-ummrY0FK5m3YgpATE0SDxPyMcC9L--9fqnTzDNWblKRKZfmbiQNY72o0puS_UXZXBLEKIKe1qyQij1NL0c6J_jdttMXObdifaSq188ye45e2MPoKEvTRUQNXEVPm5AYChDIAYKVazzMG1UjZPG_U84ouubqnONw-BMewEArV1LCiUZB9TiJmTI405gHrU4kk8WIs0iVOJCyd1Zmn4FXS-cK7nFd7xWvve_BA14oXjnsa5aVj4MjDgasfetFEgN1MWSYnPKfFpNMVsRBwhkHyB3Axebyar_A16g94hqf1UTZvbx0CbTO6RHAnsSxGBMNP9Kzq5RCFq4BZdH9eX8P6ysMu6xLBaQVUGnTdV9WzCWumvP8YTovs8AhWVfO2xGGLSTbaysiBdMhoysZvLrRT3GL50_MoZKbibc7qSU4YdufLG0XjkmiNom3oNwLZLHV-9wXwO3&amp;box_client_name=box-content-preview&amp;box_client_version=2.13.0">
            <a:extLst>
              <a:ext uri="{FF2B5EF4-FFF2-40B4-BE49-F238E27FC236}">
                <a16:creationId xmlns:a16="http://schemas.microsoft.com/office/drawing/2014/main" id="{6F6167FD-8CF6-49F8-B880-CB0CC09FAD6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8240" y="6063871"/>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621ADEA0-50B7-4BC9-A670-9F09AB5F01BD}"/>
              </a:ext>
            </a:extLst>
          </p:cNvPr>
          <p:cNvSpPr/>
          <p:nvPr/>
        </p:nvSpPr>
        <p:spPr>
          <a:xfrm>
            <a:off x="2568528" y="1437804"/>
            <a:ext cx="338446" cy="336406"/>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5" name="Picture 4">
            <a:extLst>
              <a:ext uri="{FF2B5EF4-FFF2-40B4-BE49-F238E27FC236}">
                <a16:creationId xmlns:a16="http://schemas.microsoft.com/office/drawing/2014/main" id="{4F2B7B1B-2A72-462E-8A8C-B9659CB24099}"/>
              </a:ext>
            </a:extLst>
          </p:cNvPr>
          <p:cNvPicPr>
            <a:picLocks noChangeAspect="1"/>
          </p:cNvPicPr>
          <p:nvPr/>
        </p:nvPicPr>
        <p:blipFill>
          <a:blip r:embed="rId5"/>
          <a:stretch>
            <a:fillRect/>
          </a:stretch>
        </p:blipFill>
        <p:spPr>
          <a:xfrm>
            <a:off x="1158240" y="1057109"/>
            <a:ext cx="9875520" cy="4755534"/>
          </a:xfrm>
          <a:prstGeom prst="rect">
            <a:avLst/>
          </a:prstGeom>
        </p:spPr>
      </p:pic>
    </p:spTree>
    <p:extLst>
      <p:ext uri="{BB962C8B-B14F-4D97-AF65-F5344CB8AC3E}">
        <p14:creationId xmlns:p14="http://schemas.microsoft.com/office/powerpoint/2010/main" val="1244558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8"/>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A84E4F8-CE54-48A5-A31D-34E284F55AD4}"/>
              </a:ext>
            </a:extLst>
          </p:cNvPr>
          <p:cNvPicPr>
            <a:picLocks noChangeAspect="1"/>
          </p:cNvPicPr>
          <p:nvPr/>
        </p:nvPicPr>
        <p:blipFill>
          <a:blip r:embed="rId3"/>
          <a:stretch>
            <a:fillRect/>
          </a:stretch>
        </p:blipFill>
        <p:spPr>
          <a:xfrm>
            <a:off x="1158240" y="1048294"/>
            <a:ext cx="9875520" cy="4761412"/>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Widget</a:t>
            </a:r>
          </a:p>
        </p:txBody>
      </p:sp>
      <p:sp>
        <p:nvSpPr>
          <p:cNvPr id="15" name="Rectangle 14">
            <a:extLst>
              <a:ext uri="{FF2B5EF4-FFF2-40B4-BE49-F238E27FC236}">
                <a16:creationId xmlns:a16="http://schemas.microsoft.com/office/drawing/2014/main" id="{EAD150D3-E11E-476D-85ED-D564B8EFD1D7}"/>
              </a:ext>
            </a:extLst>
          </p:cNvPr>
          <p:cNvSpPr/>
          <p:nvPr/>
        </p:nvSpPr>
        <p:spPr>
          <a:xfrm>
            <a:off x="1199184" y="1473957"/>
            <a:ext cx="1844266" cy="750627"/>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7" name="Picture 6">
            <a:extLst>
              <a:ext uri="{FF2B5EF4-FFF2-40B4-BE49-F238E27FC236}">
                <a16:creationId xmlns:a16="http://schemas.microsoft.com/office/drawing/2014/main" id="{6849CF3F-EDE0-411A-A3EB-0D6AA299784F}"/>
              </a:ext>
            </a:extLst>
          </p:cNvPr>
          <p:cNvPicPr>
            <a:picLocks noChangeAspect="1"/>
          </p:cNvPicPr>
          <p:nvPr/>
        </p:nvPicPr>
        <p:blipFill>
          <a:blip r:embed="rId4"/>
          <a:stretch>
            <a:fillRect/>
          </a:stretch>
        </p:blipFill>
        <p:spPr>
          <a:xfrm>
            <a:off x="1158240" y="1048294"/>
            <a:ext cx="9875520" cy="4761412"/>
          </a:xfrm>
          <a:prstGeom prst="rect">
            <a:avLst/>
          </a:prstGeom>
        </p:spPr>
      </p:pic>
    </p:spTree>
    <p:extLst>
      <p:ext uri="{BB962C8B-B14F-4D97-AF65-F5344CB8AC3E}">
        <p14:creationId xmlns:p14="http://schemas.microsoft.com/office/powerpoint/2010/main" val="334143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Widget</a:t>
            </a:r>
          </a:p>
        </p:txBody>
      </p:sp>
      <p:sp>
        <p:nvSpPr>
          <p:cNvPr id="15" name="Rectangle 14">
            <a:extLst>
              <a:ext uri="{FF2B5EF4-FFF2-40B4-BE49-F238E27FC236}">
                <a16:creationId xmlns:a16="http://schemas.microsoft.com/office/drawing/2014/main" id="{EAD150D3-E11E-476D-85ED-D564B8EFD1D7}"/>
              </a:ext>
            </a:extLst>
          </p:cNvPr>
          <p:cNvSpPr/>
          <p:nvPr/>
        </p:nvSpPr>
        <p:spPr>
          <a:xfrm>
            <a:off x="2936240" y="2207139"/>
            <a:ext cx="426720" cy="403982"/>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4" name="Picture 3">
            <a:extLst>
              <a:ext uri="{FF2B5EF4-FFF2-40B4-BE49-F238E27FC236}">
                <a16:creationId xmlns:a16="http://schemas.microsoft.com/office/drawing/2014/main" id="{1F74DC9D-57FF-451E-BF0E-A25D49032AF0}"/>
              </a:ext>
            </a:extLst>
          </p:cNvPr>
          <p:cNvPicPr>
            <a:picLocks noChangeAspect="1"/>
          </p:cNvPicPr>
          <p:nvPr/>
        </p:nvPicPr>
        <p:blipFill>
          <a:blip r:embed="rId3"/>
          <a:stretch>
            <a:fillRect/>
          </a:stretch>
        </p:blipFill>
        <p:spPr>
          <a:xfrm>
            <a:off x="894899" y="2034419"/>
            <a:ext cx="10402201" cy="278916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604908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an Existing Visualization</a:t>
            </a:r>
          </a:p>
        </p:txBody>
      </p:sp>
      <p:sp>
        <p:nvSpPr>
          <p:cNvPr id="6" name="Rectangle 5">
            <a:extLst>
              <a:ext uri="{FF2B5EF4-FFF2-40B4-BE49-F238E27FC236}">
                <a16:creationId xmlns:a16="http://schemas.microsoft.com/office/drawing/2014/main" id="{5D7EF878-A8EC-4A79-AD57-4E1C5FD30090}"/>
              </a:ext>
            </a:extLst>
          </p:cNvPr>
          <p:cNvSpPr/>
          <p:nvPr/>
        </p:nvSpPr>
        <p:spPr>
          <a:xfrm>
            <a:off x="3322320" y="106738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65CCFC-1111-4906-9285-A730E3427859}"/>
              </a:ext>
            </a:extLst>
          </p:cNvPr>
          <p:cNvPicPr>
            <a:picLocks noChangeAspect="1"/>
          </p:cNvPicPr>
          <p:nvPr/>
        </p:nvPicPr>
        <p:blipFill>
          <a:blip r:embed="rId3"/>
          <a:stretch>
            <a:fillRect/>
          </a:stretch>
        </p:blipFill>
        <p:spPr>
          <a:xfrm>
            <a:off x="969829" y="865332"/>
            <a:ext cx="9796378" cy="5444028"/>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FF057534-2724-47EC-9F4D-89E7F7DE5344}"/>
              </a:ext>
            </a:extLst>
          </p:cNvPr>
          <p:cNvSpPr/>
          <p:nvPr/>
        </p:nvSpPr>
        <p:spPr>
          <a:xfrm>
            <a:off x="8942032" y="5723200"/>
            <a:ext cx="1824175" cy="538935"/>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4289917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an Existing Visualization</a:t>
            </a:r>
          </a:p>
        </p:txBody>
      </p:sp>
      <p:sp>
        <p:nvSpPr>
          <p:cNvPr id="6" name="Rectangle 5">
            <a:extLst>
              <a:ext uri="{FF2B5EF4-FFF2-40B4-BE49-F238E27FC236}">
                <a16:creationId xmlns:a16="http://schemas.microsoft.com/office/drawing/2014/main" id="{5D7EF878-A8EC-4A79-AD57-4E1C5FD30090}"/>
              </a:ext>
            </a:extLst>
          </p:cNvPr>
          <p:cNvSpPr/>
          <p:nvPr/>
        </p:nvSpPr>
        <p:spPr>
          <a:xfrm>
            <a:off x="3322320" y="106738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65CCFC-1111-4906-9285-A730E3427859}"/>
              </a:ext>
            </a:extLst>
          </p:cNvPr>
          <p:cNvPicPr>
            <a:picLocks noChangeAspect="1"/>
          </p:cNvPicPr>
          <p:nvPr/>
        </p:nvPicPr>
        <p:blipFill>
          <a:blip r:embed="rId3"/>
          <a:stretch>
            <a:fillRect/>
          </a:stretch>
        </p:blipFill>
        <p:spPr>
          <a:xfrm>
            <a:off x="969829" y="865332"/>
            <a:ext cx="9796378" cy="5444028"/>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FF057534-2724-47EC-9F4D-89E7F7DE5344}"/>
              </a:ext>
            </a:extLst>
          </p:cNvPr>
          <p:cNvSpPr/>
          <p:nvPr/>
        </p:nvSpPr>
        <p:spPr>
          <a:xfrm>
            <a:off x="5655104" y="819611"/>
            <a:ext cx="5185616" cy="2766869"/>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323709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an Existing Visualization</a:t>
            </a:r>
          </a:p>
        </p:txBody>
      </p:sp>
      <p:sp>
        <p:nvSpPr>
          <p:cNvPr id="8" name="Rectangle 7">
            <a:extLst>
              <a:ext uri="{FF2B5EF4-FFF2-40B4-BE49-F238E27FC236}">
                <a16:creationId xmlns:a16="http://schemas.microsoft.com/office/drawing/2014/main" id="{1814BA73-7E6C-4E78-A797-094E132711FD}"/>
              </a:ext>
            </a:extLst>
          </p:cNvPr>
          <p:cNvSpPr/>
          <p:nvPr/>
        </p:nvSpPr>
        <p:spPr>
          <a:xfrm>
            <a:off x="3215640" y="103182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B20BB73-1FFF-4452-ADC0-9F7ECE46C7AD}"/>
              </a:ext>
            </a:extLst>
          </p:cNvPr>
          <p:cNvPicPr>
            <a:picLocks noChangeAspect="1"/>
          </p:cNvPicPr>
          <p:nvPr/>
        </p:nvPicPr>
        <p:blipFill>
          <a:blip r:embed="rId3"/>
          <a:stretch>
            <a:fillRect/>
          </a:stretch>
        </p:blipFill>
        <p:spPr>
          <a:xfrm>
            <a:off x="1505067" y="930638"/>
            <a:ext cx="9181867" cy="5486400"/>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0C2504F8-0E6B-4195-A051-7D4D48419CFD}"/>
              </a:ext>
            </a:extLst>
          </p:cNvPr>
          <p:cNvSpPr/>
          <p:nvPr/>
        </p:nvSpPr>
        <p:spPr>
          <a:xfrm>
            <a:off x="1611648" y="1844621"/>
            <a:ext cx="299720" cy="309299"/>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11" name="Rectangle 10">
            <a:extLst>
              <a:ext uri="{FF2B5EF4-FFF2-40B4-BE49-F238E27FC236}">
                <a16:creationId xmlns:a16="http://schemas.microsoft.com/office/drawing/2014/main" id="{5A0ECD1D-EBF0-41A3-9954-E9C206DB4002}"/>
              </a:ext>
            </a:extLst>
          </p:cNvPr>
          <p:cNvSpPr/>
          <p:nvPr/>
        </p:nvSpPr>
        <p:spPr>
          <a:xfrm>
            <a:off x="1611648" y="2736034"/>
            <a:ext cx="299720" cy="309299"/>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351470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an Existing Visualization</a:t>
            </a:r>
          </a:p>
        </p:txBody>
      </p:sp>
      <p:sp>
        <p:nvSpPr>
          <p:cNvPr id="8" name="Rectangle 7">
            <a:extLst>
              <a:ext uri="{FF2B5EF4-FFF2-40B4-BE49-F238E27FC236}">
                <a16:creationId xmlns:a16="http://schemas.microsoft.com/office/drawing/2014/main" id="{1814BA73-7E6C-4E78-A797-094E132711FD}"/>
              </a:ext>
            </a:extLst>
          </p:cNvPr>
          <p:cNvSpPr/>
          <p:nvPr/>
        </p:nvSpPr>
        <p:spPr>
          <a:xfrm>
            <a:off x="3215640" y="103182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B20BB73-1FFF-4452-ADC0-9F7ECE46C7AD}"/>
              </a:ext>
            </a:extLst>
          </p:cNvPr>
          <p:cNvPicPr>
            <a:picLocks noChangeAspect="1"/>
          </p:cNvPicPr>
          <p:nvPr/>
        </p:nvPicPr>
        <p:blipFill>
          <a:blip r:embed="rId3"/>
          <a:stretch>
            <a:fillRect/>
          </a:stretch>
        </p:blipFill>
        <p:spPr>
          <a:xfrm>
            <a:off x="1505067" y="930638"/>
            <a:ext cx="9181867" cy="548640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1D0223E5-ACA4-4477-B4B2-25CE785801CA}"/>
              </a:ext>
            </a:extLst>
          </p:cNvPr>
          <p:cNvPicPr>
            <a:picLocks noChangeAspect="1"/>
          </p:cNvPicPr>
          <p:nvPr/>
        </p:nvPicPr>
        <p:blipFill>
          <a:blip r:embed="rId4"/>
          <a:stretch>
            <a:fillRect/>
          </a:stretch>
        </p:blipFill>
        <p:spPr>
          <a:xfrm>
            <a:off x="1557132" y="930638"/>
            <a:ext cx="9077736" cy="5486400"/>
          </a:xfrm>
          <a:prstGeom prst="rect">
            <a:avLst/>
          </a:prstGeom>
        </p:spPr>
      </p:pic>
    </p:spTree>
    <p:extLst>
      <p:ext uri="{BB962C8B-B14F-4D97-AF65-F5344CB8AC3E}">
        <p14:creationId xmlns:p14="http://schemas.microsoft.com/office/powerpoint/2010/main" val="17996603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an Existing Visualization</a:t>
            </a:r>
          </a:p>
        </p:txBody>
      </p:sp>
      <p:sp>
        <p:nvSpPr>
          <p:cNvPr id="8" name="Rectangle 7">
            <a:extLst>
              <a:ext uri="{FF2B5EF4-FFF2-40B4-BE49-F238E27FC236}">
                <a16:creationId xmlns:a16="http://schemas.microsoft.com/office/drawing/2014/main" id="{1814BA73-7E6C-4E78-A797-094E132711FD}"/>
              </a:ext>
            </a:extLst>
          </p:cNvPr>
          <p:cNvSpPr/>
          <p:nvPr/>
        </p:nvSpPr>
        <p:spPr>
          <a:xfrm>
            <a:off x="3215640" y="103182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DF11400-F080-4BC3-BBD9-A5D140C1DECF}"/>
              </a:ext>
            </a:extLst>
          </p:cNvPr>
          <p:cNvPicPr>
            <a:picLocks noChangeAspect="1"/>
          </p:cNvPicPr>
          <p:nvPr/>
        </p:nvPicPr>
        <p:blipFill>
          <a:blip r:embed="rId3"/>
          <a:stretch>
            <a:fillRect/>
          </a:stretch>
        </p:blipFill>
        <p:spPr>
          <a:xfrm>
            <a:off x="1549460" y="945462"/>
            <a:ext cx="9093080" cy="54864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544578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an Existing Visualization</a:t>
            </a:r>
          </a:p>
        </p:txBody>
      </p:sp>
      <p:sp>
        <p:nvSpPr>
          <p:cNvPr id="8" name="Rectangle 7">
            <a:extLst>
              <a:ext uri="{FF2B5EF4-FFF2-40B4-BE49-F238E27FC236}">
                <a16:creationId xmlns:a16="http://schemas.microsoft.com/office/drawing/2014/main" id="{1814BA73-7E6C-4E78-A797-094E132711FD}"/>
              </a:ext>
            </a:extLst>
          </p:cNvPr>
          <p:cNvSpPr/>
          <p:nvPr/>
        </p:nvSpPr>
        <p:spPr>
          <a:xfrm>
            <a:off x="3215640" y="103182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DF11400-F080-4BC3-BBD9-A5D140C1DECF}"/>
              </a:ext>
            </a:extLst>
          </p:cNvPr>
          <p:cNvPicPr>
            <a:picLocks noChangeAspect="1"/>
          </p:cNvPicPr>
          <p:nvPr/>
        </p:nvPicPr>
        <p:blipFill>
          <a:blip r:embed="rId3"/>
          <a:stretch>
            <a:fillRect/>
          </a:stretch>
        </p:blipFill>
        <p:spPr>
          <a:xfrm>
            <a:off x="1549460" y="945462"/>
            <a:ext cx="9093080" cy="5486400"/>
          </a:xfrm>
          <a:prstGeom prst="rect">
            <a:avLst/>
          </a:prstGeom>
          <a:ln>
            <a:noFill/>
          </a:ln>
          <a:effectLst>
            <a:outerShdw blurRad="292100" dist="139700" dir="2700000" algn="tl" rotWithShape="0">
              <a:srgbClr val="333333">
                <a:alpha val="65000"/>
              </a:srgbClr>
            </a:outerShdw>
          </a:effectLst>
        </p:spPr>
      </p:pic>
      <p:cxnSp>
        <p:nvCxnSpPr>
          <p:cNvPr id="4" name="Straight Arrow Connector 3">
            <a:extLst>
              <a:ext uri="{FF2B5EF4-FFF2-40B4-BE49-F238E27FC236}">
                <a16:creationId xmlns:a16="http://schemas.microsoft.com/office/drawing/2014/main" id="{75BE28AE-DDCE-4D7A-8EB7-0E50D1FD3F5E}"/>
              </a:ext>
            </a:extLst>
          </p:cNvPr>
          <p:cNvCxnSpPr/>
          <p:nvPr/>
        </p:nvCxnSpPr>
        <p:spPr>
          <a:xfrm>
            <a:off x="2865120" y="1971040"/>
            <a:ext cx="0" cy="1717040"/>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091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an Existing Visualization</a:t>
            </a:r>
          </a:p>
        </p:txBody>
      </p:sp>
      <p:sp>
        <p:nvSpPr>
          <p:cNvPr id="8" name="Rectangle 7">
            <a:extLst>
              <a:ext uri="{FF2B5EF4-FFF2-40B4-BE49-F238E27FC236}">
                <a16:creationId xmlns:a16="http://schemas.microsoft.com/office/drawing/2014/main" id="{1814BA73-7E6C-4E78-A797-094E132711FD}"/>
              </a:ext>
            </a:extLst>
          </p:cNvPr>
          <p:cNvSpPr/>
          <p:nvPr/>
        </p:nvSpPr>
        <p:spPr>
          <a:xfrm>
            <a:off x="3215640" y="1031822"/>
            <a:ext cx="299720" cy="156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Arrow Connector 3">
            <a:extLst>
              <a:ext uri="{FF2B5EF4-FFF2-40B4-BE49-F238E27FC236}">
                <a16:creationId xmlns:a16="http://schemas.microsoft.com/office/drawing/2014/main" id="{75BE28AE-DDCE-4D7A-8EB7-0E50D1FD3F5E}"/>
              </a:ext>
            </a:extLst>
          </p:cNvPr>
          <p:cNvCxnSpPr/>
          <p:nvPr/>
        </p:nvCxnSpPr>
        <p:spPr>
          <a:xfrm>
            <a:off x="2865120" y="1971040"/>
            <a:ext cx="0" cy="1717040"/>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pic>
        <p:nvPicPr>
          <p:cNvPr id="5" name="StackedBar">
            <a:hlinkClick r:id="" action="ppaction://media"/>
            <a:extLst>
              <a:ext uri="{FF2B5EF4-FFF2-40B4-BE49-F238E27FC236}">
                <a16:creationId xmlns:a16="http://schemas.microsoft.com/office/drawing/2014/main" id="{EB7E5437-0599-40D1-B8C2-ECA8CADB997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03371" y="945462"/>
            <a:ext cx="10340921" cy="51206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126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92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mute="1">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6" name="Rectangle 5">
            <a:extLst>
              <a:ext uri="{FF2B5EF4-FFF2-40B4-BE49-F238E27FC236}">
                <a16:creationId xmlns:a16="http://schemas.microsoft.com/office/drawing/2014/main" id="{B9C0AAF7-3AD4-4C88-A219-6BFDA035EADD}"/>
              </a:ext>
            </a:extLst>
          </p:cNvPr>
          <p:cNvSpPr/>
          <p:nvPr/>
        </p:nvSpPr>
        <p:spPr>
          <a:xfrm>
            <a:off x="9645904" y="1754198"/>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Object 3">
            <a:extLst>
              <a:ext uri="{FF2B5EF4-FFF2-40B4-BE49-F238E27FC236}">
                <a16:creationId xmlns:a16="http://schemas.microsoft.com/office/drawing/2014/main" id="{2C7C5298-5067-4524-98DA-72C8C2662FFB}"/>
              </a:ext>
            </a:extLst>
          </p:cNvPr>
          <p:cNvGraphicFramePr>
            <a:graphicFrameLocks noChangeAspect="1"/>
          </p:cNvGraphicFramePr>
          <p:nvPr>
            <p:extLst>
              <p:ext uri="{D42A27DB-BD31-4B8C-83A1-F6EECF244321}">
                <p14:modId xmlns:p14="http://schemas.microsoft.com/office/powerpoint/2010/main" val="919636332"/>
              </p:ext>
            </p:extLst>
          </p:nvPr>
        </p:nvGraphicFramePr>
        <p:xfrm>
          <a:off x="326231" y="853440"/>
          <a:ext cx="4023360" cy="5692716"/>
        </p:xfrm>
        <a:graphic>
          <a:graphicData uri="http://schemas.openxmlformats.org/presentationml/2006/ole">
            <mc:AlternateContent xmlns:mc="http://schemas.openxmlformats.org/markup-compatibility/2006">
              <mc:Choice xmlns:v="urn:schemas-microsoft-com:vml" Requires="v">
                <p:oleObj name="Acrobat Document" r:id="rId3" imgW="4533530" imgH="6415777" progId="AcroExch.Document.DC">
                  <p:embed/>
                </p:oleObj>
              </mc:Choice>
              <mc:Fallback>
                <p:oleObj name="Acrobat Document" r:id="rId3" imgW="4533530" imgH="6415777" progId="AcroExch.Document.DC">
                  <p:embed/>
                  <p:pic>
                    <p:nvPicPr>
                      <p:cNvPr id="4" name="Object 3">
                        <a:extLst>
                          <a:ext uri="{FF2B5EF4-FFF2-40B4-BE49-F238E27FC236}">
                            <a16:creationId xmlns:a16="http://schemas.microsoft.com/office/drawing/2014/main" id="{2C7C5298-5067-4524-98DA-72C8C2662FFB}"/>
                          </a:ext>
                        </a:extLst>
                      </p:cNvPr>
                      <p:cNvPicPr/>
                      <p:nvPr/>
                    </p:nvPicPr>
                    <p:blipFill>
                      <a:blip r:embed="rId4"/>
                      <a:stretch>
                        <a:fillRect/>
                      </a:stretch>
                    </p:blipFill>
                    <p:spPr>
                      <a:xfrm>
                        <a:off x="326231" y="853440"/>
                        <a:ext cx="4023360" cy="5692716"/>
                      </a:xfrm>
                      <a:prstGeom prst="rect">
                        <a:avLst/>
                      </a:prstGeom>
                      <a:ln>
                        <a:solidFill>
                          <a:schemeClr val="tx1"/>
                        </a:solidFill>
                      </a:ln>
                    </p:spPr>
                  </p:pic>
                </p:oleObj>
              </mc:Fallback>
            </mc:AlternateContent>
          </a:graphicData>
        </a:graphic>
      </p:graphicFrame>
      <p:sp>
        <p:nvSpPr>
          <p:cNvPr id="7" name="Arrow: Right 6">
            <a:extLst>
              <a:ext uri="{FF2B5EF4-FFF2-40B4-BE49-F238E27FC236}">
                <a16:creationId xmlns:a16="http://schemas.microsoft.com/office/drawing/2014/main" id="{935D5B49-AF3D-4D17-B448-B2B72F9F52C1}"/>
              </a:ext>
            </a:extLst>
          </p:cNvPr>
          <p:cNvSpPr/>
          <p:nvPr/>
        </p:nvSpPr>
        <p:spPr>
          <a:xfrm>
            <a:off x="4698682" y="3311178"/>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Object 9">
            <a:extLst>
              <a:ext uri="{FF2B5EF4-FFF2-40B4-BE49-F238E27FC236}">
                <a16:creationId xmlns:a16="http://schemas.microsoft.com/office/drawing/2014/main" id="{328DE7E3-EB19-4306-BF10-C8BBCCED680F}"/>
              </a:ext>
            </a:extLst>
          </p:cNvPr>
          <p:cNvGraphicFramePr>
            <a:graphicFrameLocks noChangeAspect="1"/>
          </p:cNvGraphicFramePr>
          <p:nvPr>
            <p:extLst>
              <p:ext uri="{D42A27DB-BD31-4B8C-83A1-F6EECF244321}">
                <p14:modId xmlns:p14="http://schemas.microsoft.com/office/powerpoint/2010/main" val="793798354"/>
              </p:ext>
            </p:extLst>
          </p:nvPr>
        </p:nvGraphicFramePr>
        <p:xfrm>
          <a:off x="5928148" y="853440"/>
          <a:ext cx="4023360" cy="5692715"/>
        </p:xfrm>
        <a:graphic>
          <a:graphicData uri="http://schemas.openxmlformats.org/presentationml/2006/ole">
            <mc:AlternateContent xmlns:mc="http://schemas.openxmlformats.org/markup-compatibility/2006">
              <mc:Choice xmlns:v="urn:schemas-microsoft-com:vml" Requires="v">
                <p:oleObj name="Acrobat Document" r:id="rId5" imgW="4533530" imgH="6415777" progId="AcroExch.Document.DC">
                  <p:embed/>
                </p:oleObj>
              </mc:Choice>
              <mc:Fallback>
                <p:oleObj name="Acrobat Document" r:id="rId5" imgW="4533530" imgH="6415777" progId="AcroExch.Document.DC">
                  <p:embed/>
                  <p:pic>
                    <p:nvPicPr>
                      <p:cNvPr id="10" name="Object 9">
                        <a:extLst>
                          <a:ext uri="{FF2B5EF4-FFF2-40B4-BE49-F238E27FC236}">
                            <a16:creationId xmlns:a16="http://schemas.microsoft.com/office/drawing/2014/main" id="{328DE7E3-EB19-4306-BF10-C8BBCCED680F}"/>
                          </a:ext>
                        </a:extLst>
                      </p:cNvPr>
                      <p:cNvPicPr/>
                      <p:nvPr/>
                    </p:nvPicPr>
                    <p:blipFill>
                      <a:blip r:embed="rId6"/>
                      <a:stretch>
                        <a:fillRect/>
                      </a:stretch>
                    </p:blipFill>
                    <p:spPr>
                      <a:xfrm>
                        <a:off x="5928148" y="853440"/>
                        <a:ext cx="4023360" cy="5692715"/>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4986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D16E9129-1D3F-4EC2-BDD9-6E7103BEBAE5}"/>
              </a:ext>
            </a:extLst>
          </p:cNvPr>
          <p:cNvGraphicFramePr>
            <a:graphicFrameLocks noChangeAspect="1"/>
          </p:cNvGraphicFramePr>
          <p:nvPr>
            <p:extLst>
              <p:ext uri="{D42A27DB-BD31-4B8C-83A1-F6EECF244321}">
                <p14:modId xmlns:p14="http://schemas.microsoft.com/office/powerpoint/2010/main" val="114337860"/>
              </p:ext>
            </p:extLst>
          </p:nvPr>
        </p:nvGraphicFramePr>
        <p:xfrm>
          <a:off x="5928148" y="853440"/>
          <a:ext cx="4023360" cy="5692715"/>
        </p:xfrm>
        <a:graphic>
          <a:graphicData uri="http://schemas.openxmlformats.org/presentationml/2006/ole">
            <mc:AlternateContent xmlns:mc="http://schemas.openxmlformats.org/markup-compatibility/2006">
              <mc:Choice xmlns:v="urn:schemas-microsoft-com:vml" Requires="v">
                <p:oleObj name="Acrobat Document" r:id="rId3" imgW="4533530" imgH="6415777" progId="AcroExch.Document.DC">
                  <p:embed/>
                </p:oleObj>
              </mc:Choice>
              <mc:Fallback>
                <p:oleObj name="Acrobat Document" r:id="rId3" imgW="4533530" imgH="6415777" progId="AcroExch.Document.DC">
                  <p:embed/>
                  <p:pic>
                    <p:nvPicPr>
                      <p:cNvPr id="5" name="Object 4">
                        <a:extLst>
                          <a:ext uri="{FF2B5EF4-FFF2-40B4-BE49-F238E27FC236}">
                            <a16:creationId xmlns:a16="http://schemas.microsoft.com/office/drawing/2014/main" id="{D16E9129-1D3F-4EC2-BDD9-6E7103BEBAE5}"/>
                          </a:ext>
                        </a:extLst>
                      </p:cNvPr>
                      <p:cNvPicPr/>
                      <p:nvPr/>
                    </p:nvPicPr>
                    <p:blipFill>
                      <a:blip r:embed="rId4"/>
                      <a:stretch>
                        <a:fillRect/>
                      </a:stretch>
                    </p:blipFill>
                    <p:spPr>
                      <a:xfrm>
                        <a:off x="5928148" y="853440"/>
                        <a:ext cx="4023360" cy="5692715"/>
                      </a:xfrm>
                      <a:prstGeom prst="rect">
                        <a:avLst/>
                      </a:prstGeom>
                      <a:ln>
                        <a:solidFill>
                          <a:schemeClr val="tx1"/>
                        </a:solidFill>
                      </a:ln>
                    </p:spPr>
                  </p:pic>
                </p:oleObj>
              </mc:Fallback>
            </mc:AlternateContent>
          </a:graphicData>
        </a:graphic>
      </p:graphicFrame>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6" name="Rectangle 5">
            <a:extLst>
              <a:ext uri="{FF2B5EF4-FFF2-40B4-BE49-F238E27FC236}">
                <a16:creationId xmlns:a16="http://schemas.microsoft.com/office/drawing/2014/main" id="{B9C0AAF7-3AD4-4C88-A219-6BFDA035EADD}"/>
              </a:ext>
            </a:extLst>
          </p:cNvPr>
          <p:cNvSpPr/>
          <p:nvPr/>
        </p:nvSpPr>
        <p:spPr>
          <a:xfrm>
            <a:off x="9645904" y="1754198"/>
            <a:ext cx="345440" cy="156897"/>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Object 3">
            <a:extLst>
              <a:ext uri="{FF2B5EF4-FFF2-40B4-BE49-F238E27FC236}">
                <a16:creationId xmlns:a16="http://schemas.microsoft.com/office/drawing/2014/main" id="{2C7C5298-5067-4524-98DA-72C8C2662FFB}"/>
              </a:ext>
            </a:extLst>
          </p:cNvPr>
          <p:cNvGraphicFramePr>
            <a:graphicFrameLocks noChangeAspect="1"/>
          </p:cNvGraphicFramePr>
          <p:nvPr/>
        </p:nvGraphicFramePr>
        <p:xfrm>
          <a:off x="326231" y="853440"/>
          <a:ext cx="4023360" cy="5692716"/>
        </p:xfrm>
        <a:graphic>
          <a:graphicData uri="http://schemas.openxmlformats.org/presentationml/2006/ole">
            <mc:AlternateContent xmlns:mc="http://schemas.openxmlformats.org/markup-compatibility/2006">
              <mc:Choice xmlns:v="urn:schemas-microsoft-com:vml" Requires="v">
                <p:oleObj name="Acrobat Document" r:id="rId5" imgW="4533530" imgH="6415777" progId="AcroExch.Document.DC">
                  <p:embed/>
                </p:oleObj>
              </mc:Choice>
              <mc:Fallback>
                <p:oleObj name="Acrobat Document" r:id="rId5" imgW="4533530" imgH="6415777" progId="AcroExch.Document.DC">
                  <p:embed/>
                  <p:pic>
                    <p:nvPicPr>
                      <p:cNvPr id="4" name="Object 3">
                        <a:extLst>
                          <a:ext uri="{FF2B5EF4-FFF2-40B4-BE49-F238E27FC236}">
                            <a16:creationId xmlns:a16="http://schemas.microsoft.com/office/drawing/2014/main" id="{2C7C5298-5067-4524-98DA-72C8C2662FFB}"/>
                          </a:ext>
                        </a:extLst>
                      </p:cNvPr>
                      <p:cNvPicPr/>
                      <p:nvPr/>
                    </p:nvPicPr>
                    <p:blipFill>
                      <a:blip r:embed="rId6"/>
                      <a:stretch>
                        <a:fillRect/>
                      </a:stretch>
                    </p:blipFill>
                    <p:spPr>
                      <a:xfrm>
                        <a:off x="326231" y="853440"/>
                        <a:ext cx="4023360" cy="5692716"/>
                      </a:xfrm>
                      <a:prstGeom prst="rect">
                        <a:avLst/>
                      </a:prstGeom>
                      <a:ln>
                        <a:solidFill>
                          <a:schemeClr val="tx1"/>
                        </a:solidFill>
                      </a:ln>
                    </p:spPr>
                  </p:pic>
                </p:oleObj>
              </mc:Fallback>
            </mc:AlternateContent>
          </a:graphicData>
        </a:graphic>
      </p:graphicFrame>
      <p:sp>
        <p:nvSpPr>
          <p:cNvPr id="7" name="Arrow: Right 6">
            <a:extLst>
              <a:ext uri="{FF2B5EF4-FFF2-40B4-BE49-F238E27FC236}">
                <a16:creationId xmlns:a16="http://schemas.microsoft.com/office/drawing/2014/main" id="{935D5B49-AF3D-4D17-B448-B2B72F9F52C1}"/>
              </a:ext>
            </a:extLst>
          </p:cNvPr>
          <p:cNvSpPr/>
          <p:nvPr/>
        </p:nvSpPr>
        <p:spPr>
          <a:xfrm>
            <a:off x="4698682" y="3311178"/>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D157BE1-9676-4AC0-8E14-90B13039078E}"/>
              </a:ext>
            </a:extLst>
          </p:cNvPr>
          <p:cNvSpPr/>
          <p:nvPr/>
        </p:nvSpPr>
        <p:spPr>
          <a:xfrm>
            <a:off x="2903266" y="1449398"/>
            <a:ext cx="1363934" cy="826442"/>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109DE16-EABA-4D5C-B2B8-B4AF0D191A9E}"/>
              </a:ext>
            </a:extLst>
          </p:cNvPr>
          <p:cNvSpPr/>
          <p:nvPr/>
        </p:nvSpPr>
        <p:spPr>
          <a:xfrm>
            <a:off x="2478236" y="2275840"/>
            <a:ext cx="1788964" cy="1035338"/>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DF1E025-56A1-4749-AC88-0CA81F6FC105}"/>
              </a:ext>
            </a:extLst>
          </p:cNvPr>
          <p:cNvSpPr/>
          <p:nvPr/>
        </p:nvSpPr>
        <p:spPr>
          <a:xfrm>
            <a:off x="411692" y="4429760"/>
            <a:ext cx="3855508" cy="185928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529E4C8-7B5F-47CD-A5C2-596C578DE259}"/>
              </a:ext>
            </a:extLst>
          </p:cNvPr>
          <p:cNvSpPr/>
          <p:nvPr/>
        </p:nvSpPr>
        <p:spPr>
          <a:xfrm>
            <a:off x="7174973" y="1410976"/>
            <a:ext cx="1318787" cy="905892"/>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DE48F2-021B-404B-BEF0-88F1073978CC}"/>
              </a:ext>
            </a:extLst>
          </p:cNvPr>
          <p:cNvSpPr/>
          <p:nvPr/>
        </p:nvSpPr>
        <p:spPr>
          <a:xfrm>
            <a:off x="7856940" y="2316868"/>
            <a:ext cx="2094568" cy="1198492"/>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B0BFEF3-0038-4E20-97C0-9BDF1960C65B}"/>
              </a:ext>
            </a:extLst>
          </p:cNvPr>
          <p:cNvSpPr/>
          <p:nvPr/>
        </p:nvSpPr>
        <p:spPr>
          <a:xfrm>
            <a:off x="6014720" y="4815840"/>
            <a:ext cx="3840480" cy="164592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94072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1E783-B631-46DE-8D19-6C5582DB85ED}"/>
              </a:ext>
            </a:extLst>
          </p:cNvPr>
          <p:cNvSpPr>
            <a:spLocks noGrp="1"/>
          </p:cNvSpPr>
          <p:nvPr>
            <p:ph type="body" sz="quarter" idx="14"/>
          </p:nvPr>
        </p:nvSpPr>
        <p:spPr>
          <a:xfrm>
            <a:off x="254000" y="339991"/>
            <a:ext cx="4114800" cy="1754326"/>
          </a:xfrm>
        </p:spPr>
        <p:txBody>
          <a:bodyPr/>
          <a:lstStyle/>
          <a:p>
            <a:r>
              <a:rPr lang="en-US" dirty="0"/>
              <a:t>CONTRIBUTION INCOME Dashboard</a:t>
            </a:r>
          </a:p>
        </p:txBody>
      </p:sp>
      <p:sp>
        <p:nvSpPr>
          <p:cNvPr id="5" name="Text Placeholder 4">
            <a:extLst>
              <a:ext uri="{FF2B5EF4-FFF2-40B4-BE49-F238E27FC236}">
                <a16:creationId xmlns:a16="http://schemas.microsoft.com/office/drawing/2014/main" id="{910573B5-EA45-4844-A0B8-2ADB8DB93EB9}"/>
              </a:ext>
            </a:extLst>
          </p:cNvPr>
          <p:cNvSpPr>
            <a:spLocks noGrp="1"/>
          </p:cNvSpPr>
          <p:nvPr>
            <p:ph type="body" sz="quarter" idx="16"/>
          </p:nvPr>
        </p:nvSpPr>
        <p:spPr/>
        <p:txBody>
          <a:bodyPr/>
          <a:lstStyle/>
          <a:p>
            <a:r>
              <a:rPr lang="en-US" dirty="0"/>
              <a:t>Case Study #3</a:t>
            </a:r>
          </a:p>
        </p:txBody>
      </p:sp>
      <p:sp>
        <p:nvSpPr>
          <p:cNvPr id="6" name="Text Placeholder 5">
            <a:extLst>
              <a:ext uri="{FF2B5EF4-FFF2-40B4-BE49-F238E27FC236}">
                <a16:creationId xmlns:a16="http://schemas.microsoft.com/office/drawing/2014/main" id="{675F59BE-C732-43B2-8A3E-FB9D059702B3}"/>
              </a:ext>
            </a:extLst>
          </p:cNvPr>
          <p:cNvSpPr>
            <a:spLocks noGrp="1"/>
          </p:cNvSpPr>
          <p:nvPr>
            <p:ph type="body" sz="quarter" idx="17"/>
          </p:nvPr>
        </p:nvSpPr>
        <p:spPr>
          <a:xfrm>
            <a:off x="5048023" y="1166332"/>
            <a:ext cx="6572959" cy="1826141"/>
          </a:xfrm>
        </p:spPr>
        <p:txBody>
          <a:bodyPr/>
          <a:lstStyle/>
          <a:p>
            <a:r>
              <a:rPr lang="en-US" dirty="0"/>
              <a:t>This organization was looking for a dashboard to replicate their monthly development progress-to-goal report, which required days to prepare each month due to multiple data sources and calculations.</a:t>
            </a:r>
          </a:p>
          <a:p>
            <a:endParaRPr lang="en-US" dirty="0"/>
          </a:p>
          <a:p>
            <a:r>
              <a:rPr lang="en-US" dirty="0"/>
              <a:t>Key metrics include:</a:t>
            </a:r>
          </a:p>
        </p:txBody>
      </p:sp>
      <p:sp>
        <p:nvSpPr>
          <p:cNvPr id="11" name="Text Placeholder 10">
            <a:extLst>
              <a:ext uri="{FF2B5EF4-FFF2-40B4-BE49-F238E27FC236}">
                <a16:creationId xmlns:a16="http://schemas.microsoft.com/office/drawing/2014/main" id="{F3ADEF26-76AF-4962-8CB9-6E040613FC23}"/>
              </a:ext>
            </a:extLst>
          </p:cNvPr>
          <p:cNvSpPr>
            <a:spLocks noGrp="1"/>
          </p:cNvSpPr>
          <p:nvPr>
            <p:ph type="body" sz="quarter" idx="29"/>
          </p:nvPr>
        </p:nvSpPr>
        <p:spPr>
          <a:xfrm>
            <a:off x="5709709" y="3115202"/>
            <a:ext cx="5911273" cy="338554"/>
          </a:xfrm>
        </p:spPr>
        <p:txBody>
          <a:bodyPr/>
          <a:lstStyle/>
          <a:p>
            <a:r>
              <a:rPr lang="en-US" dirty="0"/>
              <a:t>Campaign Progress to Goal</a:t>
            </a:r>
          </a:p>
        </p:txBody>
      </p:sp>
      <p:pic>
        <p:nvPicPr>
          <p:cNvPr id="13"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8579979D-6975-4DA2-A35C-DB3D2C91174F}"/>
              </a:ext>
            </a:extLst>
          </p:cNvPr>
          <p:cNvPicPr>
            <a:picLocks noGrp="1" noChangeAspect="1" noChangeArrowheads="1"/>
          </p:cNvPicPr>
          <p:nvPr>
            <p:ph type="pic" sz="quarter" idx="25"/>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3103826"/>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4406E5FB-9554-4BCD-8024-2581E3C2217F}"/>
              </a:ext>
            </a:extLst>
          </p:cNvPr>
          <p:cNvPicPr>
            <a:picLocks noGrp="1" noChangeAspect="1" noChangeArrowheads="1"/>
          </p:cNvPicPr>
          <p:nvPr>
            <p:ph type="pic" sz="quarter" idx="26"/>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3841374"/>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https://dl.boxcloud.com/api/2.0/internal_files/238146301624/versions/251237841336/representations/png_paged_2048x2048/content/1.png?access_token=1!8Jn6CEPNO7C_7RUr9QJbMxDR2OWa8mrlCZBVdlMrJiFfxVLzxs73eYDemnWJ7x5XWNMwa2TbG2GCd_PoUcX4UFXCpi6fC3UrinltKGhDueOoyTI_4z_bCoq1KBNr58pBzsV-t7umQmpAm8C7mlToKrTyUw4JFMbEoLC7ujp9TEZlrmGbVVHkPmr0an6OFLd7_WCBq-fQfmaEzXepGEKxtr18-K5zDM71s8jNTKvH4AEeLyYsMu9R1dPDKry8RWO7vhITlKdi-obLHppyHRjlB6VA-kJFEdfhe2OZY-zsuvJtdtgRexG5C1UVgMNKtIqOFW32Z02tflaL5pgyKKLskJLp57_bHTza3K0vzSKd4MbvoWfDpLZWt26BetbSNHmCai0gsBUlrYC_1LmvYHr8s1O8wLa0oxnLACE2kp0QkJTgONbX2Ou5VXxd3OMrHQiTAvxLTXy22KRnUPnLTjFl0IcG-S2z7tNRRcIuGbzwBM1DJnjJL8DbgMf20tITeblyZdjv5falMRRLFjLl7ubY-3N7OmYcsUiKnoJPa6Tg90ltbmaeuX-c94gkNqiquLxv&amp;box_client_name=box-content-preview&amp;box_client_version=2.13.0">
            <a:extLst>
              <a:ext uri="{FF2B5EF4-FFF2-40B4-BE49-F238E27FC236}">
                <a16:creationId xmlns:a16="http://schemas.microsoft.com/office/drawing/2014/main" id="{8E040B57-5058-4636-9E13-D25CB12BD7BC}"/>
              </a:ext>
            </a:extLst>
          </p:cNvPr>
          <p:cNvPicPr>
            <a:picLocks noGrp="1" noChangeAspect="1" noChangeArrowheads="1"/>
          </p:cNvPicPr>
          <p:nvPr>
            <p:ph type="pic" sz="quarter" idx="27"/>
          </p:nvPr>
        </p:nvPicPr>
        <p:blipFill>
          <a:blip r:embed="rId3" cstate="print">
            <a:extLst>
              <a:ext uri="{28A0092B-C50C-407E-A947-70E740481C1C}">
                <a14:useLocalDpi xmlns:a14="http://schemas.microsoft.com/office/drawing/2010/main" val="0"/>
              </a:ext>
            </a:extLst>
          </a:blip>
          <a:srcRect/>
          <a:stretch>
            <a:fillRect/>
          </a:stretch>
        </p:blipFill>
        <p:spPr bwMode="auto">
          <a:xfrm>
            <a:off x="5013325" y="457828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10">
            <a:extLst>
              <a:ext uri="{FF2B5EF4-FFF2-40B4-BE49-F238E27FC236}">
                <a16:creationId xmlns:a16="http://schemas.microsoft.com/office/drawing/2014/main" id="{64510328-9D66-4E32-A79F-42493F2A98E3}"/>
              </a:ext>
            </a:extLst>
          </p:cNvPr>
          <p:cNvSpPr txBox="1">
            <a:spLocks/>
          </p:cNvSpPr>
          <p:nvPr/>
        </p:nvSpPr>
        <p:spPr>
          <a:xfrm>
            <a:off x="5709709" y="3868357"/>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Total Income by Fund</a:t>
            </a:r>
          </a:p>
        </p:txBody>
      </p:sp>
      <p:sp>
        <p:nvSpPr>
          <p:cNvPr id="18" name="Text Placeholder 10">
            <a:extLst>
              <a:ext uri="{FF2B5EF4-FFF2-40B4-BE49-F238E27FC236}">
                <a16:creationId xmlns:a16="http://schemas.microsoft.com/office/drawing/2014/main" id="{57254241-4CC7-49E1-ADE3-3E0FFF4D1493}"/>
              </a:ext>
            </a:extLst>
          </p:cNvPr>
          <p:cNvSpPr txBox="1">
            <a:spLocks/>
          </p:cNvSpPr>
          <p:nvPr/>
        </p:nvSpPr>
        <p:spPr>
          <a:xfrm>
            <a:off x="5709708" y="4654890"/>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Comparison to Previous Fiscal Year(s)</a:t>
            </a:r>
          </a:p>
        </p:txBody>
      </p:sp>
      <p:sp>
        <p:nvSpPr>
          <p:cNvPr id="23" name="Text Placeholder 5">
            <a:extLst>
              <a:ext uri="{FF2B5EF4-FFF2-40B4-BE49-F238E27FC236}">
                <a16:creationId xmlns:a16="http://schemas.microsoft.com/office/drawing/2014/main" id="{054A8225-C63C-45DA-A54D-A9D418739489}"/>
              </a:ext>
            </a:extLst>
          </p:cNvPr>
          <p:cNvSpPr txBox="1">
            <a:spLocks/>
          </p:cNvSpPr>
          <p:nvPr/>
        </p:nvSpPr>
        <p:spPr>
          <a:xfrm>
            <a:off x="5048023" y="5281340"/>
            <a:ext cx="6572959"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a:t>Filter Requirements:</a:t>
            </a:r>
            <a:endParaRPr lang="en-US" dirty="0"/>
          </a:p>
        </p:txBody>
      </p:sp>
      <p:sp>
        <p:nvSpPr>
          <p:cNvPr id="24" name="Text Placeholder 10">
            <a:extLst>
              <a:ext uri="{FF2B5EF4-FFF2-40B4-BE49-F238E27FC236}">
                <a16:creationId xmlns:a16="http://schemas.microsoft.com/office/drawing/2014/main" id="{3551D3EC-0772-4CDB-A529-13E40E9ECBFF}"/>
              </a:ext>
            </a:extLst>
          </p:cNvPr>
          <p:cNvSpPr txBox="1">
            <a:spLocks/>
          </p:cNvSpPr>
          <p:nvPr/>
        </p:nvSpPr>
        <p:spPr>
          <a:xfrm>
            <a:off x="5739653" y="5942542"/>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Current Fiscal Year Campaigns</a:t>
            </a:r>
          </a:p>
        </p:txBody>
      </p:sp>
      <p:pic>
        <p:nvPicPr>
          <p:cNvPr id="26" name="Picture 2" descr="https://dl.boxcloud.com/api/2.0/internal_files/238145361332/versions/251236874164/representations/png_paged_2048x2048/content/1.png?access_token=1!pulQBRD6F_pfiaUCnruocSOFpZKLUABvKEo3VhUYkRhjXQy4KD59zqTYwRAyJ5v1VwUM5oAiyWiRb1iNxKvqvpH1xtbFN_vW_Ps9j8JGsxIY16XSvh0ZKO6nj9jZSOsieiK9tCpjDDxfOvvIdqTdoTEgoMsMhzCxPK7_wPI-XZa8isoSb5e21sIOqz_pvKTfXxqRrc3kmZCO5tBZEzcwJzP559L3lE_nfJmShP9bLJYf0KqOPHKsXiP_y9oHqbRa-BDaOVb1ci1esT3-6wvLw3OxTdWs7NeGe-wd39Rwu_Mm4EYCPCHzPDxp62fcSp9SFM8gpqu1rJ0qhrHGacEJxUEWkWGZe7bA07TyrnwMB3JSyOLE3myZJjlYX46pkyNx4aHoSKBjvlvfZgnjqaADNsroG5QqiuVVxuQMNPw4qbx51r6FiYc4ujHa7zUDvaA6lHaNIbx3i1OyyK3maQ2NRuB-ArTEIghxOrukznNg3YoDAeMkuvP-5yMtuNOujmipDFULiQgmMNfMB7P9iecLe5WtaKNjsruRujjyAy8YQe4kLZdnnTTmgf85gTLelNMq&amp;box_client_name=box-content-preview&amp;box_client_version=2.13.0">
            <a:extLst>
              <a:ext uri="{FF2B5EF4-FFF2-40B4-BE49-F238E27FC236}">
                <a16:creationId xmlns:a16="http://schemas.microsoft.com/office/drawing/2014/main" id="{9FA931B9-25C5-475C-9E7E-2658D00432A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48023" y="5929049"/>
            <a:ext cx="457201" cy="458003"/>
          </a:xfrm>
          <a:prstGeom prst="rect">
            <a:avLst/>
          </a:prstGeom>
          <a:noFill/>
          <a:extLst>
            <a:ext uri="{909E8E84-426E-40DD-AFC4-6F175D3DCCD1}">
              <a14:hiddenFill xmlns:a14="http://schemas.microsoft.com/office/drawing/2010/main">
                <a:solidFill>
                  <a:srgbClr val="FFFFFF"/>
                </a:solidFill>
              </a14:hiddenFill>
            </a:ext>
          </a:extLst>
        </p:spPr>
      </p:pic>
      <p:pic>
        <p:nvPicPr>
          <p:cNvPr id="33794" name="Picture 2" descr="https://dl.boxcloud.com/api/2.0/internal_files/278785240785/versions/293281698033/representations/jpg_paged_2048x2048/content/1.jpg?access_token=1!naKlJmsO00FtbTL8mtxiuACrbtfRcDwo0v79ujYsW0XULsT_hy6Xnd6BAqodZEFfAi78xiKYwTYLkCj1B4FYeYAz4qrCF4_C_56Go7ahdRh94f5PanYmpLdmxqrlCFrtO30xKVRzaiglzWlYH_CdUQEzOEDHacS1CTUVAR9IVwpyLogGW127FTZ6inU_PFjg87fsPK8q7tQRcywtyHc_Be7VBk_qtOFXWhr_6BWYjcvW2LlXItm6G4zj2KISfDx2w7YErnEqsIO3c-lAcWJsV3ztq5tnq37_qsLrV8EKNi60GU_FFACjBU0cZcG0WLVUamuVRBQgnh63o6hAjtnjtFAmCIqZ-Id1fO2vVTEhVv9KRMvMvOlDNaq1xQqguti-RPkMf7thxLnrs3jDtTn0fAuPZVeMb5JQO3VQX6wqSdVz1OsfkGSztdtauc5OtblzqI01ZQVxnv52Q1ePJTebYeW_smKeKL5csKWQXPO717DxBrur82bQjbt3xJT6mxxeU7GV1zOJdWphKTT4yHlveSp61lDACN6JBZHCiXZYFHmgNP83mHtaRKSdy17warMH&amp;box_client_name=box-content-preview&amp;box_client_version=2.14.1">
            <a:extLst>
              <a:ext uri="{FF2B5EF4-FFF2-40B4-BE49-F238E27FC236}">
                <a16:creationId xmlns:a16="http://schemas.microsoft.com/office/drawing/2014/main" id="{3F16ED5B-9989-4955-89A9-6CEE3A1D2EFE}"/>
              </a:ext>
            </a:extLst>
          </p:cNvPr>
          <p:cNvPicPr>
            <a:picLocks noGrp="1" noChangeAspect="1" noChangeArrowheads="1"/>
          </p:cNvPicPr>
          <p:nvPr>
            <p:ph type="pic" sz="quarter" idx="30"/>
          </p:nvPr>
        </p:nvPicPr>
        <p:blipFill>
          <a:blip r:embed="rId5">
            <a:extLst>
              <a:ext uri="{28A0092B-C50C-407E-A947-70E740481C1C}">
                <a14:useLocalDpi xmlns:a14="http://schemas.microsoft.com/office/drawing/2010/main" val="0"/>
              </a:ext>
            </a:extLst>
          </a:blip>
          <a:srcRect l="78" r="78"/>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43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7" grpId="0"/>
      <p:bldP spid="18" grpId="0"/>
      <p:bldP spid="2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9003480" cy="461665"/>
          </a:xfrm>
        </p:spPr>
        <p:txBody>
          <a:bodyPr/>
          <a:lstStyle/>
          <a:p>
            <a:pPr algn="l"/>
            <a:r>
              <a:rPr lang="en-US" dirty="0"/>
              <a:t>Template: Contribution Income Dashboard</a:t>
            </a:r>
          </a:p>
        </p:txBody>
      </p:sp>
      <p:sp>
        <p:nvSpPr>
          <p:cNvPr id="5" name="Rectangle 4">
            <a:extLst>
              <a:ext uri="{FF2B5EF4-FFF2-40B4-BE49-F238E27FC236}">
                <a16:creationId xmlns:a16="http://schemas.microsoft.com/office/drawing/2014/main" id="{ECEA0C94-4EF7-4C08-8F03-1C56604C3F03}"/>
              </a:ext>
            </a:extLst>
          </p:cNvPr>
          <p:cNvSpPr/>
          <p:nvPr/>
        </p:nvSpPr>
        <p:spPr>
          <a:xfrm>
            <a:off x="3957320" y="1132840"/>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6877656-3189-46FB-8906-6047C912C616}"/>
              </a:ext>
            </a:extLst>
          </p:cNvPr>
          <p:cNvPicPr>
            <a:picLocks noChangeAspect="1"/>
          </p:cNvPicPr>
          <p:nvPr/>
        </p:nvPicPr>
        <p:blipFill>
          <a:blip r:embed="rId3"/>
          <a:stretch>
            <a:fillRect/>
          </a:stretch>
        </p:blipFill>
        <p:spPr>
          <a:xfrm>
            <a:off x="2030277" y="965101"/>
            <a:ext cx="9003481" cy="53127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576356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9003480" cy="461665"/>
          </a:xfrm>
        </p:spPr>
        <p:txBody>
          <a:bodyPr/>
          <a:lstStyle/>
          <a:p>
            <a:pPr algn="l"/>
            <a:r>
              <a:rPr lang="en-US" dirty="0"/>
              <a:t>Template: Contribution Income Dashboard</a:t>
            </a:r>
          </a:p>
        </p:txBody>
      </p:sp>
      <p:sp>
        <p:nvSpPr>
          <p:cNvPr id="5" name="Rectangle 4">
            <a:extLst>
              <a:ext uri="{FF2B5EF4-FFF2-40B4-BE49-F238E27FC236}">
                <a16:creationId xmlns:a16="http://schemas.microsoft.com/office/drawing/2014/main" id="{ECEA0C94-4EF7-4C08-8F03-1C56604C3F03}"/>
              </a:ext>
            </a:extLst>
          </p:cNvPr>
          <p:cNvSpPr/>
          <p:nvPr/>
        </p:nvSpPr>
        <p:spPr>
          <a:xfrm>
            <a:off x="3957320" y="1132840"/>
            <a:ext cx="269240" cy="147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6877656-3189-46FB-8906-6047C912C616}"/>
              </a:ext>
            </a:extLst>
          </p:cNvPr>
          <p:cNvPicPr>
            <a:picLocks noChangeAspect="1"/>
          </p:cNvPicPr>
          <p:nvPr/>
        </p:nvPicPr>
        <p:blipFill>
          <a:blip r:embed="rId3"/>
          <a:stretch>
            <a:fillRect/>
          </a:stretch>
        </p:blipFill>
        <p:spPr>
          <a:xfrm>
            <a:off x="2030277" y="965101"/>
            <a:ext cx="9003481" cy="5312776"/>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2A92FE10-B56A-46C1-B25E-AA07DD2E473A}"/>
              </a:ext>
            </a:extLst>
          </p:cNvPr>
          <p:cNvSpPr/>
          <p:nvPr/>
        </p:nvSpPr>
        <p:spPr>
          <a:xfrm>
            <a:off x="5056277" y="1347039"/>
            <a:ext cx="2951480" cy="180256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7" name="Rectangle 6">
            <a:extLst>
              <a:ext uri="{FF2B5EF4-FFF2-40B4-BE49-F238E27FC236}">
                <a16:creationId xmlns:a16="http://schemas.microsoft.com/office/drawing/2014/main" id="{45762B24-4C65-468F-9FB4-3A70C3459C28}"/>
              </a:ext>
            </a:extLst>
          </p:cNvPr>
          <p:cNvSpPr/>
          <p:nvPr/>
        </p:nvSpPr>
        <p:spPr>
          <a:xfrm>
            <a:off x="422949" y="1585974"/>
            <a:ext cx="1405851" cy="923330"/>
          </a:xfrm>
          <a:prstGeom prst="rect">
            <a:avLst/>
          </a:prstGeom>
        </p:spPr>
        <p:txBody>
          <a:bodyPr wrap="square">
            <a:spAutoFit/>
          </a:bodyPr>
          <a:lstStyle/>
          <a:p>
            <a:r>
              <a:rPr lang="en-US" dirty="0">
                <a:solidFill>
                  <a:srgbClr val="FF0000"/>
                </a:solidFill>
              </a:rPr>
              <a:t>Campaign Progress-to-Goal</a:t>
            </a:r>
          </a:p>
        </p:txBody>
      </p:sp>
      <p:sp>
        <p:nvSpPr>
          <p:cNvPr id="8" name="Rectangle 7">
            <a:extLst>
              <a:ext uri="{FF2B5EF4-FFF2-40B4-BE49-F238E27FC236}">
                <a16:creationId xmlns:a16="http://schemas.microsoft.com/office/drawing/2014/main" id="{3835AB92-9EF5-47FE-960B-FB03DC672DCF}"/>
              </a:ext>
            </a:extLst>
          </p:cNvPr>
          <p:cNvSpPr/>
          <p:nvPr/>
        </p:nvSpPr>
        <p:spPr>
          <a:xfrm>
            <a:off x="2030276" y="3250657"/>
            <a:ext cx="4685484" cy="302722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9" name="Rectangle 8">
            <a:extLst>
              <a:ext uri="{FF2B5EF4-FFF2-40B4-BE49-F238E27FC236}">
                <a16:creationId xmlns:a16="http://schemas.microsoft.com/office/drawing/2014/main" id="{11E6160D-FEC7-4B75-BFC8-6BE0D696C172}"/>
              </a:ext>
            </a:extLst>
          </p:cNvPr>
          <p:cNvSpPr/>
          <p:nvPr/>
        </p:nvSpPr>
        <p:spPr>
          <a:xfrm>
            <a:off x="422949" y="3542081"/>
            <a:ext cx="1512531" cy="646331"/>
          </a:xfrm>
          <a:prstGeom prst="rect">
            <a:avLst/>
          </a:prstGeom>
        </p:spPr>
        <p:txBody>
          <a:bodyPr wrap="square">
            <a:spAutoFit/>
          </a:bodyPr>
          <a:lstStyle/>
          <a:p>
            <a:r>
              <a:rPr lang="en-US" dirty="0">
                <a:solidFill>
                  <a:srgbClr val="FF0000"/>
                </a:solidFill>
              </a:rPr>
              <a:t>Income by Fund</a:t>
            </a:r>
          </a:p>
        </p:txBody>
      </p:sp>
    </p:spTree>
    <p:extLst>
      <p:ext uri="{BB962C8B-B14F-4D97-AF65-F5344CB8AC3E}">
        <p14:creationId xmlns:p14="http://schemas.microsoft.com/office/powerpoint/2010/main" val="328123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Configuring Filters</a:t>
            </a:r>
          </a:p>
        </p:txBody>
      </p:sp>
      <p:sp>
        <p:nvSpPr>
          <p:cNvPr id="7" name="Rectangle 6">
            <a:extLst>
              <a:ext uri="{FF2B5EF4-FFF2-40B4-BE49-F238E27FC236}">
                <a16:creationId xmlns:a16="http://schemas.microsoft.com/office/drawing/2014/main" id="{D09C96F1-4B68-4E81-9D1C-346EBEC93C73}"/>
              </a:ext>
            </a:extLst>
          </p:cNvPr>
          <p:cNvSpPr/>
          <p:nvPr/>
        </p:nvSpPr>
        <p:spPr>
          <a:xfrm>
            <a:off x="219749" y="6218681"/>
            <a:ext cx="3307181" cy="369332"/>
          </a:xfrm>
          <a:prstGeom prst="rect">
            <a:avLst/>
          </a:prstGeom>
        </p:spPr>
        <p:txBody>
          <a:bodyPr wrap="square">
            <a:spAutoFit/>
          </a:bodyPr>
          <a:lstStyle/>
          <a:p>
            <a:pPr algn="ctr"/>
            <a:r>
              <a:rPr lang="en-US" b="1" dirty="0">
                <a:solidFill>
                  <a:schemeClr val="tx2"/>
                </a:solidFill>
              </a:rPr>
              <a:t>ORIGINAL</a:t>
            </a:r>
          </a:p>
        </p:txBody>
      </p:sp>
      <p:sp>
        <p:nvSpPr>
          <p:cNvPr id="6" name="Arrow: Right 5">
            <a:extLst>
              <a:ext uri="{FF2B5EF4-FFF2-40B4-BE49-F238E27FC236}">
                <a16:creationId xmlns:a16="http://schemas.microsoft.com/office/drawing/2014/main" id="{59865099-DCFA-4BB9-ADD9-2CA3F88D11D4}"/>
              </a:ext>
            </a:extLst>
          </p:cNvPr>
          <p:cNvSpPr/>
          <p:nvPr/>
        </p:nvSpPr>
        <p:spPr>
          <a:xfrm>
            <a:off x="3525913" y="3063240"/>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8F0C1E9-C63E-4A25-9CA7-253243686C2F}"/>
              </a:ext>
            </a:extLst>
          </p:cNvPr>
          <p:cNvSpPr/>
          <p:nvPr/>
        </p:nvSpPr>
        <p:spPr>
          <a:xfrm>
            <a:off x="4314868" y="6246478"/>
            <a:ext cx="3307181" cy="369332"/>
          </a:xfrm>
          <a:prstGeom prst="rect">
            <a:avLst/>
          </a:prstGeom>
        </p:spPr>
        <p:txBody>
          <a:bodyPr wrap="square">
            <a:spAutoFit/>
          </a:bodyPr>
          <a:lstStyle/>
          <a:p>
            <a:pPr algn="ctr"/>
            <a:r>
              <a:rPr lang="en-US" b="1" dirty="0">
                <a:solidFill>
                  <a:schemeClr val="tx2"/>
                </a:solidFill>
              </a:rPr>
              <a:t>CONFIGURED</a:t>
            </a:r>
          </a:p>
        </p:txBody>
      </p:sp>
      <p:sp>
        <p:nvSpPr>
          <p:cNvPr id="13" name="Rectangle 12">
            <a:extLst>
              <a:ext uri="{FF2B5EF4-FFF2-40B4-BE49-F238E27FC236}">
                <a16:creationId xmlns:a16="http://schemas.microsoft.com/office/drawing/2014/main" id="{A556ADAA-1DFD-4F1F-9D32-28F2769EFB1D}"/>
              </a:ext>
            </a:extLst>
          </p:cNvPr>
          <p:cNvSpPr/>
          <p:nvPr/>
        </p:nvSpPr>
        <p:spPr>
          <a:xfrm>
            <a:off x="8322349" y="1493579"/>
            <a:ext cx="3376891" cy="1200329"/>
          </a:xfrm>
          <a:prstGeom prst="rect">
            <a:avLst/>
          </a:prstGeom>
        </p:spPr>
        <p:txBody>
          <a:bodyPr wrap="square">
            <a:spAutoFit/>
          </a:bodyPr>
          <a:lstStyle/>
          <a:p>
            <a:r>
              <a:rPr lang="en-US" dirty="0">
                <a:solidFill>
                  <a:srgbClr val="FF0000"/>
                </a:solidFill>
              </a:rPr>
              <a:t>Removed Campaign ID</a:t>
            </a:r>
          </a:p>
          <a:p>
            <a:endParaRPr lang="en-US" dirty="0">
              <a:solidFill>
                <a:srgbClr val="FF0000"/>
              </a:solidFill>
            </a:endParaRPr>
          </a:p>
          <a:p>
            <a:r>
              <a:rPr lang="en-US" dirty="0">
                <a:solidFill>
                  <a:srgbClr val="FF0000"/>
                </a:solidFill>
              </a:rPr>
              <a:t>Configured Fiscal Year  Filter for Current FY</a:t>
            </a:r>
          </a:p>
        </p:txBody>
      </p:sp>
      <p:pic>
        <p:nvPicPr>
          <p:cNvPr id="3" name="Picture 2">
            <a:extLst>
              <a:ext uri="{FF2B5EF4-FFF2-40B4-BE49-F238E27FC236}">
                <a16:creationId xmlns:a16="http://schemas.microsoft.com/office/drawing/2014/main" id="{578263D8-5A1B-466C-98F4-8BE03AABB1D7}"/>
              </a:ext>
            </a:extLst>
          </p:cNvPr>
          <p:cNvPicPr>
            <a:picLocks noChangeAspect="1"/>
          </p:cNvPicPr>
          <p:nvPr/>
        </p:nvPicPr>
        <p:blipFill rotWithShape="1">
          <a:blip r:embed="rId3"/>
          <a:srcRect b="22540"/>
          <a:stretch/>
        </p:blipFill>
        <p:spPr>
          <a:xfrm>
            <a:off x="593179" y="968742"/>
            <a:ext cx="2377440" cy="502865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B5CFD1C4-B03E-488E-8707-44C6E9CEC028}"/>
              </a:ext>
            </a:extLst>
          </p:cNvPr>
          <p:cNvPicPr>
            <a:picLocks noChangeAspect="1"/>
          </p:cNvPicPr>
          <p:nvPr/>
        </p:nvPicPr>
        <p:blipFill rotWithShape="1">
          <a:blip r:embed="rId4"/>
          <a:srcRect b="21929"/>
          <a:stretch/>
        </p:blipFill>
        <p:spPr>
          <a:xfrm>
            <a:off x="4888927" y="996540"/>
            <a:ext cx="2377440" cy="50028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7655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Enhancing an Existing Widget</a:t>
            </a:r>
          </a:p>
        </p:txBody>
      </p:sp>
      <p:pic>
        <p:nvPicPr>
          <p:cNvPr id="2" name="Picture 1">
            <a:extLst>
              <a:ext uri="{FF2B5EF4-FFF2-40B4-BE49-F238E27FC236}">
                <a16:creationId xmlns:a16="http://schemas.microsoft.com/office/drawing/2014/main" id="{61836B17-3293-42B0-AB3A-16B4F235C26E}"/>
              </a:ext>
            </a:extLst>
          </p:cNvPr>
          <p:cNvPicPr>
            <a:picLocks noChangeAspect="1"/>
          </p:cNvPicPr>
          <p:nvPr/>
        </p:nvPicPr>
        <p:blipFill>
          <a:blip r:embed="rId3"/>
          <a:stretch>
            <a:fillRect/>
          </a:stretch>
        </p:blipFill>
        <p:spPr>
          <a:xfrm>
            <a:off x="739960" y="1428576"/>
            <a:ext cx="10386960" cy="40008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064229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Enhancing an Existing Widget</a:t>
            </a:r>
          </a:p>
        </p:txBody>
      </p:sp>
      <p:pic>
        <p:nvPicPr>
          <p:cNvPr id="3" name="Picture 2">
            <a:extLst>
              <a:ext uri="{FF2B5EF4-FFF2-40B4-BE49-F238E27FC236}">
                <a16:creationId xmlns:a16="http://schemas.microsoft.com/office/drawing/2014/main" id="{59E63625-62E9-4945-9EDA-7BF6A96BD1F1}"/>
              </a:ext>
            </a:extLst>
          </p:cNvPr>
          <p:cNvPicPr>
            <a:picLocks noChangeAspect="1"/>
          </p:cNvPicPr>
          <p:nvPr/>
        </p:nvPicPr>
        <p:blipFill>
          <a:blip r:embed="rId3"/>
          <a:stretch>
            <a:fillRect/>
          </a:stretch>
        </p:blipFill>
        <p:spPr>
          <a:xfrm>
            <a:off x="711200" y="1051159"/>
            <a:ext cx="10515600" cy="5100757"/>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06E91A5E-307B-4DE8-9295-80821A82C331}"/>
              </a:ext>
            </a:extLst>
          </p:cNvPr>
          <p:cNvSpPr/>
          <p:nvPr/>
        </p:nvSpPr>
        <p:spPr>
          <a:xfrm>
            <a:off x="9404757" y="2891359"/>
            <a:ext cx="1761083" cy="155872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28176242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Enhancing an Existing Widget</a:t>
            </a:r>
          </a:p>
        </p:txBody>
      </p:sp>
      <p:pic>
        <p:nvPicPr>
          <p:cNvPr id="3" name="Picture 2">
            <a:extLst>
              <a:ext uri="{FF2B5EF4-FFF2-40B4-BE49-F238E27FC236}">
                <a16:creationId xmlns:a16="http://schemas.microsoft.com/office/drawing/2014/main" id="{59E63625-62E9-4945-9EDA-7BF6A96BD1F1}"/>
              </a:ext>
            </a:extLst>
          </p:cNvPr>
          <p:cNvPicPr>
            <a:picLocks noChangeAspect="1"/>
          </p:cNvPicPr>
          <p:nvPr/>
        </p:nvPicPr>
        <p:blipFill>
          <a:blip r:embed="rId3"/>
          <a:stretch>
            <a:fillRect/>
          </a:stretch>
        </p:blipFill>
        <p:spPr>
          <a:xfrm>
            <a:off x="711200" y="1051159"/>
            <a:ext cx="10515600" cy="5100757"/>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06E91A5E-307B-4DE8-9295-80821A82C331}"/>
              </a:ext>
            </a:extLst>
          </p:cNvPr>
          <p:cNvSpPr/>
          <p:nvPr/>
        </p:nvSpPr>
        <p:spPr>
          <a:xfrm>
            <a:off x="9404757" y="2891359"/>
            <a:ext cx="1761083" cy="155872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4" name="Picture 3">
            <a:extLst>
              <a:ext uri="{FF2B5EF4-FFF2-40B4-BE49-F238E27FC236}">
                <a16:creationId xmlns:a16="http://schemas.microsoft.com/office/drawing/2014/main" id="{4EF723C8-441F-437F-B199-88ED32959121}"/>
              </a:ext>
            </a:extLst>
          </p:cNvPr>
          <p:cNvPicPr>
            <a:picLocks noChangeAspect="1"/>
          </p:cNvPicPr>
          <p:nvPr/>
        </p:nvPicPr>
        <p:blipFill>
          <a:blip r:embed="rId4"/>
          <a:stretch>
            <a:fillRect/>
          </a:stretch>
        </p:blipFill>
        <p:spPr>
          <a:xfrm>
            <a:off x="711200" y="1051159"/>
            <a:ext cx="10515600" cy="5100764"/>
          </a:xfrm>
          <a:prstGeom prst="rect">
            <a:avLst/>
          </a:prstGeom>
        </p:spPr>
      </p:pic>
    </p:spTree>
    <p:extLst>
      <p:ext uri="{BB962C8B-B14F-4D97-AF65-F5344CB8AC3E}">
        <p14:creationId xmlns:p14="http://schemas.microsoft.com/office/powerpoint/2010/main" val="144606761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Enhancing an Existing Widget</a:t>
            </a:r>
          </a:p>
        </p:txBody>
      </p:sp>
      <p:pic>
        <p:nvPicPr>
          <p:cNvPr id="6" name="Picture 5">
            <a:extLst>
              <a:ext uri="{FF2B5EF4-FFF2-40B4-BE49-F238E27FC236}">
                <a16:creationId xmlns:a16="http://schemas.microsoft.com/office/drawing/2014/main" id="{000653F8-D31C-4D39-9672-F924C983FBA6}"/>
              </a:ext>
            </a:extLst>
          </p:cNvPr>
          <p:cNvPicPr>
            <a:picLocks noChangeAspect="1"/>
          </p:cNvPicPr>
          <p:nvPr/>
        </p:nvPicPr>
        <p:blipFill>
          <a:blip r:embed="rId3"/>
          <a:stretch>
            <a:fillRect/>
          </a:stretch>
        </p:blipFill>
        <p:spPr>
          <a:xfrm>
            <a:off x="863600" y="1079616"/>
            <a:ext cx="10129520" cy="49305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909780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pic>
        <p:nvPicPr>
          <p:cNvPr id="6" name="Picture 5">
            <a:extLst>
              <a:ext uri="{FF2B5EF4-FFF2-40B4-BE49-F238E27FC236}">
                <a16:creationId xmlns:a16="http://schemas.microsoft.com/office/drawing/2014/main" id="{000653F8-D31C-4D39-9672-F924C983FBA6}"/>
              </a:ext>
            </a:extLst>
          </p:cNvPr>
          <p:cNvPicPr>
            <a:picLocks noChangeAspect="1"/>
          </p:cNvPicPr>
          <p:nvPr/>
        </p:nvPicPr>
        <p:blipFill>
          <a:blip r:embed="rId3"/>
          <a:stretch>
            <a:fillRect/>
          </a:stretch>
        </p:blipFill>
        <p:spPr>
          <a:xfrm>
            <a:off x="863600" y="1079616"/>
            <a:ext cx="10129520" cy="4930514"/>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CAC5C671-0135-4AFD-B472-F12AA35EF6B9}"/>
              </a:ext>
            </a:extLst>
          </p:cNvPr>
          <p:cNvSpPr/>
          <p:nvPr/>
        </p:nvSpPr>
        <p:spPr>
          <a:xfrm>
            <a:off x="8368437" y="1079617"/>
            <a:ext cx="897483" cy="413904"/>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1786950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4" name="Rectangle 3">
            <a:extLst>
              <a:ext uri="{FF2B5EF4-FFF2-40B4-BE49-F238E27FC236}">
                <a16:creationId xmlns:a16="http://schemas.microsoft.com/office/drawing/2014/main" id="{CAC5C671-0135-4AFD-B472-F12AA35EF6B9}"/>
              </a:ext>
            </a:extLst>
          </p:cNvPr>
          <p:cNvSpPr/>
          <p:nvPr/>
        </p:nvSpPr>
        <p:spPr>
          <a:xfrm>
            <a:off x="8368437" y="1079617"/>
            <a:ext cx="897483" cy="413904"/>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2" name="Picture 1">
            <a:extLst>
              <a:ext uri="{FF2B5EF4-FFF2-40B4-BE49-F238E27FC236}">
                <a16:creationId xmlns:a16="http://schemas.microsoft.com/office/drawing/2014/main" id="{8354EFD0-4517-48D1-A4CA-D06C71006CA8}"/>
              </a:ext>
            </a:extLst>
          </p:cNvPr>
          <p:cNvPicPr>
            <a:picLocks noChangeAspect="1"/>
          </p:cNvPicPr>
          <p:nvPr/>
        </p:nvPicPr>
        <p:blipFill>
          <a:blip r:embed="rId3"/>
          <a:stretch>
            <a:fillRect/>
          </a:stretch>
        </p:blipFill>
        <p:spPr>
          <a:xfrm>
            <a:off x="904240" y="734229"/>
            <a:ext cx="10383520" cy="53895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6540729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4" name="Rectangle 3">
            <a:extLst>
              <a:ext uri="{FF2B5EF4-FFF2-40B4-BE49-F238E27FC236}">
                <a16:creationId xmlns:a16="http://schemas.microsoft.com/office/drawing/2014/main" id="{CAC5C671-0135-4AFD-B472-F12AA35EF6B9}"/>
              </a:ext>
            </a:extLst>
          </p:cNvPr>
          <p:cNvSpPr/>
          <p:nvPr/>
        </p:nvSpPr>
        <p:spPr>
          <a:xfrm>
            <a:off x="8368437" y="1079617"/>
            <a:ext cx="897483" cy="413904"/>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3" name="Picture 2">
            <a:extLst>
              <a:ext uri="{FF2B5EF4-FFF2-40B4-BE49-F238E27FC236}">
                <a16:creationId xmlns:a16="http://schemas.microsoft.com/office/drawing/2014/main" id="{BE5A218D-9C8D-4DB1-A80F-4EF4D15A5542}"/>
              </a:ext>
            </a:extLst>
          </p:cNvPr>
          <p:cNvPicPr>
            <a:picLocks noChangeAspect="1"/>
          </p:cNvPicPr>
          <p:nvPr/>
        </p:nvPicPr>
        <p:blipFill>
          <a:blip r:embed="rId3"/>
          <a:stretch>
            <a:fillRect/>
          </a:stretch>
        </p:blipFill>
        <p:spPr>
          <a:xfrm>
            <a:off x="902208" y="733175"/>
            <a:ext cx="10387584" cy="5391650"/>
          </a:xfrm>
          <a:prstGeom prst="rect">
            <a:avLst/>
          </a:prstGeom>
        </p:spPr>
      </p:pic>
      <p:sp>
        <p:nvSpPr>
          <p:cNvPr id="6" name="Rectangle 5">
            <a:extLst>
              <a:ext uri="{FF2B5EF4-FFF2-40B4-BE49-F238E27FC236}">
                <a16:creationId xmlns:a16="http://schemas.microsoft.com/office/drawing/2014/main" id="{B8DBD678-D586-4DBD-9E90-4B2088042CAF}"/>
              </a:ext>
            </a:extLst>
          </p:cNvPr>
          <p:cNvSpPr/>
          <p:nvPr/>
        </p:nvSpPr>
        <p:spPr>
          <a:xfrm>
            <a:off x="1025144" y="6292781"/>
            <a:ext cx="10141712" cy="369332"/>
          </a:xfrm>
          <a:prstGeom prst="rect">
            <a:avLst/>
          </a:prstGeom>
        </p:spPr>
        <p:txBody>
          <a:bodyPr wrap="square">
            <a:spAutoFit/>
          </a:bodyPr>
          <a:lstStyle/>
          <a:p>
            <a:r>
              <a:rPr lang="en-US" dirty="0">
                <a:solidFill>
                  <a:srgbClr val="FF0000"/>
                </a:solidFill>
              </a:rPr>
              <a:t>TIP: Use a Pivot Table to verify data before applying a Visualization type</a:t>
            </a:r>
          </a:p>
        </p:txBody>
      </p:sp>
      <p:pic>
        <p:nvPicPr>
          <p:cNvPr id="7" name="Picture 4" descr="https://dl.boxcloud.com/api/2.0/internal_files/238145350314/versions/251236866474/representations/png_paged_2048x2048/content/1.png?access_token=1!R_ndx8t7inUT_jlNpQB5jCk7eGpnSCBLWOHaXJ9rWJ0cuP1rghiHy6k6jmyR2JWKe-qzf1ziUYOxuRCYfv1AiVRaHbfaGN29yZS6fcpjPEJRz-egtHI_9o6Ln-ummrY0FK5m3YgpATE0SDxPyMcC9L--9fqnTzDNWblKRKZfmbiQNY72o0puS_UXZXBLEKIKe1qyQij1NL0c6J_jdttMXObdifaSq188ye45e2MPoKEvTRUQNXEVPm5AYChDIAYKVazzMG1UjZPG_U84ouubqnONw-BMewEArV1LCiUZB9TiJmTI405gHrU4kk8WIs0iVOJCyd1Zmn4FXS-cK7nFd7xWvve_BA14oXjnsa5aVj4MjDgasfetFEgN1MWSYnPKfFpNMVsRBwhkHyB3Axebyar_A16g94hqf1UTZvbx0CbTO6RHAnsSxGBMNP9Kzq5RCFq4BZdH9eX8P6ysMu6xLBaQVUGnTdV9WzCWumvP8YTovs8AhWVfO2xGGLSTbaysiBdMhoysZvLrRT3GL50_MoZKbibc7qSU4YdufLG0XjkmiNom3oNwLZLHV-9wXwO3&amp;box_client_name=box-content-preview&amp;box_client_version=2.13.0">
            <a:extLst>
              <a:ext uri="{FF2B5EF4-FFF2-40B4-BE49-F238E27FC236}">
                <a16:creationId xmlns:a16="http://schemas.microsoft.com/office/drawing/2014/main" id="{25001BD7-2727-4679-B95A-5E7DF3167C8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5008" y="6218376"/>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13C2B620-5FCE-40B9-BD6B-6FA1CBEA68C2}"/>
              </a:ext>
            </a:extLst>
          </p:cNvPr>
          <p:cNvSpPr/>
          <p:nvPr/>
        </p:nvSpPr>
        <p:spPr>
          <a:xfrm>
            <a:off x="2018437" y="2308977"/>
            <a:ext cx="318363" cy="322463"/>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4143161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4" name="Rectangle 3">
            <a:extLst>
              <a:ext uri="{FF2B5EF4-FFF2-40B4-BE49-F238E27FC236}">
                <a16:creationId xmlns:a16="http://schemas.microsoft.com/office/drawing/2014/main" id="{CAC5C671-0135-4AFD-B472-F12AA35EF6B9}"/>
              </a:ext>
            </a:extLst>
          </p:cNvPr>
          <p:cNvSpPr/>
          <p:nvPr/>
        </p:nvSpPr>
        <p:spPr>
          <a:xfrm>
            <a:off x="8368437" y="1079617"/>
            <a:ext cx="897483" cy="413904"/>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3" name="Picture 2">
            <a:extLst>
              <a:ext uri="{FF2B5EF4-FFF2-40B4-BE49-F238E27FC236}">
                <a16:creationId xmlns:a16="http://schemas.microsoft.com/office/drawing/2014/main" id="{BE5A218D-9C8D-4DB1-A80F-4EF4D15A5542}"/>
              </a:ext>
            </a:extLst>
          </p:cNvPr>
          <p:cNvPicPr>
            <a:picLocks noChangeAspect="1"/>
          </p:cNvPicPr>
          <p:nvPr/>
        </p:nvPicPr>
        <p:blipFill>
          <a:blip r:embed="rId3"/>
          <a:stretch>
            <a:fillRect/>
          </a:stretch>
        </p:blipFill>
        <p:spPr>
          <a:xfrm>
            <a:off x="902208" y="733175"/>
            <a:ext cx="10387584" cy="5391650"/>
          </a:xfrm>
          <a:prstGeom prst="rect">
            <a:avLst/>
          </a:prstGeom>
        </p:spPr>
      </p:pic>
      <p:sp>
        <p:nvSpPr>
          <p:cNvPr id="8" name="Rectangle 7">
            <a:extLst>
              <a:ext uri="{FF2B5EF4-FFF2-40B4-BE49-F238E27FC236}">
                <a16:creationId xmlns:a16="http://schemas.microsoft.com/office/drawing/2014/main" id="{13C2B620-5FCE-40B9-BD6B-6FA1CBEA68C2}"/>
              </a:ext>
            </a:extLst>
          </p:cNvPr>
          <p:cNvSpPr/>
          <p:nvPr/>
        </p:nvSpPr>
        <p:spPr>
          <a:xfrm>
            <a:off x="2109877" y="5438257"/>
            <a:ext cx="1375003" cy="322463"/>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8384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pic>
        <p:nvPicPr>
          <p:cNvPr id="5" name="Picture 4">
            <a:extLst>
              <a:ext uri="{FF2B5EF4-FFF2-40B4-BE49-F238E27FC236}">
                <a16:creationId xmlns:a16="http://schemas.microsoft.com/office/drawing/2014/main" id="{68E2196C-79C1-48D7-8380-8DB49C9EC5B1}"/>
              </a:ext>
            </a:extLst>
          </p:cNvPr>
          <p:cNvPicPr>
            <a:picLocks noChangeAspect="1"/>
          </p:cNvPicPr>
          <p:nvPr/>
        </p:nvPicPr>
        <p:blipFill>
          <a:blip r:embed="rId3"/>
          <a:stretch>
            <a:fillRect/>
          </a:stretch>
        </p:blipFill>
        <p:spPr>
          <a:xfrm>
            <a:off x="889000" y="913886"/>
            <a:ext cx="10414000" cy="5030229"/>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28B43C05-F23B-4E56-AD49-2B0FCBA845B6}"/>
              </a:ext>
            </a:extLst>
          </p:cNvPr>
          <p:cNvSpPr/>
          <p:nvPr/>
        </p:nvSpPr>
        <p:spPr>
          <a:xfrm>
            <a:off x="889000" y="3518017"/>
            <a:ext cx="1844040" cy="982863"/>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321514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B82C4C-CA74-4708-AD67-23175782C300}"/>
              </a:ext>
            </a:extLst>
          </p:cNvPr>
          <p:cNvPicPr>
            <a:picLocks noChangeAspect="1"/>
          </p:cNvPicPr>
          <p:nvPr/>
        </p:nvPicPr>
        <p:blipFill>
          <a:blip r:embed="rId3"/>
          <a:stretch>
            <a:fillRect/>
          </a:stretch>
        </p:blipFill>
        <p:spPr>
          <a:xfrm>
            <a:off x="914871" y="914400"/>
            <a:ext cx="10362259" cy="5029200"/>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9" name="Rectangle 8">
            <a:extLst>
              <a:ext uri="{FF2B5EF4-FFF2-40B4-BE49-F238E27FC236}">
                <a16:creationId xmlns:a16="http://schemas.microsoft.com/office/drawing/2014/main" id="{28B43C05-F23B-4E56-AD49-2B0FCBA845B6}"/>
              </a:ext>
            </a:extLst>
          </p:cNvPr>
          <p:cNvSpPr/>
          <p:nvPr/>
        </p:nvSpPr>
        <p:spPr>
          <a:xfrm>
            <a:off x="914871" y="3558657"/>
            <a:ext cx="1844040" cy="982863"/>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6" name="Rectangle 5">
            <a:extLst>
              <a:ext uri="{FF2B5EF4-FFF2-40B4-BE49-F238E27FC236}">
                <a16:creationId xmlns:a16="http://schemas.microsoft.com/office/drawing/2014/main" id="{FED9D3E2-AB58-42F4-A1D8-2131093F4BA1}"/>
              </a:ext>
            </a:extLst>
          </p:cNvPr>
          <p:cNvSpPr/>
          <p:nvPr/>
        </p:nvSpPr>
        <p:spPr>
          <a:xfrm>
            <a:off x="9433088" y="1262497"/>
            <a:ext cx="1844040" cy="982863"/>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196954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ACE08AA-853B-4323-8A72-238F4DA4FE40}"/>
              </a:ext>
            </a:extLst>
          </p:cNvPr>
          <p:cNvPicPr>
            <a:picLocks noChangeAspect="1"/>
          </p:cNvPicPr>
          <p:nvPr/>
        </p:nvPicPr>
        <p:blipFill>
          <a:blip r:embed="rId3"/>
          <a:stretch>
            <a:fillRect/>
          </a:stretch>
        </p:blipFill>
        <p:spPr>
          <a:xfrm>
            <a:off x="896056" y="914400"/>
            <a:ext cx="10399889" cy="5029200"/>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9" name="Rectangle 8">
            <a:extLst>
              <a:ext uri="{FF2B5EF4-FFF2-40B4-BE49-F238E27FC236}">
                <a16:creationId xmlns:a16="http://schemas.microsoft.com/office/drawing/2014/main" id="{28B43C05-F23B-4E56-AD49-2B0FCBA845B6}"/>
              </a:ext>
            </a:extLst>
          </p:cNvPr>
          <p:cNvSpPr/>
          <p:nvPr/>
        </p:nvSpPr>
        <p:spPr>
          <a:xfrm>
            <a:off x="9451904" y="1767840"/>
            <a:ext cx="1844040" cy="51816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6" name="Rectangle 5">
            <a:extLst>
              <a:ext uri="{FF2B5EF4-FFF2-40B4-BE49-F238E27FC236}">
                <a16:creationId xmlns:a16="http://schemas.microsoft.com/office/drawing/2014/main" id="{FED9D3E2-AB58-42F4-A1D8-2131093F4BA1}"/>
              </a:ext>
            </a:extLst>
          </p:cNvPr>
          <p:cNvSpPr/>
          <p:nvPr/>
        </p:nvSpPr>
        <p:spPr>
          <a:xfrm>
            <a:off x="9451904" y="2724443"/>
            <a:ext cx="1844040" cy="282918"/>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128646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8C6113-4CFF-4E88-BC6D-E0210EEF0E94}"/>
              </a:ext>
            </a:extLst>
          </p:cNvPr>
          <p:cNvPicPr>
            <a:picLocks noChangeAspect="1"/>
          </p:cNvPicPr>
          <p:nvPr/>
        </p:nvPicPr>
        <p:blipFill>
          <a:blip r:embed="rId3"/>
          <a:stretch>
            <a:fillRect/>
          </a:stretch>
        </p:blipFill>
        <p:spPr>
          <a:xfrm>
            <a:off x="870249" y="926122"/>
            <a:ext cx="10451502" cy="5029200"/>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6" name="Rectangle 5">
            <a:extLst>
              <a:ext uri="{FF2B5EF4-FFF2-40B4-BE49-F238E27FC236}">
                <a16:creationId xmlns:a16="http://schemas.microsoft.com/office/drawing/2014/main" id="{FED9D3E2-AB58-42F4-A1D8-2131093F4BA1}"/>
              </a:ext>
            </a:extLst>
          </p:cNvPr>
          <p:cNvSpPr/>
          <p:nvPr/>
        </p:nvSpPr>
        <p:spPr>
          <a:xfrm>
            <a:off x="9451904" y="2724442"/>
            <a:ext cx="1844040" cy="1339557"/>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4208477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6D4FB6-3839-48CD-8516-8A299D93F4B8}"/>
              </a:ext>
            </a:extLst>
          </p:cNvPr>
          <p:cNvPicPr>
            <a:picLocks noChangeAspect="1"/>
          </p:cNvPicPr>
          <p:nvPr/>
        </p:nvPicPr>
        <p:blipFill>
          <a:blip r:embed="rId3"/>
          <a:stretch>
            <a:fillRect/>
          </a:stretch>
        </p:blipFill>
        <p:spPr>
          <a:xfrm>
            <a:off x="874087" y="926122"/>
            <a:ext cx="10443826" cy="5029200"/>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6" name="Rectangle 5">
            <a:extLst>
              <a:ext uri="{FF2B5EF4-FFF2-40B4-BE49-F238E27FC236}">
                <a16:creationId xmlns:a16="http://schemas.microsoft.com/office/drawing/2014/main" id="{FED9D3E2-AB58-42F4-A1D8-2131093F4BA1}"/>
              </a:ext>
            </a:extLst>
          </p:cNvPr>
          <p:cNvSpPr/>
          <p:nvPr/>
        </p:nvSpPr>
        <p:spPr>
          <a:xfrm>
            <a:off x="874087" y="1322362"/>
            <a:ext cx="3279377" cy="1339557"/>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93075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FE498B0-CDF1-4233-9AA2-8CE473B7E692}"/>
              </a:ext>
            </a:extLst>
          </p:cNvPr>
          <p:cNvPicPr>
            <a:picLocks noChangeAspect="1"/>
          </p:cNvPicPr>
          <p:nvPr/>
        </p:nvPicPr>
        <p:blipFill>
          <a:blip r:embed="rId3"/>
          <a:stretch>
            <a:fillRect/>
          </a:stretch>
        </p:blipFill>
        <p:spPr>
          <a:xfrm>
            <a:off x="867625" y="926122"/>
            <a:ext cx="10456751" cy="5029200"/>
          </a:xfrm>
          <a:prstGeom prst="rect">
            <a:avLst/>
          </a:prstGeom>
          <a:ln>
            <a:noFill/>
          </a:ln>
          <a:effectLst>
            <a:outerShdw blurRad="292100" dist="139700" dir="2700000" algn="tl" rotWithShape="0">
              <a:srgbClr val="333333">
                <a:alpha val="65000"/>
              </a:srgbClr>
            </a:outerShdw>
          </a:effectLst>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sp>
        <p:nvSpPr>
          <p:cNvPr id="6" name="Rectangle 5">
            <a:extLst>
              <a:ext uri="{FF2B5EF4-FFF2-40B4-BE49-F238E27FC236}">
                <a16:creationId xmlns:a16="http://schemas.microsoft.com/office/drawing/2014/main" id="{FED9D3E2-AB58-42F4-A1D8-2131093F4BA1}"/>
              </a:ext>
            </a:extLst>
          </p:cNvPr>
          <p:cNvSpPr/>
          <p:nvPr/>
        </p:nvSpPr>
        <p:spPr>
          <a:xfrm>
            <a:off x="2661920" y="5242559"/>
            <a:ext cx="6725920" cy="37592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7" name="Rectangle 6">
            <a:extLst>
              <a:ext uri="{FF2B5EF4-FFF2-40B4-BE49-F238E27FC236}">
                <a16:creationId xmlns:a16="http://schemas.microsoft.com/office/drawing/2014/main" id="{C3838BB7-BD0C-4532-90BD-E0BA06EDB908}"/>
              </a:ext>
            </a:extLst>
          </p:cNvPr>
          <p:cNvSpPr/>
          <p:nvPr/>
        </p:nvSpPr>
        <p:spPr>
          <a:xfrm>
            <a:off x="2661920" y="902678"/>
            <a:ext cx="2428240" cy="37592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
        <p:nvSpPr>
          <p:cNvPr id="8" name="Rectangle 7">
            <a:extLst>
              <a:ext uri="{FF2B5EF4-FFF2-40B4-BE49-F238E27FC236}">
                <a16:creationId xmlns:a16="http://schemas.microsoft.com/office/drawing/2014/main" id="{241D55E0-38B0-405F-994E-B12B6DC0E9AA}"/>
              </a:ext>
            </a:extLst>
          </p:cNvPr>
          <p:cNvSpPr/>
          <p:nvPr/>
        </p:nvSpPr>
        <p:spPr>
          <a:xfrm>
            <a:off x="1910079" y="3169919"/>
            <a:ext cx="751841" cy="37592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49652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Add a New Widget</a:t>
            </a:r>
          </a:p>
        </p:txBody>
      </p:sp>
      <p:pic>
        <p:nvPicPr>
          <p:cNvPr id="2" name="Picture 1">
            <a:extLst>
              <a:ext uri="{FF2B5EF4-FFF2-40B4-BE49-F238E27FC236}">
                <a16:creationId xmlns:a16="http://schemas.microsoft.com/office/drawing/2014/main" id="{C6DFE6B2-E303-4EAA-BD8D-E0A0C0C78EDC}"/>
              </a:ext>
            </a:extLst>
          </p:cNvPr>
          <p:cNvPicPr>
            <a:picLocks noChangeAspect="1"/>
          </p:cNvPicPr>
          <p:nvPr/>
        </p:nvPicPr>
        <p:blipFill>
          <a:blip r:embed="rId3"/>
          <a:stretch>
            <a:fillRect/>
          </a:stretch>
        </p:blipFill>
        <p:spPr>
          <a:xfrm>
            <a:off x="838200" y="1179726"/>
            <a:ext cx="10515600" cy="449854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7383102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7" name="Arrow: Right 6">
            <a:extLst>
              <a:ext uri="{FF2B5EF4-FFF2-40B4-BE49-F238E27FC236}">
                <a16:creationId xmlns:a16="http://schemas.microsoft.com/office/drawing/2014/main" id="{935D5B49-AF3D-4D17-B448-B2B72F9F52C1}"/>
              </a:ext>
            </a:extLst>
          </p:cNvPr>
          <p:cNvSpPr/>
          <p:nvPr/>
        </p:nvSpPr>
        <p:spPr>
          <a:xfrm>
            <a:off x="4698682" y="3311178"/>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EC630D3E-581B-4EF1-9FB1-9579F6FFDDF9}"/>
              </a:ext>
            </a:extLst>
          </p:cNvPr>
          <p:cNvGrpSpPr/>
          <p:nvPr/>
        </p:nvGrpSpPr>
        <p:grpSpPr>
          <a:xfrm>
            <a:off x="467503" y="877571"/>
            <a:ext cx="3499822" cy="5760720"/>
            <a:chOff x="467503" y="877571"/>
            <a:chExt cx="3499822" cy="5760720"/>
          </a:xfrm>
        </p:grpSpPr>
        <p:graphicFrame>
          <p:nvGraphicFramePr>
            <p:cNvPr id="3" name="Object 2">
              <a:extLst>
                <a:ext uri="{FF2B5EF4-FFF2-40B4-BE49-F238E27FC236}">
                  <a16:creationId xmlns:a16="http://schemas.microsoft.com/office/drawing/2014/main" id="{E8E3FFEB-86ED-4CA2-98AF-442CD75D2AF8}"/>
                </a:ext>
              </a:extLst>
            </p:cNvPr>
            <p:cNvGraphicFramePr>
              <a:graphicFrameLocks noChangeAspect="1"/>
            </p:cNvGraphicFramePr>
            <p:nvPr>
              <p:extLst>
                <p:ext uri="{D42A27DB-BD31-4B8C-83A1-F6EECF244321}">
                  <p14:modId xmlns:p14="http://schemas.microsoft.com/office/powerpoint/2010/main" val="1957682058"/>
                </p:ext>
              </p:extLst>
            </p:nvPr>
          </p:nvGraphicFramePr>
          <p:xfrm>
            <a:off x="467503" y="877571"/>
            <a:ext cx="3499822" cy="5760720"/>
          </p:xfrm>
          <a:graphic>
            <a:graphicData uri="http://schemas.openxmlformats.org/presentationml/2006/ole">
              <mc:AlternateContent xmlns:mc="http://schemas.openxmlformats.org/markup-compatibility/2006">
                <mc:Choice xmlns:v="urn:schemas-microsoft-com:vml" Requires="v">
                  <p:oleObj name="Acrobat Document" r:id="rId3" imgW="4663262" imgH="7680960" progId="AcroExch.Document.DC">
                    <p:embed/>
                  </p:oleObj>
                </mc:Choice>
                <mc:Fallback>
                  <p:oleObj name="Acrobat Document" r:id="rId3" imgW="4663262" imgH="7680960" progId="AcroExch.Document.DC">
                    <p:embed/>
                    <p:pic>
                      <p:nvPicPr>
                        <p:cNvPr id="3" name="Object 2">
                          <a:extLst>
                            <a:ext uri="{FF2B5EF4-FFF2-40B4-BE49-F238E27FC236}">
                              <a16:creationId xmlns:a16="http://schemas.microsoft.com/office/drawing/2014/main" id="{E8E3FFEB-86ED-4CA2-98AF-442CD75D2AF8}"/>
                            </a:ext>
                          </a:extLst>
                        </p:cNvPr>
                        <p:cNvPicPr/>
                        <p:nvPr/>
                      </p:nvPicPr>
                      <p:blipFill>
                        <a:blip r:embed="rId4"/>
                        <a:stretch>
                          <a:fillRect/>
                        </a:stretch>
                      </p:blipFill>
                      <p:spPr>
                        <a:xfrm>
                          <a:off x="467503" y="877571"/>
                          <a:ext cx="3499822" cy="5760720"/>
                        </a:xfrm>
                        <a:prstGeom prst="rect">
                          <a:avLst/>
                        </a:prstGeom>
                        <a:ln>
                          <a:solidFill>
                            <a:schemeClr val="tx1"/>
                          </a:solidFill>
                        </a:ln>
                      </p:spPr>
                    </p:pic>
                  </p:oleObj>
                </mc:Fallback>
              </mc:AlternateContent>
            </a:graphicData>
          </a:graphic>
        </p:graphicFrame>
        <p:sp>
          <p:nvSpPr>
            <p:cNvPr id="11" name="Rectangle 10">
              <a:extLst>
                <a:ext uri="{FF2B5EF4-FFF2-40B4-BE49-F238E27FC236}">
                  <a16:creationId xmlns:a16="http://schemas.microsoft.com/office/drawing/2014/main" id="{4544FE9E-91EB-40F5-A24F-0C04930E8D7F}"/>
                </a:ext>
              </a:extLst>
            </p:cNvPr>
            <p:cNvSpPr/>
            <p:nvPr/>
          </p:nvSpPr>
          <p:spPr>
            <a:xfrm>
              <a:off x="678180" y="3234690"/>
              <a:ext cx="133350"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grpSp>
        <p:nvGrpSpPr>
          <p:cNvPr id="22" name="Group 21">
            <a:extLst>
              <a:ext uri="{FF2B5EF4-FFF2-40B4-BE49-F238E27FC236}">
                <a16:creationId xmlns:a16="http://schemas.microsoft.com/office/drawing/2014/main" id="{4D0C7C3C-E3B6-4F53-948E-A33E8B39A982}"/>
              </a:ext>
            </a:extLst>
          </p:cNvPr>
          <p:cNvGrpSpPr/>
          <p:nvPr/>
        </p:nvGrpSpPr>
        <p:grpSpPr>
          <a:xfrm>
            <a:off x="6314597" y="901393"/>
            <a:ext cx="3499821" cy="5760720"/>
            <a:chOff x="6314597" y="901393"/>
            <a:chExt cx="3499821" cy="5760720"/>
          </a:xfrm>
        </p:grpSpPr>
        <p:grpSp>
          <p:nvGrpSpPr>
            <p:cNvPr id="20" name="Group 19">
              <a:extLst>
                <a:ext uri="{FF2B5EF4-FFF2-40B4-BE49-F238E27FC236}">
                  <a16:creationId xmlns:a16="http://schemas.microsoft.com/office/drawing/2014/main" id="{FA0A54EC-F7E5-4EDF-B998-7D6198D706EE}"/>
                </a:ext>
              </a:extLst>
            </p:cNvPr>
            <p:cNvGrpSpPr/>
            <p:nvPr/>
          </p:nvGrpSpPr>
          <p:grpSpPr>
            <a:xfrm>
              <a:off x="6314597" y="901393"/>
              <a:ext cx="3499821" cy="5760720"/>
              <a:chOff x="6314597" y="901393"/>
              <a:chExt cx="3499821" cy="5760720"/>
            </a:xfrm>
          </p:grpSpPr>
          <p:graphicFrame>
            <p:nvGraphicFramePr>
              <p:cNvPr id="2" name="Object 1">
                <a:extLst>
                  <a:ext uri="{FF2B5EF4-FFF2-40B4-BE49-F238E27FC236}">
                    <a16:creationId xmlns:a16="http://schemas.microsoft.com/office/drawing/2014/main" id="{DF0865F3-F1C1-4629-82BC-3A246984A449}"/>
                  </a:ext>
                </a:extLst>
              </p:cNvPr>
              <p:cNvGraphicFramePr>
                <a:graphicFrameLocks noChangeAspect="1"/>
              </p:cNvGraphicFramePr>
              <p:nvPr>
                <p:extLst>
                  <p:ext uri="{D42A27DB-BD31-4B8C-83A1-F6EECF244321}">
                    <p14:modId xmlns:p14="http://schemas.microsoft.com/office/powerpoint/2010/main" val="4003388745"/>
                  </p:ext>
                </p:extLst>
              </p:nvPr>
            </p:nvGraphicFramePr>
            <p:xfrm>
              <a:off x="6314597" y="901393"/>
              <a:ext cx="3499821" cy="5760720"/>
            </p:xfrm>
            <a:graphic>
              <a:graphicData uri="http://schemas.openxmlformats.org/presentationml/2006/ole">
                <mc:AlternateContent xmlns:mc="http://schemas.openxmlformats.org/markup-compatibility/2006">
                  <mc:Choice xmlns:v="urn:schemas-microsoft-com:vml" Requires="v">
                    <p:oleObj name="Acrobat Document" r:id="rId5" imgW="4663262" imgH="7680960" progId="AcroExch.Document.DC">
                      <p:embed/>
                    </p:oleObj>
                  </mc:Choice>
                  <mc:Fallback>
                    <p:oleObj name="Acrobat Document" r:id="rId5" imgW="4663262" imgH="7680960" progId="AcroExch.Document.DC">
                      <p:embed/>
                      <p:pic>
                        <p:nvPicPr>
                          <p:cNvPr id="2" name="Object 1">
                            <a:extLst>
                              <a:ext uri="{FF2B5EF4-FFF2-40B4-BE49-F238E27FC236}">
                                <a16:creationId xmlns:a16="http://schemas.microsoft.com/office/drawing/2014/main" id="{DF0865F3-F1C1-4629-82BC-3A246984A449}"/>
                              </a:ext>
                            </a:extLst>
                          </p:cNvPr>
                          <p:cNvPicPr/>
                          <p:nvPr/>
                        </p:nvPicPr>
                        <p:blipFill>
                          <a:blip r:embed="rId6"/>
                          <a:stretch>
                            <a:fillRect/>
                          </a:stretch>
                        </p:blipFill>
                        <p:spPr>
                          <a:xfrm>
                            <a:off x="6314597" y="901393"/>
                            <a:ext cx="3499821" cy="5760720"/>
                          </a:xfrm>
                          <a:prstGeom prst="rect">
                            <a:avLst/>
                          </a:prstGeom>
                          <a:ln>
                            <a:solidFill>
                              <a:schemeClr val="tx1"/>
                            </a:solidFill>
                          </a:ln>
                        </p:spPr>
                      </p:pic>
                    </p:oleObj>
                  </mc:Fallback>
                </mc:AlternateContent>
              </a:graphicData>
            </a:graphic>
          </p:graphicFrame>
          <p:sp>
            <p:nvSpPr>
              <p:cNvPr id="17" name="Rectangle 16">
                <a:extLst>
                  <a:ext uri="{FF2B5EF4-FFF2-40B4-BE49-F238E27FC236}">
                    <a16:creationId xmlns:a16="http://schemas.microsoft.com/office/drawing/2014/main" id="{B066312A-4A2A-406E-8ADC-21DEF0E56794}"/>
                  </a:ext>
                </a:extLst>
              </p:cNvPr>
              <p:cNvSpPr/>
              <p:nvPr/>
            </p:nvSpPr>
            <p:spPr>
              <a:xfrm>
                <a:off x="6873240" y="3070860"/>
                <a:ext cx="133350"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8" name="Rectangle 17">
                <a:extLst>
                  <a:ext uri="{FF2B5EF4-FFF2-40B4-BE49-F238E27FC236}">
                    <a16:creationId xmlns:a16="http://schemas.microsoft.com/office/drawing/2014/main" id="{46608E17-E113-4DDC-A333-B7B23C95DD97}"/>
                  </a:ext>
                </a:extLst>
              </p:cNvPr>
              <p:cNvSpPr/>
              <p:nvPr/>
            </p:nvSpPr>
            <p:spPr>
              <a:xfrm>
                <a:off x="6743066" y="3147348"/>
                <a:ext cx="133350"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9" name="Rectangle 18">
                <a:extLst>
                  <a:ext uri="{FF2B5EF4-FFF2-40B4-BE49-F238E27FC236}">
                    <a16:creationId xmlns:a16="http://schemas.microsoft.com/office/drawing/2014/main" id="{E3D21BCF-6872-4F70-95CD-4368B91CE204}"/>
                  </a:ext>
                </a:extLst>
              </p:cNvPr>
              <p:cNvSpPr/>
              <p:nvPr/>
            </p:nvSpPr>
            <p:spPr>
              <a:xfrm>
                <a:off x="6998294" y="2522508"/>
                <a:ext cx="556935"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44D27F25-22E3-447C-AEDB-5536BB5B46B7}"/>
                </a:ext>
              </a:extLst>
            </p:cNvPr>
            <p:cNvSpPr/>
            <p:nvPr/>
          </p:nvSpPr>
          <p:spPr>
            <a:xfrm>
              <a:off x="6506846" y="5124450"/>
              <a:ext cx="598804"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347757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7" name="Arrow: Right 6">
            <a:extLst>
              <a:ext uri="{FF2B5EF4-FFF2-40B4-BE49-F238E27FC236}">
                <a16:creationId xmlns:a16="http://schemas.microsoft.com/office/drawing/2014/main" id="{935D5B49-AF3D-4D17-B448-B2B72F9F52C1}"/>
              </a:ext>
            </a:extLst>
          </p:cNvPr>
          <p:cNvSpPr/>
          <p:nvPr/>
        </p:nvSpPr>
        <p:spPr>
          <a:xfrm>
            <a:off x="4698682" y="3311178"/>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EC630D3E-581B-4EF1-9FB1-9579F6FFDDF9}"/>
              </a:ext>
            </a:extLst>
          </p:cNvPr>
          <p:cNvGrpSpPr/>
          <p:nvPr/>
        </p:nvGrpSpPr>
        <p:grpSpPr>
          <a:xfrm>
            <a:off x="467503" y="877571"/>
            <a:ext cx="3499822" cy="5760720"/>
            <a:chOff x="467503" y="877571"/>
            <a:chExt cx="3499822" cy="5760720"/>
          </a:xfrm>
        </p:grpSpPr>
        <p:graphicFrame>
          <p:nvGraphicFramePr>
            <p:cNvPr id="3" name="Object 2">
              <a:extLst>
                <a:ext uri="{FF2B5EF4-FFF2-40B4-BE49-F238E27FC236}">
                  <a16:creationId xmlns:a16="http://schemas.microsoft.com/office/drawing/2014/main" id="{E8E3FFEB-86ED-4CA2-98AF-442CD75D2AF8}"/>
                </a:ext>
              </a:extLst>
            </p:cNvPr>
            <p:cNvGraphicFramePr>
              <a:graphicFrameLocks noChangeAspect="1"/>
            </p:cNvGraphicFramePr>
            <p:nvPr/>
          </p:nvGraphicFramePr>
          <p:xfrm>
            <a:off x="467503" y="877571"/>
            <a:ext cx="3499822" cy="5760720"/>
          </p:xfrm>
          <a:graphic>
            <a:graphicData uri="http://schemas.openxmlformats.org/presentationml/2006/ole">
              <mc:AlternateContent xmlns:mc="http://schemas.openxmlformats.org/markup-compatibility/2006">
                <mc:Choice xmlns:v="urn:schemas-microsoft-com:vml" Requires="v">
                  <p:oleObj name="Acrobat Document" r:id="rId3" imgW="4663262" imgH="7680960" progId="AcroExch.Document.DC">
                    <p:embed/>
                  </p:oleObj>
                </mc:Choice>
                <mc:Fallback>
                  <p:oleObj name="Acrobat Document" r:id="rId3" imgW="4663262" imgH="7680960" progId="AcroExch.Document.DC">
                    <p:embed/>
                    <p:pic>
                      <p:nvPicPr>
                        <p:cNvPr id="3" name="Object 2">
                          <a:extLst>
                            <a:ext uri="{FF2B5EF4-FFF2-40B4-BE49-F238E27FC236}">
                              <a16:creationId xmlns:a16="http://schemas.microsoft.com/office/drawing/2014/main" id="{E8E3FFEB-86ED-4CA2-98AF-442CD75D2AF8}"/>
                            </a:ext>
                          </a:extLst>
                        </p:cNvPr>
                        <p:cNvPicPr/>
                        <p:nvPr/>
                      </p:nvPicPr>
                      <p:blipFill>
                        <a:blip r:embed="rId4"/>
                        <a:stretch>
                          <a:fillRect/>
                        </a:stretch>
                      </p:blipFill>
                      <p:spPr>
                        <a:xfrm>
                          <a:off x="467503" y="877571"/>
                          <a:ext cx="3499822" cy="5760720"/>
                        </a:xfrm>
                        <a:prstGeom prst="rect">
                          <a:avLst/>
                        </a:prstGeom>
                        <a:ln>
                          <a:solidFill>
                            <a:schemeClr val="tx1"/>
                          </a:solidFill>
                        </a:ln>
                      </p:spPr>
                    </p:pic>
                  </p:oleObj>
                </mc:Fallback>
              </mc:AlternateContent>
            </a:graphicData>
          </a:graphic>
        </p:graphicFrame>
        <p:sp>
          <p:nvSpPr>
            <p:cNvPr id="11" name="Rectangle 10">
              <a:extLst>
                <a:ext uri="{FF2B5EF4-FFF2-40B4-BE49-F238E27FC236}">
                  <a16:creationId xmlns:a16="http://schemas.microsoft.com/office/drawing/2014/main" id="{4544FE9E-91EB-40F5-A24F-0C04930E8D7F}"/>
                </a:ext>
              </a:extLst>
            </p:cNvPr>
            <p:cNvSpPr/>
            <p:nvPr/>
          </p:nvSpPr>
          <p:spPr>
            <a:xfrm>
              <a:off x="678180" y="3234690"/>
              <a:ext cx="133350"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grpSp>
        <p:nvGrpSpPr>
          <p:cNvPr id="22" name="Group 21">
            <a:extLst>
              <a:ext uri="{FF2B5EF4-FFF2-40B4-BE49-F238E27FC236}">
                <a16:creationId xmlns:a16="http://schemas.microsoft.com/office/drawing/2014/main" id="{4D0C7C3C-E3B6-4F53-948E-A33E8B39A982}"/>
              </a:ext>
            </a:extLst>
          </p:cNvPr>
          <p:cNvGrpSpPr/>
          <p:nvPr/>
        </p:nvGrpSpPr>
        <p:grpSpPr>
          <a:xfrm>
            <a:off x="6314597" y="901393"/>
            <a:ext cx="3499821" cy="5760720"/>
            <a:chOff x="6314597" y="901393"/>
            <a:chExt cx="3499821" cy="5760720"/>
          </a:xfrm>
        </p:grpSpPr>
        <p:grpSp>
          <p:nvGrpSpPr>
            <p:cNvPr id="20" name="Group 19">
              <a:extLst>
                <a:ext uri="{FF2B5EF4-FFF2-40B4-BE49-F238E27FC236}">
                  <a16:creationId xmlns:a16="http://schemas.microsoft.com/office/drawing/2014/main" id="{FA0A54EC-F7E5-4EDF-B998-7D6198D706EE}"/>
                </a:ext>
              </a:extLst>
            </p:cNvPr>
            <p:cNvGrpSpPr/>
            <p:nvPr/>
          </p:nvGrpSpPr>
          <p:grpSpPr>
            <a:xfrm>
              <a:off x="6314597" y="901393"/>
              <a:ext cx="3499821" cy="5760720"/>
              <a:chOff x="6314597" y="901393"/>
              <a:chExt cx="3499821" cy="5760720"/>
            </a:xfrm>
          </p:grpSpPr>
          <p:graphicFrame>
            <p:nvGraphicFramePr>
              <p:cNvPr id="2" name="Object 1">
                <a:extLst>
                  <a:ext uri="{FF2B5EF4-FFF2-40B4-BE49-F238E27FC236}">
                    <a16:creationId xmlns:a16="http://schemas.microsoft.com/office/drawing/2014/main" id="{DF0865F3-F1C1-4629-82BC-3A246984A449}"/>
                  </a:ext>
                </a:extLst>
              </p:cNvPr>
              <p:cNvGraphicFramePr>
                <a:graphicFrameLocks noChangeAspect="1"/>
              </p:cNvGraphicFramePr>
              <p:nvPr/>
            </p:nvGraphicFramePr>
            <p:xfrm>
              <a:off x="6314597" y="901393"/>
              <a:ext cx="3499821" cy="5760720"/>
            </p:xfrm>
            <a:graphic>
              <a:graphicData uri="http://schemas.openxmlformats.org/presentationml/2006/ole">
                <mc:AlternateContent xmlns:mc="http://schemas.openxmlformats.org/markup-compatibility/2006">
                  <mc:Choice xmlns:v="urn:schemas-microsoft-com:vml" Requires="v">
                    <p:oleObj name="Acrobat Document" r:id="rId5" imgW="4663262" imgH="7680960" progId="AcroExch.Document.DC">
                      <p:embed/>
                    </p:oleObj>
                  </mc:Choice>
                  <mc:Fallback>
                    <p:oleObj name="Acrobat Document" r:id="rId5" imgW="4663262" imgH="7680960" progId="AcroExch.Document.DC">
                      <p:embed/>
                      <p:pic>
                        <p:nvPicPr>
                          <p:cNvPr id="2" name="Object 1">
                            <a:extLst>
                              <a:ext uri="{FF2B5EF4-FFF2-40B4-BE49-F238E27FC236}">
                                <a16:creationId xmlns:a16="http://schemas.microsoft.com/office/drawing/2014/main" id="{DF0865F3-F1C1-4629-82BC-3A246984A449}"/>
                              </a:ext>
                            </a:extLst>
                          </p:cNvPr>
                          <p:cNvPicPr/>
                          <p:nvPr/>
                        </p:nvPicPr>
                        <p:blipFill>
                          <a:blip r:embed="rId6"/>
                          <a:stretch>
                            <a:fillRect/>
                          </a:stretch>
                        </p:blipFill>
                        <p:spPr>
                          <a:xfrm>
                            <a:off x="6314597" y="901393"/>
                            <a:ext cx="3499821" cy="5760720"/>
                          </a:xfrm>
                          <a:prstGeom prst="rect">
                            <a:avLst/>
                          </a:prstGeom>
                          <a:ln>
                            <a:solidFill>
                              <a:schemeClr val="tx1"/>
                            </a:solidFill>
                          </a:ln>
                        </p:spPr>
                      </p:pic>
                    </p:oleObj>
                  </mc:Fallback>
                </mc:AlternateContent>
              </a:graphicData>
            </a:graphic>
          </p:graphicFrame>
          <p:sp>
            <p:nvSpPr>
              <p:cNvPr id="17" name="Rectangle 16">
                <a:extLst>
                  <a:ext uri="{FF2B5EF4-FFF2-40B4-BE49-F238E27FC236}">
                    <a16:creationId xmlns:a16="http://schemas.microsoft.com/office/drawing/2014/main" id="{B066312A-4A2A-406E-8ADC-21DEF0E56794}"/>
                  </a:ext>
                </a:extLst>
              </p:cNvPr>
              <p:cNvSpPr/>
              <p:nvPr/>
            </p:nvSpPr>
            <p:spPr>
              <a:xfrm>
                <a:off x="6873240" y="3070860"/>
                <a:ext cx="133350"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8" name="Rectangle 17">
                <a:extLst>
                  <a:ext uri="{FF2B5EF4-FFF2-40B4-BE49-F238E27FC236}">
                    <a16:creationId xmlns:a16="http://schemas.microsoft.com/office/drawing/2014/main" id="{46608E17-E113-4DDC-A333-B7B23C95DD97}"/>
                  </a:ext>
                </a:extLst>
              </p:cNvPr>
              <p:cNvSpPr/>
              <p:nvPr/>
            </p:nvSpPr>
            <p:spPr>
              <a:xfrm>
                <a:off x="6743066" y="3147348"/>
                <a:ext cx="133350"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9" name="Rectangle 18">
                <a:extLst>
                  <a:ext uri="{FF2B5EF4-FFF2-40B4-BE49-F238E27FC236}">
                    <a16:creationId xmlns:a16="http://schemas.microsoft.com/office/drawing/2014/main" id="{E3D21BCF-6872-4F70-95CD-4368B91CE204}"/>
                  </a:ext>
                </a:extLst>
              </p:cNvPr>
              <p:cNvSpPr/>
              <p:nvPr/>
            </p:nvSpPr>
            <p:spPr>
              <a:xfrm>
                <a:off x="6998294" y="2522508"/>
                <a:ext cx="556935"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44D27F25-22E3-447C-AEDB-5536BB5B46B7}"/>
                </a:ext>
              </a:extLst>
            </p:cNvPr>
            <p:cNvSpPr/>
            <p:nvPr/>
          </p:nvSpPr>
          <p:spPr>
            <a:xfrm>
              <a:off x="6506846" y="5124450"/>
              <a:ext cx="598804" cy="7648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3B5AD0A0-BADD-443C-8EC5-B0DC2C8A4060}"/>
              </a:ext>
            </a:extLst>
          </p:cNvPr>
          <p:cNvSpPr/>
          <p:nvPr/>
        </p:nvSpPr>
        <p:spPr>
          <a:xfrm>
            <a:off x="477496" y="4779011"/>
            <a:ext cx="3489829" cy="1859280"/>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368F305-C8DE-4CDA-9421-40EC52596496}"/>
              </a:ext>
            </a:extLst>
          </p:cNvPr>
          <p:cNvSpPr/>
          <p:nvPr/>
        </p:nvSpPr>
        <p:spPr>
          <a:xfrm>
            <a:off x="6314597" y="4582159"/>
            <a:ext cx="3489829" cy="2079953"/>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31A7A1E-50D7-4928-88FD-180850DA34B3}"/>
              </a:ext>
            </a:extLst>
          </p:cNvPr>
          <p:cNvSpPr/>
          <p:nvPr/>
        </p:nvSpPr>
        <p:spPr>
          <a:xfrm>
            <a:off x="467503" y="2381538"/>
            <a:ext cx="3489829" cy="1184622"/>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4DCD751-5A55-4F76-92A4-6D17B1CEECF5}"/>
              </a:ext>
            </a:extLst>
          </p:cNvPr>
          <p:cNvSpPr/>
          <p:nvPr/>
        </p:nvSpPr>
        <p:spPr>
          <a:xfrm>
            <a:off x="6304604" y="2275841"/>
            <a:ext cx="3489829" cy="1184622"/>
          </a:xfrm>
          <a:prstGeom prst="rect">
            <a:avLst/>
          </a:prstGeom>
          <a:solidFill>
            <a:srgbClr val="E3463B">
              <a:alpha val="10196"/>
            </a:srgbClr>
          </a:solid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482028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7" name="Arrow: Right 6">
            <a:extLst>
              <a:ext uri="{FF2B5EF4-FFF2-40B4-BE49-F238E27FC236}">
                <a16:creationId xmlns:a16="http://schemas.microsoft.com/office/drawing/2014/main" id="{935D5B49-AF3D-4D17-B448-B2B72F9F52C1}"/>
              </a:ext>
            </a:extLst>
          </p:cNvPr>
          <p:cNvSpPr/>
          <p:nvPr/>
        </p:nvSpPr>
        <p:spPr>
          <a:xfrm rot="5400000">
            <a:off x="506813" y="3040380"/>
            <a:ext cx="990600" cy="777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544FE9E-91EB-40F5-A24F-0C04930E8D7F}"/>
              </a:ext>
            </a:extLst>
          </p:cNvPr>
          <p:cNvSpPr/>
          <p:nvPr/>
        </p:nvSpPr>
        <p:spPr>
          <a:xfrm>
            <a:off x="873594" y="5367321"/>
            <a:ext cx="257039" cy="145691"/>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pic>
        <p:nvPicPr>
          <p:cNvPr id="17410" name="Picture 2" descr="C:\Users\Marisa\AppData\Local\Temp\SNAGHTMLef2d6f5.PNG">
            <a:extLst>
              <a:ext uri="{FF2B5EF4-FFF2-40B4-BE49-F238E27FC236}">
                <a16:creationId xmlns:a16="http://schemas.microsoft.com/office/drawing/2014/main" id="{9D26E61E-5ABF-491A-A876-35276E080B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509" y="832814"/>
            <a:ext cx="10058400" cy="20874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screenshot of a cell phone&#10;&#10;Description automatically generated">
            <a:extLst>
              <a:ext uri="{FF2B5EF4-FFF2-40B4-BE49-F238E27FC236}">
                <a16:creationId xmlns:a16="http://schemas.microsoft.com/office/drawing/2014/main" id="{0F99429A-BA19-4347-9907-378FABC200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508" y="4143751"/>
            <a:ext cx="10058400" cy="2447140"/>
          </a:xfrm>
          <a:prstGeom prst="rect">
            <a:avLst/>
          </a:prstGeom>
        </p:spPr>
      </p:pic>
    </p:spTree>
    <p:extLst>
      <p:ext uri="{BB962C8B-B14F-4D97-AF65-F5344CB8AC3E}">
        <p14:creationId xmlns:p14="http://schemas.microsoft.com/office/powerpoint/2010/main" val="108436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Final Product</a:t>
            </a:r>
          </a:p>
        </p:txBody>
      </p:sp>
      <p:sp>
        <p:nvSpPr>
          <p:cNvPr id="11" name="Rectangle 10">
            <a:extLst>
              <a:ext uri="{FF2B5EF4-FFF2-40B4-BE49-F238E27FC236}">
                <a16:creationId xmlns:a16="http://schemas.microsoft.com/office/drawing/2014/main" id="{4544FE9E-91EB-40F5-A24F-0C04930E8D7F}"/>
              </a:ext>
            </a:extLst>
          </p:cNvPr>
          <p:cNvSpPr/>
          <p:nvPr/>
        </p:nvSpPr>
        <p:spPr>
          <a:xfrm>
            <a:off x="873594" y="5367321"/>
            <a:ext cx="257039" cy="145691"/>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pic>
        <p:nvPicPr>
          <p:cNvPr id="10" name="Picture 9" descr="A screenshot of a cell phone&#10;&#10;Description automatically generated">
            <a:extLst>
              <a:ext uri="{FF2B5EF4-FFF2-40B4-BE49-F238E27FC236}">
                <a16:creationId xmlns:a16="http://schemas.microsoft.com/office/drawing/2014/main" id="{0F99429A-BA19-4347-9907-378FABC20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508" y="4143751"/>
            <a:ext cx="10058400" cy="2447140"/>
          </a:xfrm>
          <a:prstGeom prst="rect">
            <a:avLst/>
          </a:prstGeom>
        </p:spPr>
      </p:pic>
      <p:sp>
        <p:nvSpPr>
          <p:cNvPr id="8" name="Rectangle 7">
            <a:extLst>
              <a:ext uri="{FF2B5EF4-FFF2-40B4-BE49-F238E27FC236}">
                <a16:creationId xmlns:a16="http://schemas.microsoft.com/office/drawing/2014/main" id="{727266A7-C5DC-4383-B4E4-44AF0AF27640}"/>
              </a:ext>
            </a:extLst>
          </p:cNvPr>
          <p:cNvSpPr/>
          <p:nvPr/>
        </p:nvSpPr>
        <p:spPr>
          <a:xfrm>
            <a:off x="1005819" y="1230024"/>
            <a:ext cx="10141712" cy="1200329"/>
          </a:xfrm>
          <a:prstGeom prst="rect">
            <a:avLst/>
          </a:prstGeom>
        </p:spPr>
        <p:txBody>
          <a:bodyPr wrap="square">
            <a:spAutoFit/>
          </a:bodyPr>
          <a:lstStyle/>
          <a:p>
            <a:r>
              <a:rPr lang="en-US" dirty="0">
                <a:solidFill>
                  <a:srgbClr val="FF0000"/>
                </a:solidFill>
              </a:rPr>
              <a:t>TIP: Use a Text Box to add contextual headings or notes to your dashboards</a:t>
            </a:r>
          </a:p>
          <a:p>
            <a:endParaRPr lang="en-US" dirty="0">
              <a:solidFill>
                <a:srgbClr val="FF0000"/>
              </a:solidFill>
            </a:endParaRPr>
          </a:p>
          <a:p>
            <a:r>
              <a:rPr lang="en-US" dirty="0">
                <a:solidFill>
                  <a:srgbClr val="FF0000"/>
                </a:solidFill>
              </a:rPr>
              <a:t>Double-click on an existing text box to edit or use the Text icon in the header to add a new text box widget</a:t>
            </a:r>
          </a:p>
        </p:txBody>
      </p:sp>
      <p:pic>
        <p:nvPicPr>
          <p:cNvPr id="9" name="Picture 4" descr="https://dl.boxcloud.com/api/2.0/internal_files/238145350314/versions/251236866474/representations/png_paged_2048x2048/content/1.png?access_token=1!R_ndx8t7inUT_jlNpQB5jCk7eGpnSCBLWOHaXJ9rWJ0cuP1rghiHy6k6jmyR2JWKe-qzf1ziUYOxuRCYfv1AiVRaHbfaGN29yZS6fcpjPEJRz-egtHI_9o6Ln-ummrY0FK5m3YgpATE0SDxPyMcC9L--9fqnTzDNWblKRKZfmbiQNY72o0puS_UXZXBLEKIKe1qyQij1NL0c6J_jdttMXObdifaSq188ye45e2MPoKEvTRUQNXEVPm5AYChDIAYKVazzMG1UjZPG_U84ouubqnONw-BMewEArV1LCiUZB9TiJmTI405gHrU4kk8WIs0iVOJCyd1Zmn4FXS-cK7nFd7xWvve_BA14oXjnsa5aVj4MjDgasfetFEgN1MWSYnPKfFpNMVsRBwhkHyB3Axebyar_A16g94hqf1UTZvbx0CbTO6RHAnsSxGBMNP9Kzq5RCFq4BZdH9eX8P6ysMu6xLBaQVUGnTdV9WzCWumvP8YTovs8AhWVfO2xGGLSTbaysiBdMhoysZvLrRT3GL50_MoZKbibc7qSU4YdufLG0XjkmiNom3oNwLZLHV-9wXwO3&amp;box_client_name=box-content-preview&amp;box_client_version=2.13.0">
            <a:extLst>
              <a:ext uri="{FF2B5EF4-FFF2-40B4-BE49-F238E27FC236}">
                <a16:creationId xmlns:a16="http://schemas.microsoft.com/office/drawing/2014/main" id="{15398273-68F4-4D7B-AA27-F9164A998CF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4508" y="117191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535A91CD-0CC3-4D84-A2AD-6963E105BDB7}"/>
              </a:ext>
            </a:extLst>
          </p:cNvPr>
          <p:cNvSpPr/>
          <p:nvPr/>
        </p:nvSpPr>
        <p:spPr>
          <a:xfrm>
            <a:off x="7905475" y="4286821"/>
            <a:ext cx="406400" cy="375921"/>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pic>
        <p:nvPicPr>
          <p:cNvPr id="14" name="Picture 13">
            <a:extLst>
              <a:ext uri="{FF2B5EF4-FFF2-40B4-BE49-F238E27FC236}">
                <a16:creationId xmlns:a16="http://schemas.microsoft.com/office/drawing/2014/main" id="{5901DAD3-642A-4EFF-8634-7DEBE4986AD5}"/>
              </a:ext>
            </a:extLst>
          </p:cNvPr>
          <p:cNvPicPr>
            <a:picLocks noChangeAspect="1"/>
          </p:cNvPicPr>
          <p:nvPr/>
        </p:nvPicPr>
        <p:blipFill>
          <a:blip r:embed="rId5"/>
          <a:stretch>
            <a:fillRect/>
          </a:stretch>
        </p:blipFill>
        <p:spPr>
          <a:xfrm>
            <a:off x="524508" y="4418928"/>
            <a:ext cx="6614414" cy="375921"/>
          </a:xfrm>
          <a:prstGeom prst="rect">
            <a:avLst/>
          </a:prstGeom>
        </p:spPr>
      </p:pic>
    </p:spTree>
    <p:extLst>
      <p:ext uri="{BB962C8B-B14F-4D97-AF65-F5344CB8AC3E}">
        <p14:creationId xmlns:p14="http://schemas.microsoft.com/office/powerpoint/2010/main" val="3947838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364794" y="339991"/>
            <a:ext cx="5067818" cy="1200329"/>
          </a:xfrm>
        </p:spPr>
        <p:txBody>
          <a:bodyPr/>
          <a:lstStyle/>
          <a:p>
            <a:r>
              <a:rPr lang="en-US" dirty="0"/>
              <a:t>DASHBOARD RECAP</a:t>
            </a:r>
          </a:p>
        </p:txBody>
      </p:sp>
      <p:sp>
        <p:nvSpPr>
          <p:cNvPr id="4" name="Text Placeholder 3">
            <a:extLst>
              <a:ext uri="{FF2B5EF4-FFF2-40B4-BE49-F238E27FC236}">
                <a16:creationId xmlns:a16="http://schemas.microsoft.com/office/drawing/2014/main" id="{315DD3B4-3F03-40CA-8C18-917967CA0D83}"/>
              </a:ext>
            </a:extLst>
          </p:cNvPr>
          <p:cNvSpPr>
            <a:spLocks noGrp="1"/>
          </p:cNvSpPr>
          <p:nvPr>
            <p:ph type="body" sz="quarter" idx="16"/>
          </p:nvPr>
        </p:nvSpPr>
        <p:spPr>
          <a:xfrm>
            <a:off x="6333565" y="385168"/>
            <a:ext cx="5287417" cy="461665"/>
          </a:xfrm>
        </p:spPr>
        <p:txBody>
          <a:bodyPr/>
          <a:lstStyle/>
          <a:p>
            <a:r>
              <a:rPr lang="en-US" dirty="0"/>
              <a:t>Tips for Working with Analytics</a:t>
            </a:r>
          </a:p>
        </p:txBody>
      </p:sp>
      <p:sp>
        <p:nvSpPr>
          <p:cNvPr id="18" name="Text Placeholder 9">
            <a:extLst>
              <a:ext uri="{FF2B5EF4-FFF2-40B4-BE49-F238E27FC236}">
                <a16:creationId xmlns:a16="http://schemas.microsoft.com/office/drawing/2014/main" id="{7105B40A-C1E3-4EC2-9676-F8AB7E11C861}"/>
              </a:ext>
            </a:extLst>
          </p:cNvPr>
          <p:cNvSpPr txBox="1">
            <a:spLocks/>
          </p:cNvSpPr>
          <p:nvPr/>
        </p:nvSpPr>
        <p:spPr>
          <a:xfrm>
            <a:off x="7162133" y="2753583"/>
            <a:ext cx="4786027"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Extend the existing widgets</a:t>
            </a:r>
          </a:p>
        </p:txBody>
      </p:sp>
      <p:pic>
        <p:nvPicPr>
          <p:cNvPr id="19" name="Picture Placeholder 23">
            <a:extLst>
              <a:ext uri="{FF2B5EF4-FFF2-40B4-BE49-F238E27FC236}">
                <a16:creationId xmlns:a16="http://schemas.microsoft.com/office/drawing/2014/main" id="{1DC98D93-2A4D-4087-839D-C9479F13152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459566" y="3792442"/>
            <a:ext cx="456399" cy="456399"/>
          </a:xfrm>
          <a:prstGeom prst="rect">
            <a:avLst/>
          </a:prstGeom>
          <a:solidFill>
            <a:schemeClr val="bg1"/>
          </a:solidFill>
        </p:spPr>
      </p:pic>
      <p:sp>
        <p:nvSpPr>
          <p:cNvPr id="20" name="Text Placeholder 9">
            <a:extLst>
              <a:ext uri="{FF2B5EF4-FFF2-40B4-BE49-F238E27FC236}">
                <a16:creationId xmlns:a16="http://schemas.microsoft.com/office/drawing/2014/main" id="{84897C38-E8A9-479E-A034-AA939CA1FB26}"/>
              </a:ext>
            </a:extLst>
          </p:cNvPr>
          <p:cNvSpPr txBox="1">
            <a:spLocks/>
          </p:cNvSpPr>
          <p:nvPr/>
        </p:nvSpPr>
        <p:spPr>
          <a:xfrm>
            <a:off x="7162133" y="1656603"/>
            <a:ext cx="5911273"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Don’t reinvent the wheel</a:t>
            </a:r>
          </a:p>
        </p:txBody>
      </p:sp>
      <p:sp>
        <p:nvSpPr>
          <p:cNvPr id="21" name="Text Placeholder 9">
            <a:extLst>
              <a:ext uri="{FF2B5EF4-FFF2-40B4-BE49-F238E27FC236}">
                <a16:creationId xmlns:a16="http://schemas.microsoft.com/office/drawing/2014/main" id="{3E480680-97A3-4DC3-9795-CE807592D8F6}"/>
              </a:ext>
            </a:extLst>
          </p:cNvPr>
          <p:cNvSpPr txBox="1">
            <a:spLocks/>
          </p:cNvSpPr>
          <p:nvPr/>
        </p:nvSpPr>
        <p:spPr>
          <a:xfrm>
            <a:off x="7162133" y="3851365"/>
            <a:ext cx="5904459"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Set filters first and use for context</a:t>
            </a:r>
          </a:p>
        </p:txBody>
      </p:sp>
      <p:sp>
        <p:nvSpPr>
          <p:cNvPr id="22" name="Text Placeholder 9">
            <a:extLst>
              <a:ext uri="{FF2B5EF4-FFF2-40B4-BE49-F238E27FC236}">
                <a16:creationId xmlns:a16="http://schemas.microsoft.com/office/drawing/2014/main" id="{FD3B1B71-4BD5-4AFF-9765-1C35284DCB70}"/>
              </a:ext>
            </a:extLst>
          </p:cNvPr>
          <p:cNvSpPr txBox="1">
            <a:spLocks/>
          </p:cNvSpPr>
          <p:nvPr/>
        </p:nvSpPr>
        <p:spPr>
          <a:xfrm>
            <a:off x="7162133" y="4948345"/>
            <a:ext cx="5907865"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Be creative and explore your data</a:t>
            </a:r>
          </a:p>
        </p:txBody>
      </p:sp>
      <p:pic>
        <p:nvPicPr>
          <p:cNvPr id="23" name="Picture Placeholder 23">
            <a:extLst>
              <a:ext uri="{FF2B5EF4-FFF2-40B4-BE49-F238E27FC236}">
                <a16:creationId xmlns:a16="http://schemas.microsoft.com/office/drawing/2014/main" id="{1331FB60-9345-4631-A36B-520FF360C33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459966" y="2694660"/>
            <a:ext cx="455599" cy="456399"/>
          </a:xfrm>
          <a:prstGeom prst="rect">
            <a:avLst/>
          </a:prstGeom>
          <a:solidFill>
            <a:schemeClr val="bg1"/>
          </a:solidFill>
        </p:spPr>
      </p:pic>
      <p:pic>
        <p:nvPicPr>
          <p:cNvPr id="24" name="Picture Placeholder 23">
            <a:extLst>
              <a:ext uri="{FF2B5EF4-FFF2-40B4-BE49-F238E27FC236}">
                <a16:creationId xmlns:a16="http://schemas.microsoft.com/office/drawing/2014/main" id="{AD0F54AB-5AAD-45B9-9F52-3BA555F4260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459966" y="4890221"/>
            <a:ext cx="455599" cy="454801"/>
          </a:xfrm>
          <a:prstGeom prst="rect">
            <a:avLst/>
          </a:prstGeom>
          <a:solidFill>
            <a:schemeClr val="bg1"/>
          </a:solidFill>
        </p:spPr>
      </p:pic>
      <p:pic>
        <p:nvPicPr>
          <p:cNvPr id="34820" name="Picture 4" descr="https://dl.boxcloud.com/api/2.0/internal_files/278782175900/versions/293278679804/representations/jpg_paged_2048x2048/content/1.jpg?access_token=1!SYyvYrNFTfYSrI_L35uts4MHmFE2Bh5cNXIkuD8CTCCh2azYnjulDZpuz_18ONuLpvFUIph6AM8w7bVqHWBrwu4KgiIZtmX1qpYVRaGzFxND2-J-Q4q_Sox__4HKg9X2OgoFIdG3jzR4cwMW151zM990FJSz8pC0A_tamZ0jk4FtQVG0cjll6s_0Sdu3V1TiX79Byg7miLYDt11woTXJgpU2QmxI6lGXthdS8QMsCKzgNx6ST-U1F7NhczoHznnqYZ4sVJbs5vtTmFPYyg2MSGNjCK9ZrrWUWyUAJi1C12vnseb_2NlKswtfIy1fyE-ZsPfZBsq_htgVvNSKBnHb0RkMwHT6FBPYWtmgsg0aPh0mN8W7u-S9j12dOmJIcitmkizfp6WVPKNhg6tDqlBPBTHZNMku3BluizWcqoCzNIZcz83nj1JazLhNuF8JMPrcGPsbUu_f5neJwn7WKLiLD_TJ2CNBv_lSLgyIqMPLeftXy3tbI2OhAkUpzzYFf93xbSuUz1Oy0kuoo31hLVhrb5SN09FoZA1RBmgNQ678F_MAAeLG1gIqSygV0nll2yzc&amp;box_client_name=box-content-preview&amp;box_client_version=2.14.1">
            <a:extLst>
              <a:ext uri="{FF2B5EF4-FFF2-40B4-BE49-F238E27FC236}">
                <a16:creationId xmlns:a16="http://schemas.microsoft.com/office/drawing/2014/main" id="{5E5382B2-C6FC-42FB-AF81-2EB58BF4CAB7}"/>
              </a:ext>
            </a:extLst>
          </p:cNvPr>
          <p:cNvPicPr>
            <a:picLocks noGrp="1" noChangeAspect="1" noChangeArrowheads="1"/>
          </p:cNvPicPr>
          <p:nvPr>
            <p:ph type="pic" sz="quarter" idx="18"/>
          </p:nvPr>
        </p:nvPicPr>
        <p:blipFill>
          <a:blip r:embed="rId7">
            <a:extLst>
              <a:ext uri="{28A0092B-C50C-407E-A947-70E740481C1C}">
                <a14:useLocalDpi xmlns:a14="http://schemas.microsoft.com/office/drawing/2010/main" val="0"/>
              </a:ext>
            </a:extLst>
          </a:blip>
          <a:srcRect l="8" r="8"/>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27" name="Picture Placeholder 23">
            <a:extLst>
              <a:ext uri="{FF2B5EF4-FFF2-40B4-BE49-F238E27FC236}">
                <a16:creationId xmlns:a16="http://schemas.microsoft.com/office/drawing/2014/main" id="{C1336E39-0114-407E-8FA5-2CE691174B9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6459966" y="1630251"/>
            <a:ext cx="455599" cy="455599"/>
          </a:xfrm>
          <a:prstGeom prst="rect">
            <a:avLst/>
          </a:prstGeom>
          <a:solidFill>
            <a:schemeClr val="bg1"/>
          </a:solidFill>
        </p:spPr>
      </p:pic>
    </p:spTree>
    <p:custDataLst>
      <p:tags r:id="rId1"/>
    </p:custDataLst>
    <p:extLst>
      <p:ext uri="{BB962C8B-B14F-4D97-AF65-F5344CB8AC3E}">
        <p14:creationId xmlns:p14="http://schemas.microsoft.com/office/powerpoint/2010/main" val="168149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Lst>
  </p:timing>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87E6C9-70D8-4769-8D4E-998A6C96E913}"/>
              </a:ext>
            </a:extLst>
          </p:cNvPr>
          <p:cNvSpPr>
            <a:spLocks noGrp="1"/>
          </p:cNvSpPr>
          <p:nvPr>
            <p:ph type="body" sz="quarter" idx="14"/>
          </p:nvPr>
        </p:nvSpPr>
        <p:spPr>
          <a:xfrm>
            <a:off x="364794" y="339991"/>
            <a:ext cx="3753201" cy="646331"/>
          </a:xfrm>
        </p:spPr>
        <p:txBody>
          <a:bodyPr/>
          <a:lstStyle/>
          <a:p>
            <a:r>
              <a:rPr lang="en-US" dirty="0"/>
              <a:t>What's next</a:t>
            </a:r>
          </a:p>
        </p:txBody>
      </p:sp>
      <p:sp>
        <p:nvSpPr>
          <p:cNvPr id="3" name="Text Placeholder 2">
            <a:extLst>
              <a:ext uri="{FF2B5EF4-FFF2-40B4-BE49-F238E27FC236}">
                <a16:creationId xmlns:a16="http://schemas.microsoft.com/office/drawing/2014/main" id="{22F35E29-61C0-48EF-8855-471D46939F95}"/>
              </a:ext>
            </a:extLst>
          </p:cNvPr>
          <p:cNvSpPr>
            <a:spLocks noGrp="1"/>
          </p:cNvSpPr>
          <p:nvPr>
            <p:ph type="body" sz="quarter" idx="15"/>
          </p:nvPr>
        </p:nvSpPr>
        <p:spPr/>
        <p:txBody>
          <a:bodyPr/>
          <a:lstStyle/>
          <a:p>
            <a:r>
              <a:rPr lang="en-US" dirty="0"/>
              <a:t>v16.0 changes</a:t>
            </a:r>
          </a:p>
        </p:txBody>
      </p:sp>
      <p:sp>
        <p:nvSpPr>
          <p:cNvPr id="4" name="Text Placeholder 3">
            <a:extLst>
              <a:ext uri="{FF2B5EF4-FFF2-40B4-BE49-F238E27FC236}">
                <a16:creationId xmlns:a16="http://schemas.microsoft.com/office/drawing/2014/main" id="{91482FDD-E77B-4D35-A536-50F6FBDD4FE1}"/>
              </a:ext>
            </a:extLst>
          </p:cNvPr>
          <p:cNvSpPr>
            <a:spLocks noGrp="1"/>
          </p:cNvSpPr>
          <p:nvPr>
            <p:ph type="body" sz="quarter" idx="16"/>
          </p:nvPr>
        </p:nvSpPr>
        <p:spPr>
          <a:xfrm>
            <a:off x="5013710" y="1589395"/>
            <a:ext cx="6572959" cy="461665"/>
          </a:xfrm>
        </p:spPr>
        <p:txBody>
          <a:bodyPr/>
          <a:lstStyle/>
          <a:p>
            <a:r>
              <a:rPr lang="en-US" dirty="0"/>
              <a:t>Data Cube Changes</a:t>
            </a:r>
          </a:p>
        </p:txBody>
      </p:sp>
      <p:sp>
        <p:nvSpPr>
          <p:cNvPr id="5" name="Text Placeholder 4">
            <a:extLst>
              <a:ext uri="{FF2B5EF4-FFF2-40B4-BE49-F238E27FC236}">
                <a16:creationId xmlns:a16="http://schemas.microsoft.com/office/drawing/2014/main" id="{580CA3C4-712E-40A8-B4AA-0A2C278E349A}"/>
              </a:ext>
            </a:extLst>
          </p:cNvPr>
          <p:cNvSpPr>
            <a:spLocks noGrp="1"/>
          </p:cNvSpPr>
          <p:nvPr>
            <p:ph type="body" sz="quarter" idx="17"/>
          </p:nvPr>
        </p:nvSpPr>
        <p:spPr>
          <a:xfrm>
            <a:off x="5013711" y="6303555"/>
            <a:ext cx="6572959" cy="338554"/>
          </a:xfrm>
        </p:spPr>
        <p:txBody>
          <a:bodyPr/>
          <a:lstStyle/>
          <a:p>
            <a:r>
              <a:rPr lang="en-US" dirty="0"/>
              <a:t>For full details, see v.16 knowledgebase. Online Now!</a:t>
            </a:r>
          </a:p>
        </p:txBody>
      </p:sp>
      <p:pic>
        <p:nvPicPr>
          <p:cNvPr id="18" name="Picture Placeholder 17" descr="Transfer with solid fill">
            <a:extLst>
              <a:ext uri="{FF2B5EF4-FFF2-40B4-BE49-F238E27FC236}">
                <a16:creationId xmlns:a16="http://schemas.microsoft.com/office/drawing/2014/main" id="{51C2C981-D89E-4CB5-9AD4-8F2F52F3300B}"/>
              </a:ext>
            </a:extLst>
          </p:cNvPr>
          <p:cNvPicPr>
            <a:picLocks noGrp="1" noChangeAspect="1"/>
          </p:cNvPicPr>
          <p:nvPr>
            <p:ph type="pic" sz="quarter" idx="25"/>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5048250" y="2592388"/>
            <a:ext cx="457200" cy="457200"/>
          </a:xfrm>
        </p:spPr>
      </p:pic>
      <p:pic>
        <p:nvPicPr>
          <p:cNvPr id="20" name="Picture Placeholder 19" descr="Present outline">
            <a:extLst>
              <a:ext uri="{FF2B5EF4-FFF2-40B4-BE49-F238E27FC236}">
                <a16:creationId xmlns:a16="http://schemas.microsoft.com/office/drawing/2014/main" id="{C9E696D9-076C-4E6C-B437-2ED67A199FA4}"/>
              </a:ext>
            </a:extLst>
          </p:cNvPr>
          <p:cNvPicPr>
            <a:picLocks noGrp="1" noChangeAspect="1"/>
          </p:cNvPicPr>
          <p:nvPr>
            <p:ph type="pic" sz="quarter" idx="26"/>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5048250" y="3316288"/>
            <a:ext cx="457200" cy="457200"/>
          </a:xfrm>
        </p:spPr>
      </p:pic>
      <p:pic>
        <p:nvPicPr>
          <p:cNvPr id="22" name="Picture Placeholder 21" descr="Touchscreen outline">
            <a:extLst>
              <a:ext uri="{FF2B5EF4-FFF2-40B4-BE49-F238E27FC236}">
                <a16:creationId xmlns:a16="http://schemas.microsoft.com/office/drawing/2014/main" id="{D9F9C580-55BA-4F47-BFF9-D9D29D0652D2}"/>
              </a:ext>
            </a:extLst>
          </p:cNvPr>
          <p:cNvPicPr>
            <a:picLocks noGrp="1" noChangeAspect="1"/>
          </p:cNvPicPr>
          <p:nvPr>
            <p:ph type="pic" sz="quarter" idx="27"/>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5048250" y="4051300"/>
            <a:ext cx="457200" cy="457200"/>
          </a:xfrm>
        </p:spPr>
      </p:pic>
      <p:sp>
        <p:nvSpPr>
          <p:cNvPr id="10" name="Text Placeholder 9">
            <a:extLst>
              <a:ext uri="{FF2B5EF4-FFF2-40B4-BE49-F238E27FC236}">
                <a16:creationId xmlns:a16="http://schemas.microsoft.com/office/drawing/2014/main" id="{64CCA16D-B8AA-4191-AA6A-CB2C65C808FC}"/>
              </a:ext>
            </a:extLst>
          </p:cNvPr>
          <p:cNvSpPr>
            <a:spLocks noGrp="1"/>
          </p:cNvSpPr>
          <p:nvPr>
            <p:ph type="body" sz="quarter" idx="29"/>
          </p:nvPr>
        </p:nvSpPr>
        <p:spPr>
          <a:xfrm>
            <a:off x="5744021" y="2604111"/>
            <a:ext cx="5911273" cy="338554"/>
          </a:xfrm>
        </p:spPr>
        <p:txBody>
          <a:bodyPr/>
          <a:lstStyle/>
          <a:p>
            <a:r>
              <a:rPr lang="en-US" dirty="0"/>
              <a:t>Cross Cube Changes</a:t>
            </a:r>
          </a:p>
        </p:txBody>
      </p:sp>
      <p:pic>
        <p:nvPicPr>
          <p:cNvPr id="13" name="Picture Placeholder 12">
            <a:extLst>
              <a:ext uri="{FF2B5EF4-FFF2-40B4-BE49-F238E27FC236}">
                <a16:creationId xmlns:a16="http://schemas.microsoft.com/office/drawing/2014/main" id="{20205494-0B60-4A81-9F12-82C23C86908E}"/>
              </a:ext>
            </a:extLst>
          </p:cNvPr>
          <p:cNvPicPr>
            <a:picLocks noGrp="1" noChangeAspect="1"/>
          </p:cNvPicPr>
          <p:nvPr>
            <p:ph type="pic" sz="quarter" idx="30"/>
          </p:nvPr>
        </p:nvPicPr>
        <p:blipFill rotWithShape="1">
          <a:blip r:embed="rId9">
            <a:extLst>
              <a:ext uri="{28A0092B-C50C-407E-A947-70E740481C1C}">
                <a14:useLocalDpi xmlns:a14="http://schemas.microsoft.com/office/drawing/2010/main" val="0"/>
              </a:ext>
            </a:extLst>
          </a:blip>
          <a:srcRect r="27262"/>
          <a:stretch/>
        </p:blipFill>
        <p:spPr>
          <a:xfrm>
            <a:off x="0" y="3017838"/>
            <a:ext cx="4483100" cy="3840162"/>
          </a:xfrm>
        </p:spPr>
      </p:pic>
      <p:sp>
        <p:nvSpPr>
          <p:cNvPr id="14" name="Text Placeholder 9">
            <a:extLst>
              <a:ext uri="{FF2B5EF4-FFF2-40B4-BE49-F238E27FC236}">
                <a16:creationId xmlns:a16="http://schemas.microsoft.com/office/drawing/2014/main" id="{782201F7-ED7A-4209-AB1B-EC2E47246C6B}"/>
              </a:ext>
            </a:extLst>
          </p:cNvPr>
          <p:cNvSpPr txBox="1">
            <a:spLocks/>
          </p:cNvSpPr>
          <p:nvPr/>
        </p:nvSpPr>
        <p:spPr>
          <a:xfrm>
            <a:off x="5744020" y="3434546"/>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Contributions &amp; Membership Cube Updates</a:t>
            </a:r>
          </a:p>
        </p:txBody>
      </p:sp>
      <p:sp>
        <p:nvSpPr>
          <p:cNvPr id="15" name="Text Placeholder 9">
            <a:extLst>
              <a:ext uri="{FF2B5EF4-FFF2-40B4-BE49-F238E27FC236}">
                <a16:creationId xmlns:a16="http://schemas.microsoft.com/office/drawing/2014/main" id="{917D65F5-3004-429C-89E9-347E982D788A}"/>
              </a:ext>
            </a:extLst>
          </p:cNvPr>
          <p:cNvSpPr txBox="1">
            <a:spLocks/>
          </p:cNvSpPr>
          <p:nvPr/>
        </p:nvSpPr>
        <p:spPr>
          <a:xfrm>
            <a:off x="5744020" y="4138211"/>
            <a:ext cx="5911273" cy="338554"/>
          </a:xfrm>
          <a:prstGeom prst="rect">
            <a:avLst/>
          </a:prstGeom>
        </p:spPr>
        <p:txBody>
          <a:bodyPr>
            <a:spAutoFit/>
          </a:bodyPr>
          <a:lstStyle>
            <a:lvl1pPr marL="0" indent="0" algn="l" defTabSz="914400" rtl="0" eaLnBrk="1" latinLnBrk="0" hangingPunct="1">
              <a:lnSpc>
                <a:spcPct val="100000"/>
              </a:lnSpc>
              <a:spcBef>
                <a:spcPts val="1000"/>
              </a:spcBef>
              <a:buFontTx/>
              <a:buNone/>
              <a:defRPr sz="1600" kern="1200" baseline="0">
                <a:solidFill>
                  <a:schemeClr val="tx2"/>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Interactions Cube</a:t>
            </a:r>
          </a:p>
        </p:txBody>
      </p:sp>
    </p:spTree>
    <p:extLst>
      <p:ext uri="{BB962C8B-B14F-4D97-AF65-F5344CB8AC3E}">
        <p14:creationId xmlns:p14="http://schemas.microsoft.com/office/powerpoint/2010/main" val="2832934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0" grpId="0" build="p"/>
      <p:bldP spid="14" grpId="0"/>
      <p:bldP spid="15" grpId="0"/>
    </p:bldLst>
  </p:timing>
</p:sld>
</file>

<file path=ppt/slides/slide8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 name="Picture Placeholder 11"/>
          <p:cNvPicPr>
            <a:picLocks noGrp="1" noChangeAspect="1"/>
          </p:cNvPicPr>
          <p:nvPr>
            <p:ph type="pic" sz="quarter" idx="30"/>
          </p:nvPr>
        </p:nvPicPr>
        <p:blipFill>
          <a:blip r:embed="rId4" cstate="print">
            <a:extLst>
              <a:ext uri="{28A0092B-C50C-407E-A947-70E740481C1C}">
                <a14:useLocalDpi xmlns:a14="http://schemas.microsoft.com/office/drawing/2010/main" val="0"/>
              </a:ext>
            </a:extLst>
          </a:blip>
          <a:srcRect l="11222" r="11222"/>
          <a:stretch/>
        </p:blipFill>
        <p:spPr>
          <a:xfrm>
            <a:off x="0" y="3017838"/>
            <a:ext cx="4483100" cy="3840162"/>
          </a:xfrm>
          <a:prstGeom prst="rect">
            <a:avLst/>
          </a:prstGeom>
        </p:spPr>
      </p:pic>
      <p:sp>
        <p:nvSpPr>
          <p:cNvPr id="2" name="Text Placeholder 1"/>
          <p:cNvSpPr>
            <a:spLocks noGrp="1"/>
          </p:cNvSpPr>
          <p:nvPr>
            <p:ph type="body" sz="quarter" idx="14"/>
          </p:nvPr>
        </p:nvSpPr>
        <p:spPr>
          <a:xfrm>
            <a:off x="364794" y="339991"/>
            <a:ext cx="3753201" cy="1200329"/>
          </a:xfrm>
        </p:spPr>
        <p:txBody>
          <a:bodyPr/>
          <a:lstStyle/>
          <a:p>
            <a:r>
              <a:rPr lang="en-US" dirty="0"/>
              <a:t>Even More Analytics!</a:t>
            </a:r>
          </a:p>
        </p:txBody>
      </p:sp>
      <p:sp>
        <p:nvSpPr>
          <p:cNvPr id="13" name="Text Placeholder 3">
            <a:extLst>
              <a:ext uri="{FF2B5EF4-FFF2-40B4-BE49-F238E27FC236}">
                <a16:creationId xmlns:a16="http://schemas.microsoft.com/office/drawing/2014/main" id="{76C3589B-94E6-4392-9C31-CA883CEBBEB6}"/>
              </a:ext>
            </a:extLst>
          </p:cNvPr>
          <p:cNvSpPr txBox="1">
            <a:spLocks/>
          </p:cNvSpPr>
          <p:nvPr/>
        </p:nvSpPr>
        <p:spPr>
          <a:xfrm>
            <a:off x="5812865" y="709322"/>
            <a:ext cx="5287417" cy="461665"/>
          </a:xfrm>
          <a:prstGeom prst="rect">
            <a:avLst/>
          </a:prstGeom>
        </p:spPr>
        <p:txBody>
          <a:bodyPr>
            <a:spAutoFit/>
          </a:bodyPr>
          <a:lstStyle>
            <a:lvl1pPr marL="0" indent="0" algn="l" defTabSz="914400" rtl="0" eaLnBrk="1" latinLnBrk="0" hangingPunct="1">
              <a:lnSpc>
                <a:spcPct val="100000"/>
              </a:lnSpc>
              <a:spcBef>
                <a:spcPts val="1000"/>
              </a:spcBef>
              <a:buFontTx/>
              <a:buNone/>
              <a:defRPr sz="2400" kern="1200" baseline="0">
                <a:solidFill>
                  <a:schemeClr val="tx1"/>
                </a:solidFill>
                <a:latin typeface="Montserrat Light"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Analytics Webinar Collection</a:t>
            </a:r>
          </a:p>
        </p:txBody>
      </p:sp>
      <p:pic>
        <p:nvPicPr>
          <p:cNvPr id="4" name="Picture 3" descr="Qr code&#10;&#10;Description automatically generated">
            <a:extLst>
              <a:ext uri="{FF2B5EF4-FFF2-40B4-BE49-F238E27FC236}">
                <a16:creationId xmlns:a16="http://schemas.microsoft.com/office/drawing/2014/main" id="{3E5F2282-BA24-4B79-9FE1-2BA677A2C5A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68957" y="1295400"/>
            <a:ext cx="4610100" cy="4610100"/>
          </a:xfrm>
          <a:prstGeom prst="rect">
            <a:avLst/>
          </a:prstGeom>
        </p:spPr>
      </p:pic>
      <p:sp>
        <p:nvSpPr>
          <p:cNvPr id="19" name="Rectangle 18">
            <a:extLst>
              <a:ext uri="{FF2B5EF4-FFF2-40B4-BE49-F238E27FC236}">
                <a16:creationId xmlns:a16="http://schemas.microsoft.com/office/drawing/2014/main" id="{7387C818-66DB-4FC7-B92A-DF540A2E8507}"/>
              </a:ext>
            </a:extLst>
          </p:cNvPr>
          <p:cNvSpPr/>
          <p:nvPr/>
        </p:nvSpPr>
        <p:spPr>
          <a:xfrm>
            <a:off x="6821067" y="6331466"/>
            <a:ext cx="3271012" cy="369332"/>
          </a:xfrm>
          <a:prstGeom prst="rect">
            <a:avLst/>
          </a:prstGeom>
        </p:spPr>
        <p:txBody>
          <a:bodyPr wrap="square">
            <a:spAutoFit/>
          </a:bodyPr>
          <a:lstStyle/>
          <a:p>
            <a:r>
              <a:rPr lang="en-US" dirty="0">
                <a:solidFill>
                  <a:srgbClr val="FF0000"/>
                </a:solidFill>
              </a:rPr>
              <a:t>Network Login needed.</a:t>
            </a:r>
          </a:p>
        </p:txBody>
      </p:sp>
      <p:pic>
        <p:nvPicPr>
          <p:cNvPr id="20" name="Picture 4" descr="https://dl.boxcloud.com/api/2.0/internal_files/238145350314/versions/251236866474/representations/png_paged_2048x2048/content/1.png?access_token=1!R_ndx8t7inUT_jlNpQB5jCk7eGpnSCBLWOHaXJ9rWJ0cuP1rghiHy6k6jmyR2JWKe-qzf1ziUYOxuRCYfv1AiVRaHbfaGN29yZS6fcpjPEJRz-egtHI_9o6Ln-ummrY0FK5m3YgpATE0SDxPyMcC9L--9fqnTzDNWblKRKZfmbiQNY72o0puS_UXZXBLEKIKe1qyQij1NL0c6J_jdttMXObdifaSq188ye45e2MPoKEvTRUQNXEVPm5AYChDIAYKVazzMG1UjZPG_U84ouubqnONw-BMewEArV1LCiUZB9TiJmTI405gHrU4kk8WIs0iVOJCyd1Zmn4FXS-cK7nFd7xWvve_BA14oXjnsa5aVj4MjDgasfetFEgN1MWSYnPKfFpNMVsRBwhkHyB3Axebyar_A16g94hqf1UTZvbx0CbTO6RHAnsSxGBMNP9Kzq5RCFq4BZdH9eX8P6ysMu6xLBaQVUGnTdV9WzCWumvP8YTovs8AhWVfO2xGGLSTbaysiBdMhoysZvLrRT3GL50_MoZKbibc7qSU4YdufLG0XjkmiNom3oNwLZLHV-9wXwO3&amp;box_client_name=box-content-preview&amp;box_client_version=2.13.0">
            <a:extLst>
              <a:ext uri="{FF2B5EF4-FFF2-40B4-BE49-F238E27FC236}">
                <a16:creationId xmlns:a16="http://schemas.microsoft.com/office/drawing/2014/main" id="{F3A4258B-2C98-4F8A-849A-F39D88FB9FB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63867" y="6243598"/>
            <a:ext cx="457200" cy="457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7285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6"/>
          <p:cNvSpPr txBox="1">
            <a:spLocks/>
          </p:cNvSpPr>
          <p:nvPr/>
        </p:nvSpPr>
        <p:spPr>
          <a:xfrm>
            <a:off x="0" y="2787909"/>
            <a:ext cx="12191999" cy="1089529"/>
          </a:xfrm>
          <a:prstGeom prst="rect">
            <a:avLst/>
          </a:prstGeom>
        </p:spPr>
        <p:txBody>
          <a:bodyPr>
            <a:spAutoFit/>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Tx/>
              <a:buNone/>
              <a:tabLst/>
              <a:defRPr/>
            </a:pPr>
            <a:r>
              <a:rPr kumimoji="0" lang="en-US" sz="7200" b="0" i="0" u="none" strike="noStrike" kern="1200" cap="none" spc="0" normalizeH="0" baseline="0" noProof="0" dirty="0">
                <a:ln>
                  <a:noFill/>
                </a:ln>
                <a:solidFill>
                  <a:srgbClr val="FFFFFF"/>
                </a:solidFill>
                <a:effectLst/>
                <a:uLnTx/>
                <a:uFillTx/>
                <a:latin typeface="Montserrat Regular" charset="0"/>
                <a:ea typeface="+mn-ea"/>
                <a:cs typeface="+mn-cs"/>
              </a:rPr>
              <a:t>Questions?</a:t>
            </a:r>
          </a:p>
        </p:txBody>
      </p:sp>
    </p:spTree>
    <p:custDataLst>
      <p:tags r:id="rId1"/>
    </p:custDataLst>
    <p:extLst>
      <p:ext uri="{BB962C8B-B14F-4D97-AF65-F5344CB8AC3E}">
        <p14:creationId xmlns:p14="http://schemas.microsoft.com/office/powerpoint/2010/main" val="366074507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 name="Picture Placeholder 11"/>
          <p:cNvPicPr>
            <a:picLocks noGrp="1" noChangeAspect="1"/>
          </p:cNvPicPr>
          <p:nvPr>
            <p:ph type="pic" sz="quarter" idx="30"/>
          </p:nvPr>
        </p:nvPicPr>
        <p:blipFill>
          <a:blip r:embed="rId4" cstate="print">
            <a:extLst>
              <a:ext uri="{28A0092B-C50C-407E-A947-70E740481C1C}">
                <a14:useLocalDpi xmlns:a14="http://schemas.microsoft.com/office/drawing/2010/main" val="0"/>
              </a:ext>
            </a:extLst>
          </a:blip>
          <a:srcRect l="9029" r="9029"/>
          <a:stretch/>
        </p:blipFill>
        <p:spPr>
          <a:xfrm>
            <a:off x="0" y="3017838"/>
            <a:ext cx="4483100" cy="3840162"/>
          </a:xfrm>
          <a:prstGeom prst="rect">
            <a:avLst/>
          </a:prstGeom>
        </p:spPr>
      </p:pic>
      <p:sp>
        <p:nvSpPr>
          <p:cNvPr id="2" name="Text Placeholder 1"/>
          <p:cNvSpPr>
            <a:spLocks noGrp="1"/>
          </p:cNvSpPr>
          <p:nvPr>
            <p:ph type="body" sz="quarter" idx="14"/>
          </p:nvPr>
        </p:nvSpPr>
        <p:spPr>
          <a:xfrm>
            <a:off x="364794" y="339991"/>
            <a:ext cx="3753201" cy="1200329"/>
          </a:xfrm>
        </p:spPr>
        <p:txBody>
          <a:bodyPr/>
          <a:lstStyle/>
          <a:p>
            <a:r>
              <a:rPr lang="en-US" dirty="0"/>
              <a:t>Advanced Analytics</a:t>
            </a:r>
          </a:p>
        </p:txBody>
      </p:sp>
      <p:sp>
        <p:nvSpPr>
          <p:cNvPr id="8" name="Text Placeholder 9">
            <a:extLst>
              <a:ext uri="{FF2B5EF4-FFF2-40B4-BE49-F238E27FC236}">
                <a16:creationId xmlns:a16="http://schemas.microsoft.com/office/drawing/2014/main" id="{6BFC8C39-A602-4CC9-A70C-F931AC282C52}"/>
              </a:ext>
            </a:extLst>
          </p:cNvPr>
          <p:cNvSpPr txBox="1">
            <a:spLocks/>
          </p:cNvSpPr>
          <p:nvPr/>
        </p:nvSpPr>
        <p:spPr>
          <a:xfrm>
            <a:off x="7162133" y="2753583"/>
            <a:ext cx="4786027"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Extend the existing widgets</a:t>
            </a:r>
          </a:p>
        </p:txBody>
      </p:sp>
      <p:pic>
        <p:nvPicPr>
          <p:cNvPr id="9" name="Picture Placeholder 23">
            <a:extLst>
              <a:ext uri="{FF2B5EF4-FFF2-40B4-BE49-F238E27FC236}">
                <a16:creationId xmlns:a16="http://schemas.microsoft.com/office/drawing/2014/main" id="{115F8A1F-5050-4EEB-B800-B53794333A5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459566" y="3792442"/>
            <a:ext cx="456399" cy="456399"/>
          </a:xfrm>
          <a:prstGeom prst="rect">
            <a:avLst/>
          </a:prstGeom>
          <a:solidFill>
            <a:schemeClr val="bg1"/>
          </a:solidFill>
        </p:spPr>
      </p:pic>
      <p:sp>
        <p:nvSpPr>
          <p:cNvPr id="10" name="Text Placeholder 9">
            <a:extLst>
              <a:ext uri="{FF2B5EF4-FFF2-40B4-BE49-F238E27FC236}">
                <a16:creationId xmlns:a16="http://schemas.microsoft.com/office/drawing/2014/main" id="{AA250E80-F297-414A-88C6-9F72F3FDB868}"/>
              </a:ext>
            </a:extLst>
          </p:cNvPr>
          <p:cNvSpPr txBox="1">
            <a:spLocks/>
          </p:cNvSpPr>
          <p:nvPr/>
        </p:nvSpPr>
        <p:spPr>
          <a:xfrm>
            <a:off x="7162133" y="1656603"/>
            <a:ext cx="3759867"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Filter with Formulas</a:t>
            </a:r>
          </a:p>
        </p:txBody>
      </p:sp>
      <p:sp>
        <p:nvSpPr>
          <p:cNvPr id="11" name="Text Placeholder 9">
            <a:extLst>
              <a:ext uri="{FF2B5EF4-FFF2-40B4-BE49-F238E27FC236}">
                <a16:creationId xmlns:a16="http://schemas.microsoft.com/office/drawing/2014/main" id="{6589262F-6F49-4D9A-9C77-0455FD40E56C}"/>
              </a:ext>
            </a:extLst>
          </p:cNvPr>
          <p:cNvSpPr txBox="1">
            <a:spLocks/>
          </p:cNvSpPr>
          <p:nvPr/>
        </p:nvSpPr>
        <p:spPr>
          <a:xfrm>
            <a:off x="7162133" y="3851365"/>
            <a:ext cx="5904459"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Set filters first and use for context</a:t>
            </a:r>
          </a:p>
        </p:txBody>
      </p:sp>
      <p:sp>
        <p:nvSpPr>
          <p:cNvPr id="15" name="Text Placeholder 9">
            <a:extLst>
              <a:ext uri="{FF2B5EF4-FFF2-40B4-BE49-F238E27FC236}">
                <a16:creationId xmlns:a16="http://schemas.microsoft.com/office/drawing/2014/main" id="{EF6F4A83-C252-4A73-B611-9EBC1373F1C2}"/>
              </a:ext>
            </a:extLst>
          </p:cNvPr>
          <p:cNvSpPr txBox="1">
            <a:spLocks/>
          </p:cNvSpPr>
          <p:nvPr/>
        </p:nvSpPr>
        <p:spPr>
          <a:xfrm>
            <a:off x="7162133" y="4948345"/>
            <a:ext cx="5907865" cy="338554"/>
          </a:xfrm>
          <a:prstGeom prst="rect">
            <a:avLst/>
          </a:prstGeom>
        </p:spPr>
        <p:txBody>
          <a:bodyPr/>
          <a:lst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2000" dirty="0"/>
              <a:t>Be creative and explore your data</a:t>
            </a:r>
          </a:p>
        </p:txBody>
      </p:sp>
      <p:pic>
        <p:nvPicPr>
          <p:cNvPr id="16" name="Picture Placeholder 23">
            <a:extLst>
              <a:ext uri="{FF2B5EF4-FFF2-40B4-BE49-F238E27FC236}">
                <a16:creationId xmlns:a16="http://schemas.microsoft.com/office/drawing/2014/main" id="{9B78F842-8441-4DDF-A8A4-B0748EF5A98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459966" y="2694660"/>
            <a:ext cx="455599" cy="456399"/>
          </a:xfrm>
          <a:prstGeom prst="rect">
            <a:avLst/>
          </a:prstGeom>
          <a:solidFill>
            <a:schemeClr val="bg1"/>
          </a:solidFill>
        </p:spPr>
      </p:pic>
      <p:pic>
        <p:nvPicPr>
          <p:cNvPr id="17" name="Picture Placeholder 23">
            <a:extLst>
              <a:ext uri="{FF2B5EF4-FFF2-40B4-BE49-F238E27FC236}">
                <a16:creationId xmlns:a16="http://schemas.microsoft.com/office/drawing/2014/main" id="{793FCC3E-C3AE-45DF-8AB7-A27C8CC325A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459966" y="4890221"/>
            <a:ext cx="455599" cy="454801"/>
          </a:xfrm>
          <a:prstGeom prst="rect">
            <a:avLst/>
          </a:prstGeom>
          <a:solidFill>
            <a:schemeClr val="bg1"/>
          </a:solidFill>
        </p:spPr>
      </p:pic>
      <p:pic>
        <p:nvPicPr>
          <p:cNvPr id="18" name="Picture Placeholder 23" descr="3d Glasses outline">
            <a:extLst>
              <a:ext uri="{FF2B5EF4-FFF2-40B4-BE49-F238E27FC236}">
                <a16:creationId xmlns:a16="http://schemas.microsoft.com/office/drawing/2014/main" id="{51E220C5-FA62-4628-9862-637164A971E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a:xfrm>
            <a:off x="6459966" y="1630251"/>
            <a:ext cx="455599" cy="455599"/>
          </a:xfrm>
          <a:prstGeom prst="rect">
            <a:avLst/>
          </a:prstGeom>
          <a:solidFill>
            <a:schemeClr val="bg1"/>
          </a:solidFill>
        </p:spPr>
      </p:pic>
    </p:spTree>
    <p:custDataLst>
      <p:tags r:id="rId1"/>
    </p:custDataLst>
    <p:extLst>
      <p:ext uri="{BB962C8B-B14F-4D97-AF65-F5344CB8AC3E}">
        <p14:creationId xmlns:p14="http://schemas.microsoft.com/office/powerpoint/2010/main" val="299893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5" grpId="0"/>
    </p:bldLst>
  </p:timing>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Formulas</a:t>
            </a:r>
          </a:p>
        </p:txBody>
      </p:sp>
      <p:pic>
        <p:nvPicPr>
          <p:cNvPr id="3" name="Picture 2">
            <a:extLst>
              <a:ext uri="{FF2B5EF4-FFF2-40B4-BE49-F238E27FC236}">
                <a16:creationId xmlns:a16="http://schemas.microsoft.com/office/drawing/2014/main" id="{5683E3BA-16AC-4E5C-A70E-2375D82CEDAB}"/>
              </a:ext>
            </a:extLst>
          </p:cNvPr>
          <p:cNvPicPr>
            <a:picLocks noChangeAspect="1"/>
          </p:cNvPicPr>
          <p:nvPr/>
        </p:nvPicPr>
        <p:blipFill>
          <a:blip r:embed="rId3"/>
          <a:stretch>
            <a:fillRect/>
          </a:stretch>
        </p:blipFill>
        <p:spPr>
          <a:xfrm>
            <a:off x="384455" y="978923"/>
            <a:ext cx="7627114" cy="52999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4002240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Formulas</a:t>
            </a:r>
          </a:p>
        </p:txBody>
      </p:sp>
      <p:sp>
        <p:nvSpPr>
          <p:cNvPr id="2" name="TextBox 1">
            <a:extLst>
              <a:ext uri="{FF2B5EF4-FFF2-40B4-BE49-F238E27FC236}">
                <a16:creationId xmlns:a16="http://schemas.microsoft.com/office/drawing/2014/main" id="{CF171F5E-B2F5-4C0F-BFB0-6A7C7E634728}"/>
              </a:ext>
            </a:extLst>
          </p:cNvPr>
          <p:cNvSpPr txBox="1"/>
          <p:nvPr/>
        </p:nvSpPr>
        <p:spPr>
          <a:xfrm>
            <a:off x="325120" y="1112074"/>
            <a:ext cx="10556240" cy="2585323"/>
          </a:xfrm>
          <a:prstGeom prst="rect">
            <a:avLst/>
          </a:prstGeom>
          <a:noFill/>
        </p:spPr>
        <p:txBody>
          <a:bodyPr wrap="square" rtlCol="0">
            <a:spAutoFit/>
          </a:bodyPr>
          <a:lstStyle/>
          <a:p>
            <a:r>
              <a:rPr lang="en-US" u="sng" dirty="0">
                <a:solidFill>
                  <a:schemeClr val="tx2">
                    <a:lumMod val="50000"/>
                  </a:schemeClr>
                </a:solidFill>
              </a:rPr>
              <a:t>Aggregate Functions </a:t>
            </a:r>
          </a:p>
          <a:p>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Used for basic aggregation formulas, such as Totals, Counts, Maximum, Minimum, etc.</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Analytics may suggest an aggregation for you (such as a sum of a count or amount)</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Can also be applied from the Data Browser or Data Panel</a:t>
            </a:r>
          </a:p>
          <a:p>
            <a:endParaRPr lang="en-US" dirty="0">
              <a:solidFill>
                <a:schemeClr val="tx2">
                  <a:lumMod val="50000"/>
                </a:schemeClr>
              </a:solidFill>
            </a:endParaRPr>
          </a:p>
          <a:p>
            <a:r>
              <a:rPr lang="en-US" i="1" dirty="0">
                <a:solidFill>
                  <a:schemeClr val="tx2">
                    <a:lumMod val="50000"/>
                  </a:schemeClr>
                </a:solidFill>
              </a:rPr>
              <a:t>	</a:t>
            </a:r>
            <a:r>
              <a:rPr lang="en-US" i="1" dirty="0">
                <a:solidFill>
                  <a:schemeClr val="accent1"/>
                </a:solidFill>
              </a:rPr>
              <a:t>Example: </a:t>
            </a:r>
            <a:r>
              <a:rPr lang="en-US" dirty="0">
                <a:solidFill>
                  <a:schemeClr val="accent1"/>
                </a:solidFill>
              </a:rPr>
              <a:t>Total # of Gifts = </a:t>
            </a:r>
            <a:r>
              <a:rPr lang="en-US" dirty="0">
                <a:solidFill>
                  <a:schemeClr val="accent1"/>
                </a:solidFill>
                <a:latin typeface="Montserrat Bold" panose="00000800000000000000" pitchFamily="2" charset="0"/>
              </a:rPr>
              <a:t>SUM(</a:t>
            </a:r>
            <a:r>
              <a:rPr lang="en-US" dirty="0">
                <a:solidFill>
                  <a:schemeClr val="accent1"/>
                </a:solidFill>
              </a:rPr>
              <a:t>Contribution Count</a:t>
            </a:r>
            <a:r>
              <a:rPr lang="en-US" dirty="0">
                <a:solidFill>
                  <a:schemeClr val="accent1"/>
                </a:solidFill>
                <a:latin typeface="Montserrat Bold" panose="00000800000000000000" pitchFamily="2" charset="0"/>
              </a:rPr>
              <a:t>)</a:t>
            </a:r>
          </a:p>
        </p:txBody>
      </p:sp>
      <p:pic>
        <p:nvPicPr>
          <p:cNvPr id="5" name="Picture 4">
            <a:extLst>
              <a:ext uri="{FF2B5EF4-FFF2-40B4-BE49-F238E27FC236}">
                <a16:creationId xmlns:a16="http://schemas.microsoft.com/office/drawing/2014/main" id="{ECF16AA9-B937-4D3B-BA60-C9E7E83E1D73}"/>
              </a:ext>
            </a:extLst>
          </p:cNvPr>
          <p:cNvPicPr>
            <a:picLocks noChangeAspect="1"/>
          </p:cNvPicPr>
          <p:nvPr/>
        </p:nvPicPr>
        <p:blipFill rotWithShape="1">
          <a:blip r:embed="rId3"/>
          <a:srcRect l="1" r="224" b="73331"/>
          <a:stretch/>
        </p:blipFill>
        <p:spPr>
          <a:xfrm>
            <a:off x="1683769" y="4063769"/>
            <a:ext cx="7986219" cy="197127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6126104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Formulas</a:t>
            </a:r>
          </a:p>
        </p:txBody>
      </p:sp>
      <p:sp>
        <p:nvSpPr>
          <p:cNvPr id="2" name="TextBox 1">
            <a:extLst>
              <a:ext uri="{FF2B5EF4-FFF2-40B4-BE49-F238E27FC236}">
                <a16:creationId xmlns:a16="http://schemas.microsoft.com/office/drawing/2014/main" id="{CF171F5E-B2F5-4C0F-BFB0-6A7C7E634728}"/>
              </a:ext>
            </a:extLst>
          </p:cNvPr>
          <p:cNvSpPr txBox="1"/>
          <p:nvPr/>
        </p:nvSpPr>
        <p:spPr>
          <a:xfrm>
            <a:off x="325120" y="1112074"/>
            <a:ext cx="11866880" cy="2585323"/>
          </a:xfrm>
          <a:prstGeom prst="rect">
            <a:avLst/>
          </a:prstGeom>
          <a:noFill/>
        </p:spPr>
        <p:txBody>
          <a:bodyPr wrap="square" rtlCol="0">
            <a:spAutoFit/>
          </a:bodyPr>
          <a:lstStyle/>
          <a:p>
            <a:r>
              <a:rPr lang="en-US" u="sng" dirty="0">
                <a:solidFill>
                  <a:schemeClr val="tx2">
                    <a:lumMod val="50000"/>
                  </a:schemeClr>
                </a:solidFill>
              </a:rPr>
              <a:t>Filtered Values</a:t>
            </a:r>
          </a:p>
          <a:p>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Used to filter your data at the formula level to pull limited data sets into your calculation</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Overrides widget and dashboard level filters</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Click on the second data field to edit the filter</a:t>
            </a:r>
          </a:p>
          <a:p>
            <a:endParaRPr lang="en-US" dirty="0">
              <a:solidFill>
                <a:schemeClr val="tx2">
                  <a:lumMod val="50000"/>
                </a:schemeClr>
              </a:solidFill>
            </a:endParaRPr>
          </a:p>
          <a:p>
            <a:r>
              <a:rPr lang="en-US" i="1" dirty="0">
                <a:solidFill>
                  <a:schemeClr val="tx2">
                    <a:lumMod val="50000"/>
                  </a:schemeClr>
                </a:solidFill>
              </a:rPr>
              <a:t>	</a:t>
            </a:r>
            <a:r>
              <a:rPr lang="en-US" i="1" dirty="0">
                <a:solidFill>
                  <a:schemeClr val="accent1"/>
                </a:solidFill>
              </a:rPr>
              <a:t>Example: </a:t>
            </a:r>
            <a:r>
              <a:rPr lang="en-US" dirty="0">
                <a:solidFill>
                  <a:schemeClr val="accent1"/>
                </a:solidFill>
              </a:rPr>
              <a:t>Total # of Gifts for Fiscal Year = </a:t>
            </a:r>
            <a:r>
              <a:rPr lang="en-US" dirty="0">
                <a:solidFill>
                  <a:schemeClr val="accent1"/>
                </a:solidFill>
                <a:latin typeface="Montserrat Bold" panose="00000800000000000000" pitchFamily="2" charset="0"/>
              </a:rPr>
              <a:t>( SUM ( </a:t>
            </a:r>
            <a:r>
              <a:rPr lang="en-US" dirty="0">
                <a:solidFill>
                  <a:schemeClr val="accent1"/>
                </a:solidFill>
              </a:rPr>
              <a:t>Contribution Count </a:t>
            </a:r>
            <a:r>
              <a:rPr lang="en-US" dirty="0">
                <a:solidFill>
                  <a:schemeClr val="accent1"/>
                </a:solidFill>
                <a:latin typeface="Montserrat Bold" panose="00000800000000000000" pitchFamily="2" charset="0"/>
              </a:rPr>
              <a:t>) , ( </a:t>
            </a:r>
            <a:r>
              <a:rPr lang="en-US" dirty="0">
                <a:solidFill>
                  <a:schemeClr val="accent1"/>
                </a:solidFill>
              </a:rPr>
              <a:t>Campaign Fiscal Year </a:t>
            </a:r>
            <a:r>
              <a:rPr lang="en-US" dirty="0">
                <a:solidFill>
                  <a:schemeClr val="accent1"/>
                </a:solidFill>
                <a:latin typeface="Montserrat Bold" panose="00000800000000000000" pitchFamily="2" charset="0"/>
              </a:rPr>
              <a:t>) </a:t>
            </a:r>
          </a:p>
        </p:txBody>
      </p:sp>
      <p:pic>
        <p:nvPicPr>
          <p:cNvPr id="3" name="Picture 2">
            <a:extLst>
              <a:ext uri="{FF2B5EF4-FFF2-40B4-BE49-F238E27FC236}">
                <a16:creationId xmlns:a16="http://schemas.microsoft.com/office/drawing/2014/main" id="{9D253885-27A4-4EF4-AF62-17BB39F6F1F0}"/>
              </a:ext>
            </a:extLst>
          </p:cNvPr>
          <p:cNvPicPr>
            <a:picLocks noChangeAspect="1"/>
          </p:cNvPicPr>
          <p:nvPr/>
        </p:nvPicPr>
        <p:blipFill>
          <a:blip r:embed="rId3"/>
          <a:stretch>
            <a:fillRect/>
          </a:stretch>
        </p:blipFill>
        <p:spPr>
          <a:xfrm>
            <a:off x="2020320" y="4040158"/>
            <a:ext cx="7768624" cy="189328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7739735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Using Formulas</a:t>
            </a:r>
          </a:p>
        </p:txBody>
      </p:sp>
      <p:sp>
        <p:nvSpPr>
          <p:cNvPr id="2" name="TextBox 1">
            <a:extLst>
              <a:ext uri="{FF2B5EF4-FFF2-40B4-BE49-F238E27FC236}">
                <a16:creationId xmlns:a16="http://schemas.microsoft.com/office/drawing/2014/main" id="{CF171F5E-B2F5-4C0F-BFB0-6A7C7E634728}"/>
              </a:ext>
            </a:extLst>
          </p:cNvPr>
          <p:cNvSpPr txBox="1"/>
          <p:nvPr/>
        </p:nvSpPr>
        <p:spPr>
          <a:xfrm>
            <a:off x="8162919" y="724369"/>
            <a:ext cx="3744601" cy="5909310"/>
          </a:xfrm>
          <a:prstGeom prst="rect">
            <a:avLst/>
          </a:prstGeom>
          <a:noFill/>
        </p:spPr>
        <p:txBody>
          <a:bodyPr wrap="square" rtlCol="0">
            <a:spAutoFit/>
          </a:bodyPr>
          <a:lstStyle/>
          <a:p>
            <a:r>
              <a:rPr lang="en-US" u="sng" dirty="0">
                <a:solidFill>
                  <a:schemeClr val="tx2">
                    <a:lumMod val="50000"/>
                  </a:schemeClr>
                </a:solidFill>
              </a:rPr>
              <a:t>To Create a Filtered Value</a:t>
            </a:r>
          </a:p>
          <a:p>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Click the Edit Pencil to edit your formula</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Add a comma ( , ) after the amount you want to filter</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Select the data you’d like to use as a Filter</a:t>
            </a:r>
          </a:p>
          <a:p>
            <a:r>
              <a:rPr lang="en-US" dirty="0">
                <a:solidFill>
                  <a:schemeClr val="tx2">
                    <a:lumMod val="50000"/>
                  </a:schemeClr>
                </a:solidFill>
              </a:rPr>
              <a:t>    from the Data Browser</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Make sure the data is set for ALL items</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Select Filter to edit the filter</a:t>
            </a:r>
          </a:p>
          <a:p>
            <a:pPr marL="285750" indent="-285750">
              <a:buFont typeface="Arial" panose="020B0604020202020204" pitchFamily="34" charset="0"/>
              <a:buChar char="•"/>
            </a:pPr>
            <a:endParaRPr lang="en-US" dirty="0">
              <a:solidFill>
                <a:schemeClr val="tx2">
                  <a:lumMod val="50000"/>
                </a:schemeClr>
              </a:solidFill>
            </a:endParaRPr>
          </a:p>
          <a:p>
            <a:pPr marL="285750" indent="-285750">
              <a:buFont typeface="Arial" panose="020B0604020202020204" pitchFamily="34" charset="0"/>
              <a:buChar char="•"/>
            </a:pPr>
            <a:r>
              <a:rPr lang="en-US" dirty="0">
                <a:solidFill>
                  <a:schemeClr val="tx2">
                    <a:lumMod val="50000"/>
                  </a:schemeClr>
                </a:solidFill>
              </a:rPr>
              <a:t>Enclose your entire formula in parentheses ( )</a:t>
            </a:r>
          </a:p>
          <a:p>
            <a:endParaRPr lang="en-US" dirty="0">
              <a:solidFill>
                <a:schemeClr val="tx2">
                  <a:lumMod val="50000"/>
                </a:schemeClr>
              </a:solidFill>
            </a:endParaRPr>
          </a:p>
          <a:p>
            <a:r>
              <a:rPr lang="en-US" i="1" dirty="0">
                <a:solidFill>
                  <a:schemeClr val="tx2">
                    <a:lumMod val="50000"/>
                  </a:schemeClr>
                </a:solidFill>
              </a:rPr>
              <a:t>	</a:t>
            </a:r>
            <a:endParaRPr lang="en-US" dirty="0">
              <a:solidFill>
                <a:schemeClr val="accent1"/>
              </a:solidFill>
              <a:latin typeface="Montserrat Bold" panose="00000800000000000000" pitchFamily="2" charset="0"/>
            </a:endParaRPr>
          </a:p>
        </p:txBody>
      </p:sp>
      <p:pic>
        <p:nvPicPr>
          <p:cNvPr id="5" name="Using a Formula">
            <a:hlinkClick r:id="" action="ppaction://media"/>
            <a:extLst>
              <a:ext uri="{FF2B5EF4-FFF2-40B4-BE49-F238E27FC236}">
                <a16:creationId xmlns:a16="http://schemas.microsoft.com/office/drawing/2014/main" id="{B491311F-112C-4747-B382-7DE320DA226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56147" y="1245377"/>
            <a:ext cx="7223949" cy="43672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54503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23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a:xfrm>
            <a:off x="0" y="2799060"/>
            <a:ext cx="12191999" cy="830997"/>
          </a:xfrm>
        </p:spPr>
        <p:txBody>
          <a:bodyPr/>
          <a:lstStyle/>
          <a:p>
            <a:pPr algn="ctr"/>
            <a:r>
              <a:rPr lang="en-US" dirty="0"/>
              <a:t>Thank You</a:t>
            </a:r>
          </a:p>
        </p:txBody>
      </p:sp>
    </p:spTree>
    <p:custDataLst>
      <p:tags r:id="rId1"/>
    </p:custDataLst>
    <p:extLst>
      <p:ext uri="{BB962C8B-B14F-4D97-AF65-F5344CB8AC3E}">
        <p14:creationId xmlns:p14="http://schemas.microsoft.com/office/powerpoint/2010/main" val="45525080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Value</a:t>
            </a:r>
          </a:p>
        </p:txBody>
      </p:sp>
      <p:pic>
        <p:nvPicPr>
          <p:cNvPr id="5" name="Picture 4">
            <a:extLst>
              <a:ext uri="{FF2B5EF4-FFF2-40B4-BE49-F238E27FC236}">
                <a16:creationId xmlns:a16="http://schemas.microsoft.com/office/drawing/2014/main" id="{953D53A0-3538-4DB1-B348-FC4EBB00F256}"/>
              </a:ext>
            </a:extLst>
          </p:cNvPr>
          <p:cNvPicPr>
            <a:picLocks noChangeAspect="1"/>
          </p:cNvPicPr>
          <p:nvPr/>
        </p:nvPicPr>
        <p:blipFill>
          <a:blip r:embed="rId3"/>
          <a:stretch>
            <a:fillRect/>
          </a:stretch>
        </p:blipFill>
        <p:spPr>
          <a:xfrm>
            <a:off x="676250" y="1063050"/>
            <a:ext cx="10424160" cy="5038137"/>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0E09591D-F98F-4140-B4CA-6CC33433A9E8}"/>
              </a:ext>
            </a:extLst>
          </p:cNvPr>
          <p:cNvPicPr>
            <a:picLocks noChangeAspect="1"/>
          </p:cNvPicPr>
          <p:nvPr/>
        </p:nvPicPr>
        <p:blipFill>
          <a:blip r:embed="rId4"/>
          <a:stretch>
            <a:fillRect/>
          </a:stretch>
        </p:blipFill>
        <p:spPr>
          <a:xfrm>
            <a:off x="676250" y="1063050"/>
            <a:ext cx="10424160" cy="5031919"/>
          </a:xfrm>
          <a:prstGeom prst="rect">
            <a:avLst/>
          </a:prstGeom>
        </p:spPr>
      </p:pic>
      <p:sp>
        <p:nvSpPr>
          <p:cNvPr id="6" name="Rectangle 5">
            <a:extLst>
              <a:ext uri="{FF2B5EF4-FFF2-40B4-BE49-F238E27FC236}">
                <a16:creationId xmlns:a16="http://schemas.microsoft.com/office/drawing/2014/main" id="{F07B34CC-4A21-49DA-95D0-5A6F46F372B0}"/>
              </a:ext>
            </a:extLst>
          </p:cNvPr>
          <p:cNvSpPr/>
          <p:nvPr/>
        </p:nvSpPr>
        <p:spPr>
          <a:xfrm>
            <a:off x="2170837" y="3015096"/>
            <a:ext cx="1740763" cy="561224"/>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366906232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3D53A0-3538-4DB1-B348-FC4EBB00F256}"/>
              </a:ext>
            </a:extLst>
          </p:cNvPr>
          <p:cNvPicPr>
            <a:picLocks noChangeAspect="1"/>
          </p:cNvPicPr>
          <p:nvPr/>
        </p:nvPicPr>
        <p:blipFill>
          <a:blip r:embed="rId3"/>
          <a:stretch>
            <a:fillRect/>
          </a:stretch>
        </p:blipFill>
        <p:spPr>
          <a:xfrm>
            <a:off x="676250" y="1063050"/>
            <a:ext cx="10424160" cy="5038137"/>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369BA21B-7217-4240-BA1D-B9C7EDC86296}"/>
              </a:ext>
            </a:extLst>
          </p:cNvPr>
          <p:cNvPicPr>
            <a:picLocks noChangeAspect="1"/>
          </p:cNvPicPr>
          <p:nvPr/>
        </p:nvPicPr>
        <p:blipFill>
          <a:blip r:embed="rId4"/>
          <a:stretch>
            <a:fillRect/>
          </a:stretch>
        </p:blipFill>
        <p:spPr>
          <a:xfrm>
            <a:off x="676250" y="1063050"/>
            <a:ext cx="10424160" cy="5007070"/>
          </a:xfrm>
          <a:prstGeom prst="rect">
            <a:avLst/>
          </a:prstGeom>
        </p:spPr>
      </p:pic>
      <p:sp>
        <p:nvSpPr>
          <p:cNvPr id="12" name="Text Placeholder 11">
            <a:extLst>
              <a:ext uri="{FF2B5EF4-FFF2-40B4-BE49-F238E27FC236}">
                <a16:creationId xmlns:a16="http://schemas.microsoft.com/office/drawing/2014/main" id="{1CD22058-3698-4DA0-A863-0B224E588616}"/>
              </a:ext>
            </a:extLst>
          </p:cNvPr>
          <p:cNvSpPr>
            <a:spLocks noGrp="1"/>
          </p:cNvSpPr>
          <p:nvPr>
            <p:ph type="body" sz="quarter" idx="16"/>
          </p:nvPr>
        </p:nvSpPr>
        <p:spPr>
          <a:xfrm>
            <a:off x="219749" y="195887"/>
            <a:ext cx="6845221" cy="461665"/>
          </a:xfrm>
        </p:spPr>
        <p:txBody>
          <a:bodyPr/>
          <a:lstStyle/>
          <a:p>
            <a:pPr algn="l"/>
            <a:r>
              <a:rPr lang="en-US" dirty="0"/>
              <a:t>Duplicate a Value</a:t>
            </a:r>
          </a:p>
        </p:txBody>
      </p:sp>
      <p:sp>
        <p:nvSpPr>
          <p:cNvPr id="7" name="Rectangle 6">
            <a:extLst>
              <a:ext uri="{FF2B5EF4-FFF2-40B4-BE49-F238E27FC236}">
                <a16:creationId xmlns:a16="http://schemas.microsoft.com/office/drawing/2014/main" id="{D96168B8-81C5-4190-B6F6-C726609BDFF6}"/>
              </a:ext>
            </a:extLst>
          </p:cNvPr>
          <p:cNvSpPr/>
          <p:nvPr/>
        </p:nvSpPr>
        <p:spPr>
          <a:xfrm>
            <a:off x="676250" y="3429000"/>
            <a:ext cx="1945030" cy="121412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303444168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ext Placeholder 6"/>
          <p:cNvSpPr>
            <a:spLocks noGrp="1"/>
          </p:cNvSpPr>
          <p:nvPr>
            <p:ph sz="quarter" idx="10"/>
          </p:nvPr>
        </p:nvSpPr>
        <p:spPr>
          <a:xfrm>
            <a:off x="247913" y="1681982"/>
            <a:ext cx="3330437" cy="4697481"/>
          </a:xfrm>
        </p:spPr>
        <p:txBody>
          <a:bodyPr>
            <a:normAutofit/>
          </a:bodyPr>
          <a:lstStyle/>
          <a:p>
            <a:pPr algn="l"/>
            <a:r>
              <a:rPr lang="en-US" sz="2000" dirty="0"/>
              <a:t>To choose a layout template for a slide:</a:t>
            </a:r>
          </a:p>
          <a:p>
            <a:pPr lvl="1"/>
            <a:endParaRPr lang="en-US" sz="1800" dirty="0"/>
          </a:p>
          <a:p>
            <a:pPr marL="684213" lvl="1" indent="-338138"/>
            <a:r>
              <a:rPr lang="en-US" sz="1800" dirty="0"/>
              <a:t>Click on the </a:t>
            </a:r>
            <a:br>
              <a:rPr lang="en-US" sz="1800" dirty="0"/>
            </a:br>
            <a:r>
              <a:rPr lang="en-US" sz="1800" dirty="0"/>
              <a:t>“New Slide” </a:t>
            </a:r>
            <a:br>
              <a:rPr lang="en-US" sz="1800" dirty="0"/>
            </a:br>
            <a:r>
              <a:rPr lang="en-US" sz="1800" dirty="0"/>
              <a:t>menu button:</a:t>
            </a:r>
          </a:p>
          <a:p>
            <a:pPr marL="684213" lvl="1" indent="-338138">
              <a:buNone/>
            </a:pPr>
            <a:endParaRPr lang="en-US" sz="1800" dirty="0"/>
          </a:p>
          <a:p>
            <a:pPr marL="684213" lvl="1" indent="-338138">
              <a:buNone/>
            </a:pPr>
            <a:endParaRPr lang="en-US" sz="1800" dirty="0"/>
          </a:p>
          <a:p>
            <a:pPr marL="684213" lvl="1" indent="-338138">
              <a:buNone/>
            </a:pPr>
            <a:endParaRPr lang="en-US" sz="1800" dirty="0"/>
          </a:p>
          <a:p>
            <a:pPr marL="684213" lvl="1" indent="-338138"/>
            <a:r>
              <a:rPr lang="en-US" sz="1800" dirty="0"/>
              <a:t>Or, right click on a </a:t>
            </a:r>
            <a:br>
              <a:rPr lang="en-US" sz="1800" dirty="0"/>
            </a:br>
            <a:r>
              <a:rPr lang="en-US" sz="1800" dirty="0"/>
              <a:t>slide and choose “Layout”:</a:t>
            </a:r>
          </a:p>
        </p:txBody>
      </p:sp>
      <p:sp>
        <p:nvSpPr>
          <p:cNvPr id="6" name="Title 5"/>
          <p:cNvSpPr>
            <a:spLocks noGrp="1"/>
          </p:cNvSpPr>
          <p:nvPr>
            <p:ph type="title"/>
          </p:nvPr>
        </p:nvSpPr>
        <p:spPr>
          <a:xfrm>
            <a:off x="381000" y="641965"/>
            <a:ext cx="11430000" cy="955546"/>
          </a:xfrm>
        </p:spPr>
        <p:txBody>
          <a:bodyPr>
            <a:normAutofit/>
          </a:bodyPr>
          <a:lstStyle/>
          <a:p>
            <a:r>
              <a:rPr lang="en-US" dirty="0"/>
              <a:t>How to use these slides:</a:t>
            </a: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46040" y="2522853"/>
            <a:ext cx="2297252" cy="4208115"/>
          </a:xfrm>
          <a:prstGeom prst="rect">
            <a:avLst/>
          </a:prstGeom>
        </p:spPr>
      </p:pic>
      <p:grpSp>
        <p:nvGrpSpPr>
          <p:cNvPr id="11" name="Group 10"/>
          <p:cNvGrpSpPr/>
          <p:nvPr/>
        </p:nvGrpSpPr>
        <p:grpSpPr>
          <a:xfrm>
            <a:off x="8679149" y="2881886"/>
            <a:ext cx="3165416" cy="3849082"/>
            <a:chOff x="8738358" y="2881886"/>
            <a:chExt cx="3165416" cy="3849082"/>
          </a:xfrm>
        </p:grpSpPr>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539331" y="2881886"/>
              <a:ext cx="2364443" cy="2957385"/>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112412" y="3319459"/>
              <a:ext cx="2371763" cy="2979345"/>
            </a:xfrm>
            <a:prstGeom prst="rect">
              <a:avLst/>
            </a:prstGeom>
          </p:spPr>
        </p:pic>
        <p:pic>
          <p:nvPicPr>
            <p:cNvPr id="3" name="Picture 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738358" y="3773585"/>
              <a:ext cx="2371763" cy="2957383"/>
            </a:xfrm>
            <a:prstGeom prst="rect">
              <a:avLst/>
            </a:prstGeom>
          </p:spPr>
        </p:pic>
      </p:grpSp>
      <p:pic>
        <p:nvPicPr>
          <p:cNvPr id="1026" name="Picture 2" descr="C:\Users\Beth\AppData\Local\Temp\SNAGHTML286a8c10.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095670" y="2876564"/>
            <a:ext cx="1951074" cy="175034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449962" y="5004843"/>
            <a:ext cx="1371386" cy="1459091"/>
          </a:xfrm>
          <a:prstGeom prst="rect">
            <a:avLst/>
          </a:prstGeom>
        </p:spPr>
      </p:pic>
      <p:sp>
        <p:nvSpPr>
          <p:cNvPr id="12" name="Text Placeholder 6"/>
          <p:cNvSpPr txBox="1">
            <a:spLocks/>
          </p:cNvSpPr>
          <p:nvPr/>
        </p:nvSpPr>
        <p:spPr>
          <a:xfrm>
            <a:off x="4821348" y="1681982"/>
            <a:ext cx="3648758" cy="680881"/>
          </a:xfrm>
          <a:prstGeom prst="rect">
            <a:avLst/>
          </a:prstGeom>
        </p:spPr>
        <p:txBody>
          <a:bodyPr vert="horz" lIns="91440" tIns="45720" rIns="91440" bIns="45720" rtlCol="0">
            <a:normAutofit fontScale="85000" lnSpcReduction="20000"/>
          </a:bodyPr>
          <a:lstStyle>
            <a:lvl1pPr marL="457200" indent="-457200" algn="l"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Char char="●"/>
              <a:defRPr sz="2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1000"/>
              </a:spcAft>
              <a:buClr>
                <a:schemeClr val="accent1"/>
              </a:buClr>
              <a:buSzPct val="80000"/>
              <a:buFont typeface="Arial" panose="020B0604020202020204" pitchFamily="34" charset="0"/>
              <a:buChar char="►"/>
              <a:defRPr sz="2400" kern="1200">
                <a:solidFill>
                  <a:schemeClr val="tx1"/>
                </a:solidFill>
                <a:latin typeface="+mn-lt"/>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kern="1200">
                <a:solidFill>
                  <a:schemeClr val="tx1">
                    <a:lumMod val="50000"/>
                    <a:lumOff val="50000"/>
                  </a:schemeClr>
                </a:solidFill>
                <a:latin typeface="+mn-lt"/>
                <a:ea typeface="Verdana" panose="020B0604030504040204" pitchFamily="34" charset="0"/>
                <a:cs typeface="Verdana" panose="020B0604030504040204" pitchFamily="34" charset="0"/>
              </a:defRPr>
            </a:lvl3pPr>
            <a:lvl4pPr marL="1828800" indent="-458788" algn="l" defTabSz="914400" rtl="0" eaLnBrk="1" latinLnBrk="0" hangingPunct="1">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kern="1200">
                <a:solidFill>
                  <a:schemeClr val="tx1">
                    <a:lumMod val="50000"/>
                    <a:lumOff val="50000"/>
                  </a:schemeClr>
                </a:solidFill>
                <a:latin typeface="+mn-lt"/>
                <a:ea typeface="Verdana" panose="020B0604030504040204" pitchFamily="34" charset="0"/>
                <a:cs typeface="Verdana" panose="020B0604030504040204" pitchFamily="34" charset="0"/>
              </a:defRPr>
            </a:lvl4pPr>
            <a:lvl5pPr marL="2290763" indent="-461963" algn="l" defTabSz="914400" rtl="0" eaLnBrk="1" latinLnBrk="0" hangingPunct="1">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kern="1200">
                <a:solidFill>
                  <a:schemeClr val="tx1">
                    <a:lumMod val="50000"/>
                    <a:lumOff val="50000"/>
                  </a:schemeClr>
                </a:solidFill>
                <a:latin typeface="+mn-lt"/>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3"/>
              </a:buClr>
            </a:pPr>
            <a:r>
              <a:rPr lang="en-US" sz="2400" dirty="0">
                <a:latin typeface="+mn-lt"/>
              </a:rPr>
              <a:t>Select titles, dividers, or bright solid colors</a:t>
            </a:r>
            <a:endParaRPr lang="en-US" sz="2000" dirty="0">
              <a:latin typeface="+mn-lt"/>
            </a:endParaRPr>
          </a:p>
        </p:txBody>
      </p:sp>
      <p:sp>
        <p:nvSpPr>
          <p:cNvPr id="14" name="Text Placeholder 6"/>
          <p:cNvSpPr txBox="1">
            <a:spLocks/>
          </p:cNvSpPr>
          <p:nvPr/>
        </p:nvSpPr>
        <p:spPr>
          <a:xfrm>
            <a:off x="8634044" y="1681982"/>
            <a:ext cx="3079215" cy="1190219"/>
          </a:xfrm>
          <a:prstGeom prst="rect">
            <a:avLst/>
          </a:prstGeom>
        </p:spPr>
        <p:txBody>
          <a:bodyPr vert="horz" lIns="91440" tIns="45720" rIns="91440" bIns="45720" rtlCol="0">
            <a:normAutofit fontScale="85000" lnSpcReduction="10000"/>
          </a:bodyPr>
          <a:lstStyle>
            <a:defPPr>
              <a:defRPr lang="en-US"/>
            </a:defPPr>
            <a:lvl1pPr marL="457200" indent="-457200">
              <a:lnSpc>
                <a:spcPct val="110000"/>
              </a:lnSpc>
              <a:spcBef>
                <a:spcPts val="1000"/>
              </a:spcBef>
              <a:spcAft>
                <a:spcPts val="1000"/>
              </a:spcAft>
              <a:buClr>
                <a:schemeClr val="accent3"/>
              </a:buClr>
              <a:buSzPct val="100000"/>
              <a:buFont typeface="Verdana" panose="020B0604030504040204" pitchFamily="34" charset="0"/>
              <a:buChar char="●"/>
              <a:defRPr sz="2400">
                <a:latin typeface="Verdana" panose="020B0604030504040204" pitchFamily="34" charset="0"/>
                <a:ea typeface="Verdana" panose="020B0604030504040204" pitchFamily="34" charset="0"/>
                <a:cs typeface="Verdana" panose="020B0604030504040204" pitchFamily="34" charset="0"/>
              </a:defRPr>
            </a:lvl1pPr>
            <a:lvl2pPr marL="914400" indent="-457200">
              <a:lnSpc>
                <a:spcPct val="110000"/>
              </a:lnSpc>
              <a:spcBef>
                <a:spcPts val="500"/>
              </a:spcBef>
              <a:spcAft>
                <a:spcPts val="1000"/>
              </a:spcAft>
              <a:buClr>
                <a:schemeClr val="accent1"/>
              </a:buClr>
              <a:buSzPct val="80000"/>
              <a:buFont typeface="Arial" panose="020B0604020202020204" pitchFamily="34" charset="0"/>
              <a:buChar char="►"/>
              <a:defRPr sz="2400">
                <a:ea typeface="Verdana" panose="020B0604030504040204" pitchFamily="34" charset="0"/>
                <a:cs typeface="Verdana" panose="020B0604030504040204" pitchFamily="34" charset="0"/>
              </a:defRPr>
            </a:lvl2pPr>
            <a:lvl3pPr marL="1376363" indent="-461963">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3pPr>
            <a:lvl4pPr marL="1828800" indent="-458788">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4pPr>
            <a:lvl5pPr marL="2290763" indent="-461963">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latin typeface="+mn-lt"/>
              </a:rPr>
              <a:t>Pick from standard layouts in three different colors</a:t>
            </a:r>
          </a:p>
        </p:txBody>
      </p:sp>
      <p:sp>
        <p:nvSpPr>
          <p:cNvPr id="17" name="Right Arrow 16"/>
          <p:cNvSpPr/>
          <p:nvPr/>
        </p:nvSpPr>
        <p:spPr>
          <a:xfrm rot="18792605">
            <a:off x="2940937" y="5667767"/>
            <a:ext cx="493304" cy="2565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rot="18792605">
            <a:off x="2635559" y="3645304"/>
            <a:ext cx="493304" cy="2565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421639998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a:t>If you need to choose a font, please use the Theme Fonts at the beginning of the font list.</a:t>
            </a:r>
          </a:p>
          <a:p>
            <a:endParaRPr lang="en-US" dirty="0"/>
          </a:p>
          <a:p>
            <a:r>
              <a:rPr lang="en-US" dirty="0"/>
              <a:t>Different bullets have different effects.</a:t>
            </a:r>
          </a:p>
          <a:p>
            <a:pPr lvl="1"/>
            <a:r>
              <a:rPr lang="en-US" dirty="0"/>
              <a:t>To use this style, hit the &lt;tab&gt; key once to indent.</a:t>
            </a:r>
          </a:p>
          <a:p>
            <a:pPr lvl="2"/>
            <a:r>
              <a:rPr lang="en-US" dirty="0"/>
              <a:t>Hit &lt;tab&gt; again to use this style.</a:t>
            </a:r>
          </a:p>
          <a:p>
            <a:pPr lvl="3"/>
            <a:r>
              <a:rPr lang="en-US" dirty="0"/>
              <a:t>The next &lt;tab&gt; will use the accent color for the text.</a:t>
            </a:r>
          </a:p>
          <a:p>
            <a:pPr lvl="4"/>
            <a:r>
              <a:rPr lang="en-US" dirty="0"/>
              <a:t>The final &lt;tab&gt; uses a stylized font for displaying code.</a:t>
            </a:r>
          </a:p>
          <a:p>
            <a:pPr lvl="2"/>
            <a:endParaRPr lang="en-US" dirty="0"/>
          </a:p>
          <a:p>
            <a:pPr lvl="2"/>
            <a:endParaRPr lang="en-US" dirty="0"/>
          </a:p>
        </p:txBody>
      </p:sp>
      <p:sp>
        <p:nvSpPr>
          <p:cNvPr id="5" name="Title 4"/>
          <p:cNvSpPr>
            <a:spLocks noGrp="1"/>
          </p:cNvSpPr>
          <p:nvPr>
            <p:ph type="title"/>
          </p:nvPr>
        </p:nvSpPr>
        <p:spPr/>
        <p:txBody>
          <a:bodyPr/>
          <a:lstStyle/>
          <a:p>
            <a:r>
              <a:rPr lang="en-US" dirty="0"/>
              <a:t>Font Variations</a:t>
            </a:r>
          </a:p>
        </p:txBody>
      </p:sp>
      <p:grpSp>
        <p:nvGrpSpPr>
          <p:cNvPr id="2" name="Group 1"/>
          <p:cNvGrpSpPr/>
          <p:nvPr/>
        </p:nvGrpSpPr>
        <p:grpSpPr>
          <a:xfrm>
            <a:off x="8832410" y="2690093"/>
            <a:ext cx="2756407" cy="1862207"/>
            <a:chOff x="8832410" y="2690094"/>
            <a:chExt cx="2417275" cy="1633092"/>
          </a:xfrm>
        </p:grpSpPr>
        <p:pic>
          <p:nvPicPr>
            <p:cNvPr id="2050" name="Picture 2" descr="C:\Users\Beth\AppData\Local\Temp\SNAGHTML13c201b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408" y="2746428"/>
              <a:ext cx="2291899" cy="1576758"/>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Alternate Process 7"/>
            <p:cNvSpPr/>
            <p:nvPr/>
          </p:nvSpPr>
          <p:spPr>
            <a:xfrm>
              <a:off x="8832410" y="2690094"/>
              <a:ext cx="2417275" cy="697999"/>
            </a:xfrm>
            <a:prstGeom prst="flowChartAlternateProcess">
              <a:avLst/>
            </a:prstGeom>
            <a:noFill/>
            <a:ln w="28575"/>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255437485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p:cNvSpPr>
            <a:spLocks noGrp="1"/>
          </p:cNvSpPr>
          <p:nvPr>
            <p:ph type="title"/>
          </p:nvPr>
        </p:nvSpPr>
        <p:spPr>
          <a:xfrm>
            <a:off x="495301" y="415369"/>
            <a:ext cx="9601200" cy="1284796"/>
          </a:xfrm>
        </p:spPr>
        <p:txBody>
          <a:bodyPr>
            <a:normAutofit/>
          </a:bodyPr>
          <a:lstStyle/>
          <a:p>
            <a:r>
              <a:rPr lang="en-US" dirty="0"/>
              <a:t>Brand Colors!</a:t>
            </a:r>
          </a:p>
        </p:txBody>
      </p:sp>
      <p:pic>
        <p:nvPicPr>
          <p:cNvPr id="13" name="Picture 12"/>
          <p:cNvPicPr>
            <a:picLocks noChangeAspect="1"/>
          </p:cNvPicPr>
          <p:nvPr/>
        </p:nvPicPr>
        <p:blipFill>
          <a:blip r:embed="rId3"/>
          <a:stretch>
            <a:fillRect/>
          </a:stretch>
        </p:blipFill>
        <p:spPr>
          <a:xfrm>
            <a:off x="4528820" y="2976246"/>
            <a:ext cx="3942857" cy="619048"/>
          </a:xfrm>
          <a:prstGeom prst="rect">
            <a:avLst/>
          </a:prstGeom>
        </p:spPr>
      </p:pic>
      <p:pic>
        <p:nvPicPr>
          <p:cNvPr id="2050" name="Picture 2" descr="C:\Users\Beth\AppData\Local\Temp\SNAGHTML2881315d.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77976" y="4721160"/>
            <a:ext cx="3417043" cy="1740077"/>
          </a:xfrm>
          <a:prstGeom prst="rect">
            <a:avLst/>
          </a:prstGeom>
          <a:noFill/>
          <a:extLst>
            <a:ext uri="{909E8E84-426E-40DD-AFC4-6F175D3DCCD1}">
              <a14:hiddenFill xmlns:a14="http://schemas.microsoft.com/office/drawing/2010/main">
                <a:solidFill>
                  <a:srgbClr val="FFFFFF"/>
                </a:solidFill>
              </a14:hiddenFill>
            </a:ext>
          </a:extLst>
        </p:spPr>
      </p:pic>
      <p:sp>
        <p:nvSpPr>
          <p:cNvPr id="18" name="Text Placeholder 6"/>
          <p:cNvSpPr txBox="1">
            <a:spLocks/>
          </p:cNvSpPr>
          <p:nvPr/>
        </p:nvSpPr>
        <p:spPr>
          <a:xfrm>
            <a:off x="4192748" y="2454161"/>
            <a:ext cx="4759855" cy="394315"/>
          </a:xfrm>
          <a:prstGeom prst="rect">
            <a:avLst/>
          </a:prstGeom>
        </p:spPr>
        <p:txBody>
          <a:bodyPr vert="horz" lIns="91440" tIns="45720" rIns="91440" bIns="45720" rtlCol="0">
            <a:normAutofit fontScale="85000" lnSpcReduction="20000"/>
          </a:bodyPr>
          <a:lstStyle>
            <a:defPPr>
              <a:defRPr lang="en-US"/>
            </a:defPPr>
            <a:lvl1pPr marL="457200" indent="-457200">
              <a:lnSpc>
                <a:spcPct val="110000"/>
              </a:lnSpc>
              <a:spcBef>
                <a:spcPts val="1000"/>
              </a:spcBef>
              <a:spcAft>
                <a:spcPts val="1000"/>
              </a:spcAft>
              <a:buClr>
                <a:schemeClr val="accent3"/>
              </a:buClr>
              <a:buSzPct val="100000"/>
              <a:buFont typeface="Verdana" panose="020B0604030504040204" pitchFamily="34" charset="0"/>
              <a:buChar char="●"/>
              <a:defRPr sz="2400">
                <a:latin typeface="Verdana" panose="020B0604030504040204" pitchFamily="34" charset="0"/>
                <a:ea typeface="Verdana" panose="020B0604030504040204" pitchFamily="34" charset="0"/>
                <a:cs typeface="Verdana" panose="020B0604030504040204" pitchFamily="34" charset="0"/>
              </a:defRPr>
            </a:lvl1pPr>
            <a:lvl2pPr marL="914400" indent="-457200">
              <a:lnSpc>
                <a:spcPct val="110000"/>
              </a:lnSpc>
              <a:spcBef>
                <a:spcPts val="500"/>
              </a:spcBef>
              <a:spcAft>
                <a:spcPts val="1000"/>
              </a:spcAft>
              <a:buClr>
                <a:schemeClr val="accent1"/>
              </a:buClr>
              <a:buSzPct val="80000"/>
              <a:buFont typeface="Arial" panose="020B0604020202020204" pitchFamily="34" charset="0"/>
              <a:buChar char="►"/>
              <a:defRPr sz="2400">
                <a:ea typeface="Verdana" panose="020B0604030504040204" pitchFamily="34" charset="0"/>
                <a:cs typeface="Verdana" panose="020B0604030504040204" pitchFamily="34" charset="0"/>
              </a:defRPr>
            </a:lvl2pPr>
            <a:lvl3pPr marL="1376363" indent="-461963">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3pPr>
            <a:lvl4pPr marL="1828800" indent="-458788">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4pPr>
            <a:lvl5pPr marL="2290763" indent="-461963">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dirty="0">
                <a:latin typeface="+mn-lt"/>
              </a:rPr>
              <a:t>The same colors apply to shapes…</a:t>
            </a:r>
          </a:p>
        </p:txBody>
      </p:sp>
      <p:sp>
        <p:nvSpPr>
          <p:cNvPr id="19" name="Text Placeholder 6"/>
          <p:cNvSpPr txBox="1">
            <a:spLocks/>
          </p:cNvSpPr>
          <p:nvPr/>
        </p:nvSpPr>
        <p:spPr>
          <a:xfrm>
            <a:off x="4627763" y="4320172"/>
            <a:ext cx="3079215" cy="801975"/>
          </a:xfrm>
          <a:prstGeom prst="rect">
            <a:avLst/>
          </a:prstGeom>
        </p:spPr>
        <p:txBody>
          <a:bodyPr vert="horz" lIns="91440" tIns="45720" rIns="91440" bIns="45720" rtlCol="0">
            <a:normAutofit/>
          </a:bodyPr>
          <a:lstStyle>
            <a:defPPr>
              <a:defRPr lang="en-US"/>
            </a:defPPr>
            <a:lvl1pPr marL="457200" indent="-457200">
              <a:lnSpc>
                <a:spcPct val="110000"/>
              </a:lnSpc>
              <a:spcBef>
                <a:spcPts val="1000"/>
              </a:spcBef>
              <a:spcAft>
                <a:spcPts val="1000"/>
              </a:spcAft>
              <a:buClr>
                <a:schemeClr val="accent3"/>
              </a:buClr>
              <a:buSzPct val="100000"/>
              <a:buFont typeface="Verdana" panose="020B0604030504040204" pitchFamily="34" charset="0"/>
              <a:buChar char="●"/>
              <a:defRPr sz="2400">
                <a:latin typeface="Verdana" panose="020B0604030504040204" pitchFamily="34" charset="0"/>
                <a:ea typeface="Verdana" panose="020B0604030504040204" pitchFamily="34" charset="0"/>
                <a:cs typeface="Verdana" panose="020B0604030504040204" pitchFamily="34" charset="0"/>
              </a:defRPr>
            </a:lvl1pPr>
            <a:lvl2pPr marL="914400" indent="-457200">
              <a:lnSpc>
                <a:spcPct val="110000"/>
              </a:lnSpc>
              <a:spcBef>
                <a:spcPts val="500"/>
              </a:spcBef>
              <a:spcAft>
                <a:spcPts val="1000"/>
              </a:spcAft>
              <a:buClr>
                <a:schemeClr val="accent1"/>
              </a:buClr>
              <a:buSzPct val="80000"/>
              <a:buFont typeface="Arial" panose="020B0604020202020204" pitchFamily="34" charset="0"/>
              <a:buChar char="►"/>
              <a:defRPr sz="2400">
                <a:ea typeface="Verdana" panose="020B0604030504040204" pitchFamily="34" charset="0"/>
                <a:cs typeface="Verdana" panose="020B0604030504040204" pitchFamily="34" charset="0"/>
              </a:defRPr>
            </a:lvl2pPr>
            <a:lvl3pPr marL="1376363" indent="-461963">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3pPr>
            <a:lvl4pPr marL="1828800" indent="-458788">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4pPr>
            <a:lvl5pPr marL="2290763" indent="-461963">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a:solidFill>
                  <a:schemeClr val="tx1">
                    <a:lumMod val="50000"/>
                    <a:lumOff val="50000"/>
                  </a:schemeClr>
                </a:solidFill>
                <a:ea typeface="Verdana" panose="020B0604030504040204" pitchFamily="34" charset="0"/>
                <a:cs typeface="Verdana" panose="020B060403050404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sz="2000" dirty="0">
                <a:latin typeface="+mn-lt"/>
              </a:rPr>
              <a:t>…as well as SmartArt and other graphics.</a:t>
            </a:r>
          </a:p>
        </p:txBody>
      </p:sp>
      <p:sp>
        <p:nvSpPr>
          <p:cNvPr id="20" name="Text Placeholder 6"/>
          <p:cNvSpPr txBox="1">
            <a:spLocks/>
          </p:cNvSpPr>
          <p:nvPr/>
        </p:nvSpPr>
        <p:spPr>
          <a:xfrm>
            <a:off x="493093" y="1692678"/>
            <a:ext cx="3114461" cy="1261743"/>
          </a:xfrm>
          <a:prstGeom prst="rect">
            <a:avLst/>
          </a:prstGeom>
        </p:spPr>
        <p:txBody>
          <a:bodyPr vert="horz" lIns="91440" tIns="45720" rIns="91440" bIns="45720" rtlCol="0">
            <a:normAutofit/>
          </a:bodyPr>
          <a:lstStyle>
            <a:lvl1pPr marL="457200" indent="-457200" algn="l"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Char char="●"/>
              <a:defRPr sz="2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1000"/>
              </a:spcAft>
              <a:buClr>
                <a:schemeClr val="accent1"/>
              </a:buClr>
              <a:buSzPct val="80000"/>
              <a:buFont typeface="Arial" panose="020B0604020202020204" pitchFamily="34" charset="0"/>
              <a:buChar char="►"/>
              <a:defRPr sz="2400" kern="1200">
                <a:solidFill>
                  <a:schemeClr val="tx1"/>
                </a:solidFill>
                <a:latin typeface="+mn-lt"/>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kern="1200">
                <a:solidFill>
                  <a:schemeClr val="tx1">
                    <a:lumMod val="50000"/>
                    <a:lumOff val="50000"/>
                  </a:schemeClr>
                </a:solidFill>
                <a:latin typeface="+mn-lt"/>
                <a:ea typeface="Verdana" panose="020B0604030504040204" pitchFamily="34" charset="0"/>
                <a:cs typeface="Verdana" panose="020B0604030504040204" pitchFamily="34" charset="0"/>
              </a:defRPr>
            </a:lvl3pPr>
            <a:lvl4pPr marL="1828800" indent="-458788" algn="l" defTabSz="914400" rtl="0" eaLnBrk="1" latinLnBrk="0" hangingPunct="1">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kern="1200">
                <a:solidFill>
                  <a:schemeClr val="tx1">
                    <a:lumMod val="50000"/>
                    <a:lumOff val="50000"/>
                  </a:schemeClr>
                </a:solidFill>
                <a:latin typeface="+mn-lt"/>
                <a:ea typeface="Verdana" panose="020B0604030504040204" pitchFamily="34" charset="0"/>
                <a:cs typeface="Verdana" panose="020B0604030504040204" pitchFamily="34" charset="0"/>
              </a:defRPr>
            </a:lvl4pPr>
            <a:lvl5pPr marL="2290763" indent="-461963" algn="l" defTabSz="914400" rtl="0" eaLnBrk="1" latinLnBrk="0" hangingPunct="1">
              <a:lnSpc>
                <a:spcPct val="110000"/>
              </a:lnSpc>
              <a:spcBef>
                <a:spcPts val="500"/>
              </a:spcBef>
              <a:spcAft>
                <a:spcPts val="1000"/>
              </a:spcAft>
              <a:buClr>
                <a:schemeClr val="accent1">
                  <a:lumMod val="60000"/>
                  <a:lumOff val="40000"/>
                </a:schemeClr>
              </a:buClr>
              <a:buSzPct val="100000"/>
              <a:buFont typeface="Wingdings" panose="05000000000000000000" pitchFamily="2" charset="2"/>
              <a:buChar char="§"/>
              <a:defRPr sz="2000" kern="1200">
                <a:solidFill>
                  <a:schemeClr val="tx1">
                    <a:lumMod val="50000"/>
                    <a:lumOff val="50000"/>
                  </a:schemeClr>
                </a:solidFill>
                <a:latin typeface="+mn-lt"/>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chemeClr val="accent3"/>
              </a:buClr>
              <a:buNone/>
            </a:pPr>
            <a:r>
              <a:rPr lang="en-US" sz="2000" dirty="0">
                <a:latin typeface="+mn-lt"/>
              </a:rPr>
              <a:t>Select from the theme colors to match the template:</a:t>
            </a:r>
            <a:endParaRPr lang="en-US" sz="1800" dirty="0">
              <a:latin typeface="+mn-lt"/>
            </a:endParaRPr>
          </a:p>
        </p:txBody>
      </p:sp>
      <p:grpSp>
        <p:nvGrpSpPr>
          <p:cNvPr id="17" name="Group 16"/>
          <p:cNvGrpSpPr/>
          <p:nvPr/>
        </p:nvGrpSpPr>
        <p:grpSpPr>
          <a:xfrm>
            <a:off x="1054443" y="3045112"/>
            <a:ext cx="1991762" cy="2278838"/>
            <a:chOff x="814812" y="2879002"/>
            <a:chExt cx="2127564" cy="2434213"/>
          </a:xfrm>
        </p:grpSpPr>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50022" y="2979882"/>
              <a:ext cx="1657143" cy="2333333"/>
            </a:xfrm>
            <a:prstGeom prst="rect">
              <a:avLst/>
            </a:prstGeom>
          </p:spPr>
        </p:pic>
        <p:sp>
          <p:nvSpPr>
            <p:cNvPr id="16" name="Oval 15"/>
            <p:cNvSpPr/>
            <p:nvPr/>
          </p:nvSpPr>
          <p:spPr>
            <a:xfrm>
              <a:off x="814812" y="2879002"/>
              <a:ext cx="2127564" cy="922503"/>
            </a:xfrm>
            <a:prstGeom prst="ellipse">
              <a:avLst/>
            </a:prstGeom>
            <a:noFill/>
            <a:ln w="28575"/>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23" name="Right Arrow 22"/>
          <p:cNvSpPr/>
          <p:nvPr/>
        </p:nvSpPr>
        <p:spPr>
          <a:xfrm rot="6582070">
            <a:off x="2007593" y="2572507"/>
            <a:ext cx="493304" cy="2565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256719018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9619" y="234333"/>
            <a:ext cx="9952381" cy="6590476"/>
          </a:xfrm>
          <a:prstGeom prst="rect">
            <a:avLst/>
          </a:prstGeom>
        </p:spPr>
      </p:pic>
      <p:sp>
        <p:nvSpPr>
          <p:cNvPr id="9" name="Text Placeholder 4"/>
          <p:cNvSpPr txBox="1">
            <a:spLocks/>
          </p:cNvSpPr>
          <p:nvPr/>
        </p:nvSpPr>
        <p:spPr>
          <a:xfrm>
            <a:off x="9869321" y="5768486"/>
            <a:ext cx="1775941" cy="828565"/>
          </a:xfrm>
          <a:prstGeom prst="rect">
            <a:avLst/>
          </a:prstGeom>
        </p:spPr>
        <p:txBody>
          <a:bodyPr vert="horz" lIns="91440" tIns="45720" rIns="91440" bIns="45720" rtlCol="0" anchor="ctr">
            <a:normAutofit fontScale="85000" lnSpcReduction="10000"/>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rgbClr val="FFFF00"/>
                </a:solidFill>
              </a:rPr>
              <a:t>TRBO Motorola ET50</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1709942" y="-177027"/>
            <a:ext cx="5660231" cy="8408314"/>
          </a:xfrm>
          <a:prstGeom prst="rect">
            <a:avLst/>
          </a:prstGeom>
        </p:spPr>
      </p:pic>
      <p:sp>
        <p:nvSpPr>
          <p:cNvPr id="8" name="Text Placeholder 4"/>
          <p:cNvSpPr txBox="1">
            <a:spLocks/>
          </p:cNvSpPr>
          <p:nvPr/>
        </p:nvSpPr>
        <p:spPr>
          <a:xfrm>
            <a:off x="91482" y="6133016"/>
            <a:ext cx="1544229" cy="724984"/>
          </a:xfrm>
          <a:prstGeom prst="rect">
            <a:avLst/>
          </a:prstGeom>
        </p:spPr>
        <p:txBody>
          <a:bodyPr vert="horz" lIns="91440" tIns="45720" rIns="91440" bIns="45720" rtlCol="0" anchor="ctr">
            <a:norm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rgbClr val="FFFF00"/>
                </a:solidFill>
              </a:rPr>
              <a:t>Tablet</a:t>
            </a:r>
          </a:p>
        </p:txBody>
      </p:sp>
      <p:sp>
        <p:nvSpPr>
          <p:cNvPr id="13" name="Text Placeholder 4"/>
          <p:cNvSpPr txBox="1">
            <a:spLocks/>
          </p:cNvSpPr>
          <p:nvPr/>
        </p:nvSpPr>
        <p:spPr>
          <a:xfrm>
            <a:off x="5963703" y="2442999"/>
            <a:ext cx="2057096" cy="1972002"/>
          </a:xfrm>
          <a:prstGeom prst="rect">
            <a:avLst/>
          </a:prstGeom>
        </p:spPr>
        <p:txBody>
          <a:bodyPr vert="horz" lIns="91440" tIns="45720" rIns="91440" bIns="45720" rtlCol="0" anchor="ctr">
            <a:no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chemeClr val="accent3"/>
                </a:solidFill>
              </a:rPr>
              <a:t>Mobile Device Templates</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9031" y="0"/>
            <a:ext cx="3171429" cy="6085714"/>
          </a:xfrm>
          <a:prstGeom prst="rect">
            <a:avLst/>
          </a:prstGeom>
        </p:spPr>
      </p:pic>
      <p:sp>
        <p:nvSpPr>
          <p:cNvPr id="14" name="Text Placeholder 4"/>
          <p:cNvSpPr txBox="1">
            <a:spLocks/>
          </p:cNvSpPr>
          <p:nvPr/>
        </p:nvSpPr>
        <p:spPr>
          <a:xfrm>
            <a:off x="8435700" y="140063"/>
            <a:ext cx="2089752" cy="974038"/>
          </a:xfrm>
          <a:prstGeom prst="rect">
            <a:avLst/>
          </a:prstGeom>
        </p:spPr>
        <p:txBody>
          <a:bodyPr vert="horz" lIns="91440" tIns="45720" rIns="91440" bIns="45720" rtlCol="0" anchor="ctr">
            <a:norm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rgbClr val="FFFF00"/>
                </a:solidFill>
              </a:rPr>
              <a:t>NSCAN</a:t>
            </a:r>
            <a:br>
              <a:rPr lang="en-US" sz="2000" dirty="0">
                <a:solidFill>
                  <a:srgbClr val="FFFF00"/>
                </a:solidFill>
              </a:rPr>
            </a:br>
            <a:r>
              <a:rPr lang="en-US" sz="2000" dirty="0">
                <a:solidFill>
                  <a:srgbClr val="FFFF00"/>
                </a:solidFill>
              </a:rPr>
              <a:t>Android TC70</a:t>
            </a:r>
          </a:p>
        </p:txBody>
      </p:sp>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18505" y="-1"/>
            <a:ext cx="3346966" cy="6792372"/>
          </a:xfrm>
          <a:prstGeom prst="rect">
            <a:avLst/>
          </a:prstGeom>
        </p:spPr>
      </p:pic>
      <p:sp>
        <p:nvSpPr>
          <p:cNvPr id="5" name="Text Placeholder 4"/>
          <p:cNvSpPr>
            <a:spLocks noGrp="1"/>
          </p:cNvSpPr>
          <p:nvPr>
            <p:ph type="body" sz="quarter" idx="14"/>
          </p:nvPr>
        </p:nvSpPr>
        <p:spPr>
          <a:xfrm>
            <a:off x="4489773" y="89308"/>
            <a:ext cx="1544229" cy="724984"/>
          </a:xfrm>
        </p:spPr>
        <p:txBody>
          <a:bodyPr>
            <a:normAutofit/>
          </a:bodyPr>
          <a:lstStyle/>
          <a:p>
            <a:r>
              <a:rPr lang="en-US" sz="2000" dirty="0">
                <a:solidFill>
                  <a:srgbClr val="FFFF00"/>
                </a:solidFill>
              </a:rPr>
              <a:t>iPhone 8</a:t>
            </a:r>
          </a:p>
        </p:txBody>
      </p:sp>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7341" y="48047"/>
            <a:ext cx="4723809" cy="6761905"/>
          </a:xfrm>
          <a:prstGeom prst="rect">
            <a:avLst/>
          </a:prstGeom>
        </p:spPr>
      </p:pic>
      <p:sp>
        <p:nvSpPr>
          <p:cNvPr id="7" name="Text Placeholder 4"/>
          <p:cNvSpPr txBox="1">
            <a:spLocks/>
          </p:cNvSpPr>
          <p:nvPr/>
        </p:nvSpPr>
        <p:spPr>
          <a:xfrm>
            <a:off x="1952272" y="-128159"/>
            <a:ext cx="1544229" cy="724984"/>
          </a:xfrm>
          <a:prstGeom prst="rect">
            <a:avLst/>
          </a:prstGeom>
        </p:spPr>
        <p:txBody>
          <a:bodyPr vert="horz" lIns="91440" tIns="45720" rIns="91440" bIns="45720" rtlCol="0" anchor="ctr">
            <a:norm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rgbClr val="FFFF00"/>
                </a:solidFill>
              </a:rPr>
              <a:t>iPhone X</a:t>
            </a:r>
          </a:p>
        </p:txBody>
      </p:sp>
    </p:spTree>
    <p:custDataLst>
      <p:tags r:id="rId1"/>
    </p:custDataLst>
    <p:extLst>
      <p:ext uri="{BB962C8B-B14F-4D97-AF65-F5344CB8AC3E}">
        <p14:creationId xmlns:p14="http://schemas.microsoft.com/office/powerpoint/2010/main" val="115497612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152400" y="5271104"/>
            <a:ext cx="11887200" cy="1311128"/>
          </a:xfrm>
        </p:spPr>
        <p:txBody>
          <a:bodyPr/>
          <a:lstStyle/>
          <a:p>
            <a:r>
              <a:rPr lang="en-US" dirty="0"/>
              <a:t>Use Chrome Dev Tools (</a:t>
            </a:r>
            <a:r>
              <a:rPr lang="en-US" dirty="0" err="1"/>
              <a:t>Ctrl+Shift+i</a:t>
            </a:r>
            <a:r>
              <a:rPr lang="en-US" dirty="0"/>
              <a:t>)</a:t>
            </a:r>
            <a:br>
              <a:rPr lang="en-US" dirty="0"/>
            </a:br>
            <a:r>
              <a:rPr lang="en-US" dirty="0"/>
              <a:t>to add device frame directly to your screenshots</a:t>
            </a:r>
          </a:p>
        </p:txBody>
      </p:sp>
      <p:pic>
        <p:nvPicPr>
          <p:cNvPr id="6" name="Picture 5"/>
          <p:cNvPicPr>
            <a:picLocks noChangeAspect="1"/>
          </p:cNvPicPr>
          <p:nvPr/>
        </p:nvPicPr>
        <p:blipFill>
          <a:blip r:embed="rId3"/>
          <a:stretch>
            <a:fillRect/>
          </a:stretch>
        </p:blipFill>
        <p:spPr>
          <a:xfrm>
            <a:off x="3386419" y="269113"/>
            <a:ext cx="4504762" cy="4761905"/>
          </a:xfrm>
          <a:prstGeom prst="rect">
            <a:avLst/>
          </a:prstGeom>
        </p:spPr>
      </p:pic>
    </p:spTree>
    <p:custDataLst>
      <p:tags r:id="rId1"/>
    </p:custDataLst>
    <p:extLst>
      <p:ext uri="{BB962C8B-B14F-4D97-AF65-F5344CB8AC3E}">
        <p14:creationId xmlns:p14="http://schemas.microsoft.com/office/powerpoint/2010/main" val="214637398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DATAFILEFULLNAME" val="C:\Users\Beth\Documents\_MY_FILES_\TLCC\TLCC 2017\Slide Templates\MacroBook1.xlsm"/>
  <p:tag name="DATAFOLDER" val="C:\Users\Beth\Documents\_MY_FILES_\TLCC\TLCC 2017\Slide Templates\"/>
  <p:tag name="DATAFILE" val="MacroBook1.xlsm"/>
  <p:tag name="WORKSHEETINDEX" val="0"/>
  <p:tag name="ROTATEDATA" val="NO"/>
  <p:tag name="OUTPUTFOLDER" val="C:\Users\Beth\Documents\_MY_FILES_\TLCC\TLCC 2017\Slide Templates\"/>
  <p:tag name="MERGEMODE" val="PRESENTATIONS"/>
  <p:tag name="SKIPFEEDBACK" val="NO"/>
  <p:tag name="TESTMODE" val="NO"/>
  <p:tag name="TESTSTARTRECORD" val="1"/>
  <p:tag name="TESTENDRECORD" val="0"/>
  <p:tag name="LASTSAVETOFOLDER" val="C:\Users\Beth\Documents\_MY_FILES_\TLCC\TLCC 2017\Slide Templates\"/>
  <p:tag name="ARTICULATE_PROJECT_OPEN" val="0"/>
  <p:tag name="ARTICULATE_SLIDE_COUNT" val="7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essitura Slides Red">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2017">
      <a:majorFont>
        <a:latin typeface="Domine"/>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1E7EBEE3-3C8A-4FCF-937B-17776BBD870B}"/>
    </a:ext>
  </a:extLst>
</a:theme>
</file>

<file path=ppt/theme/theme2.xml><?xml version="1.0" encoding="utf-8"?>
<a:theme xmlns:a="http://schemas.openxmlformats.org/drawingml/2006/main" name="Tessitura">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2017">
      <a:majorFont>
        <a:latin typeface="Domine"/>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3.xml><?xml version="1.0" encoding="utf-8"?>
<a:theme xmlns:a="http://schemas.openxmlformats.org/drawingml/2006/main" name="Tessitura Slides Purple">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2017">
      <a:majorFont>
        <a:latin typeface="Domine"/>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2B79098B-6682-414A-90DB-52BE2DC27E8A}"/>
    </a:ext>
  </a:extLst>
</a:theme>
</file>

<file path=ppt/theme/theme4.xml><?xml version="1.0" encoding="utf-8"?>
<a:theme xmlns:a="http://schemas.openxmlformats.org/drawingml/2006/main" name="Tessitura Slides Green">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2017">
      <a:majorFont>
        <a:latin typeface="Domine"/>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34945474-40C7-4346-9710-5561AA547A9D}"/>
    </a:ext>
  </a:extLst>
</a:theme>
</file>

<file path=ppt/theme/theme5.xml><?xml version="1.0" encoding="utf-8"?>
<a:theme xmlns:a="http://schemas.openxmlformats.org/drawingml/2006/main" name="Office Theme">
  <a:themeElements>
    <a:clrScheme name="Tessitura Network">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Theme">
  <a:themeElements>
    <a:clrScheme name="Tess Brand">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TN 2018 template">
      <a:majorFont>
        <a:latin typeface="Montserrat Regular"/>
        <a:ea typeface=""/>
        <a:cs typeface=""/>
      </a:majorFont>
      <a:minorFont>
        <a:latin typeface="Montserrat 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Office Theme">
  <a:themeElements>
    <a:clrScheme name="Tess Brand">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TN 2018 template">
      <a:majorFont>
        <a:latin typeface="Montserrat Regular"/>
        <a:ea typeface=""/>
        <a:cs typeface=""/>
      </a:majorFont>
      <a:minorFont>
        <a:latin typeface="Montserrat 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N Storytelling Template" id="{11ADB6AD-CEA7-4BCD-81CB-B52F3F2E800E}" vid="{2B02FC4B-ECA5-430C-95C0-96ACF48DA841}"/>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Tessitura_Network_TLCC2017_Template - Master Slide Deck</Template>
  <TotalTime>21174</TotalTime>
  <Words>6173</Words>
  <Application>Microsoft Office PowerPoint</Application>
  <PresentationFormat>Widescreen</PresentationFormat>
  <Paragraphs>676</Paragraphs>
  <Slides>101</Slides>
  <Notes>96</Notes>
  <HiddenSlides>17</HiddenSlides>
  <MMClips>3</MMClips>
  <ScaleCrop>false</ScaleCrop>
  <HeadingPairs>
    <vt:vector size="8" baseType="variant">
      <vt:variant>
        <vt:lpstr>Fonts Used</vt:lpstr>
      </vt:variant>
      <vt:variant>
        <vt:i4>11</vt:i4>
      </vt:variant>
      <vt:variant>
        <vt:lpstr>Theme</vt:lpstr>
      </vt:variant>
      <vt:variant>
        <vt:i4>7</vt:i4>
      </vt:variant>
      <vt:variant>
        <vt:lpstr>Embedded OLE Servers</vt:lpstr>
      </vt:variant>
      <vt:variant>
        <vt:i4>1</vt:i4>
      </vt:variant>
      <vt:variant>
        <vt:lpstr>Slide Titles</vt:lpstr>
      </vt:variant>
      <vt:variant>
        <vt:i4>101</vt:i4>
      </vt:variant>
    </vt:vector>
  </HeadingPairs>
  <TitlesOfParts>
    <vt:vector size="120" baseType="lpstr">
      <vt:lpstr>Arial</vt:lpstr>
      <vt:lpstr>Domine</vt:lpstr>
      <vt:lpstr>Wingdings</vt:lpstr>
      <vt:lpstr>Montserrat Light</vt:lpstr>
      <vt:lpstr>Consolas</vt:lpstr>
      <vt:lpstr>Calibri</vt:lpstr>
      <vt:lpstr>Montserrat</vt:lpstr>
      <vt:lpstr>Verdana</vt:lpstr>
      <vt:lpstr>Montserrat Bold</vt:lpstr>
      <vt:lpstr>var(--BaseFont)</vt:lpstr>
      <vt:lpstr>Montserrat Regular</vt:lpstr>
      <vt:lpstr>Tessitura Slides Red</vt:lpstr>
      <vt:lpstr>Tessitura</vt:lpstr>
      <vt:lpstr>Tessitura Slides Purple</vt:lpstr>
      <vt:lpstr>Tessitura Slides Green</vt:lpstr>
      <vt:lpstr>Office Theme</vt:lpstr>
      <vt:lpstr>3_Office Theme</vt:lpstr>
      <vt:lpstr>4_Office Theme</vt:lpstr>
      <vt:lpstr>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Dashboard Personalization  Case Studies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use these slides:</vt:lpstr>
      <vt:lpstr>Font Variations</vt:lpstr>
      <vt:lpstr>Brand Colors!</vt:lpstr>
      <vt:lpstr>PowerPoint Presentation</vt:lpstr>
      <vt:lpstr>PowerPoint Presentation</vt:lpstr>
    </vt:vector>
  </TitlesOfParts>
  <Company>Tessitura Network,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use these slides:</dc:title>
  <dc:creator>Marisa</dc:creator>
  <cp:lastModifiedBy>Traci McKinney</cp:lastModifiedBy>
  <cp:revision>117</cp:revision>
  <dcterms:created xsi:type="dcterms:W3CDTF">2017-04-10T19:38:12Z</dcterms:created>
  <dcterms:modified xsi:type="dcterms:W3CDTF">2023-09-29T17:33:29Z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3E25DCD3-4B42-434E-A5D4-EB05CE2BD909</vt:lpwstr>
  </property>
  <property fmtid="{D5CDD505-2E9C-101B-9397-08002B2CF9AE}" pid="3" name="ArticulatePath">
    <vt:lpwstr>Tessitura Template Option5</vt:lpwstr>
  </property>
</Properties>
</file>