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65" r:id="rId5"/>
    <p:sldId id="261" r:id="rId6"/>
    <p:sldId id="263" r:id="rId7"/>
    <p:sldId id="264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093F6-E8CC-41D8-819B-95736A4EE69B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47C5-3C33-47DB-A1DB-D862C71E8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840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093F6-E8CC-41D8-819B-95736A4EE69B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47C5-3C33-47DB-A1DB-D862C71E8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816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093F6-E8CC-41D8-819B-95736A4EE69B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47C5-3C33-47DB-A1DB-D862C71E8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887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093F6-E8CC-41D8-819B-95736A4EE69B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47C5-3C33-47DB-A1DB-D862C71E8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579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093F6-E8CC-41D8-819B-95736A4EE69B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47C5-3C33-47DB-A1DB-D862C71E8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651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093F6-E8CC-41D8-819B-95736A4EE69B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47C5-3C33-47DB-A1DB-D862C71E8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946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093F6-E8CC-41D8-819B-95736A4EE69B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47C5-3C33-47DB-A1DB-D862C71E8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645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093F6-E8CC-41D8-819B-95736A4EE69B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47C5-3C33-47DB-A1DB-D862C71E8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480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093F6-E8CC-41D8-819B-95736A4EE69B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47C5-3C33-47DB-A1DB-D862C71E8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8250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093F6-E8CC-41D8-819B-95736A4EE69B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47C5-3C33-47DB-A1DB-D862C71E8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997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093F6-E8CC-41D8-819B-95736A4EE69B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247C5-3C33-47DB-A1DB-D862C71E8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565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093F6-E8CC-41D8-819B-95736A4EE69B}" type="datetimeFigureOut">
              <a:rPr lang="en-US" smtClean="0"/>
              <a:t>11/9/2018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247C5-3C33-47DB-A1DB-D862C71E80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3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Lists and Extractions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In/ Not In </a:t>
            </a:r>
          </a:p>
          <a:p>
            <a:r>
              <a:rPr lang="en-US" dirty="0" smtClean="0"/>
              <a:t>vs </a:t>
            </a:r>
          </a:p>
          <a:p>
            <a:r>
              <a:rPr lang="en-US" dirty="0" smtClean="0"/>
              <a:t>Has/ Does Not Have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7262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Difference?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In/ Not In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Works with your other Criteria if they are in the same table</a:t>
            </a:r>
          </a:p>
          <a:p>
            <a:r>
              <a:rPr lang="en-US" dirty="0" smtClean="0"/>
              <a:t>Must also be in the same row in said table</a:t>
            </a:r>
          </a:p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Has/ Does Not Have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Evaluates Independently</a:t>
            </a:r>
          </a:p>
          <a:p>
            <a:r>
              <a:rPr lang="en-US" dirty="0" smtClean="0"/>
              <a:t>Does not have to be in the same row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1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In/ Not In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143000"/>
            <a:ext cx="8229600" cy="1266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182" y="2438400"/>
            <a:ext cx="6303818" cy="4063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632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Difference?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In/ Not In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Works with your other Criteria if they are in the same table</a:t>
            </a:r>
          </a:p>
          <a:p>
            <a:r>
              <a:rPr lang="en-US" dirty="0" smtClean="0"/>
              <a:t>Must also be in the same row in said table</a:t>
            </a:r>
          </a:p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Has/ Does Not Have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Evaluates Independently</a:t>
            </a:r>
          </a:p>
          <a:p>
            <a:r>
              <a:rPr lang="en-US" dirty="0" smtClean="0"/>
              <a:t>Does not have to be in the same row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894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Has/ Does Not Have</a:t>
            </a:r>
            <a:endParaRPr 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438401"/>
            <a:ext cx="5448300" cy="383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5" descr="https://www.tessituranetwork.com/Help_System/Content/Resources/Images/Operator-Has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02" name="Picture 6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43" y="1148347"/>
            <a:ext cx="8151813" cy="1290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1026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makes all this work?</a:t>
            </a:r>
            <a:br>
              <a:rPr lang="en-US" dirty="0" smtClean="0"/>
            </a:br>
            <a:r>
              <a:rPr lang="en-US" dirty="0" smtClean="0"/>
              <a:t>SQL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828800"/>
          </a:xfrm>
        </p:spPr>
        <p:txBody>
          <a:bodyPr/>
          <a:lstStyle/>
          <a:p>
            <a:r>
              <a:rPr lang="en-US" dirty="0" smtClean="0"/>
              <a:t>List is a SQL Query</a:t>
            </a:r>
          </a:p>
          <a:p>
            <a:r>
              <a:rPr lang="en-US" dirty="0" smtClean="0"/>
              <a:t>In and Not In are both operators in SQL</a:t>
            </a:r>
            <a:endParaRPr lang="en-US" dirty="0"/>
          </a:p>
          <a:p>
            <a:r>
              <a:rPr lang="en-US" dirty="0" smtClean="0"/>
              <a:t>Has and Does Not Have is the Exists condition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671455"/>
            <a:ext cx="58864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598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SQL Code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SELECT DISTINCT </a:t>
            </a:r>
            <a:r>
              <a:rPr lang="en-US" dirty="0" err="1" smtClean="0"/>
              <a:t>a.customer_no</a:t>
            </a:r>
            <a:endParaRPr lang="en-US" dirty="0" smtClean="0"/>
          </a:p>
          <a:p>
            <a:r>
              <a:rPr lang="en-US" dirty="0" smtClean="0"/>
              <a:t>FROM   V_CUSTOMER_WITH_PRIMARY_GROUP AS a WITH (NOLOCK)</a:t>
            </a:r>
          </a:p>
          <a:p>
            <a:r>
              <a:rPr lang="en-US" dirty="0" smtClean="0"/>
              <a:t>       INNER JOIN</a:t>
            </a:r>
          </a:p>
          <a:p>
            <a:r>
              <a:rPr lang="en-US" dirty="0" smtClean="0"/>
              <a:t>       (SELECT a1.customer_no</a:t>
            </a:r>
          </a:p>
          <a:p>
            <a:r>
              <a:rPr lang="en-US" dirty="0" smtClean="0"/>
              <a:t>        FROM   </a:t>
            </a:r>
            <a:r>
              <a:rPr lang="en-US" dirty="0" err="1" smtClean="0"/>
              <a:t>vs_contribution_with_initiator</a:t>
            </a:r>
            <a:r>
              <a:rPr lang="en-US" dirty="0" smtClean="0"/>
              <a:t> AS a1 WITH (NOLOCK)</a:t>
            </a:r>
          </a:p>
          <a:p>
            <a:r>
              <a:rPr lang="en-US" dirty="0" smtClean="0"/>
              <a:t>        WHERE  a1.cont_amt &gt;= 500</a:t>
            </a:r>
          </a:p>
          <a:p>
            <a:r>
              <a:rPr lang="en-US" dirty="0" smtClean="0"/>
              <a:t>               AND a1.fund_no </a:t>
            </a:r>
            <a:r>
              <a:rPr lang="en-US" dirty="0" smtClean="0">
                <a:solidFill>
                  <a:srgbClr val="FF0000"/>
                </a:solidFill>
              </a:rPr>
              <a:t>IN</a:t>
            </a:r>
            <a:r>
              <a:rPr lang="en-US" dirty="0" smtClean="0"/>
              <a:t> (1)) AS e</a:t>
            </a:r>
          </a:p>
          <a:p>
            <a:r>
              <a:rPr lang="en-US" dirty="0" smtClean="0"/>
              <a:t>       ON </a:t>
            </a:r>
            <a:r>
              <a:rPr lang="en-US" dirty="0" err="1" smtClean="0"/>
              <a:t>e.customer_no</a:t>
            </a:r>
            <a:r>
              <a:rPr lang="en-US" dirty="0" smtClean="0"/>
              <a:t> = </a:t>
            </a:r>
            <a:r>
              <a:rPr lang="en-US" dirty="0" err="1" smtClean="0"/>
              <a:t>a.customer_no</a:t>
            </a:r>
            <a:endParaRPr lang="en-US" dirty="0" smtClean="0"/>
          </a:p>
          <a:p>
            <a:r>
              <a:rPr lang="en-US" dirty="0" smtClean="0"/>
              <a:t>WHERE  </a:t>
            </a:r>
            <a:r>
              <a:rPr lang="en-US" dirty="0" err="1" smtClean="0"/>
              <a:t>a.inactive</a:t>
            </a:r>
            <a:r>
              <a:rPr lang="en-US" dirty="0" smtClean="0"/>
              <a:t> = 1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Has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SELECT DISTINCT </a:t>
            </a:r>
            <a:r>
              <a:rPr lang="en-US" dirty="0" err="1" smtClean="0"/>
              <a:t>a.customer_no</a:t>
            </a:r>
            <a:endParaRPr lang="en-US" dirty="0" smtClean="0"/>
          </a:p>
          <a:p>
            <a:r>
              <a:rPr lang="en-US" dirty="0" smtClean="0"/>
              <a:t>FROM   V_CUSTOMER_WITH_PRIMARY_GROUP AS a WITH (NOLOCK)</a:t>
            </a:r>
          </a:p>
          <a:p>
            <a:r>
              <a:rPr lang="en-US" dirty="0" smtClean="0"/>
              <a:t>       INNER JOIN</a:t>
            </a:r>
          </a:p>
          <a:p>
            <a:r>
              <a:rPr lang="en-US" dirty="0" smtClean="0"/>
              <a:t>       (SELECT a1.customer_no</a:t>
            </a:r>
          </a:p>
          <a:p>
            <a:r>
              <a:rPr lang="en-US" dirty="0" smtClean="0"/>
              <a:t>        FROM   </a:t>
            </a:r>
            <a:r>
              <a:rPr lang="en-US" dirty="0" err="1" smtClean="0"/>
              <a:t>vs_contribution_with_initiator</a:t>
            </a:r>
            <a:r>
              <a:rPr lang="en-US" dirty="0" smtClean="0"/>
              <a:t> AS a1 WITH (NOLOCK)</a:t>
            </a:r>
          </a:p>
          <a:p>
            <a:r>
              <a:rPr lang="en-US" dirty="0" smtClean="0"/>
              <a:t>        WHERE  a1.cont_amt &gt;= 500) AS e</a:t>
            </a:r>
          </a:p>
          <a:p>
            <a:r>
              <a:rPr lang="en-US" dirty="0" smtClean="0"/>
              <a:t>       ON </a:t>
            </a:r>
            <a:r>
              <a:rPr lang="en-US" dirty="0" err="1" smtClean="0"/>
              <a:t>e.customer_no</a:t>
            </a:r>
            <a:r>
              <a:rPr lang="en-US" dirty="0" smtClean="0"/>
              <a:t> = </a:t>
            </a:r>
            <a:r>
              <a:rPr lang="en-US" dirty="0" err="1" smtClean="0"/>
              <a:t>a.customer_no</a:t>
            </a:r>
            <a:endParaRPr lang="en-US" dirty="0" smtClean="0"/>
          </a:p>
          <a:p>
            <a:r>
              <a:rPr lang="en-US" dirty="0" smtClean="0"/>
              <a:t>WHERE  </a:t>
            </a:r>
            <a:r>
              <a:rPr lang="en-US" dirty="0" err="1" smtClean="0"/>
              <a:t>a.inactive</a:t>
            </a:r>
            <a:r>
              <a:rPr lang="en-US" dirty="0" smtClean="0"/>
              <a:t> = 1</a:t>
            </a:r>
          </a:p>
          <a:p>
            <a:r>
              <a:rPr lang="en-US" dirty="0" smtClean="0"/>
              <a:t>       AND </a:t>
            </a:r>
            <a:r>
              <a:rPr lang="en-US" dirty="0" smtClean="0">
                <a:solidFill>
                  <a:srgbClr val="FF0000"/>
                </a:solidFill>
              </a:rPr>
              <a:t>EXISTS </a:t>
            </a:r>
            <a:r>
              <a:rPr lang="en-US" dirty="0" smtClean="0"/>
              <a:t>(SELECT *</a:t>
            </a:r>
          </a:p>
          <a:p>
            <a:r>
              <a:rPr lang="en-US" dirty="0" smtClean="0"/>
              <a:t>                   FROM   </a:t>
            </a:r>
            <a:r>
              <a:rPr lang="en-US" dirty="0" err="1" smtClean="0"/>
              <a:t>vs_contribution_with_initiator</a:t>
            </a:r>
            <a:r>
              <a:rPr lang="en-US" dirty="0" smtClean="0"/>
              <a:t> WITH (NOLOCK)</a:t>
            </a:r>
          </a:p>
          <a:p>
            <a:r>
              <a:rPr lang="en-US" dirty="0" smtClean="0"/>
              <a:t>                   WHERE  </a:t>
            </a:r>
            <a:r>
              <a:rPr lang="en-US" dirty="0" err="1" smtClean="0"/>
              <a:t>a.customer_no</a:t>
            </a:r>
            <a:r>
              <a:rPr lang="en-US" dirty="0" smtClean="0"/>
              <a:t> = </a:t>
            </a:r>
            <a:r>
              <a:rPr lang="en-US" dirty="0" err="1" smtClean="0"/>
              <a:t>vs_contribution_with_initiator.customer_no</a:t>
            </a:r>
            <a:endParaRPr lang="en-US" dirty="0" smtClean="0"/>
          </a:p>
          <a:p>
            <a:r>
              <a:rPr lang="en-US" dirty="0" smtClean="0"/>
              <a:t>                          AND </a:t>
            </a:r>
            <a:r>
              <a:rPr lang="en-US" dirty="0" err="1" smtClean="0"/>
              <a:t>vs_contribution_with_initiator.fund_no</a:t>
            </a:r>
            <a:r>
              <a:rPr lang="en-US" dirty="0" smtClean="0"/>
              <a:t> IN (1))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23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In/ Not In</a:t>
            </a:r>
            <a:br>
              <a:rPr lang="en-US" dirty="0" smtClean="0"/>
            </a:br>
            <a:r>
              <a:rPr lang="en-US" dirty="0" smtClean="0"/>
              <a:t>vs</a:t>
            </a:r>
            <a:br>
              <a:rPr lang="en-US" dirty="0" smtClean="0"/>
            </a:br>
            <a:r>
              <a:rPr lang="en-US" dirty="0" smtClean="0"/>
              <a:t>Has/ Does Not Have</a:t>
            </a:r>
            <a:endParaRPr lang="en-US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828800"/>
            <a:ext cx="628981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685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272</Words>
  <Application>Microsoft Office PowerPoint</Application>
  <PresentationFormat>On-screen Show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Lists and Extractions</vt:lpstr>
      <vt:lpstr>What is the Difference?</vt:lpstr>
      <vt:lpstr>In/ Not In</vt:lpstr>
      <vt:lpstr>What is the Difference?</vt:lpstr>
      <vt:lpstr>Has/ Does Not Have</vt:lpstr>
      <vt:lpstr>What makes all this work? SQL</vt:lpstr>
      <vt:lpstr>SQL Code</vt:lpstr>
      <vt:lpstr>In/ Not In vs Has/ Does Not Have</vt:lpstr>
    </vt:vector>
  </TitlesOfParts>
  <Company>AT&amp;T Perfroming Arts Center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Lists and Extractions</dc:title>
  <dc:creator>Phillip De Leon</dc:creator>
  <cp:lastModifiedBy>Phillip De Leon</cp:lastModifiedBy>
  <cp:revision>11</cp:revision>
  <dcterms:created xsi:type="dcterms:W3CDTF">2018-11-09T15:26:57Z</dcterms:created>
  <dcterms:modified xsi:type="dcterms:W3CDTF">2018-11-09T17:58:32Z</dcterms:modified>
</cp:coreProperties>
</file>