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21"/>
  </p:notesMasterIdLst>
  <p:sldIdLst>
    <p:sldId id="256" r:id="rId2"/>
    <p:sldId id="365" r:id="rId3"/>
    <p:sldId id="366" r:id="rId4"/>
    <p:sldId id="403" r:id="rId5"/>
    <p:sldId id="404" r:id="rId6"/>
    <p:sldId id="400" r:id="rId7"/>
    <p:sldId id="405" r:id="rId8"/>
    <p:sldId id="401" r:id="rId9"/>
    <p:sldId id="406" r:id="rId10"/>
    <p:sldId id="407" r:id="rId11"/>
    <p:sldId id="394" r:id="rId12"/>
    <p:sldId id="395" r:id="rId13"/>
    <p:sldId id="392" r:id="rId14"/>
    <p:sldId id="402" r:id="rId15"/>
    <p:sldId id="386" r:id="rId16"/>
    <p:sldId id="396" r:id="rId17"/>
    <p:sldId id="397" r:id="rId18"/>
    <p:sldId id="398" r:id="rId19"/>
    <p:sldId id="32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ear Itself" initials="FI" lastIdx="1" clrIdx="0">
    <p:extLst>
      <p:ext uri="{19B8F6BF-5375-455C-9EA6-DF929625EA0E}">
        <p15:presenceInfo xmlns:p15="http://schemas.microsoft.com/office/powerpoint/2012/main" userId="Fear Itself"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5" d="100"/>
          <a:sy n="75" d="100"/>
        </p:scale>
        <p:origin x="1260"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6970E26-66DC-4580-A9F5-9B01EBD897D2}" type="datetimeFigureOut">
              <a:rPr lang="en-US" smtClean="0"/>
              <a:t>11/13/2018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653E741-3968-4359-B8A3-9EA3EA175897}" type="slidenum">
              <a:rPr lang="en-US" smtClean="0"/>
              <a:t>‹#›</a:t>
            </a:fld>
            <a:endParaRPr lang="en-US"/>
          </a:p>
        </p:txBody>
      </p:sp>
    </p:spTree>
    <p:extLst>
      <p:ext uri="{BB962C8B-B14F-4D97-AF65-F5344CB8AC3E}">
        <p14:creationId xmlns:p14="http://schemas.microsoft.com/office/powerpoint/2010/main" val="40242006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Museum of Science Boston </a:t>
            </a:r>
          </a:p>
          <a:p>
            <a:endParaRPr lang="en-US" dirty="0" smtClean="0"/>
          </a:p>
          <a:p>
            <a:r>
              <a:rPr lang="en-US" dirty="0" smtClean="0"/>
              <a:t>My favorite thing about Tessitura so far is pricing rules. We have probably 30 pricing rules in place in the system now, doing a variety of things. Our member discounted pricing online is triggered through pricing rules. We have internal buy-out pricing and external buy-out pricing. We have message rules that help reinforce sales instructions for particularly tricky products that have a lot of steps. We have an offer for a particular corporate sponsor for discounted membership vouchers that they're using as part of a community program that's triggered when the owner or initiator on the order is that company.</a:t>
            </a:r>
            <a:endParaRPr lang="en-US" dirty="0"/>
          </a:p>
        </p:txBody>
      </p:sp>
      <p:sp>
        <p:nvSpPr>
          <p:cNvPr id="4" name="Slide Number Placeholder 3"/>
          <p:cNvSpPr>
            <a:spLocks noGrp="1"/>
          </p:cNvSpPr>
          <p:nvPr>
            <p:ph type="sldNum" sz="quarter" idx="10"/>
          </p:nvPr>
        </p:nvSpPr>
        <p:spPr/>
        <p:txBody>
          <a:bodyPr/>
          <a:lstStyle/>
          <a:p>
            <a:fld id="{E653E741-3968-4359-B8A3-9EA3EA175897}" type="slidenum">
              <a:rPr lang="en-US" smtClean="0"/>
              <a:t>13</a:t>
            </a:fld>
            <a:endParaRPr lang="en-US"/>
          </a:p>
        </p:txBody>
      </p:sp>
    </p:spTree>
    <p:extLst>
      <p:ext uri="{BB962C8B-B14F-4D97-AF65-F5344CB8AC3E}">
        <p14:creationId xmlns:p14="http://schemas.microsoft.com/office/powerpoint/2010/main" val="28554761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65F338C-9016-4579-A1A7-2A8C3D6B733E}" type="datetimeFigureOut">
              <a:rPr lang="en-US" smtClean="0"/>
              <a:t>11/13/2018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B749E1-7663-4F7B-943A-D2819F4D1006}" type="slidenum">
              <a:rPr lang="en-US" smtClean="0"/>
              <a:t>‹#›</a:t>
            </a:fld>
            <a:endParaRPr lang="en-US"/>
          </a:p>
        </p:txBody>
      </p:sp>
    </p:spTree>
    <p:extLst>
      <p:ext uri="{BB962C8B-B14F-4D97-AF65-F5344CB8AC3E}">
        <p14:creationId xmlns:p14="http://schemas.microsoft.com/office/powerpoint/2010/main" val="28549334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65F338C-9016-4579-A1A7-2A8C3D6B733E}" type="datetimeFigureOut">
              <a:rPr lang="en-US" smtClean="0"/>
              <a:t>11/13/2018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B749E1-7663-4F7B-943A-D2819F4D1006}" type="slidenum">
              <a:rPr lang="en-US" smtClean="0"/>
              <a:t>‹#›</a:t>
            </a:fld>
            <a:endParaRPr lang="en-US"/>
          </a:p>
        </p:txBody>
      </p:sp>
    </p:spTree>
    <p:extLst>
      <p:ext uri="{BB962C8B-B14F-4D97-AF65-F5344CB8AC3E}">
        <p14:creationId xmlns:p14="http://schemas.microsoft.com/office/powerpoint/2010/main" val="21816050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65F338C-9016-4579-A1A7-2A8C3D6B733E}" type="datetimeFigureOut">
              <a:rPr lang="en-US" smtClean="0"/>
              <a:t>11/13/2018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B749E1-7663-4F7B-943A-D2819F4D1006}" type="slidenum">
              <a:rPr lang="en-US" smtClean="0"/>
              <a:t>‹#›</a:t>
            </a:fld>
            <a:endParaRPr lang="en-US"/>
          </a:p>
        </p:txBody>
      </p:sp>
    </p:spTree>
    <p:extLst>
      <p:ext uri="{BB962C8B-B14F-4D97-AF65-F5344CB8AC3E}">
        <p14:creationId xmlns:p14="http://schemas.microsoft.com/office/powerpoint/2010/main" val="28511914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65F338C-9016-4579-A1A7-2A8C3D6B733E}" type="datetimeFigureOut">
              <a:rPr lang="en-US" smtClean="0"/>
              <a:t>11/13/2018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B749E1-7663-4F7B-943A-D2819F4D1006}" type="slidenum">
              <a:rPr lang="en-US" smtClean="0"/>
              <a:t>‹#›</a:t>
            </a:fld>
            <a:endParaRPr lang="en-US"/>
          </a:p>
        </p:txBody>
      </p:sp>
    </p:spTree>
    <p:extLst>
      <p:ext uri="{BB962C8B-B14F-4D97-AF65-F5344CB8AC3E}">
        <p14:creationId xmlns:p14="http://schemas.microsoft.com/office/powerpoint/2010/main" val="3517085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65F338C-9016-4579-A1A7-2A8C3D6B733E}" type="datetimeFigureOut">
              <a:rPr lang="en-US" smtClean="0"/>
              <a:t>11/13/2018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FB749E1-7663-4F7B-943A-D2819F4D1006}" type="slidenum">
              <a:rPr lang="en-US" smtClean="0"/>
              <a:t>‹#›</a:t>
            </a:fld>
            <a:endParaRPr lang="en-US"/>
          </a:p>
        </p:txBody>
      </p:sp>
    </p:spTree>
    <p:extLst>
      <p:ext uri="{BB962C8B-B14F-4D97-AF65-F5344CB8AC3E}">
        <p14:creationId xmlns:p14="http://schemas.microsoft.com/office/powerpoint/2010/main" val="27281220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65F338C-9016-4579-A1A7-2A8C3D6B733E}" type="datetimeFigureOut">
              <a:rPr lang="en-US" smtClean="0"/>
              <a:t>11/13/2018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FB749E1-7663-4F7B-943A-D2819F4D1006}" type="slidenum">
              <a:rPr lang="en-US" smtClean="0"/>
              <a:t>‹#›</a:t>
            </a:fld>
            <a:endParaRPr lang="en-US"/>
          </a:p>
        </p:txBody>
      </p:sp>
    </p:spTree>
    <p:extLst>
      <p:ext uri="{BB962C8B-B14F-4D97-AF65-F5344CB8AC3E}">
        <p14:creationId xmlns:p14="http://schemas.microsoft.com/office/powerpoint/2010/main" val="39464396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5F338C-9016-4579-A1A7-2A8C3D6B733E}" type="datetimeFigureOut">
              <a:rPr lang="en-US" smtClean="0"/>
              <a:t>11/13/2018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FB749E1-7663-4F7B-943A-D2819F4D1006}" type="slidenum">
              <a:rPr lang="en-US" smtClean="0"/>
              <a:t>‹#›</a:t>
            </a:fld>
            <a:endParaRPr lang="en-US"/>
          </a:p>
        </p:txBody>
      </p:sp>
    </p:spTree>
    <p:extLst>
      <p:ext uri="{BB962C8B-B14F-4D97-AF65-F5344CB8AC3E}">
        <p14:creationId xmlns:p14="http://schemas.microsoft.com/office/powerpoint/2010/main" val="16651956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65F338C-9016-4579-A1A7-2A8C3D6B733E}" type="datetimeFigureOut">
              <a:rPr lang="en-US" smtClean="0"/>
              <a:t>11/13/2018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B749E1-7663-4F7B-943A-D2819F4D1006}" type="slidenum">
              <a:rPr lang="en-US" smtClean="0"/>
              <a:t>‹#›</a:t>
            </a:fld>
            <a:endParaRPr lang="en-US"/>
          </a:p>
        </p:txBody>
      </p:sp>
    </p:spTree>
    <p:extLst>
      <p:ext uri="{BB962C8B-B14F-4D97-AF65-F5344CB8AC3E}">
        <p14:creationId xmlns:p14="http://schemas.microsoft.com/office/powerpoint/2010/main" val="7015149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65F338C-9016-4579-A1A7-2A8C3D6B733E}" type="datetimeFigureOut">
              <a:rPr lang="en-US" smtClean="0"/>
              <a:t>11/13/2018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B749E1-7663-4F7B-943A-D2819F4D1006}" type="slidenum">
              <a:rPr lang="en-US" smtClean="0"/>
              <a:t>‹#›</a:t>
            </a:fld>
            <a:endParaRPr lang="en-US"/>
          </a:p>
        </p:txBody>
      </p:sp>
    </p:spTree>
    <p:extLst>
      <p:ext uri="{BB962C8B-B14F-4D97-AF65-F5344CB8AC3E}">
        <p14:creationId xmlns:p14="http://schemas.microsoft.com/office/powerpoint/2010/main" val="3757296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65F338C-9016-4579-A1A7-2A8C3D6B733E}" type="datetimeFigureOut">
              <a:rPr lang="en-US" smtClean="0"/>
              <a:t>11/13/2018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B749E1-7663-4F7B-943A-D2819F4D1006}" type="slidenum">
              <a:rPr lang="en-US" smtClean="0"/>
              <a:t>‹#›</a:t>
            </a:fld>
            <a:endParaRPr lang="en-US"/>
          </a:p>
        </p:txBody>
      </p:sp>
    </p:spTree>
    <p:extLst>
      <p:ext uri="{BB962C8B-B14F-4D97-AF65-F5344CB8AC3E}">
        <p14:creationId xmlns:p14="http://schemas.microsoft.com/office/powerpoint/2010/main" val="22753911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65F338C-9016-4579-A1A7-2A8C3D6B733E}" type="datetimeFigureOut">
              <a:rPr lang="en-US" smtClean="0"/>
              <a:t>11/13/2018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B749E1-7663-4F7B-943A-D2819F4D1006}" type="slidenum">
              <a:rPr lang="en-US" smtClean="0"/>
              <a:t>‹#›</a:t>
            </a:fld>
            <a:endParaRPr lang="en-US"/>
          </a:p>
        </p:txBody>
      </p:sp>
    </p:spTree>
    <p:extLst>
      <p:ext uri="{BB962C8B-B14F-4D97-AF65-F5344CB8AC3E}">
        <p14:creationId xmlns:p14="http://schemas.microsoft.com/office/powerpoint/2010/main" val="42189987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5F338C-9016-4579-A1A7-2A8C3D6B733E}" type="datetimeFigureOut">
              <a:rPr lang="en-US" smtClean="0"/>
              <a:t>11/13/2018</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B749E1-7663-4F7B-943A-D2819F4D1006}" type="slidenum">
              <a:rPr lang="en-US" smtClean="0"/>
              <a:t>‹#›</a:t>
            </a:fld>
            <a:endParaRPr lang="en-US"/>
          </a:p>
        </p:txBody>
      </p:sp>
    </p:spTree>
    <p:extLst>
      <p:ext uri="{BB962C8B-B14F-4D97-AF65-F5344CB8AC3E}">
        <p14:creationId xmlns:p14="http://schemas.microsoft.com/office/powerpoint/2010/main" val="3033766237"/>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9.tmp"/></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054" y="215900"/>
            <a:ext cx="8736524" cy="6375400"/>
          </a:xfrm>
          <a:prstGeom prst="rect">
            <a:avLst/>
          </a:prstGeom>
          <a:solidFill>
            <a:srgbClr val="92D05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prstTxWarp prst="textNoShape">
              <a:avLst/>
            </a:prstTxWarp>
            <a:noAutofit/>
          </a:bodyPr>
          <a:lstStyle/>
          <a:p>
            <a:pPr algn="ctr"/>
            <a:endParaRPr lang="en-US" sz="1013"/>
          </a:p>
        </p:txBody>
      </p:sp>
      <p:pic>
        <p:nvPicPr>
          <p:cNvPr id="5" name="Picture 2" descr="http://www.theflashlist.com/assets/venue/us/tx/neast/dallas/arts/perform/theater/attperformingartscenter/wylytheatre/img/WylyTheatre-Exterior2-IwanBaan-5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125" y="1303656"/>
            <a:ext cx="8080382" cy="371697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2781761" y="6006353"/>
            <a:ext cx="6205817" cy="584947"/>
          </a:xfrm>
        </p:spPr>
        <p:txBody>
          <a:bodyPr anchor="t">
            <a:normAutofit fontScale="90000"/>
          </a:bodyPr>
          <a:lstStyle/>
          <a:p>
            <a:r>
              <a:rPr lang="en-US" sz="3000" b="1" cap="small" dirty="0"/>
              <a:t>Traci McKinney</a:t>
            </a:r>
            <a:r>
              <a:rPr lang="en-US" sz="2700" b="1" cap="small" dirty="0"/>
              <a:t> – </a:t>
            </a:r>
            <a:r>
              <a:rPr lang="en-US" sz="2700" b="1" i="1" cap="small" dirty="0"/>
              <a:t>Director of Ticketing Services</a:t>
            </a:r>
          </a:p>
        </p:txBody>
      </p:sp>
      <p:sp>
        <p:nvSpPr>
          <p:cNvPr id="3" name="Subtitle 2"/>
          <p:cNvSpPr>
            <a:spLocks noGrp="1"/>
          </p:cNvSpPr>
          <p:nvPr>
            <p:ph type="subTitle" idx="1"/>
          </p:nvPr>
        </p:nvSpPr>
        <p:spPr>
          <a:xfrm>
            <a:off x="251054" y="0"/>
            <a:ext cx="6977342" cy="1164062"/>
          </a:xfrm>
        </p:spPr>
        <p:txBody>
          <a:bodyPr anchor="b">
            <a:noAutofit/>
          </a:bodyPr>
          <a:lstStyle/>
          <a:p>
            <a:pPr algn="l"/>
            <a:r>
              <a:rPr lang="en-US" sz="4950" cap="small" dirty="0">
                <a:solidFill>
                  <a:schemeClr val="bg1"/>
                </a:solidFill>
                <a:effectLst>
                  <a:outerShdw blurRad="38100" dist="38100" dir="2700000" algn="tl">
                    <a:srgbClr val="000000">
                      <a:alpha val="43137"/>
                    </a:srgbClr>
                  </a:outerShdw>
                </a:effectLst>
              </a:rPr>
              <a:t>Dallas Theater Center</a:t>
            </a:r>
          </a:p>
        </p:txBody>
      </p:sp>
    </p:spTree>
    <p:extLst>
      <p:ext uri="{BB962C8B-B14F-4D97-AF65-F5344CB8AC3E}">
        <p14:creationId xmlns:p14="http://schemas.microsoft.com/office/powerpoint/2010/main" val="5464020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79832"/>
            <a:ext cx="9144000" cy="939737"/>
          </a:xfrm>
          <a:prstGeom prst="rect">
            <a:avLst/>
          </a:prstGeom>
          <a:solidFill>
            <a:srgbClr val="92D05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950" cap="small" dirty="0">
                <a:solidFill>
                  <a:schemeClr val="bg1"/>
                </a:solidFill>
              </a:rPr>
              <a:t>5-Minute Tessitura</a:t>
            </a:r>
          </a:p>
        </p:txBody>
      </p:sp>
      <p:sp>
        <p:nvSpPr>
          <p:cNvPr id="7" name="Rectangle 6"/>
          <p:cNvSpPr/>
          <p:nvPr/>
        </p:nvSpPr>
        <p:spPr>
          <a:xfrm>
            <a:off x="1351130" y="2159098"/>
            <a:ext cx="6724935" cy="26101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200" cap="small" dirty="0">
                <a:solidFill>
                  <a:schemeClr val="tx1"/>
                </a:solidFill>
              </a:rPr>
              <a:t>Pricing Rules</a:t>
            </a:r>
            <a:endParaRPr lang="en-US" sz="1000" dirty="0">
              <a:solidFill>
                <a:schemeClr val="tx1"/>
              </a:solidFill>
            </a:endParaRPr>
          </a:p>
        </p:txBody>
      </p:sp>
      <p:grpSp>
        <p:nvGrpSpPr>
          <p:cNvPr id="10" name="Group 9"/>
          <p:cNvGrpSpPr/>
          <p:nvPr/>
        </p:nvGrpSpPr>
        <p:grpSpPr>
          <a:xfrm>
            <a:off x="6582336" y="6211669"/>
            <a:ext cx="2561664" cy="646331"/>
            <a:chOff x="7252448" y="6172202"/>
            <a:chExt cx="3415552" cy="861775"/>
          </a:xfrm>
          <a:effectLst>
            <a:outerShdw blurRad="50800" dist="38100" dir="5400000" algn="t" rotWithShape="0">
              <a:prstClr val="black">
                <a:alpha val="40000"/>
              </a:prstClr>
            </a:outerShdw>
          </a:effectLst>
        </p:grpSpPr>
        <p:sp>
          <p:nvSpPr>
            <p:cNvPr id="11" name="Rectangle 10"/>
            <p:cNvSpPr/>
            <p:nvPr/>
          </p:nvSpPr>
          <p:spPr>
            <a:xfrm>
              <a:off x="7252448" y="6172202"/>
              <a:ext cx="3415552" cy="44375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 name="TextBox 11"/>
            <p:cNvSpPr txBox="1"/>
            <p:nvPr/>
          </p:nvSpPr>
          <p:spPr>
            <a:xfrm>
              <a:off x="7501219" y="6172202"/>
              <a:ext cx="2918012" cy="861775"/>
            </a:xfrm>
            <a:prstGeom prst="rect">
              <a:avLst/>
            </a:prstGeom>
            <a:noFill/>
          </p:spPr>
          <p:txBody>
            <a:bodyPr wrap="square" rtlCol="0">
              <a:spAutoFit/>
            </a:bodyPr>
            <a:lstStyle/>
            <a:p>
              <a:pPr algn="ctr"/>
              <a:r>
                <a:rPr lang="en-US" cap="small" dirty="0">
                  <a:solidFill>
                    <a:schemeClr val="bg1"/>
                  </a:solidFill>
                </a:rPr>
                <a:t>Dallas Theater Center</a:t>
              </a:r>
            </a:p>
            <a:p>
              <a:endParaRPr lang="en-US" dirty="0">
                <a:solidFill>
                  <a:schemeClr val="bg1"/>
                </a:solidFill>
              </a:endParaRPr>
            </a:p>
          </p:txBody>
        </p:sp>
      </p:grpSp>
    </p:spTree>
    <p:extLst>
      <p:ext uri="{BB962C8B-B14F-4D97-AF65-F5344CB8AC3E}">
        <p14:creationId xmlns:p14="http://schemas.microsoft.com/office/powerpoint/2010/main" val="4806230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21542" y="1740510"/>
            <a:ext cx="8055591" cy="38959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cap="small" dirty="0">
                <a:solidFill>
                  <a:schemeClr val="tx1"/>
                </a:solidFill>
              </a:rPr>
              <a:t> </a:t>
            </a:r>
            <a:r>
              <a:rPr lang="en-US" sz="3600" cap="small" dirty="0">
                <a:solidFill>
                  <a:schemeClr val="tx1"/>
                </a:solidFill>
              </a:rPr>
              <a:t>Pricing rules are used to trigger automatic price changes and deliver messages based on selected order, product, and constituent criteria. </a:t>
            </a:r>
            <a:endParaRPr lang="en-US" sz="3200" cap="small" dirty="0">
              <a:solidFill>
                <a:schemeClr val="tx1"/>
              </a:solidFill>
            </a:endParaRPr>
          </a:p>
          <a:p>
            <a:pPr algn="ctr"/>
            <a:endParaRPr lang="en-US" cap="small" dirty="0">
              <a:solidFill>
                <a:schemeClr val="tx1"/>
              </a:solidFill>
            </a:endParaRPr>
          </a:p>
          <a:p>
            <a:pPr algn="ctr"/>
            <a:r>
              <a:rPr lang="en-US" sz="2400" cap="small" dirty="0">
                <a:solidFill>
                  <a:schemeClr val="tx1"/>
                </a:solidFill>
              </a:rPr>
              <a:t>NOTE: Pricing Rules do not necessarily replace Offers on the web. Offers are still used to hide Price Types, display discount pricing before an item is added to the cart, limit seats per order, and prompt a Mode of Sale change on the web.</a:t>
            </a:r>
          </a:p>
          <a:p>
            <a:pPr algn="ctr"/>
            <a:endParaRPr lang="en-US" sz="375" dirty="0">
              <a:solidFill>
                <a:schemeClr val="tx1"/>
              </a:solidFill>
            </a:endParaRPr>
          </a:p>
        </p:txBody>
      </p:sp>
      <p:sp>
        <p:nvSpPr>
          <p:cNvPr id="6" name="Rectangle 5"/>
          <p:cNvSpPr/>
          <p:nvPr/>
        </p:nvSpPr>
        <p:spPr>
          <a:xfrm>
            <a:off x="0" y="292532"/>
            <a:ext cx="9144000" cy="939737"/>
          </a:xfrm>
          <a:prstGeom prst="rect">
            <a:avLst/>
          </a:prstGeom>
          <a:solidFill>
            <a:srgbClr val="92D05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950" cap="small" dirty="0">
                <a:solidFill>
                  <a:schemeClr val="bg1"/>
                </a:solidFill>
              </a:rPr>
              <a:t>What Are Pricing Rules?</a:t>
            </a:r>
          </a:p>
        </p:txBody>
      </p:sp>
      <p:grpSp>
        <p:nvGrpSpPr>
          <p:cNvPr id="8" name="Group 7"/>
          <p:cNvGrpSpPr/>
          <p:nvPr/>
        </p:nvGrpSpPr>
        <p:grpSpPr>
          <a:xfrm>
            <a:off x="6582336" y="6211669"/>
            <a:ext cx="2561664" cy="646331"/>
            <a:chOff x="7252448" y="6172202"/>
            <a:chExt cx="3415552" cy="861775"/>
          </a:xfrm>
          <a:effectLst>
            <a:outerShdw blurRad="50800" dist="38100" dir="5400000" algn="t" rotWithShape="0">
              <a:prstClr val="black">
                <a:alpha val="40000"/>
              </a:prstClr>
            </a:outerShdw>
          </a:effectLst>
        </p:grpSpPr>
        <p:sp>
          <p:nvSpPr>
            <p:cNvPr id="10" name="Rectangle 9"/>
            <p:cNvSpPr/>
            <p:nvPr/>
          </p:nvSpPr>
          <p:spPr>
            <a:xfrm>
              <a:off x="7252448" y="6172202"/>
              <a:ext cx="3415552" cy="44375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1" name="TextBox 10"/>
            <p:cNvSpPr txBox="1"/>
            <p:nvPr/>
          </p:nvSpPr>
          <p:spPr>
            <a:xfrm>
              <a:off x="7501219" y="6172202"/>
              <a:ext cx="2918012" cy="861775"/>
            </a:xfrm>
            <a:prstGeom prst="rect">
              <a:avLst/>
            </a:prstGeom>
            <a:noFill/>
          </p:spPr>
          <p:txBody>
            <a:bodyPr wrap="square" rtlCol="0">
              <a:spAutoFit/>
            </a:bodyPr>
            <a:lstStyle/>
            <a:p>
              <a:pPr algn="ctr"/>
              <a:r>
                <a:rPr lang="en-US" cap="small" dirty="0">
                  <a:solidFill>
                    <a:schemeClr val="bg1"/>
                  </a:solidFill>
                </a:rPr>
                <a:t>Dallas Theater Center</a:t>
              </a:r>
            </a:p>
            <a:p>
              <a:endParaRPr lang="en-US" dirty="0">
                <a:solidFill>
                  <a:schemeClr val="bg1"/>
                </a:solidFill>
              </a:endParaRPr>
            </a:p>
          </p:txBody>
        </p:sp>
      </p:grpSp>
    </p:spTree>
    <p:extLst>
      <p:ext uri="{BB962C8B-B14F-4D97-AF65-F5344CB8AC3E}">
        <p14:creationId xmlns:p14="http://schemas.microsoft.com/office/powerpoint/2010/main" val="24792791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p:cNvGrpSpPr/>
          <p:nvPr/>
        </p:nvGrpSpPr>
        <p:grpSpPr>
          <a:xfrm>
            <a:off x="6582336" y="6244598"/>
            <a:ext cx="2561664" cy="646331"/>
            <a:chOff x="7252448" y="6172202"/>
            <a:chExt cx="3415552" cy="861775"/>
          </a:xfrm>
          <a:effectLst>
            <a:outerShdw blurRad="50800" dist="38100" dir="5400000" algn="t" rotWithShape="0">
              <a:prstClr val="black">
                <a:alpha val="40000"/>
              </a:prstClr>
            </a:outerShdw>
          </a:effectLst>
        </p:grpSpPr>
        <p:sp>
          <p:nvSpPr>
            <p:cNvPr id="19" name="Rectangle 18"/>
            <p:cNvSpPr/>
            <p:nvPr/>
          </p:nvSpPr>
          <p:spPr>
            <a:xfrm>
              <a:off x="7252448" y="6172202"/>
              <a:ext cx="3415552" cy="44375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0" name="TextBox 19"/>
            <p:cNvSpPr txBox="1"/>
            <p:nvPr/>
          </p:nvSpPr>
          <p:spPr>
            <a:xfrm>
              <a:off x="7501219" y="6172202"/>
              <a:ext cx="2918012" cy="861775"/>
            </a:xfrm>
            <a:prstGeom prst="rect">
              <a:avLst/>
            </a:prstGeom>
            <a:noFill/>
          </p:spPr>
          <p:txBody>
            <a:bodyPr wrap="square" rtlCol="0">
              <a:spAutoFit/>
            </a:bodyPr>
            <a:lstStyle/>
            <a:p>
              <a:pPr algn="ctr"/>
              <a:r>
                <a:rPr lang="en-US" cap="small" dirty="0">
                  <a:solidFill>
                    <a:schemeClr val="bg1"/>
                  </a:solidFill>
                </a:rPr>
                <a:t>Dallas Theater Center</a:t>
              </a:r>
            </a:p>
            <a:p>
              <a:endParaRPr lang="en-US" dirty="0">
                <a:solidFill>
                  <a:schemeClr val="bg1"/>
                </a:solidFill>
              </a:endParaRPr>
            </a:p>
          </p:txBody>
        </p:sp>
      </p:grpSp>
      <p:sp>
        <p:nvSpPr>
          <p:cNvPr id="8" name="TextBox 7"/>
          <p:cNvSpPr txBox="1"/>
          <p:nvPr/>
        </p:nvSpPr>
        <p:spPr>
          <a:xfrm>
            <a:off x="135778" y="191071"/>
            <a:ext cx="6277536" cy="461665"/>
          </a:xfrm>
          <a:prstGeom prst="rect">
            <a:avLst/>
          </a:prstGeom>
          <a:noFill/>
        </p:spPr>
        <p:txBody>
          <a:bodyPr wrap="square" rtlCol="0">
            <a:spAutoFit/>
          </a:bodyPr>
          <a:lstStyle/>
          <a:p>
            <a:r>
              <a:rPr lang="en-US" sz="2400" dirty="0"/>
              <a:t>Where Can I Find Pricing Rules?</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9802" y="828679"/>
            <a:ext cx="7086598" cy="5097378"/>
          </a:xfrm>
          <a:prstGeom prst="rect">
            <a:avLst/>
          </a:prstGeom>
        </p:spPr>
      </p:pic>
    </p:spTree>
    <p:extLst>
      <p:ext uri="{BB962C8B-B14F-4D97-AF65-F5344CB8AC3E}">
        <p14:creationId xmlns:p14="http://schemas.microsoft.com/office/powerpoint/2010/main" val="5350391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p:cNvGrpSpPr/>
          <p:nvPr/>
        </p:nvGrpSpPr>
        <p:grpSpPr>
          <a:xfrm>
            <a:off x="6582336" y="6211668"/>
            <a:ext cx="2561664" cy="646332"/>
            <a:chOff x="7252448" y="6172202"/>
            <a:chExt cx="3415552" cy="861776"/>
          </a:xfrm>
          <a:effectLst>
            <a:outerShdw blurRad="50800" dist="38100" dir="5400000" algn="t" rotWithShape="0">
              <a:prstClr val="black">
                <a:alpha val="40000"/>
              </a:prstClr>
            </a:outerShdw>
          </a:effectLst>
        </p:grpSpPr>
        <p:sp>
          <p:nvSpPr>
            <p:cNvPr id="19" name="Rectangle 18"/>
            <p:cNvSpPr/>
            <p:nvPr/>
          </p:nvSpPr>
          <p:spPr>
            <a:xfrm>
              <a:off x="7252448" y="6172202"/>
              <a:ext cx="3415552" cy="44375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0" name="TextBox 19"/>
            <p:cNvSpPr txBox="1"/>
            <p:nvPr/>
          </p:nvSpPr>
          <p:spPr>
            <a:xfrm>
              <a:off x="7501219" y="6172203"/>
              <a:ext cx="2918012" cy="861775"/>
            </a:xfrm>
            <a:prstGeom prst="rect">
              <a:avLst/>
            </a:prstGeom>
            <a:noFill/>
          </p:spPr>
          <p:txBody>
            <a:bodyPr wrap="square" rtlCol="0">
              <a:spAutoFit/>
            </a:bodyPr>
            <a:lstStyle/>
            <a:p>
              <a:pPr algn="ctr"/>
              <a:r>
                <a:rPr lang="en-US" cap="small" dirty="0">
                  <a:solidFill>
                    <a:schemeClr val="bg1"/>
                  </a:solidFill>
                </a:rPr>
                <a:t>Dallas Theater Center</a:t>
              </a:r>
            </a:p>
            <a:p>
              <a:endParaRPr lang="en-US" dirty="0">
                <a:solidFill>
                  <a:schemeClr val="bg1"/>
                </a:solidFill>
              </a:endParaRPr>
            </a:p>
          </p:txBody>
        </p:sp>
      </p:grpSp>
      <p:sp>
        <p:nvSpPr>
          <p:cNvPr id="8" name="TextBox 7"/>
          <p:cNvSpPr txBox="1"/>
          <p:nvPr/>
        </p:nvSpPr>
        <p:spPr>
          <a:xfrm>
            <a:off x="304800" y="203771"/>
            <a:ext cx="6277536" cy="461665"/>
          </a:xfrm>
          <a:prstGeom prst="rect">
            <a:avLst/>
          </a:prstGeom>
          <a:noFill/>
        </p:spPr>
        <p:txBody>
          <a:bodyPr wrap="square" rtlCol="0">
            <a:spAutoFit/>
          </a:bodyPr>
          <a:lstStyle/>
          <a:p>
            <a:r>
              <a:rPr lang="en-US" sz="2400" dirty="0"/>
              <a:t>Pricing Rule Setup – Pricing Rule Tab</a:t>
            </a:r>
          </a:p>
        </p:txBody>
      </p:sp>
      <p:pic>
        <p:nvPicPr>
          <p:cNvPr id="3" name="Picture 2"/>
          <p:cNvPicPr>
            <a:picLocks noChangeAspect="1"/>
          </p:cNvPicPr>
          <p:nvPr/>
        </p:nvPicPr>
        <p:blipFill>
          <a:blip r:embed="rId2"/>
          <a:stretch>
            <a:fillRect/>
          </a:stretch>
        </p:blipFill>
        <p:spPr>
          <a:xfrm>
            <a:off x="893575" y="929485"/>
            <a:ext cx="7462263" cy="4810915"/>
          </a:xfrm>
          <a:prstGeom prst="rect">
            <a:avLst/>
          </a:prstGeom>
        </p:spPr>
      </p:pic>
    </p:spTree>
    <p:extLst>
      <p:ext uri="{BB962C8B-B14F-4D97-AF65-F5344CB8AC3E}">
        <p14:creationId xmlns:p14="http://schemas.microsoft.com/office/powerpoint/2010/main" val="38934461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095377" y="1740510"/>
            <a:ext cx="7581758" cy="38959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28604" indent="-428604">
              <a:buFont typeface="Arial" panose="020B0604020202020204" pitchFamily="34" charset="0"/>
              <a:buChar char="•"/>
            </a:pPr>
            <a:r>
              <a:rPr lang="en-US" sz="3000" dirty="0">
                <a:solidFill>
                  <a:schemeClr val="tx1"/>
                </a:solidFill>
              </a:rPr>
              <a:t>Product Only  </a:t>
            </a:r>
            <a:r>
              <a:rPr lang="en-US" sz="2400" dirty="0">
                <a:solidFill>
                  <a:schemeClr val="tx1"/>
                </a:solidFill>
              </a:rPr>
              <a:t>(for basic discounts)</a:t>
            </a:r>
          </a:p>
          <a:p>
            <a:pPr marL="428604" indent="-428604">
              <a:buFont typeface="Arial" panose="020B0604020202020204" pitchFamily="34" charset="0"/>
              <a:buChar char="•"/>
            </a:pPr>
            <a:r>
              <a:rPr lang="en-US" sz="3000" dirty="0">
                <a:solidFill>
                  <a:schemeClr val="tx1"/>
                </a:solidFill>
              </a:rPr>
              <a:t>Seat Volume  </a:t>
            </a:r>
            <a:r>
              <a:rPr lang="en-US" sz="2400" dirty="0">
                <a:solidFill>
                  <a:schemeClr val="tx1"/>
                </a:solidFill>
              </a:rPr>
              <a:t>(group discounts)</a:t>
            </a:r>
          </a:p>
          <a:p>
            <a:pPr marL="428604" indent="-428604">
              <a:buFont typeface="Arial" panose="020B0604020202020204" pitchFamily="34" charset="0"/>
              <a:buChar char="•"/>
            </a:pPr>
            <a:r>
              <a:rPr lang="en-US" sz="3000" dirty="0">
                <a:solidFill>
                  <a:schemeClr val="tx1"/>
                </a:solidFill>
              </a:rPr>
              <a:t>Multiple Price Type </a:t>
            </a:r>
            <a:r>
              <a:rPr lang="en-US" sz="2400" dirty="0">
                <a:solidFill>
                  <a:schemeClr val="tx1"/>
                </a:solidFill>
              </a:rPr>
              <a:t>(family discounts)</a:t>
            </a:r>
            <a:endParaRPr lang="en-US" sz="3000" dirty="0">
              <a:solidFill>
                <a:schemeClr val="tx1"/>
              </a:solidFill>
            </a:endParaRPr>
          </a:p>
          <a:p>
            <a:pPr marL="428604" indent="-428604">
              <a:buFont typeface="Arial" panose="020B0604020202020204" pitchFamily="34" charset="0"/>
              <a:buChar char="•"/>
            </a:pPr>
            <a:r>
              <a:rPr lang="en-US" sz="3000" dirty="0">
                <a:solidFill>
                  <a:schemeClr val="tx1"/>
                </a:solidFill>
              </a:rPr>
              <a:t>Product Volume  </a:t>
            </a:r>
            <a:r>
              <a:rPr lang="en-US" sz="2400" dirty="0">
                <a:solidFill>
                  <a:schemeClr val="tx1"/>
                </a:solidFill>
              </a:rPr>
              <a:t>(for bundling or faux-packages)</a:t>
            </a:r>
            <a:endParaRPr lang="en-US" sz="3000" dirty="0">
              <a:solidFill>
                <a:schemeClr val="tx1"/>
              </a:solidFill>
            </a:endParaRPr>
          </a:p>
          <a:p>
            <a:pPr marL="428604" indent="-428604">
              <a:buFont typeface="Arial" panose="020B0604020202020204" pitchFamily="34" charset="0"/>
              <a:buChar char="•"/>
            </a:pPr>
            <a:r>
              <a:rPr lang="en-US" sz="3000" dirty="0">
                <a:solidFill>
                  <a:schemeClr val="tx1"/>
                </a:solidFill>
              </a:rPr>
              <a:t>Add On </a:t>
            </a:r>
            <a:r>
              <a:rPr lang="en-US" sz="2400" dirty="0">
                <a:solidFill>
                  <a:schemeClr val="tx1"/>
                </a:solidFill>
              </a:rPr>
              <a:t>(i.e. Subscriber discounts)</a:t>
            </a:r>
            <a:endParaRPr lang="en-US" sz="3000" dirty="0">
              <a:solidFill>
                <a:schemeClr val="tx1"/>
              </a:solidFill>
            </a:endParaRPr>
          </a:p>
          <a:p>
            <a:pPr marL="428604" indent="-428604">
              <a:buFont typeface="Arial" panose="020B0604020202020204" pitchFamily="34" charset="0"/>
              <a:buChar char="•"/>
            </a:pPr>
            <a:r>
              <a:rPr lang="en-US" sz="3000" dirty="0">
                <a:solidFill>
                  <a:schemeClr val="tx1"/>
                </a:solidFill>
              </a:rPr>
              <a:t>Buy One Get One  </a:t>
            </a:r>
            <a:r>
              <a:rPr lang="en-US" sz="2400" dirty="0">
                <a:solidFill>
                  <a:schemeClr val="tx1"/>
                </a:solidFill>
              </a:rPr>
              <a:t>(buy something get something)</a:t>
            </a:r>
          </a:p>
          <a:p>
            <a:pPr marL="428604" indent="-428604">
              <a:buFont typeface="Arial" panose="020B0604020202020204" pitchFamily="34" charset="0"/>
              <a:buChar char="•"/>
            </a:pPr>
            <a:r>
              <a:rPr lang="en-US" sz="3000" dirty="0">
                <a:solidFill>
                  <a:schemeClr val="tx1"/>
                </a:solidFill>
              </a:rPr>
              <a:t>Message Only </a:t>
            </a:r>
            <a:r>
              <a:rPr lang="en-US" sz="2100" dirty="0">
                <a:solidFill>
                  <a:schemeClr val="tx1"/>
                </a:solidFill>
              </a:rPr>
              <a:t>(displays a message to box office/customer)</a:t>
            </a:r>
            <a:endParaRPr lang="en-US" sz="3000" dirty="0">
              <a:solidFill>
                <a:schemeClr val="tx1"/>
              </a:solidFill>
            </a:endParaRPr>
          </a:p>
          <a:p>
            <a:pPr algn="ctr"/>
            <a:endParaRPr lang="en-US" sz="375" dirty="0">
              <a:solidFill>
                <a:schemeClr val="tx1"/>
              </a:solidFill>
            </a:endParaRPr>
          </a:p>
        </p:txBody>
      </p:sp>
      <p:sp>
        <p:nvSpPr>
          <p:cNvPr id="6" name="Rectangle 5"/>
          <p:cNvSpPr/>
          <p:nvPr/>
        </p:nvSpPr>
        <p:spPr>
          <a:xfrm>
            <a:off x="0" y="229032"/>
            <a:ext cx="9144000" cy="939737"/>
          </a:xfrm>
          <a:prstGeom prst="rect">
            <a:avLst/>
          </a:prstGeom>
          <a:solidFill>
            <a:srgbClr val="92D05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950" cap="small" dirty="0">
                <a:solidFill>
                  <a:schemeClr val="bg1"/>
                </a:solidFill>
              </a:rPr>
              <a:t>Types of Pricing Rules</a:t>
            </a:r>
          </a:p>
        </p:txBody>
      </p:sp>
      <p:grpSp>
        <p:nvGrpSpPr>
          <p:cNvPr id="8" name="Group 7"/>
          <p:cNvGrpSpPr/>
          <p:nvPr/>
        </p:nvGrpSpPr>
        <p:grpSpPr>
          <a:xfrm>
            <a:off x="6582336" y="6308237"/>
            <a:ext cx="2561664" cy="646331"/>
            <a:chOff x="7252448" y="6172202"/>
            <a:chExt cx="3415552" cy="861775"/>
          </a:xfrm>
          <a:effectLst>
            <a:outerShdw blurRad="50800" dist="38100" dir="5400000" algn="t" rotWithShape="0">
              <a:prstClr val="black">
                <a:alpha val="40000"/>
              </a:prstClr>
            </a:outerShdw>
          </a:effectLst>
        </p:grpSpPr>
        <p:sp>
          <p:nvSpPr>
            <p:cNvPr id="10" name="Rectangle 9"/>
            <p:cNvSpPr/>
            <p:nvPr/>
          </p:nvSpPr>
          <p:spPr>
            <a:xfrm>
              <a:off x="7252448" y="6172202"/>
              <a:ext cx="3415552" cy="44375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1" name="TextBox 10"/>
            <p:cNvSpPr txBox="1"/>
            <p:nvPr/>
          </p:nvSpPr>
          <p:spPr>
            <a:xfrm>
              <a:off x="7501219" y="6172202"/>
              <a:ext cx="2918012" cy="861775"/>
            </a:xfrm>
            <a:prstGeom prst="rect">
              <a:avLst/>
            </a:prstGeom>
            <a:noFill/>
          </p:spPr>
          <p:txBody>
            <a:bodyPr wrap="square" rtlCol="0">
              <a:spAutoFit/>
            </a:bodyPr>
            <a:lstStyle/>
            <a:p>
              <a:pPr algn="ctr"/>
              <a:r>
                <a:rPr lang="en-US" cap="small" dirty="0">
                  <a:solidFill>
                    <a:schemeClr val="bg1"/>
                  </a:solidFill>
                </a:rPr>
                <a:t>Dallas Theater Center</a:t>
              </a:r>
            </a:p>
            <a:p>
              <a:endParaRPr lang="en-US" dirty="0">
                <a:solidFill>
                  <a:schemeClr val="bg1"/>
                </a:solidFill>
              </a:endParaRPr>
            </a:p>
          </p:txBody>
        </p:sp>
      </p:grpSp>
    </p:spTree>
    <p:extLst>
      <p:ext uri="{BB962C8B-B14F-4D97-AF65-F5344CB8AC3E}">
        <p14:creationId xmlns:p14="http://schemas.microsoft.com/office/powerpoint/2010/main" val="2542791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p:cNvGrpSpPr/>
          <p:nvPr/>
        </p:nvGrpSpPr>
        <p:grpSpPr>
          <a:xfrm>
            <a:off x="6582336" y="6211669"/>
            <a:ext cx="2561664" cy="646331"/>
            <a:chOff x="7252448" y="6172202"/>
            <a:chExt cx="3415552" cy="861775"/>
          </a:xfrm>
          <a:effectLst>
            <a:outerShdw blurRad="50800" dist="38100" dir="5400000" algn="t" rotWithShape="0">
              <a:prstClr val="black">
                <a:alpha val="40000"/>
              </a:prstClr>
            </a:outerShdw>
          </a:effectLst>
        </p:grpSpPr>
        <p:sp>
          <p:nvSpPr>
            <p:cNvPr id="19" name="Rectangle 18"/>
            <p:cNvSpPr/>
            <p:nvPr/>
          </p:nvSpPr>
          <p:spPr>
            <a:xfrm>
              <a:off x="7252448" y="6172202"/>
              <a:ext cx="3415552" cy="44375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0" name="TextBox 19"/>
            <p:cNvSpPr txBox="1"/>
            <p:nvPr/>
          </p:nvSpPr>
          <p:spPr>
            <a:xfrm>
              <a:off x="7501219" y="6172202"/>
              <a:ext cx="2918012" cy="861775"/>
            </a:xfrm>
            <a:prstGeom prst="rect">
              <a:avLst/>
            </a:prstGeom>
            <a:noFill/>
          </p:spPr>
          <p:txBody>
            <a:bodyPr wrap="square" rtlCol="0">
              <a:spAutoFit/>
            </a:bodyPr>
            <a:lstStyle/>
            <a:p>
              <a:pPr algn="ctr"/>
              <a:r>
                <a:rPr lang="en-US" cap="small" dirty="0">
                  <a:solidFill>
                    <a:schemeClr val="bg1"/>
                  </a:solidFill>
                </a:rPr>
                <a:t>Dallas Theater Center</a:t>
              </a:r>
            </a:p>
            <a:p>
              <a:endParaRPr lang="en-US" dirty="0">
                <a:solidFill>
                  <a:schemeClr val="bg1"/>
                </a:solidFill>
              </a:endParaRPr>
            </a:p>
          </p:txBody>
        </p:sp>
      </p:grpSp>
      <p:sp>
        <p:nvSpPr>
          <p:cNvPr id="8" name="TextBox 7"/>
          <p:cNvSpPr txBox="1"/>
          <p:nvPr/>
        </p:nvSpPr>
        <p:spPr>
          <a:xfrm>
            <a:off x="304800" y="203769"/>
            <a:ext cx="6277536" cy="461665"/>
          </a:xfrm>
          <a:prstGeom prst="rect">
            <a:avLst/>
          </a:prstGeom>
          <a:noFill/>
        </p:spPr>
        <p:txBody>
          <a:bodyPr wrap="square" rtlCol="0">
            <a:spAutoFit/>
          </a:bodyPr>
          <a:lstStyle/>
          <a:p>
            <a:r>
              <a:rPr lang="en-US" sz="2400" dirty="0"/>
              <a:t>Pricing Rule Setup – Constituent Criteria Tab</a:t>
            </a:r>
          </a:p>
        </p:txBody>
      </p:sp>
      <p:pic>
        <p:nvPicPr>
          <p:cNvPr id="2" name="Picture 1"/>
          <p:cNvPicPr>
            <a:picLocks noChangeAspect="1"/>
          </p:cNvPicPr>
          <p:nvPr/>
        </p:nvPicPr>
        <p:blipFill>
          <a:blip r:embed="rId2"/>
          <a:stretch>
            <a:fillRect/>
          </a:stretch>
        </p:blipFill>
        <p:spPr>
          <a:xfrm>
            <a:off x="571271" y="1003300"/>
            <a:ext cx="8013384" cy="4546600"/>
          </a:xfrm>
          <a:prstGeom prst="rect">
            <a:avLst/>
          </a:prstGeom>
        </p:spPr>
      </p:pic>
    </p:spTree>
    <p:extLst>
      <p:ext uri="{BB962C8B-B14F-4D97-AF65-F5344CB8AC3E}">
        <p14:creationId xmlns:p14="http://schemas.microsoft.com/office/powerpoint/2010/main" val="20258212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939800" y="1740510"/>
            <a:ext cx="7737336" cy="38959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28604" indent="-428604">
              <a:buFont typeface="Arial" panose="020B0604020202020204" pitchFamily="34" charset="0"/>
              <a:buChar char="•"/>
            </a:pPr>
            <a:r>
              <a:rPr lang="en-US" sz="3600" dirty="0">
                <a:solidFill>
                  <a:schemeClr val="tx1"/>
                </a:solidFill>
              </a:rPr>
              <a:t>Product Criteria  </a:t>
            </a:r>
            <a:r>
              <a:rPr lang="en-US" sz="3200" dirty="0">
                <a:solidFill>
                  <a:schemeClr val="tx1"/>
                </a:solidFill>
              </a:rPr>
              <a:t>(what they’re buying)</a:t>
            </a:r>
          </a:p>
          <a:p>
            <a:pPr marL="428604" indent="-428604">
              <a:buFont typeface="Arial" panose="020B0604020202020204" pitchFamily="34" charset="0"/>
              <a:buChar char="•"/>
            </a:pPr>
            <a:r>
              <a:rPr lang="en-US" sz="3600" dirty="0">
                <a:solidFill>
                  <a:schemeClr val="tx1"/>
                </a:solidFill>
              </a:rPr>
              <a:t>Constituent Criteria </a:t>
            </a:r>
            <a:r>
              <a:rPr lang="en-US" sz="3200" dirty="0">
                <a:solidFill>
                  <a:schemeClr val="tx1"/>
                </a:solidFill>
              </a:rPr>
              <a:t>(who is buying)</a:t>
            </a:r>
          </a:p>
          <a:p>
            <a:pPr marL="771487" lvl="1" indent="-428604">
              <a:buFont typeface="Arial" panose="020B0604020202020204" pitchFamily="34" charset="0"/>
              <a:buChar char="•"/>
            </a:pPr>
            <a:r>
              <a:rPr lang="en-US" sz="3200" dirty="0">
                <a:solidFill>
                  <a:schemeClr val="tx1"/>
                </a:solidFill>
              </a:rPr>
              <a:t>Attribute</a:t>
            </a:r>
          </a:p>
          <a:p>
            <a:pPr marL="771487" lvl="1" indent="-428604">
              <a:buFont typeface="Arial" panose="020B0604020202020204" pitchFamily="34" charset="0"/>
              <a:buChar char="•"/>
            </a:pPr>
            <a:r>
              <a:rPr lang="en-US" sz="3200" dirty="0">
                <a:solidFill>
                  <a:schemeClr val="tx1"/>
                </a:solidFill>
              </a:rPr>
              <a:t>Constituency</a:t>
            </a:r>
          </a:p>
          <a:p>
            <a:pPr marL="771487" lvl="1" indent="-428604">
              <a:buFont typeface="Arial" panose="020B0604020202020204" pitchFamily="34" charset="0"/>
              <a:buChar char="•"/>
            </a:pPr>
            <a:r>
              <a:rPr lang="en-US" sz="3200" dirty="0">
                <a:solidFill>
                  <a:schemeClr val="tx1"/>
                </a:solidFill>
              </a:rPr>
              <a:t>List/Exclusion List</a:t>
            </a:r>
          </a:p>
          <a:p>
            <a:pPr marL="771487" lvl="1" indent="-428604">
              <a:buFont typeface="Arial" panose="020B0604020202020204" pitchFamily="34" charset="0"/>
              <a:buChar char="•"/>
            </a:pPr>
            <a:r>
              <a:rPr lang="en-US" sz="3200" dirty="0">
                <a:solidFill>
                  <a:schemeClr val="tx1"/>
                </a:solidFill>
              </a:rPr>
              <a:t>Promoted Appeal/Source</a:t>
            </a:r>
          </a:p>
          <a:p>
            <a:pPr marL="771487" lvl="1" indent="-428604">
              <a:buFont typeface="Arial" panose="020B0604020202020204" pitchFamily="34" charset="0"/>
              <a:buChar char="•"/>
            </a:pPr>
            <a:r>
              <a:rPr lang="en-US" sz="3200" dirty="0">
                <a:solidFill>
                  <a:schemeClr val="tx1"/>
                </a:solidFill>
              </a:rPr>
              <a:t>Ranking</a:t>
            </a:r>
          </a:p>
          <a:p>
            <a:pPr algn="ctr"/>
            <a:endParaRPr lang="en-US" sz="600" dirty="0">
              <a:solidFill>
                <a:schemeClr val="tx1"/>
              </a:solidFill>
            </a:endParaRPr>
          </a:p>
        </p:txBody>
      </p:sp>
      <p:sp>
        <p:nvSpPr>
          <p:cNvPr id="6" name="Rectangle 5"/>
          <p:cNvSpPr/>
          <p:nvPr/>
        </p:nvSpPr>
        <p:spPr>
          <a:xfrm>
            <a:off x="0" y="292532"/>
            <a:ext cx="9144000" cy="939737"/>
          </a:xfrm>
          <a:prstGeom prst="rect">
            <a:avLst/>
          </a:prstGeom>
          <a:solidFill>
            <a:srgbClr val="92D05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950" cap="small" dirty="0">
                <a:solidFill>
                  <a:schemeClr val="bg1"/>
                </a:solidFill>
              </a:rPr>
              <a:t>Types of Rule Criteria</a:t>
            </a:r>
          </a:p>
        </p:txBody>
      </p:sp>
      <p:grpSp>
        <p:nvGrpSpPr>
          <p:cNvPr id="8" name="Group 7"/>
          <p:cNvGrpSpPr/>
          <p:nvPr/>
        </p:nvGrpSpPr>
        <p:grpSpPr>
          <a:xfrm>
            <a:off x="6582336" y="6211669"/>
            <a:ext cx="2561664" cy="646331"/>
            <a:chOff x="7252448" y="6172202"/>
            <a:chExt cx="3415552" cy="861775"/>
          </a:xfrm>
          <a:effectLst>
            <a:outerShdw blurRad="50800" dist="38100" dir="5400000" algn="t" rotWithShape="0">
              <a:prstClr val="black">
                <a:alpha val="40000"/>
              </a:prstClr>
            </a:outerShdw>
          </a:effectLst>
        </p:grpSpPr>
        <p:sp>
          <p:nvSpPr>
            <p:cNvPr id="10" name="Rectangle 9"/>
            <p:cNvSpPr/>
            <p:nvPr/>
          </p:nvSpPr>
          <p:spPr>
            <a:xfrm>
              <a:off x="7252448" y="6172202"/>
              <a:ext cx="3415552" cy="44375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1" name="TextBox 10"/>
            <p:cNvSpPr txBox="1"/>
            <p:nvPr/>
          </p:nvSpPr>
          <p:spPr>
            <a:xfrm>
              <a:off x="7501219" y="6172202"/>
              <a:ext cx="2918012" cy="861775"/>
            </a:xfrm>
            <a:prstGeom prst="rect">
              <a:avLst/>
            </a:prstGeom>
            <a:noFill/>
          </p:spPr>
          <p:txBody>
            <a:bodyPr wrap="square" rtlCol="0">
              <a:spAutoFit/>
            </a:bodyPr>
            <a:lstStyle/>
            <a:p>
              <a:pPr algn="ctr"/>
              <a:r>
                <a:rPr lang="en-US" cap="small" dirty="0">
                  <a:solidFill>
                    <a:schemeClr val="bg1"/>
                  </a:solidFill>
                </a:rPr>
                <a:t>Dallas Theater Center</a:t>
              </a:r>
            </a:p>
            <a:p>
              <a:endParaRPr lang="en-US" dirty="0">
                <a:solidFill>
                  <a:schemeClr val="bg1"/>
                </a:solidFill>
              </a:endParaRPr>
            </a:p>
          </p:txBody>
        </p:sp>
      </p:grpSp>
    </p:spTree>
    <p:extLst>
      <p:ext uri="{BB962C8B-B14F-4D97-AF65-F5344CB8AC3E}">
        <p14:creationId xmlns:p14="http://schemas.microsoft.com/office/powerpoint/2010/main" val="29340003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p:cNvGrpSpPr/>
          <p:nvPr/>
        </p:nvGrpSpPr>
        <p:grpSpPr>
          <a:xfrm>
            <a:off x="6582336" y="6211669"/>
            <a:ext cx="2561664" cy="646331"/>
            <a:chOff x="7252448" y="6172202"/>
            <a:chExt cx="3415552" cy="861775"/>
          </a:xfrm>
          <a:effectLst>
            <a:outerShdw blurRad="50800" dist="38100" dir="5400000" algn="t" rotWithShape="0">
              <a:prstClr val="black">
                <a:alpha val="40000"/>
              </a:prstClr>
            </a:outerShdw>
          </a:effectLst>
        </p:grpSpPr>
        <p:sp>
          <p:nvSpPr>
            <p:cNvPr id="19" name="Rectangle 18"/>
            <p:cNvSpPr/>
            <p:nvPr/>
          </p:nvSpPr>
          <p:spPr>
            <a:xfrm>
              <a:off x="7252448" y="6172202"/>
              <a:ext cx="3415552" cy="44375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0" name="TextBox 19"/>
            <p:cNvSpPr txBox="1"/>
            <p:nvPr/>
          </p:nvSpPr>
          <p:spPr>
            <a:xfrm>
              <a:off x="7501219" y="6172202"/>
              <a:ext cx="2918012" cy="861775"/>
            </a:xfrm>
            <a:prstGeom prst="rect">
              <a:avLst/>
            </a:prstGeom>
            <a:noFill/>
          </p:spPr>
          <p:txBody>
            <a:bodyPr wrap="square" rtlCol="0">
              <a:spAutoFit/>
            </a:bodyPr>
            <a:lstStyle/>
            <a:p>
              <a:pPr algn="ctr"/>
              <a:r>
                <a:rPr lang="en-US" cap="small" dirty="0">
                  <a:solidFill>
                    <a:schemeClr val="bg1"/>
                  </a:solidFill>
                </a:rPr>
                <a:t>Dallas Theater Center</a:t>
              </a:r>
            </a:p>
            <a:p>
              <a:endParaRPr lang="en-US" dirty="0">
                <a:solidFill>
                  <a:schemeClr val="bg1"/>
                </a:solidFill>
              </a:endParaRPr>
            </a:p>
          </p:txBody>
        </p:sp>
      </p:grpSp>
      <p:sp>
        <p:nvSpPr>
          <p:cNvPr id="8" name="TextBox 7"/>
          <p:cNvSpPr txBox="1"/>
          <p:nvPr/>
        </p:nvSpPr>
        <p:spPr>
          <a:xfrm>
            <a:off x="148478" y="241871"/>
            <a:ext cx="6277536" cy="461665"/>
          </a:xfrm>
          <a:prstGeom prst="rect">
            <a:avLst/>
          </a:prstGeom>
          <a:noFill/>
        </p:spPr>
        <p:txBody>
          <a:bodyPr wrap="square" rtlCol="0">
            <a:spAutoFit/>
          </a:bodyPr>
          <a:lstStyle/>
          <a:p>
            <a:r>
              <a:rPr lang="en-US" sz="2400" dirty="0"/>
              <a:t>Pricing Rule Setup – Messaging Tab</a:t>
            </a:r>
          </a:p>
        </p:txBody>
      </p:sp>
      <p:pic>
        <p:nvPicPr>
          <p:cNvPr id="3" name="Picture 2"/>
          <p:cNvPicPr>
            <a:picLocks noChangeAspect="1"/>
          </p:cNvPicPr>
          <p:nvPr/>
        </p:nvPicPr>
        <p:blipFill>
          <a:blip r:embed="rId2"/>
          <a:stretch>
            <a:fillRect/>
          </a:stretch>
        </p:blipFill>
        <p:spPr>
          <a:xfrm>
            <a:off x="340287" y="1168266"/>
            <a:ext cx="8365705" cy="4241933"/>
          </a:xfrm>
          <a:prstGeom prst="rect">
            <a:avLst/>
          </a:prstGeom>
        </p:spPr>
      </p:pic>
    </p:spTree>
    <p:extLst>
      <p:ext uri="{BB962C8B-B14F-4D97-AF65-F5344CB8AC3E}">
        <p14:creationId xmlns:p14="http://schemas.microsoft.com/office/powerpoint/2010/main" val="42031436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p:cNvGrpSpPr/>
          <p:nvPr/>
        </p:nvGrpSpPr>
        <p:grpSpPr>
          <a:xfrm>
            <a:off x="6582336" y="6211666"/>
            <a:ext cx="2561664" cy="646334"/>
            <a:chOff x="7252448" y="6172199"/>
            <a:chExt cx="3415552" cy="861778"/>
          </a:xfrm>
          <a:effectLst>
            <a:outerShdw blurRad="50800" dist="38100" dir="5400000" algn="t" rotWithShape="0">
              <a:prstClr val="black">
                <a:alpha val="40000"/>
              </a:prstClr>
            </a:outerShdw>
          </a:effectLst>
        </p:grpSpPr>
        <p:sp>
          <p:nvSpPr>
            <p:cNvPr id="19" name="Rectangle 18"/>
            <p:cNvSpPr/>
            <p:nvPr/>
          </p:nvSpPr>
          <p:spPr>
            <a:xfrm>
              <a:off x="7252448" y="6172199"/>
              <a:ext cx="3415552" cy="44375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0" name="TextBox 19"/>
            <p:cNvSpPr txBox="1"/>
            <p:nvPr/>
          </p:nvSpPr>
          <p:spPr>
            <a:xfrm>
              <a:off x="7501219" y="6172202"/>
              <a:ext cx="2918012" cy="861775"/>
            </a:xfrm>
            <a:prstGeom prst="rect">
              <a:avLst/>
            </a:prstGeom>
            <a:noFill/>
          </p:spPr>
          <p:txBody>
            <a:bodyPr wrap="square" rtlCol="0">
              <a:spAutoFit/>
            </a:bodyPr>
            <a:lstStyle/>
            <a:p>
              <a:pPr algn="ctr"/>
              <a:r>
                <a:rPr lang="en-US" cap="small" dirty="0">
                  <a:solidFill>
                    <a:schemeClr val="bg1"/>
                  </a:solidFill>
                </a:rPr>
                <a:t>Dallas Theater Center</a:t>
              </a:r>
            </a:p>
            <a:p>
              <a:endParaRPr lang="en-US" dirty="0">
                <a:solidFill>
                  <a:schemeClr val="bg1"/>
                </a:solidFill>
              </a:endParaRPr>
            </a:p>
          </p:txBody>
        </p:sp>
      </p:grpSp>
      <p:sp>
        <p:nvSpPr>
          <p:cNvPr id="8" name="TextBox 7"/>
          <p:cNvSpPr txBox="1"/>
          <p:nvPr/>
        </p:nvSpPr>
        <p:spPr>
          <a:xfrm>
            <a:off x="186578" y="165671"/>
            <a:ext cx="6277536" cy="461665"/>
          </a:xfrm>
          <a:prstGeom prst="rect">
            <a:avLst/>
          </a:prstGeom>
          <a:noFill/>
        </p:spPr>
        <p:txBody>
          <a:bodyPr wrap="square" rtlCol="0">
            <a:spAutoFit/>
          </a:bodyPr>
          <a:lstStyle/>
          <a:p>
            <a:r>
              <a:rPr lang="en-US" sz="2400" dirty="0"/>
              <a:t>Pricing Rules Recipe Book</a:t>
            </a:r>
          </a:p>
        </p:txBody>
      </p:sp>
      <p:pic>
        <p:nvPicPr>
          <p:cNvPr id="2" name="Picture 1"/>
          <p:cNvPicPr>
            <a:picLocks noChangeAspect="1"/>
          </p:cNvPicPr>
          <p:nvPr/>
        </p:nvPicPr>
        <p:blipFill>
          <a:blip r:embed="rId2"/>
          <a:stretch>
            <a:fillRect/>
          </a:stretch>
        </p:blipFill>
        <p:spPr>
          <a:xfrm>
            <a:off x="186578" y="970223"/>
            <a:ext cx="8793677" cy="4655877"/>
          </a:xfrm>
          <a:prstGeom prst="rect">
            <a:avLst/>
          </a:prstGeom>
        </p:spPr>
      </p:pic>
    </p:spTree>
    <p:extLst>
      <p:ext uri="{BB962C8B-B14F-4D97-AF65-F5344CB8AC3E}">
        <p14:creationId xmlns:p14="http://schemas.microsoft.com/office/powerpoint/2010/main" val="16924406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59642" y="1906917"/>
            <a:ext cx="8055591" cy="38959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500" cap="small" dirty="0">
                <a:solidFill>
                  <a:schemeClr val="tx1"/>
                </a:solidFill>
              </a:rPr>
              <a:t>A Little More Advanced…</a:t>
            </a:r>
          </a:p>
          <a:p>
            <a:pPr algn="ctr"/>
            <a:endParaRPr lang="en-US" sz="1500" cap="small" dirty="0">
              <a:solidFill>
                <a:schemeClr val="tx1"/>
              </a:solidFill>
            </a:endParaRPr>
          </a:p>
          <a:p>
            <a:pPr algn="ctr"/>
            <a:r>
              <a:rPr lang="en-US" sz="3300" cap="small" dirty="0">
                <a:solidFill>
                  <a:schemeClr val="tx1"/>
                </a:solidFill>
              </a:rPr>
              <a:t>Buy 1 Regular Ticket Get Up to </a:t>
            </a:r>
          </a:p>
          <a:p>
            <a:pPr algn="ctr"/>
            <a:r>
              <a:rPr lang="en-US" sz="3300" cap="small" dirty="0">
                <a:solidFill>
                  <a:schemeClr val="tx1"/>
                </a:solidFill>
              </a:rPr>
              <a:t>5 Free Child Tickets</a:t>
            </a:r>
            <a:endParaRPr lang="en-US" sz="3000" cap="small" dirty="0">
              <a:solidFill>
                <a:schemeClr val="tx1"/>
              </a:solidFill>
            </a:endParaRPr>
          </a:p>
          <a:p>
            <a:pPr algn="ctr"/>
            <a:r>
              <a:rPr lang="en-US" sz="2700" cap="small" dirty="0">
                <a:solidFill>
                  <a:schemeClr val="tx1"/>
                </a:solidFill>
              </a:rPr>
              <a:t>(Buy 1 Get 1-5 Free)</a:t>
            </a:r>
          </a:p>
          <a:p>
            <a:pPr algn="ctr"/>
            <a:endParaRPr lang="en-US" sz="788" dirty="0">
              <a:solidFill>
                <a:schemeClr val="tx1"/>
              </a:solidFill>
            </a:endParaRPr>
          </a:p>
        </p:txBody>
      </p:sp>
      <p:sp>
        <p:nvSpPr>
          <p:cNvPr id="6" name="Rectangle 5"/>
          <p:cNvSpPr/>
          <p:nvPr/>
        </p:nvSpPr>
        <p:spPr>
          <a:xfrm>
            <a:off x="0" y="305232"/>
            <a:ext cx="9144000" cy="939737"/>
          </a:xfrm>
          <a:prstGeom prst="rect">
            <a:avLst/>
          </a:prstGeom>
          <a:solidFill>
            <a:srgbClr val="92D05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950" cap="small" dirty="0">
                <a:solidFill>
                  <a:schemeClr val="bg1"/>
                </a:solidFill>
              </a:rPr>
              <a:t>Inside the Recipe Book</a:t>
            </a:r>
          </a:p>
        </p:txBody>
      </p:sp>
      <p:grpSp>
        <p:nvGrpSpPr>
          <p:cNvPr id="8" name="Group 7"/>
          <p:cNvGrpSpPr/>
          <p:nvPr/>
        </p:nvGrpSpPr>
        <p:grpSpPr>
          <a:xfrm>
            <a:off x="6582336" y="6211669"/>
            <a:ext cx="2561664" cy="646331"/>
            <a:chOff x="7252448" y="6172202"/>
            <a:chExt cx="3415552" cy="861775"/>
          </a:xfrm>
          <a:effectLst>
            <a:outerShdw blurRad="50800" dist="38100" dir="5400000" algn="t" rotWithShape="0">
              <a:prstClr val="black">
                <a:alpha val="40000"/>
              </a:prstClr>
            </a:outerShdw>
          </a:effectLst>
        </p:grpSpPr>
        <p:sp>
          <p:nvSpPr>
            <p:cNvPr id="10" name="Rectangle 9"/>
            <p:cNvSpPr/>
            <p:nvPr/>
          </p:nvSpPr>
          <p:spPr>
            <a:xfrm>
              <a:off x="7252448" y="6172202"/>
              <a:ext cx="3415552" cy="44375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1" name="TextBox 10"/>
            <p:cNvSpPr txBox="1"/>
            <p:nvPr/>
          </p:nvSpPr>
          <p:spPr>
            <a:xfrm>
              <a:off x="7501219" y="6172202"/>
              <a:ext cx="2918012" cy="861775"/>
            </a:xfrm>
            <a:prstGeom prst="rect">
              <a:avLst/>
            </a:prstGeom>
            <a:noFill/>
          </p:spPr>
          <p:txBody>
            <a:bodyPr wrap="square" rtlCol="0">
              <a:spAutoFit/>
            </a:bodyPr>
            <a:lstStyle/>
            <a:p>
              <a:pPr algn="ctr"/>
              <a:r>
                <a:rPr lang="en-US" cap="small" dirty="0">
                  <a:solidFill>
                    <a:schemeClr val="bg1"/>
                  </a:solidFill>
                </a:rPr>
                <a:t>Dallas Theater Center</a:t>
              </a:r>
            </a:p>
            <a:p>
              <a:endParaRPr lang="en-US" dirty="0">
                <a:solidFill>
                  <a:schemeClr val="bg1"/>
                </a:solidFill>
              </a:endParaRPr>
            </a:p>
          </p:txBody>
        </p:sp>
      </p:grpSp>
    </p:spTree>
    <p:extLst>
      <p:ext uri="{BB962C8B-B14F-4D97-AF65-F5344CB8AC3E}">
        <p14:creationId xmlns:p14="http://schemas.microsoft.com/office/powerpoint/2010/main" val="100811353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p:cNvGrpSpPr/>
          <p:nvPr/>
        </p:nvGrpSpPr>
        <p:grpSpPr>
          <a:xfrm>
            <a:off x="6582336" y="6211669"/>
            <a:ext cx="2561664" cy="646331"/>
            <a:chOff x="7252448" y="6172202"/>
            <a:chExt cx="3415552" cy="861775"/>
          </a:xfrm>
          <a:effectLst>
            <a:outerShdw blurRad="50800" dist="38100" dir="5400000" algn="t" rotWithShape="0">
              <a:prstClr val="black">
                <a:alpha val="40000"/>
              </a:prstClr>
            </a:outerShdw>
          </a:effectLst>
        </p:grpSpPr>
        <p:sp>
          <p:nvSpPr>
            <p:cNvPr id="19" name="Rectangle 18"/>
            <p:cNvSpPr/>
            <p:nvPr/>
          </p:nvSpPr>
          <p:spPr>
            <a:xfrm>
              <a:off x="7252448" y="6172202"/>
              <a:ext cx="3415552" cy="44375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0" name="TextBox 19"/>
            <p:cNvSpPr txBox="1"/>
            <p:nvPr/>
          </p:nvSpPr>
          <p:spPr>
            <a:xfrm>
              <a:off x="7501219" y="6172202"/>
              <a:ext cx="2918012" cy="861775"/>
            </a:xfrm>
            <a:prstGeom prst="rect">
              <a:avLst/>
            </a:prstGeom>
            <a:noFill/>
          </p:spPr>
          <p:txBody>
            <a:bodyPr wrap="square" rtlCol="0">
              <a:spAutoFit/>
            </a:bodyPr>
            <a:lstStyle/>
            <a:p>
              <a:pPr algn="ctr"/>
              <a:r>
                <a:rPr lang="en-US" cap="small" dirty="0">
                  <a:solidFill>
                    <a:schemeClr val="bg1"/>
                  </a:solidFill>
                </a:rPr>
                <a:t>Dallas Theater Center</a:t>
              </a:r>
            </a:p>
            <a:p>
              <a:endParaRPr lang="en-US" dirty="0">
                <a:solidFill>
                  <a:schemeClr val="bg1"/>
                </a:solidFill>
              </a:endParaRPr>
            </a:p>
          </p:txBody>
        </p:sp>
      </p:grpSp>
      <p:pic>
        <p:nvPicPr>
          <p:cNvPr id="7" name="Picture 6"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14" y="230621"/>
            <a:ext cx="8711396" cy="5667532"/>
          </a:xfrm>
          <a:prstGeom prst="rect">
            <a:avLst/>
          </a:prstGeom>
        </p:spPr>
      </p:pic>
      <p:sp>
        <p:nvSpPr>
          <p:cNvPr id="8" name="TextBox 7"/>
          <p:cNvSpPr txBox="1"/>
          <p:nvPr/>
        </p:nvSpPr>
        <p:spPr>
          <a:xfrm>
            <a:off x="0" y="6378076"/>
            <a:ext cx="3657600" cy="300082"/>
          </a:xfrm>
          <a:prstGeom prst="rect">
            <a:avLst/>
          </a:prstGeom>
          <a:noFill/>
        </p:spPr>
        <p:txBody>
          <a:bodyPr wrap="square" rtlCol="0">
            <a:spAutoFit/>
          </a:bodyPr>
          <a:lstStyle/>
          <a:p>
            <a:r>
              <a:rPr lang="en-US" sz="1350" dirty="0"/>
              <a:t>Courtesy of </a:t>
            </a:r>
            <a:r>
              <a:rPr lang="en-US" sz="1350" dirty="0" err="1"/>
              <a:t>Debartolo</a:t>
            </a:r>
            <a:r>
              <a:rPr lang="en-US" sz="1350" dirty="0"/>
              <a:t> Performing Arts Center</a:t>
            </a:r>
          </a:p>
        </p:txBody>
      </p:sp>
    </p:spTree>
    <p:extLst>
      <p:ext uri="{BB962C8B-B14F-4D97-AF65-F5344CB8AC3E}">
        <p14:creationId xmlns:p14="http://schemas.microsoft.com/office/powerpoint/2010/main" val="8387141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p:cNvGrpSpPr/>
          <p:nvPr/>
        </p:nvGrpSpPr>
        <p:grpSpPr>
          <a:xfrm>
            <a:off x="6582336" y="6208404"/>
            <a:ext cx="2561664" cy="646331"/>
            <a:chOff x="7252448" y="6172202"/>
            <a:chExt cx="3415552" cy="861775"/>
          </a:xfrm>
          <a:effectLst>
            <a:outerShdw blurRad="50800" dist="38100" dir="5400000" algn="t" rotWithShape="0">
              <a:prstClr val="black">
                <a:alpha val="40000"/>
              </a:prstClr>
            </a:outerShdw>
          </a:effectLst>
        </p:grpSpPr>
        <p:sp>
          <p:nvSpPr>
            <p:cNvPr id="19" name="Rectangle 18"/>
            <p:cNvSpPr/>
            <p:nvPr/>
          </p:nvSpPr>
          <p:spPr>
            <a:xfrm>
              <a:off x="7252448" y="6172202"/>
              <a:ext cx="3415552" cy="44375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0" name="TextBox 19"/>
            <p:cNvSpPr txBox="1"/>
            <p:nvPr/>
          </p:nvSpPr>
          <p:spPr>
            <a:xfrm>
              <a:off x="7501219" y="6172202"/>
              <a:ext cx="2918012" cy="861775"/>
            </a:xfrm>
            <a:prstGeom prst="rect">
              <a:avLst/>
            </a:prstGeom>
            <a:noFill/>
          </p:spPr>
          <p:txBody>
            <a:bodyPr wrap="square" rtlCol="0">
              <a:spAutoFit/>
            </a:bodyPr>
            <a:lstStyle/>
            <a:p>
              <a:pPr algn="ctr"/>
              <a:r>
                <a:rPr lang="en-US" cap="small" dirty="0">
                  <a:solidFill>
                    <a:schemeClr val="bg1"/>
                  </a:solidFill>
                </a:rPr>
                <a:t>Dallas Theater Center</a:t>
              </a:r>
            </a:p>
            <a:p>
              <a:endParaRPr lang="en-US" dirty="0">
                <a:solidFill>
                  <a:schemeClr val="bg1"/>
                </a:solidFill>
              </a:endParaRPr>
            </a:p>
          </p:txBody>
        </p:sp>
      </p:grpSp>
      <p:sp>
        <p:nvSpPr>
          <p:cNvPr id="8" name="TextBox 7"/>
          <p:cNvSpPr txBox="1"/>
          <p:nvPr/>
        </p:nvSpPr>
        <p:spPr>
          <a:xfrm>
            <a:off x="0" y="6284266"/>
            <a:ext cx="3657600" cy="300082"/>
          </a:xfrm>
          <a:prstGeom prst="rect">
            <a:avLst/>
          </a:prstGeom>
          <a:noFill/>
        </p:spPr>
        <p:txBody>
          <a:bodyPr wrap="square" rtlCol="0">
            <a:spAutoFit/>
          </a:bodyPr>
          <a:lstStyle/>
          <a:p>
            <a:r>
              <a:rPr lang="en-US" sz="1350" dirty="0"/>
              <a:t>Courtesy of </a:t>
            </a:r>
            <a:r>
              <a:rPr lang="en-US" sz="1350" dirty="0" err="1"/>
              <a:t>Debartolo</a:t>
            </a:r>
            <a:r>
              <a:rPr lang="en-US" sz="1350" dirty="0"/>
              <a:t> Performing Arts Center</a:t>
            </a:r>
          </a:p>
        </p:txBody>
      </p:sp>
      <p:pic>
        <p:nvPicPr>
          <p:cNvPr id="2" name="Picture 1"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2333" y="210614"/>
            <a:ext cx="6740835" cy="4336680"/>
          </a:xfrm>
          <a:prstGeom prst="rect">
            <a:avLst/>
          </a:prstGeom>
        </p:spPr>
      </p:pic>
      <p:pic>
        <p:nvPicPr>
          <p:cNvPr id="3" name="Picture 2"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41257" y="4394200"/>
            <a:ext cx="6502985" cy="1224700"/>
          </a:xfrm>
          <a:prstGeom prst="rect">
            <a:avLst/>
          </a:prstGeom>
        </p:spPr>
      </p:pic>
    </p:spTree>
    <p:extLst>
      <p:ext uri="{BB962C8B-B14F-4D97-AF65-F5344CB8AC3E}">
        <p14:creationId xmlns:p14="http://schemas.microsoft.com/office/powerpoint/2010/main" val="36770007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59642" y="1781179"/>
            <a:ext cx="8055591" cy="40216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950" cap="small" dirty="0">
                <a:solidFill>
                  <a:schemeClr val="tx1"/>
                </a:solidFill>
              </a:rPr>
              <a:t>More Fun Uses:</a:t>
            </a:r>
          </a:p>
          <a:p>
            <a:pPr algn="ctr"/>
            <a:endParaRPr lang="en-US" cap="small" dirty="0">
              <a:solidFill>
                <a:schemeClr val="tx1"/>
              </a:solidFill>
            </a:endParaRPr>
          </a:p>
          <a:p>
            <a:pPr algn="ctr"/>
            <a:r>
              <a:rPr lang="en-US" sz="4500" cap="small" dirty="0">
                <a:solidFill>
                  <a:schemeClr val="tx1"/>
                </a:solidFill>
              </a:rPr>
              <a:t>Attribute-Based Messaging</a:t>
            </a:r>
            <a:endParaRPr lang="en-US" sz="3000" cap="small" dirty="0">
              <a:solidFill>
                <a:schemeClr val="tx1"/>
              </a:solidFill>
            </a:endParaRPr>
          </a:p>
          <a:p>
            <a:pPr algn="ctr"/>
            <a:endParaRPr lang="en-US" sz="788" dirty="0">
              <a:solidFill>
                <a:schemeClr val="tx1"/>
              </a:solidFill>
            </a:endParaRPr>
          </a:p>
        </p:txBody>
      </p:sp>
      <p:sp>
        <p:nvSpPr>
          <p:cNvPr id="6" name="Rectangle 5"/>
          <p:cNvSpPr/>
          <p:nvPr/>
        </p:nvSpPr>
        <p:spPr>
          <a:xfrm>
            <a:off x="0" y="368732"/>
            <a:ext cx="9144000" cy="939737"/>
          </a:xfrm>
          <a:prstGeom prst="rect">
            <a:avLst/>
          </a:prstGeom>
          <a:solidFill>
            <a:srgbClr val="92D05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950" cap="small" dirty="0">
                <a:solidFill>
                  <a:schemeClr val="bg1"/>
                </a:solidFill>
              </a:rPr>
              <a:t>Inside the Recipe Book</a:t>
            </a:r>
          </a:p>
        </p:txBody>
      </p:sp>
      <p:grpSp>
        <p:nvGrpSpPr>
          <p:cNvPr id="8" name="Group 7"/>
          <p:cNvGrpSpPr/>
          <p:nvPr/>
        </p:nvGrpSpPr>
        <p:grpSpPr>
          <a:xfrm>
            <a:off x="6586259" y="6169906"/>
            <a:ext cx="2561664" cy="646331"/>
            <a:chOff x="7252448" y="6172202"/>
            <a:chExt cx="3415552" cy="861775"/>
          </a:xfrm>
          <a:effectLst>
            <a:outerShdw blurRad="50800" dist="38100" dir="5400000" algn="t" rotWithShape="0">
              <a:prstClr val="black">
                <a:alpha val="40000"/>
              </a:prstClr>
            </a:outerShdw>
          </a:effectLst>
        </p:grpSpPr>
        <p:sp>
          <p:nvSpPr>
            <p:cNvPr id="10" name="Rectangle 9"/>
            <p:cNvSpPr/>
            <p:nvPr/>
          </p:nvSpPr>
          <p:spPr>
            <a:xfrm>
              <a:off x="7252448" y="6172202"/>
              <a:ext cx="3415552" cy="44375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1" name="TextBox 10"/>
            <p:cNvSpPr txBox="1"/>
            <p:nvPr/>
          </p:nvSpPr>
          <p:spPr>
            <a:xfrm>
              <a:off x="7501219" y="6172202"/>
              <a:ext cx="2918012" cy="861775"/>
            </a:xfrm>
            <a:prstGeom prst="rect">
              <a:avLst/>
            </a:prstGeom>
            <a:noFill/>
          </p:spPr>
          <p:txBody>
            <a:bodyPr wrap="square" rtlCol="0">
              <a:spAutoFit/>
            </a:bodyPr>
            <a:lstStyle/>
            <a:p>
              <a:pPr algn="ctr"/>
              <a:r>
                <a:rPr lang="en-US" cap="small" dirty="0">
                  <a:solidFill>
                    <a:schemeClr val="bg1"/>
                  </a:solidFill>
                </a:rPr>
                <a:t>Dallas Theater Center</a:t>
              </a:r>
            </a:p>
            <a:p>
              <a:endParaRPr lang="en-US" dirty="0">
                <a:solidFill>
                  <a:schemeClr val="bg1"/>
                </a:solidFill>
              </a:endParaRPr>
            </a:p>
          </p:txBody>
        </p:sp>
      </p:grpSp>
    </p:spTree>
    <p:extLst>
      <p:ext uri="{BB962C8B-B14F-4D97-AF65-F5344CB8AC3E}">
        <p14:creationId xmlns:p14="http://schemas.microsoft.com/office/powerpoint/2010/main" val="14534473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p:cNvGrpSpPr/>
          <p:nvPr/>
        </p:nvGrpSpPr>
        <p:grpSpPr>
          <a:xfrm>
            <a:off x="6582336" y="6243218"/>
            <a:ext cx="2561664" cy="646331"/>
            <a:chOff x="7252448" y="6172202"/>
            <a:chExt cx="3415552" cy="861775"/>
          </a:xfrm>
          <a:effectLst>
            <a:outerShdw blurRad="50800" dist="38100" dir="5400000" algn="t" rotWithShape="0">
              <a:prstClr val="black">
                <a:alpha val="40000"/>
              </a:prstClr>
            </a:outerShdw>
          </a:effectLst>
        </p:grpSpPr>
        <p:sp>
          <p:nvSpPr>
            <p:cNvPr id="19" name="Rectangle 18"/>
            <p:cNvSpPr/>
            <p:nvPr/>
          </p:nvSpPr>
          <p:spPr>
            <a:xfrm>
              <a:off x="7252448" y="6172202"/>
              <a:ext cx="3415552" cy="44375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0" name="TextBox 19"/>
            <p:cNvSpPr txBox="1"/>
            <p:nvPr/>
          </p:nvSpPr>
          <p:spPr>
            <a:xfrm>
              <a:off x="7501219" y="6172202"/>
              <a:ext cx="2918012" cy="861775"/>
            </a:xfrm>
            <a:prstGeom prst="rect">
              <a:avLst/>
            </a:prstGeom>
            <a:noFill/>
          </p:spPr>
          <p:txBody>
            <a:bodyPr wrap="square" rtlCol="0">
              <a:spAutoFit/>
            </a:bodyPr>
            <a:lstStyle/>
            <a:p>
              <a:pPr algn="ctr"/>
              <a:r>
                <a:rPr lang="en-US" cap="small" dirty="0">
                  <a:solidFill>
                    <a:schemeClr val="bg1"/>
                  </a:solidFill>
                </a:rPr>
                <a:t>Dallas Theater Center</a:t>
              </a:r>
            </a:p>
            <a:p>
              <a:endParaRPr lang="en-US" dirty="0">
                <a:solidFill>
                  <a:schemeClr val="bg1"/>
                </a:solidFill>
              </a:endParaRPr>
            </a:p>
          </p:txBody>
        </p:sp>
      </p:grpSp>
      <p:sp>
        <p:nvSpPr>
          <p:cNvPr id="8" name="TextBox 7"/>
          <p:cNvSpPr txBox="1"/>
          <p:nvPr/>
        </p:nvSpPr>
        <p:spPr>
          <a:xfrm>
            <a:off x="0" y="6416343"/>
            <a:ext cx="3657600" cy="300082"/>
          </a:xfrm>
          <a:prstGeom prst="rect">
            <a:avLst/>
          </a:prstGeom>
          <a:noFill/>
        </p:spPr>
        <p:txBody>
          <a:bodyPr wrap="square" rtlCol="0">
            <a:spAutoFit/>
          </a:bodyPr>
          <a:lstStyle/>
          <a:p>
            <a:r>
              <a:rPr lang="en-US" sz="1350" dirty="0"/>
              <a:t>Courtesy of Royal Opera House </a:t>
            </a:r>
          </a:p>
        </p:txBody>
      </p:sp>
      <p:pic>
        <p:nvPicPr>
          <p:cNvPr id="1026" name="Picture 2" descr="https://www.tessituranetwork.com/-/media/Images/Licensee-Screenshots/Mini-Magic/ROH/Picture5-create-pricing-rule.ashx?h=363&amp;w=700&amp;la=en&amp;hash=F8B9C4178B66325B85E86C7121620E481C42AE5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982" y="890986"/>
            <a:ext cx="9106577" cy="4722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93726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p:cNvGrpSpPr/>
          <p:nvPr/>
        </p:nvGrpSpPr>
        <p:grpSpPr>
          <a:xfrm>
            <a:off x="6582336" y="6237553"/>
            <a:ext cx="2561664" cy="646331"/>
            <a:chOff x="7252448" y="6172202"/>
            <a:chExt cx="3415552" cy="861775"/>
          </a:xfrm>
          <a:effectLst>
            <a:outerShdw blurRad="50800" dist="38100" dir="5400000" algn="t" rotWithShape="0">
              <a:prstClr val="black">
                <a:alpha val="40000"/>
              </a:prstClr>
            </a:outerShdw>
          </a:effectLst>
        </p:grpSpPr>
        <p:sp>
          <p:nvSpPr>
            <p:cNvPr id="19" name="Rectangle 18"/>
            <p:cNvSpPr/>
            <p:nvPr/>
          </p:nvSpPr>
          <p:spPr>
            <a:xfrm>
              <a:off x="7252448" y="6172202"/>
              <a:ext cx="3415552" cy="44375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0" name="TextBox 19"/>
            <p:cNvSpPr txBox="1"/>
            <p:nvPr/>
          </p:nvSpPr>
          <p:spPr>
            <a:xfrm>
              <a:off x="7501219" y="6172202"/>
              <a:ext cx="2918012" cy="861775"/>
            </a:xfrm>
            <a:prstGeom prst="rect">
              <a:avLst/>
            </a:prstGeom>
            <a:noFill/>
          </p:spPr>
          <p:txBody>
            <a:bodyPr wrap="square" rtlCol="0">
              <a:spAutoFit/>
            </a:bodyPr>
            <a:lstStyle/>
            <a:p>
              <a:pPr algn="ctr"/>
              <a:r>
                <a:rPr lang="en-US" cap="small" dirty="0">
                  <a:solidFill>
                    <a:schemeClr val="bg1"/>
                  </a:solidFill>
                </a:rPr>
                <a:t>Dallas Theater Center</a:t>
              </a:r>
            </a:p>
            <a:p>
              <a:endParaRPr lang="en-US" dirty="0">
                <a:solidFill>
                  <a:schemeClr val="bg1"/>
                </a:solidFill>
              </a:endParaRPr>
            </a:p>
          </p:txBody>
        </p:sp>
      </p:grpSp>
      <p:sp>
        <p:nvSpPr>
          <p:cNvPr id="8" name="TextBox 7"/>
          <p:cNvSpPr txBox="1"/>
          <p:nvPr/>
        </p:nvSpPr>
        <p:spPr>
          <a:xfrm>
            <a:off x="0" y="6403960"/>
            <a:ext cx="3657600" cy="300082"/>
          </a:xfrm>
          <a:prstGeom prst="rect">
            <a:avLst/>
          </a:prstGeom>
          <a:noFill/>
        </p:spPr>
        <p:txBody>
          <a:bodyPr wrap="square" rtlCol="0">
            <a:spAutoFit/>
          </a:bodyPr>
          <a:lstStyle/>
          <a:p>
            <a:r>
              <a:rPr lang="en-US" sz="1350" dirty="0"/>
              <a:t>Courtesy of Royal Opera House </a:t>
            </a:r>
          </a:p>
        </p:txBody>
      </p:sp>
      <p:pic>
        <p:nvPicPr>
          <p:cNvPr id="2052" name="Picture 4" descr="https://www.tessituranetwork.com/-/media/Images/Licensee-Screenshots/Mini-Magic/ROH/Picture6-constituent-criteria.ashx?h=365&amp;w=700&amp;la=en&amp;hash=ADDC07130DB4F42B80F5C43DD0CDBD3318005C4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681" y="644128"/>
            <a:ext cx="9164765" cy="47787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70208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p:cNvGrpSpPr/>
          <p:nvPr/>
        </p:nvGrpSpPr>
        <p:grpSpPr>
          <a:xfrm>
            <a:off x="6582336" y="6262953"/>
            <a:ext cx="2561664" cy="646331"/>
            <a:chOff x="7252448" y="6172202"/>
            <a:chExt cx="3415552" cy="861775"/>
          </a:xfrm>
          <a:effectLst>
            <a:outerShdw blurRad="50800" dist="38100" dir="5400000" algn="t" rotWithShape="0">
              <a:prstClr val="black">
                <a:alpha val="40000"/>
              </a:prstClr>
            </a:outerShdw>
          </a:effectLst>
        </p:grpSpPr>
        <p:sp>
          <p:nvSpPr>
            <p:cNvPr id="19" name="Rectangle 18"/>
            <p:cNvSpPr/>
            <p:nvPr/>
          </p:nvSpPr>
          <p:spPr>
            <a:xfrm>
              <a:off x="7252448" y="6172202"/>
              <a:ext cx="3415552" cy="44375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0" name="TextBox 19"/>
            <p:cNvSpPr txBox="1"/>
            <p:nvPr/>
          </p:nvSpPr>
          <p:spPr>
            <a:xfrm>
              <a:off x="7501219" y="6172202"/>
              <a:ext cx="2918012" cy="861775"/>
            </a:xfrm>
            <a:prstGeom prst="rect">
              <a:avLst/>
            </a:prstGeom>
            <a:noFill/>
          </p:spPr>
          <p:txBody>
            <a:bodyPr wrap="square" rtlCol="0">
              <a:spAutoFit/>
            </a:bodyPr>
            <a:lstStyle/>
            <a:p>
              <a:pPr algn="ctr"/>
              <a:r>
                <a:rPr lang="en-US" cap="small" dirty="0">
                  <a:solidFill>
                    <a:schemeClr val="bg1"/>
                  </a:solidFill>
                </a:rPr>
                <a:t>Dallas Theater Center</a:t>
              </a:r>
            </a:p>
            <a:p>
              <a:endParaRPr lang="en-US" dirty="0">
                <a:solidFill>
                  <a:schemeClr val="bg1"/>
                </a:solidFill>
              </a:endParaRPr>
            </a:p>
          </p:txBody>
        </p:sp>
      </p:grpSp>
      <p:sp>
        <p:nvSpPr>
          <p:cNvPr id="8" name="TextBox 7"/>
          <p:cNvSpPr txBox="1"/>
          <p:nvPr/>
        </p:nvSpPr>
        <p:spPr>
          <a:xfrm>
            <a:off x="0" y="6429360"/>
            <a:ext cx="3657600" cy="300082"/>
          </a:xfrm>
          <a:prstGeom prst="rect">
            <a:avLst/>
          </a:prstGeom>
          <a:noFill/>
        </p:spPr>
        <p:txBody>
          <a:bodyPr wrap="square" rtlCol="0">
            <a:spAutoFit/>
          </a:bodyPr>
          <a:lstStyle/>
          <a:p>
            <a:r>
              <a:rPr lang="en-US" sz="1350" dirty="0"/>
              <a:t>Courtesy of Royal Opera House </a:t>
            </a:r>
          </a:p>
        </p:txBody>
      </p:sp>
      <p:pic>
        <p:nvPicPr>
          <p:cNvPr id="3074" name="Picture 2" descr="https://www.tessituranetwork.com/-/media/Images/Licensee-Screenshots/Mini-Magic/ROH/Picture7-configure-message.ashx?h=369&amp;w=700&amp;la=en&amp;hash=7C31CCA64F00CF2DE5496E3510C179293361E3F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20962"/>
            <a:ext cx="9430993" cy="49714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66692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p:cNvGrpSpPr/>
          <p:nvPr/>
        </p:nvGrpSpPr>
        <p:grpSpPr>
          <a:xfrm>
            <a:off x="6582336" y="6211669"/>
            <a:ext cx="2561664" cy="646331"/>
            <a:chOff x="7252448" y="6172202"/>
            <a:chExt cx="3415552" cy="861775"/>
          </a:xfrm>
          <a:effectLst>
            <a:outerShdw blurRad="50800" dist="38100" dir="5400000" algn="t" rotWithShape="0">
              <a:prstClr val="black">
                <a:alpha val="40000"/>
              </a:prstClr>
            </a:outerShdw>
          </a:effectLst>
        </p:grpSpPr>
        <p:sp>
          <p:nvSpPr>
            <p:cNvPr id="19" name="Rectangle 18"/>
            <p:cNvSpPr/>
            <p:nvPr/>
          </p:nvSpPr>
          <p:spPr>
            <a:xfrm>
              <a:off x="7252448" y="6172202"/>
              <a:ext cx="3415552" cy="44375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0" name="TextBox 19"/>
            <p:cNvSpPr txBox="1"/>
            <p:nvPr/>
          </p:nvSpPr>
          <p:spPr>
            <a:xfrm>
              <a:off x="7501219" y="6172202"/>
              <a:ext cx="2918012" cy="861775"/>
            </a:xfrm>
            <a:prstGeom prst="rect">
              <a:avLst/>
            </a:prstGeom>
            <a:noFill/>
          </p:spPr>
          <p:txBody>
            <a:bodyPr wrap="square" rtlCol="0">
              <a:spAutoFit/>
            </a:bodyPr>
            <a:lstStyle/>
            <a:p>
              <a:pPr algn="ctr"/>
              <a:r>
                <a:rPr lang="en-US" cap="small" dirty="0">
                  <a:solidFill>
                    <a:schemeClr val="bg1"/>
                  </a:solidFill>
                </a:rPr>
                <a:t>Dallas Theater Center</a:t>
              </a:r>
            </a:p>
            <a:p>
              <a:endParaRPr lang="en-US" dirty="0">
                <a:solidFill>
                  <a:schemeClr val="bg1"/>
                </a:solidFill>
              </a:endParaRPr>
            </a:p>
          </p:txBody>
        </p:sp>
      </p:grpSp>
      <p:sp>
        <p:nvSpPr>
          <p:cNvPr id="8" name="TextBox 7"/>
          <p:cNvSpPr txBox="1"/>
          <p:nvPr/>
        </p:nvSpPr>
        <p:spPr>
          <a:xfrm>
            <a:off x="0" y="6394443"/>
            <a:ext cx="3657600" cy="300082"/>
          </a:xfrm>
          <a:prstGeom prst="rect">
            <a:avLst/>
          </a:prstGeom>
          <a:noFill/>
        </p:spPr>
        <p:txBody>
          <a:bodyPr wrap="square" rtlCol="0">
            <a:spAutoFit/>
          </a:bodyPr>
          <a:lstStyle/>
          <a:p>
            <a:r>
              <a:rPr lang="en-US" sz="1350" dirty="0"/>
              <a:t>Courtesy of Royal Opera House </a:t>
            </a:r>
          </a:p>
        </p:txBody>
      </p:sp>
      <p:pic>
        <p:nvPicPr>
          <p:cNvPr id="4098" name="Picture 2" descr="https://www.tessituranetwork.com/-/media/Images/Licensee-Screenshots/Mini-Magic/ROH/Picture8-requirements-in-order.ashx?h=500&amp;w=800&amp;la=en&amp;hash=7123BB66F58DF4A5B30CB5B5F55CC122EEEE86B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846" y="323852"/>
            <a:ext cx="8664577" cy="5415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98062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07821" y="4381500"/>
            <a:ext cx="8728364" cy="4039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950" dirty="0">
              <a:solidFill>
                <a:schemeClr val="bg2">
                  <a:lumMod val="25000"/>
                </a:schemeClr>
              </a:solidFill>
            </a:endParaRPr>
          </a:p>
          <a:p>
            <a:pPr algn="ctr"/>
            <a:r>
              <a:rPr lang="en-US" sz="5400" cap="small" dirty="0">
                <a:solidFill>
                  <a:schemeClr val="bg2">
                    <a:lumMod val="25000"/>
                  </a:schemeClr>
                </a:solidFill>
              </a:rPr>
              <a:t>Thank you!</a:t>
            </a:r>
          </a:p>
          <a:p>
            <a:pPr algn="r"/>
            <a:endParaRPr lang="en-US" sz="4050" cap="small" dirty="0">
              <a:solidFill>
                <a:schemeClr val="bg2">
                  <a:lumMod val="25000"/>
                </a:schemeClr>
              </a:solidFill>
            </a:endParaRPr>
          </a:p>
          <a:p>
            <a:pPr algn="r"/>
            <a:endParaRPr lang="en-US" sz="3300" cap="small" dirty="0" smtClean="0">
              <a:solidFill>
                <a:schemeClr val="bg2">
                  <a:lumMod val="25000"/>
                </a:schemeClr>
              </a:solidFill>
            </a:endParaRPr>
          </a:p>
          <a:p>
            <a:pPr algn="r"/>
            <a:endParaRPr lang="en-US" sz="3300" cap="small" dirty="0">
              <a:solidFill>
                <a:schemeClr val="bg2">
                  <a:lumMod val="25000"/>
                </a:schemeClr>
              </a:solidFill>
            </a:endParaRPr>
          </a:p>
          <a:p>
            <a:pPr algn="r"/>
            <a:r>
              <a:rPr lang="en-US" sz="3300" cap="small" dirty="0" smtClean="0">
                <a:solidFill>
                  <a:schemeClr val="bg2">
                    <a:lumMod val="25000"/>
                  </a:schemeClr>
                </a:solidFill>
              </a:rPr>
              <a:t>Traci </a:t>
            </a:r>
            <a:r>
              <a:rPr lang="en-US" sz="3300" cap="small" dirty="0">
                <a:solidFill>
                  <a:schemeClr val="bg2">
                    <a:lumMod val="25000"/>
                  </a:schemeClr>
                </a:solidFill>
              </a:rPr>
              <a:t>McKinney</a:t>
            </a:r>
          </a:p>
          <a:p>
            <a:pPr algn="r"/>
            <a:r>
              <a:rPr lang="en-US" sz="2400" cap="small" dirty="0">
                <a:solidFill>
                  <a:schemeClr val="bg2">
                    <a:lumMod val="25000"/>
                  </a:schemeClr>
                </a:solidFill>
              </a:rPr>
              <a:t>Director of Ticketing Services</a:t>
            </a:r>
          </a:p>
          <a:p>
            <a:pPr algn="r"/>
            <a:r>
              <a:rPr lang="en-US" sz="2400" cap="small" dirty="0">
                <a:solidFill>
                  <a:schemeClr val="bg2">
                    <a:lumMod val="25000"/>
                  </a:schemeClr>
                </a:solidFill>
              </a:rPr>
              <a:t>Traci.Mckinney@dallastheatercenter.org</a:t>
            </a:r>
            <a:endParaRPr lang="en-US" sz="825" cap="small" dirty="0">
              <a:solidFill>
                <a:schemeClr val="bg2">
                  <a:lumMod val="25000"/>
                </a:schemeClr>
              </a:solidFill>
            </a:endParaRPr>
          </a:p>
        </p:txBody>
      </p:sp>
      <p:sp>
        <p:nvSpPr>
          <p:cNvPr id="5" name="Rectangle 4"/>
          <p:cNvSpPr/>
          <p:nvPr/>
        </p:nvSpPr>
        <p:spPr>
          <a:xfrm>
            <a:off x="0" y="317932"/>
            <a:ext cx="9144000" cy="939737"/>
          </a:xfrm>
          <a:prstGeom prst="rect">
            <a:avLst/>
          </a:prstGeom>
          <a:solidFill>
            <a:srgbClr val="92D05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950" cap="small" dirty="0">
                <a:solidFill>
                  <a:schemeClr val="bg1"/>
                </a:solidFill>
              </a:rPr>
              <a:t>Pricing Rules</a:t>
            </a:r>
          </a:p>
        </p:txBody>
      </p:sp>
    </p:spTree>
    <p:extLst>
      <p:ext uri="{BB962C8B-B14F-4D97-AF65-F5344CB8AC3E}">
        <p14:creationId xmlns:p14="http://schemas.microsoft.com/office/powerpoint/2010/main" val="155388622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12520</TotalTime>
  <Words>453</Words>
  <Application>Microsoft Office PowerPoint</Application>
  <PresentationFormat>On-screen Show (4:3)</PresentationFormat>
  <Paragraphs>75</Paragraphs>
  <Slides>19</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Calibri Light</vt:lpstr>
      <vt:lpstr>Office Theme</vt:lpstr>
      <vt:lpstr>Traci McKinney – Director of Ticketing Services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Traci McKinney Tessitura Analyst</dc:title>
  <dc:creator>Microsoft account</dc:creator>
  <cp:lastModifiedBy>Fear Itself</cp:lastModifiedBy>
  <cp:revision>226</cp:revision>
  <dcterms:created xsi:type="dcterms:W3CDTF">2014-03-24T17:58:13Z</dcterms:created>
  <dcterms:modified xsi:type="dcterms:W3CDTF">2018-11-13T15:22:35Z</dcterms:modified>
</cp:coreProperties>
</file>