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1"/>
  </p:notesMasterIdLst>
  <p:sldIdLst>
    <p:sldId id="260" r:id="rId3"/>
    <p:sldId id="373" r:id="rId4"/>
    <p:sldId id="445" r:id="rId5"/>
    <p:sldId id="442" r:id="rId6"/>
    <p:sldId id="446" r:id="rId7"/>
    <p:sldId id="447" r:id="rId8"/>
    <p:sldId id="448" r:id="rId9"/>
    <p:sldId id="449"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B6770"/>
    <a:srgbClr val="4CA585"/>
    <a:srgbClr val="FF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77618" autoAdjust="0"/>
  </p:normalViewPr>
  <p:slideViewPr>
    <p:cSldViewPr snapToGrid="0">
      <p:cViewPr>
        <p:scale>
          <a:sx n="100" d="100"/>
          <a:sy n="100" d="100"/>
        </p:scale>
        <p:origin x="1260" y="1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F352751-6149-4770-A06D-63FABEED82E1}" type="datetimeFigureOut">
              <a:rPr lang="en-US" smtClean="0"/>
              <a:t>1/23/2023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E047C48-F3A7-485A-8E70-0E0170C4D550}" type="slidenum">
              <a:rPr lang="en-US" smtClean="0"/>
              <a:t>‹#›</a:t>
            </a:fld>
            <a:endParaRPr lang="en-US" dirty="0"/>
          </a:p>
        </p:txBody>
      </p:sp>
    </p:spTree>
    <p:extLst>
      <p:ext uri="{BB962C8B-B14F-4D97-AF65-F5344CB8AC3E}">
        <p14:creationId xmlns:p14="http://schemas.microsoft.com/office/powerpoint/2010/main" val="39300518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Last year, Ballet Austin celebrated the 60th Anniversary of The Nutcracker. In honor of the anniversary, we asked prospective/lower level donors to consider a donation of $160. </a:t>
            </a:r>
          </a:p>
          <a:p>
            <a:endParaRPr lang="en-US" baseline="0" dirty="0" smtClean="0"/>
          </a:p>
          <a:p>
            <a:r>
              <a:rPr lang="en-US" baseline="0" dirty="0" smtClean="0"/>
              <a:t>We wanted to find a way to ask both existing donors and potential donors for the ask as part of the purchase path. We used our customization in the single ticket purchase path to ask those who we had identified as prospects, but we also wanted a way to ask those who either weren’t identified or were new.</a:t>
            </a:r>
            <a:endParaRPr lang="en-US" baseline="0" dirty="0" smtClean="0"/>
          </a:p>
        </p:txBody>
      </p:sp>
      <p:sp>
        <p:nvSpPr>
          <p:cNvPr id="4" name="Slide Number Placeholder 3"/>
          <p:cNvSpPr>
            <a:spLocks noGrp="1"/>
          </p:cNvSpPr>
          <p:nvPr>
            <p:ph type="sldNum" sz="quarter" idx="10"/>
          </p:nvPr>
        </p:nvSpPr>
        <p:spPr/>
        <p:txBody>
          <a:bodyPr/>
          <a:lstStyle/>
          <a:p>
            <a:fld id="{2E047C48-F3A7-485A-8E70-0E0170C4D550}" type="slidenum">
              <a:rPr lang="en-US" smtClean="0"/>
              <a:t>2</a:t>
            </a:fld>
            <a:endParaRPr lang="en-US" dirty="0"/>
          </a:p>
        </p:txBody>
      </p:sp>
    </p:spTree>
    <p:extLst>
      <p:ext uri="{BB962C8B-B14F-4D97-AF65-F5344CB8AC3E}">
        <p14:creationId xmlns:p14="http://schemas.microsoft.com/office/powerpoint/2010/main" val="30362494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We decided to test using a pricing rule message in the purchase path for the ask. </a:t>
            </a:r>
            <a:endParaRPr lang="en-US" baseline="0" dirty="0" smtClean="0"/>
          </a:p>
        </p:txBody>
      </p:sp>
      <p:sp>
        <p:nvSpPr>
          <p:cNvPr id="4" name="Slide Number Placeholder 3"/>
          <p:cNvSpPr>
            <a:spLocks noGrp="1"/>
          </p:cNvSpPr>
          <p:nvPr>
            <p:ph type="sldNum" sz="quarter" idx="10"/>
          </p:nvPr>
        </p:nvSpPr>
        <p:spPr/>
        <p:txBody>
          <a:bodyPr/>
          <a:lstStyle/>
          <a:p>
            <a:fld id="{2E047C48-F3A7-485A-8E70-0E0170C4D550}" type="slidenum">
              <a:rPr lang="en-US" smtClean="0"/>
              <a:t>3</a:t>
            </a:fld>
            <a:endParaRPr lang="en-US" dirty="0"/>
          </a:p>
        </p:txBody>
      </p:sp>
    </p:spTree>
    <p:extLst>
      <p:ext uri="{BB962C8B-B14F-4D97-AF65-F5344CB8AC3E}">
        <p14:creationId xmlns:p14="http://schemas.microsoft.com/office/powerpoint/2010/main" val="22590595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a:t>
            </a:r>
            <a:r>
              <a:rPr lang="en-US" baseline="0" dirty="0" smtClean="0"/>
              <a:t> set this up to show for anyone purchasing any of the Nutcracker performances in any price type.</a:t>
            </a:r>
            <a:endParaRPr lang="en-US" dirty="0"/>
          </a:p>
        </p:txBody>
      </p:sp>
      <p:sp>
        <p:nvSpPr>
          <p:cNvPr id="4" name="Slide Number Placeholder 3"/>
          <p:cNvSpPr>
            <a:spLocks noGrp="1"/>
          </p:cNvSpPr>
          <p:nvPr>
            <p:ph type="sldNum" sz="quarter" idx="10"/>
          </p:nvPr>
        </p:nvSpPr>
        <p:spPr/>
        <p:txBody>
          <a:bodyPr/>
          <a:lstStyle/>
          <a:p>
            <a:fld id="{2E047C48-F3A7-485A-8E70-0E0170C4D550}" type="slidenum">
              <a:rPr lang="en-US" smtClean="0"/>
              <a:t>4</a:t>
            </a:fld>
            <a:endParaRPr lang="en-US" dirty="0"/>
          </a:p>
        </p:txBody>
      </p:sp>
    </p:spTree>
    <p:extLst>
      <p:ext uri="{BB962C8B-B14F-4D97-AF65-F5344CB8AC3E}">
        <p14:creationId xmlns:p14="http://schemas.microsoft.com/office/powerpoint/2010/main" val="35975439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Since</a:t>
            </a:r>
            <a:r>
              <a:rPr lang="en-US" baseline="0" dirty="0" smtClean="0"/>
              <a:t> we do have a custom purchase path ask as well, we didn’t want people to be asked twice, so we used an exclusion list with a dynamic list of those in that custom ask table to make sure people weren’t receiving two asks.</a:t>
            </a:r>
          </a:p>
          <a:p>
            <a:endParaRPr lang="en-US" baseline="0" dirty="0" smtClean="0"/>
          </a:p>
          <a:p>
            <a:r>
              <a:rPr lang="en-US" baseline="0" dirty="0" smtClean="0"/>
              <a:t>We chose to have this as a cart ask, and we used HTML to insert an image for the ask.</a:t>
            </a:r>
            <a:endParaRPr lang="en-US" dirty="0"/>
          </a:p>
        </p:txBody>
      </p:sp>
      <p:sp>
        <p:nvSpPr>
          <p:cNvPr id="4" name="Slide Number Placeholder 3"/>
          <p:cNvSpPr>
            <a:spLocks noGrp="1"/>
          </p:cNvSpPr>
          <p:nvPr>
            <p:ph type="sldNum" sz="quarter" idx="10"/>
          </p:nvPr>
        </p:nvSpPr>
        <p:spPr/>
        <p:txBody>
          <a:bodyPr/>
          <a:lstStyle/>
          <a:p>
            <a:fld id="{2E047C48-F3A7-485A-8E70-0E0170C4D550}" type="slidenum">
              <a:rPr lang="en-US" smtClean="0"/>
              <a:t>5</a:t>
            </a:fld>
            <a:endParaRPr lang="en-US" dirty="0"/>
          </a:p>
        </p:txBody>
      </p:sp>
    </p:spTree>
    <p:extLst>
      <p:ext uri="{BB962C8B-B14F-4D97-AF65-F5344CB8AC3E}">
        <p14:creationId xmlns:p14="http://schemas.microsoft.com/office/powerpoint/2010/main" val="22234466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Here</a:t>
            </a:r>
            <a:r>
              <a:rPr lang="en-US" baseline="0" dirty="0" smtClean="0"/>
              <a:t> is what the ask looked like on TNEW</a:t>
            </a:r>
            <a:endParaRPr lang="en-US" dirty="0"/>
          </a:p>
        </p:txBody>
      </p:sp>
      <p:sp>
        <p:nvSpPr>
          <p:cNvPr id="4" name="Slide Number Placeholder 3"/>
          <p:cNvSpPr>
            <a:spLocks noGrp="1"/>
          </p:cNvSpPr>
          <p:nvPr>
            <p:ph type="sldNum" sz="quarter" idx="10"/>
          </p:nvPr>
        </p:nvSpPr>
        <p:spPr/>
        <p:txBody>
          <a:bodyPr/>
          <a:lstStyle/>
          <a:p>
            <a:fld id="{2E047C48-F3A7-485A-8E70-0E0170C4D550}" type="slidenum">
              <a:rPr lang="en-US" smtClean="0"/>
              <a:t>6</a:t>
            </a:fld>
            <a:endParaRPr lang="en-US" dirty="0"/>
          </a:p>
        </p:txBody>
      </p:sp>
    </p:spTree>
    <p:extLst>
      <p:ext uri="{BB962C8B-B14F-4D97-AF65-F5344CB8AC3E}">
        <p14:creationId xmlns:p14="http://schemas.microsoft.com/office/powerpoint/2010/main" val="8969709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 linked the image to an</a:t>
            </a:r>
            <a:r>
              <a:rPr lang="en-US" baseline="0" dirty="0" smtClean="0"/>
              <a:t> individual giving page under our contribute 2 TNEW page so we could have an image specific to this donation ask. If someone added the donation here, it added it to their cart and took them to the check out page.</a:t>
            </a:r>
            <a:endParaRPr lang="en-US" dirty="0"/>
          </a:p>
        </p:txBody>
      </p:sp>
      <p:sp>
        <p:nvSpPr>
          <p:cNvPr id="4" name="Slide Number Placeholder 3"/>
          <p:cNvSpPr>
            <a:spLocks noGrp="1"/>
          </p:cNvSpPr>
          <p:nvPr>
            <p:ph type="sldNum" sz="quarter" idx="10"/>
          </p:nvPr>
        </p:nvSpPr>
        <p:spPr/>
        <p:txBody>
          <a:bodyPr/>
          <a:lstStyle/>
          <a:p>
            <a:fld id="{2E047C48-F3A7-485A-8E70-0E0170C4D550}" type="slidenum">
              <a:rPr lang="en-US" smtClean="0"/>
              <a:t>7</a:t>
            </a:fld>
            <a:endParaRPr lang="en-US" dirty="0"/>
          </a:p>
        </p:txBody>
      </p:sp>
    </p:spTree>
    <p:extLst>
      <p:ext uri="{BB962C8B-B14F-4D97-AF65-F5344CB8AC3E}">
        <p14:creationId xmlns:p14="http://schemas.microsoft.com/office/powerpoint/2010/main" val="19017930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We weren’t sure how this type of ask would perform. It yielded 9 new $160, so while the response was not big, I do think it’s worth trying something like this again. It puts the information in front of them and counts as an impression. We did have a much larger response when we sent an email out to ticket buyers about the additional donation. I don’t think seeing it in the purchase </a:t>
            </a:r>
            <a:r>
              <a:rPr lang="en-US" baseline="0" smtClean="0"/>
              <a:t>path hurts!</a:t>
            </a:r>
            <a:endParaRPr lang="en-US" baseline="0" dirty="0" smtClean="0"/>
          </a:p>
        </p:txBody>
      </p:sp>
      <p:sp>
        <p:nvSpPr>
          <p:cNvPr id="4" name="Slide Number Placeholder 3"/>
          <p:cNvSpPr>
            <a:spLocks noGrp="1"/>
          </p:cNvSpPr>
          <p:nvPr>
            <p:ph type="sldNum" sz="quarter" idx="10"/>
          </p:nvPr>
        </p:nvSpPr>
        <p:spPr/>
        <p:txBody>
          <a:bodyPr/>
          <a:lstStyle/>
          <a:p>
            <a:fld id="{2E047C48-F3A7-485A-8E70-0E0170C4D550}" type="slidenum">
              <a:rPr lang="en-US" smtClean="0"/>
              <a:t>8</a:t>
            </a:fld>
            <a:endParaRPr lang="en-US" dirty="0"/>
          </a:p>
        </p:txBody>
      </p:sp>
    </p:spTree>
    <p:extLst>
      <p:ext uri="{BB962C8B-B14F-4D97-AF65-F5344CB8AC3E}">
        <p14:creationId xmlns:p14="http://schemas.microsoft.com/office/powerpoint/2010/main" val="37315572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30F14D2-48D9-4A0C-96DF-177876540972}" type="datetimeFigureOut">
              <a:rPr lang="en-US" smtClean="0"/>
              <a:t>1/23/2023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45D0265-685E-4581-BB3E-ECCE4FE3C2FB}" type="slidenum">
              <a:rPr lang="en-US" smtClean="0"/>
              <a:t>‹#›</a:t>
            </a:fld>
            <a:endParaRPr lang="en-US" dirty="0"/>
          </a:p>
        </p:txBody>
      </p:sp>
    </p:spTree>
    <p:extLst>
      <p:ext uri="{BB962C8B-B14F-4D97-AF65-F5344CB8AC3E}">
        <p14:creationId xmlns:p14="http://schemas.microsoft.com/office/powerpoint/2010/main" val="12842519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30F14D2-48D9-4A0C-96DF-177876540972}" type="datetimeFigureOut">
              <a:rPr lang="en-US" smtClean="0"/>
              <a:t>1/23/2023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45D0265-685E-4581-BB3E-ECCE4FE3C2FB}" type="slidenum">
              <a:rPr lang="en-US" smtClean="0"/>
              <a:t>‹#›</a:t>
            </a:fld>
            <a:endParaRPr lang="en-US" dirty="0"/>
          </a:p>
        </p:txBody>
      </p:sp>
    </p:spTree>
    <p:extLst>
      <p:ext uri="{BB962C8B-B14F-4D97-AF65-F5344CB8AC3E}">
        <p14:creationId xmlns:p14="http://schemas.microsoft.com/office/powerpoint/2010/main" val="18814944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30F14D2-48D9-4A0C-96DF-177876540972}" type="datetimeFigureOut">
              <a:rPr lang="en-US" smtClean="0"/>
              <a:t>1/23/2023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45D0265-685E-4581-BB3E-ECCE4FE3C2FB}" type="slidenum">
              <a:rPr lang="en-US" smtClean="0"/>
              <a:t>‹#›</a:t>
            </a:fld>
            <a:endParaRPr lang="en-US" dirty="0"/>
          </a:p>
        </p:txBody>
      </p:sp>
    </p:spTree>
    <p:extLst>
      <p:ext uri="{BB962C8B-B14F-4D97-AF65-F5344CB8AC3E}">
        <p14:creationId xmlns:p14="http://schemas.microsoft.com/office/powerpoint/2010/main" val="14453415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30F14D2-48D9-4A0C-96DF-177876540972}" type="datetimeFigureOut">
              <a:rPr lang="en-US" smtClean="0"/>
              <a:t>1/23/2023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45D0265-685E-4581-BB3E-ECCE4FE3C2FB}" type="slidenum">
              <a:rPr lang="en-US" smtClean="0"/>
              <a:t>‹#›</a:t>
            </a:fld>
            <a:endParaRPr lang="en-US" dirty="0"/>
          </a:p>
        </p:txBody>
      </p:sp>
    </p:spTree>
    <p:extLst>
      <p:ext uri="{BB962C8B-B14F-4D97-AF65-F5344CB8AC3E}">
        <p14:creationId xmlns:p14="http://schemas.microsoft.com/office/powerpoint/2010/main" val="15045095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30F14D2-48D9-4A0C-96DF-177876540972}" type="datetimeFigureOut">
              <a:rPr lang="en-US" smtClean="0"/>
              <a:t>1/23/2023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C45D0265-685E-4581-BB3E-ECCE4FE3C2FB}" type="slidenum">
              <a:rPr lang="en-US" smtClean="0"/>
              <a:t>‹#›</a:t>
            </a:fld>
            <a:endParaRPr lang="en-US" dirty="0"/>
          </a:p>
        </p:txBody>
      </p:sp>
    </p:spTree>
    <p:extLst>
      <p:ext uri="{BB962C8B-B14F-4D97-AF65-F5344CB8AC3E}">
        <p14:creationId xmlns:p14="http://schemas.microsoft.com/office/powerpoint/2010/main" val="39562382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30F14D2-48D9-4A0C-96DF-177876540972}" type="datetimeFigureOut">
              <a:rPr lang="en-US" smtClean="0"/>
              <a:t>1/23/2023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C45D0265-685E-4581-BB3E-ECCE4FE3C2FB}" type="slidenum">
              <a:rPr lang="en-US" smtClean="0"/>
              <a:t>‹#›</a:t>
            </a:fld>
            <a:endParaRPr lang="en-US" dirty="0"/>
          </a:p>
        </p:txBody>
      </p:sp>
    </p:spTree>
    <p:extLst>
      <p:ext uri="{BB962C8B-B14F-4D97-AF65-F5344CB8AC3E}">
        <p14:creationId xmlns:p14="http://schemas.microsoft.com/office/powerpoint/2010/main" val="30571956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30F14D2-48D9-4A0C-96DF-177876540972}" type="datetimeFigureOut">
              <a:rPr lang="en-US" smtClean="0"/>
              <a:t>1/23/2023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C45D0265-685E-4581-BB3E-ECCE4FE3C2FB}" type="slidenum">
              <a:rPr lang="en-US" smtClean="0"/>
              <a:t>‹#›</a:t>
            </a:fld>
            <a:endParaRPr lang="en-US" dirty="0"/>
          </a:p>
        </p:txBody>
      </p:sp>
    </p:spTree>
    <p:extLst>
      <p:ext uri="{BB962C8B-B14F-4D97-AF65-F5344CB8AC3E}">
        <p14:creationId xmlns:p14="http://schemas.microsoft.com/office/powerpoint/2010/main" val="25586643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30F14D2-48D9-4A0C-96DF-177876540972}" type="datetimeFigureOut">
              <a:rPr lang="en-US" smtClean="0"/>
              <a:t>1/23/2023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45D0265-685E-4581-BB3E-ECCE4FE3C2FB}" type="slidenum">
              <a:rPr lang="en-US" smtClean="0"/>
              <a:t>‹#›</a:t>
            </a:fld>
            <a:endParaRPr lang="en-US" dirty="0"/>
          </a:p>
        </p:txBody>
      </p:sp>
    </p:spTree>
    <p:extLst>
      <p:ext uri="{BB962C8B-B14F-4D97-AF65-F5344CB8AC3E}">
        <p14:creationId xmlns:p14="http://schemas.microsoft.com/office/powerpoint/2010/main" val="15238188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30F14D2-48D9-4A0C-96DF-177876540972}" type="datetimeFigureOut">
              <a:rPr lang="en-US" smtClean="0"/>
              <a:t>1/23/2023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45D0265-685E-4581-BB3E-ECCE4FE3C2FB}" type="slidenum">
              <a:rPr lang="en-US" smtClean="0"/>
              <a:t>‹#›</a:t>
            </a:fld>
            <a:endParaRPr lang="en-US" dirty="0"/>
          </a:p>
        </p:txBody>
      </p:sp>
    </p:spTree>
    <p:extLst>
      <p:ext uri="{BB962C8B-B14F-4D97-AF65-F5344CB8AC3E}">
        <p14:creationId xmlns:p14="http://schemas.microsoft.com/office/powerpoint/2010/main" val="40625609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30F14D2-48D9-4A0C-96DF-177876540972}" type="datetimeFigureOut">
              <a:rPr lang="en-US" smtClean="0"/>
              <a:t>1/23/2023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45D0265-685E-4581-BB3E-ECCE4FE3C2FB}" type="slidenum">
              <a:rPr lang="en-US" smtClean="0"/>
              <a:t>‹#›</a:t>
            </a:fld>
            <a:endParaRPr lang="en-US" dirty="0"/>
          </a:p>
        </p:txBody>
      </p:sp>
    </p:spTree>
    <p:extLst>
      <p:ext uri="{BB962C8B-B14F-4D97-AF65-F5344CB8AC3E}">
        <p14:creationId xmlns:p14="http://schemas.microsoft.com/office/powerpoint/2010/main" val="17158330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30F14D2-48D9-4A0C-96DF-177876540972}" type="datetimeFigureOut">
              <a:rPr lang="en-US" smtClean="0"/>
              <a:t>1/23/2023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45D0265-685E-4581-BB3E-ECCE4FE3C2FB}" type="slidenum">
              <a:rPr lang="en-US" smtClean="0"/>
              <a:t>‹#›</a:t>
            </a:fld>
            <a:endParaRPr lang="en-US" dirty="0"/>
          </a:p>
        </p:txBody>
      </p:sp>
    </p:spTree>
    <p:extLst>
      <p:ext uri="{BB962C8B-B14F-4D97-AF65-F5344CB8AC3E}">
        <p14:creationId xmlns:p14="http://schemas.microsoft.com/office/powerpoint/2010/main" val="10636520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12201452"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9" name="Title 8"/>
          <p:cNvSpPr>
            <a:spLocks noGrp="1"/>
          </p:cNvSpPr>
          <p:nvPr>
            <p:ph type="ctrTitle"/>
          </p:nvPr>
        </p:nvSpPr>
        <p:spPr>
          <a:xfrm>
            <a:off x="1930400" y="609602"/>
            <a:ext cx="9347200" cy="2133599"/>
          </a:xfrm>
        </p:spPr>
        <p:txBody>
          <a:bodyPr vert="horz" anchor="b">
            <a:normAutofit/>
            <a:scene3d>
              <a:camera prst="orthographicFront"/>
              <a:lightRig rig="soft" dir="t"/>
            </a:scene3d>
            <a:sp3d prstMaterial="softEdge">
              <a:bevelT w="25400" h="25400"/>
            </a:sp3d>
          </a:bodyPr>
          <a:lstStyle>
            <a:lvl1pPr algn="r">
              <a:defRPr sz="4800" b="1">
                <a:solidFill>
                  <a:srgbClr val="17409D"/>
                </a:solidFill>
                <a:effectLst>
                  <a:outerShdw blurRad="31750" dist="25400" dir="5400000" algn="tl" rotWithShape="0">
                    <a:srgbClr val="000000">
                      <a:alpha val="25000"/>
                    </a:srgbClr>
                  </a:outerShdw>
                </a:effectLst>
              </a:defRPr>
            </a:lvl1pPr>
            <a:extLst/>
          </a:lstStyle>
          <a:p>
            <a:r>
              <a:rPr kumimoji="0" lang="en-US"/>
              <a:t>Click to edit Master title style</a:t>
            </a:r>
            <a:endParaRPr kumimoji="0" lang="en-US" dirty="0"/>
          </a:p>
        </p:txBody>
      </p:sp>
      <p:sp>
        <p:nvSpPr>
          <p:cNvPr id="17" name="Subtitle 16"/>
          <p:cNvSpPr>
            <a:spLocks noGrp="1"/>
          </p:cNvSpPr>
          <p:nvPr>
            <p:ph type="subTitle" idx="1"/>
          </p:nvPr>
        </p:nvSpPr>
        <p:spPr>
          <a:xfrm>
            <a:off x="914400" y="3611607"/>
            <a:ext cx="103632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endParaRPr kumimoji="0" lang="en-US" dirty="0"/>
          </a:p>
        </p:txBody>
      </p:sp>
      <p:grpSp>
        <p:nvGrpSpPr>
          <p:cNvPr id="2" name="Group 1"/>
          <p:cNvGrpSpPr/>
          <p:nvPr/>
        </p:nvGrpSpPr>
        <p:grpSpPr>
          <a:xfrm>
            <a:off x="-5019" y="4953000"/>
            <a:ext cx="12197020"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sz="1800" dirty="0"/>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sz="1800" dirty="0"/>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solidFill>
              <a:srgbClr val="0070C0"/>
            </a:solid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sz="1800" dirty="0"/>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pic>
        <p:nvPicPr>
          <p:cNvPr id="13" name="Picture 32" descr="MLRLOGO BLUE"/>
          <p:cNvPicPr>
            <a:picLocks noChangeAspect="1" noChangeArrowheads="1"/>
          </p:cNvPicPr>
          <p:nvPr/>
        </p:nvPicPr>
        <p:blipFill>
          <a:blip r:embed="rId2" cstate="print"/>
          <a:srcRect/>
          <a:stretch>
            <a:fillRect/>
          </a:stretch>
        </p:blipFill>
        <p:spPr bwMode="auto">
          <a:xfrm>
            <a:off x="304801" y="304800"/>
            <a:ext cx="1471084" cy="1143000"/>
          </a:xfrm>
          <a:prstGeom prst="rect">
            <a:avLst/>
          </a:prstGeom>
          <a:noFill/>
          <a:ln w="9525">
            <a:noFill/>
            <a:miter lim="800000"/>
            <a:headEnd/>
            <a:tailEnd/>
          </a:ln>
        </p:spPr>
      </p:pic>
    </p:spTree>
    <p:extLst>
      <p:ext uri="{BB962C8B-B14F-4D97-AF65-F5344CB8AC3E}">
        <p14:creationId xmlns:p14="http://schemas.microsoft.com/office/powerpoint/2010/main" val="19206863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828801"/>
            <a:ext cx="10972800" cy="3721291"/>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dirty="0"/>
          </a:p>
        </p:txBody>
      </p:sp>
      <p:sp>
        <p:nvSpPr>
          <p:cNvPr id="4" name="Date Placeholder 3"/>
          <p:cNvSpPr>
            <a:spLocks noGrp="1"/>
          </p:cNvSpPr>
          <p:nvPr>
            <p:ph type="dt" sz="half" idx="10"/>
          </p:nvPr>
        </p:nvSpPr>
        <p:spPr>
          <a:xfrm>
            <a:off x="8969376" y="6407944"/>
            <a:ext cx="2560320" cy="365760"/>
          </a:xfrm>
          <a:prstGeom prst="rect">
            <a:avLst/>
          </a:prstGeom>
        </p:spPr>
        <p:txBody>
          <a:bodyPr/>
          <a:lstStyle/>
          <a:p>
            <a:fld id="{544213AF-26F6-41FA-8D85-E2C5388D6E58}" type="datetimeFigureOut">
              <a:rPr lang="en-US" smtClean="0"/>
              <a:pPr/>
              <a:t>1/23/2023</a:t>
            </a:fld>
            <a:endParaRPr lang="en-US" dirty="0"/>
          </a:p>
        </p:txBody>
      </p:sp>
      <p:sp>
        <p:nvSpPr>
          <p:cNvPr id="5" name="Footer Placeholder 4"/>
          <p:cNvSpPr>
            <a:spLocks noGrp="1"/>
          </p:cNvSpPr>
          <p:nvPr>
            <p:ph type="ftr" sz="quarter" idx="11"/>
          </p:nvPr>
        </p:nvSpPr>
        <p:spPr>
          <a:xfrm>
            <a:off x="5840097" y="6407945"/>
            <a:ext cx="3134241" cy="365125"/>
          </a:xfrm>
          <a:prstGeom prst="rect">
            <a:avLst/>
          </a:prstGeom>
        </p:spPr>
        <p:txBody>
          <a:bodyPr/>
          <a:lstStyle/>
          <a:p>
            <a:endParaRPr kumimoji="0" lang="en-US" dirty="0"/>
          </a:p>
        </p:txBody>
      </p:sp>
      <p:sp>
        <p:nvSpPr>
          <p:cNvPr id="6" name="Slide Number Placeholder 5"/>
          <p:cNvSpPr>
            <a:spLocks noGrp="1"/>
          </p:cNvSpPr>
          <p:nvPr>
            <p:ph type="sldNum" sz="quarter" idx="12"/>
          </p:nvPr>
        </p:nvSpPr>
        <p:spPr>
          <a:xfrm>
            <a:off x="11529696" y="6407945"/>
            <a:ext cx="487680" cy="365125"/>
          </a:xfrm>
          <a:prstGeom prst="rect">
            <a:avLst/>
          </a:prstGeom>
        </p:spPr>
        <p:txBody>
          <a:bodyPr/>
          <a:lstStyle/>
          <a:p>
            <a:fld id="{D5BBC35B-A44B-4119-B8DA-DE9E3DFADA20}" type="slidenum">
              <a:rPr kumimoji="0" lang="en-US" smtClean="0"/>
              <a:pPr/>
              <a:t>‹#›</a:t>
            </a:fld>
            <a:endParaRPr kumimoji="0" lang="en-US" dirty="0"/>
          </a:p>
        </p:txBody>
      </p:sp>
      <p:sp>
        <p:nvSpPr>
          <p:cNvPr id="7" name="Title 6"/>
          <p:cNvSpPr>
            <a:spLocks noGrp="1"/>
          </p:cNvSpPr>
          <p:nvPr>
            <p:ph type="title"/>
          </p:nvPr>
        </p:nvSpPr>
        <p:spPr/>
        <p:txBody>
          <a:bodyPr rtlCol="0">
            <a:normAutofit/>
          </a:bodyPr>
          <a:lstStyle>
            <a:lvl1pPr>
              <a:defRPr sz="3800">
                <a:solidFill>
                  <a:srgbClr val="17409D"/>
                </a:solidFill>
              </a:defRPr>
            </a:lvl1pPr>
            <a:extLst/>
          </a:lstStyle>
          <a:p>
            <a:r>
              <a:rPr kumimoji="0" lang="en-US"/>
              <a:t>Click to edit Master title style</a:t>
            </a:r>
            <a:endParaRPr kumimoji="0" lang="en-US" dirty="0"/>
          </a:p>
        </p:txBody>
      </p:sp>
    </p:spTree>
    <p:extLst>
      <p:ext uri="{BB962C8B-B14F-4D97-AF65-F5344CB8AC3E}">
        <p14:creationId xmlns:p14="http://schemas.microsoft.com/office/powerpoint/2010/main" val="26524573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168" y="1059712"/>
            <a:ext cx="10363200" cy="1828800"/>
          </a:xfrm>
        </p:spPr>
        <p:txBody>
          <a:bodyPr vert="horz" anchor="b">
            <a:normAutofit/>
            <a:scene3d>
              <a:camera prst="orthographicFront"/>
              <a:lightRig rig="soft" dir="t"/>
            </a:scene3d>
            <a:sp3d prstMaterial="softEdge">
              <a:bevelT w="25400" h="25400"/>
            </a:sp3d>
          </a:bodyPr>
          <a:lstStyle>
            <a:lvl1pPr algn="r">
              <a:buNone/>
              <a:defRPr sz="4800" b="1" cap="none" baseline="0">
                <a:solidFill>
                  <a:srgbClr val="17409D"/>
                </a:solidFill>
                <a:effectLst>
                  <a:outerShdw blurRad="31750" dist="25400" dir="5400000" algn="tl" rotWithShape="0">
                    <a:srgbClr val="000000">
                      <a:alpha val="25000"/>
                    </a:srgbClr>
                  </a:outerShdw>
                </a:effectLst>
              </a:defRPr>
            </a:lvl1pPr>
            <a:extLst/>
          </a:lstStyle>
          <a:p>
            <a:r>
              <a:rPr kumimoji="0" lang="en-US"/>
              <a:t>Click to edit Master title style</a:t>
            </a:r>
            <a:endParaRPr kumimoji="0" lang="en-US" dirty="0"/>
          </a:p>
        </p:txBody>
      </p:sp>
      <p:sp>
        <p:nvSpPr>
          <p:cNvPr id="3" name="Text Placeholder 2"/>
          <p:cNvSpPr>
            <a:spLocks noGrp="1"/>
          </p:cNvSpPr>
          <p:nvPr>
            <p:ph type="body" idx="1"/>
          </p:nvPr>
        </p:nvSpPr>
        <p:spPr>
          <a:xfrm>
            <a:off x="5230284" y="2931712"/>
            <a:ext cx="6096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a:xfrm>
            <a:off x="8969376" y="6407944"/>
            <a:ext cx="2560320" cy="365760"/>
          </a:xfrm>
          <a:prstGeom prst="rect">
            <a:avLst/>
          </a:prstGeom>
        </p:spPr>
        <p:txBody>
          <a:bodyPr/>
          <a:lstStyle/>
          <a:p>
            <a:fld id="{B741AC5B-550F-4026-A94F-D20C1FAD441B}" type="datetimeFigureOut">
              <a:rPr lang="en-US" smtClean="0"/>
              <a:pPr/>
              <a:t>1/23/2023</a:t>
            </a:fld>
            <a:endParaRPr lang="en-US" dirty="0"/>
          </a:p>
        </p:txBody>
      </p:sp>
      <p:sp>
        <p:nvSpPr>
          <p:cNvPr id="5" name="Footer Placeholder 4"/>
          <p:cNvSpPr>
            <a:spLocks noGrp="1"/>
          </p:cNvSpPr>
          <p:nvPr>
            <p:ph type="ftr" sz="quarter" idx="11"/>
          </p:nvPr>
        </p:nvSpPr>
        <p:spPr>
          <a:xfrm>
            <a:off x="5840097" y="6407945"/>
            <a:ext cx="3134241"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11529696" y="6407945"/>
            <a:ext cx="487680" cy="365125"/>
          </a:xfrm>
          <a:prstGeom prst="rect">
            <a:avLst/>
          </a:prstGeom>
        </p:spPr>
        <p:txBody>
          <a:bodyPr/>
          <a:lstStyle/>
          <a:p>
            <a:fld id="{CBED7C53-DBA5-471A-B543-72F681547548}" type="slidenum">
              <a:rPr lang="en-US" smtClean="0"/>
              <a:pPr/>
              <a:t>‹#›</a:t>
            </a:fld>
            <a:endParaRPr lang="en-US" dirty="0"/>
          </a:p>
        </p:txBody>
      </p:sp>
      <p:sp>
        <p:nvSpPr>
          <p:cNvPr id="7" name="Chevron 6"/>
          <p:cNvSpPr/>
          <p:nvPr/>
        </p:nvSpPr>
        <p:spPr>
          <a:xfrm>
            <a:off x="4848907" y="3005472"/>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sz="1800" dirty="0"/>
          </a:p>
        </p:txBody>
      </p:sp>
      <p:sp>
        <p:nvSpPr>
          <p:cNvPr id="8" name="Chevron 7"/>
          <p:cNvSpPr/>
          <p:nvPr/>
        </p:nvSpPr>
        <p:spPr>
          <a:xfrm>
            <a:off x="4600352" y="3005472"/>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sz="1800" dirty="0"/>
          </a:p>
        </p:txBody>
      </p:sp>
    </p:spTree>
    <p:extLst>
      <p:ext uri="{BB962C8B-B14F-4D97-AF65-F5344CB8AC3E}">
        <p14:creationId xmlns:p14="http://schemas.microsoft.com/office/powerpoint/2010/main" val="3502970061"/>
      </p:ext>
    </p:extLst>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969376" y="6407944"/>
            <a:ext cx="2560320" cy="365760"/>
          </a:xfrm>
          <a:prstGeom prst="rect">
            <a:avLst/>
          </a:prstGeom>
        </p:spPr>
        <p:txBody>
          <a:bodyPr/>
          <a:lstStyle/>
          <a:p>
            <a:fld id="{B741AC5B-550F-4026-A94F-D20C1FAD441B}" type="datetimeFigureOut">
              <a:rPr lang="en-US" smtClean="0"/>
              <a:pPr/>
              <a:t>1/23/2023</a:t>
            </a:fld>
            <a:endParaRPr lang="en-US" dirty="0"/>
          </a:p>
        </p:txBody>
      </p:sp>
      <p:sp>
        <p:nvSpPr>
          <p:cNvPr id="3" name="Footer Placeholder 2"/>
          <p:cNvSpPr>
            <a:spLocks noGrp="1"/>
          </p:cNvSpPr>
          <p:nvPr>
            <p:ph type="ftr" sz="quarter" idx="11"/>
          </p:nvPr>
        </p:nvSpPr>
        <p:spPr>
          <a:xfrm>
            <a:off x="5840097" y="6407945"/>
            <a:ext cx="3134241" cy="365125"/>
          </a:xfrm>
          <a:prstGeom prst="rect">
            <a:avLst/>
          </a:prstGeom>
        </p:spPr>
        <p:txBody>
          <a:bodyPr/>
          <a:lstStyle/>
          <a:p>
            <a:endParaRPr lang="en-US" dirty="0"/>
          </a:p>
        </p:txBody>
      </p:sp>
      <p:sp>
        <p:nvSpPr>
          <p:cNvPr id="4" name="Slide Number Placeholder 3"/>
          <p:cNvSpPr>
            <a:spLocks noGrp="1"/>
          </p:cNvSpPr>
          <p:nvPr>
            <p:ph type="sldNum" sz="quarter" idx="12"/>
          </p:nvPr>
        </p:nvSpPr>
        <p:spPr>
          <a:xfrm>
            <a:off x="11529696" y="6407945"/>
            <a:ext cx="487680" cy="365125"/>
          </a:xfrm>
          <a:prstGeom prst="rect">
            <a:avLst/>
          </a:prstGeom>
        </p:spPr>
        <p:txBody>
          <a:bodyPr/>
          <a:lstStyle/>
          <a:p>
            <a:fld id="{CBED7C53-DBA5-471A-B543-72F681547548}" type="slidenum">
              <a:rPr lang="en-US" smtClean="0"/>
              <a:pPr/>
              <a:t>‹#›</a:t>
            </a:fld>
            <a:endParaRPr lang="en-US" dirty="0"/>
          </a:p>
        </p:txBody>
      </p:sp>
    </p:spTree>
    <p:extLst>
      <p:ext uri="{BB962C8B-B14F-4D97-AF65-F5344CB8AC3E}">
        <p14:creationId xmlns:p14="http://schemas.microsoft.com/office/powerpoint/2010/main" val="25326928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image" Target="../media/image2.png"/><Relationship Id="rId5" Type="http://schemas.openxmlformats.org/officeDocument/2006/relationships/theme" Target="../theme/theme2.xml"/><Relationship Id="rId4"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0F14D2-48D9-4A0C-96DF-177876540972}" type="datetimeFigureOut">
              <a:rPr lang="en-US" smtClean="0"/>
              <a:t>1/23/2023</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45D0265-685E-4581-BB3E-ECCE4FE3C2FB}" type="slidenum">
              <a:rPr lang="en-US" smtClean="0"/>
              <a:t>‹#›</a:t>
            </a:fld>
            <a:endParaRPr lang="en-US" dirty="0"/>
          </a:p>
        </p:txBody>
      </p:sp>
    </p:spTree>
    <p:extLst>
      <p:ext uri="{BB962C8B-B14F-4D97-AF65-F5344CB8AC3E}">
        <p14:creationId xmlns:p14="http://schemas.microsoft.com/office/powerpoint/2010/main" val="38349078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665697" y="5944936"/>
            <a:ext cx="6587499"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sz="1800" dirty="0"/>
          </a:p>
        </p:txBody>
      </p:sp>
      <p:sp>
        <p:nvSpPr>
          <p:cNvPr id="12" name="Freeform 11"/>
          <p:cNvSpPr>
            <a:spLocks/>
          </p:cNvSpPr>
          <p:nvPr/>
        </p:nvSpPr>
        <p:spPr bwMode="auto">
          <a:xfrm>
            <a:off x="647623" y="5939011"/>
            <a:ext cx="492060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sz="1800" dirty="0"/>
          </a:p>
        </p:txBody>
      </p:sp>
      <p:sp>
        <p:nvSpPr>
          <p:cNvPr id="14" name="Right Triangle 13"/>
          <p:cNvSpPr>
            <a:spLocks/>
          </p:cNvSpPr>
          <p:nvPr/>
        </p:nvSpPr>
        <p:spPr bwMode="auto">
          <a:xfrm>
            <a:off x="-8056" y="5791253"/>
            <a:ext cx="4536419" cy="1080868"/>
          </a:xfrm>
          <a:prstGeom prst="rtTriangle">
            <a:avLst/>
          </a:prstGeom>
          <a:solidFill>
            <a:srgbClr val="0070C0"/>
          </a:solid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sz="1800" dirty="0"/>
          </a:p>
        </p:txBody>
      </p:sp>
      <p:cxnSp>
        <p:nvCxnSpPr>
          <p:cNvPr id="15" name="Straight Connector 14"/>
          <p:cNvCxnSpPr/>
          <p:nvPr/>
        </p:nvCxnSpPr>
        <p:spPr>
          <a:xfrm>
            <a:off x="-12316" y="5787739"/>
            <a:ext cx="454067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609600" y="274638"/>
            <a:ext cx="109728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a:t>Click to edit Master title style</a:t>
            </a:r>
            <a:endParaRPr kumimoji="0" lang="en-US" dirty="0"/>
          </a:p>
        </p:txBody>
      </p:sp>
      <p:sp>
        <p:nvSpPr>
          <p:cNvPr id="30" name="Text Placeholder 29"/>
          <p:cNvSpPr>
            <a:spLocks noGrp="1"/>
          </p:cNvSpPr>
          <p:nvPr>
            <p:ph type="body" idx="1"/>
          </p:nvPr>
        </p:nvSpPr>
        <p:spPr>
          <a:xfrm>
            <a:off x="609600" y="1752601"/>
            <a:ext cx="10972800" cy="3721291"/>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endParaRPr kumimoji="0" lang="en-US" dirty="0"/>
          </a:p>
        </p:txBody>
      </p:sp>
      <p:pic>
        <p:nvPicPr>
          <p:cNvPr id="16" name="Picture 17" descr="MLRLOGO BLUE"/>
          <p:cNvPicPr>
            <a:picLocks noChangeAspect="1" noChangeArrowheads="1"/>
          </p:cNvPicPr>
          <p:nvPr/>
        </p:nvPicPr>
        <p:blipFill>
          <a:blip r:embed="rId6" cstate="print"/>
          <a:srcRect/>
          <a:stretch>
            <a:fillRect/>
          </a:stretch>
        </p:blipFill>
        <p:spPr bwMode="auto">
          <a:xfrm>
            <a:off x="10566401" y="5638800"/>
            <a:ext cx="1294553" cy="1005840"/>
          </a:xfrm>
          <a:prstGeom prst="rect">
            <a:avLst/>
          </a:prstGeom>
          <a:noFill/>
          <a:ln w="9525">
            <a:noFill/>
            <a:miter lim="800000"/>
            <a:headEnd/>
            <a:tailEnd/>
          </a:ln>
        </p:spPr>
      </p:pic>
    </p:spTree>
    <p:extLst>
      <p:ext uri="{BB962C8B-B14F-4D97-AF65-F5344CB8AC3E}">
        <p14:creationId xmlns:p14="http://schemas.microsoft.com/office/powerpoint/2010/main" val="92153726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Lst>
  <p:txStyles>
    <p:titleStyle>
      <a:lvl1pPr algn="l" rtl="0" eaLnBrk="1" latinLnBrk="0" hangingPunct="1">
        <a:spcBef>
          <a:spcPct val="0"/>
        </a:spcBef>
        <a:buNone/>
        <a:defRPr kumimoji="0" sz="3800" b="1" kern="1200">
          <a:solidFill>
            <a:srgbClr val="17409D"/>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rgbClr val="A50021"/>
        </a:buClr>
        <a:buSzPct val="72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rgbClr val="A50021"/>
        </a:buClr>
        <a:buFont typeface="Wingdings" pitchFamily="2" charset="2"/>
        <a:buChar char="§"/>
        <a:defRPr kumimoji="0" sz="2300" kern="1200">
          <a:solidFill>
            <a:schemeClr val="tx1"/>
          </a:solidFill>
          <a:latin typeface="+mn-lt"/>
          <a:ea typeface="+mn-ea"/>
          <a:cs typeface="+mn-cs"/>
        </a:defRPr>
      </a:lvl2pPr>
      <a:lvl3pPr marL="859536" indent="-228600" algn="l" rtl="0" eaLnBrk="1" latinLnBrk="0" hangingPunct="1">
        <a:spcBef>
          <a:spcPts val="350"/>
        </a:spcBef>
        <a:buClr>
          <a:srgbClr val="A50021"/>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rgbClr val="A50021"/>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rgbClr val="A50021"/>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170554" y="0"/>
            <a:ext cx="12192000" cy="6858000"/>
          </a:xfrm>
          <a:prstGeom prst="rect">
            <a:avLst/>
          </a:prstGeom>
        </p:spPr>
      </p:pic>
      <p:sp>
        <p:nvSpPr>
          <p:cNvPr id="4" name="TextBox 3"/>
          <p:cNvSpPr txBox="1"/>
          <p:nvPr/>
        </p:nvSpPr>
        <p:spPr>
          <a:xfrm>
            <a:off x="2198254" y="4425271"/>
            <a:ext cx="9993745" cy="1077218"/>
          </a:xfrm>
          <a:prstGeom prst="rect">
            <a:avLst/>
          </a:prstGeom>
          <a:noFill/>
        </p:spPr>
        <p:txBody>
          <a:bodyPr wrap="square" rtlCol="0">
            <a:spAutoFit/>
          </a:bodyPr>
          <a:lstStyle/>
          <a:p>
            <a:pPr algn="ctr"/>
            <a:r>
              <a:rPr lang="en-US" sz="3200" b="1" dirty="0" smtClean="0">
                <a:solidFill>
                  <a:srgbClr val="4CA585"/>
                </a:solidFill>
                <a:latin typeface="Museo Sans 500" panose="02000000000000000000" pitchFamily="50" charset="0"/>
                <a:cs typeface="Arial" panose="020B0604020202020204" pitchFamily="34" charset="0"/>
              </a:rPr>
              <a:t>USING PRICING RULES</a:t>
            </a:r>
            <a:br>
              <a:rPr lang="en-US" sz="3200" b="1" dirty="0" smtClean="0">
                <a:solidFill>
                  <a:srgbClr val="4CA585"/>
                </a:solidFill>
                <a:latin typeface="Museo Sans 500" panose="02000000000000000000" pitchFamily="50" charset="0"/>
                <a:cs typeface="Arial" panose="020B0604020202020204" pitchFamily="34" charset="0"/>
              </a:rPr>
            </a:br>
            <a:r>
              <a:rPr lang="en-US" sz="3200" b="1" dirty="0" smtClean="0">
                <a:solidFill>
                  <a:srgbClr val="4CA585"/>
                </a:solidFill>
                <a:latin typeface="Museo Sans 500" panose="02000000000000000000" pitchFamily="50" charset="0"/>
                <a:cs typeface="Arial" panose="020B0604020202020204" pitchFamily="34" charset="0"/>
              </a:rPr>
              <a:t>FOR A SPECIAL DONATION ASK</a:t>
            </a:r>
            <a:endParaRPr lang="en-US" sz="3200" b="1" dirty="0" smtClean="0">
              <a:solidFill>
                <a:srgbClr val="4CA585"/>
              </a:solidFill>
              <a:latin typeface="Museo Sans 500" panose="02000000000000000000" pitchFamily="50" charset="0"/>
              <a:cs typeface="Arial" panose="020B0604020202020204" pitchFamily="34" charset="0"/>
            </a:endParaRP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24681" y="1792647"/>
            <a:ext cx="1340890" cy="2090414"/>
          </a:xfrm>
          <a:prstGeom prst="rect">
            <a:avLst/>
          </a:prstGeom>
        </p:spPr>
      </p:pic>
    </p:spTree>
    <p:extLst>
      <p:ext uri="{BB962C8B-B14F-4D97-AF65-F5344CB8AC3E}">
        <p14:creationId xmlns:p14="http://schemas.microsoft.com/office/powerpoint/2010/main" val="336082454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2"/>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p:cNvSpPr txBox="1"/>
          <p:nvPr/>
        </p:nvSpPr>
        <p:spPr>
          <a:xfrm>
            <a:off x="721709" y="2598003"/>
            <a:ext cx="3517782" cy="830997"/>
          </a:xfrm>
          <a:prstGeom prst="rect">
            <a:avLst/>
          </a:prstGeom>
          <a:noFill/>
        </p:spPr>
        <p:txBody>
          <a:bodyPr wrap="square" rtlCol="0">
            <a:spAutoFit/>
          </a:bodyPr>
          <a:lstStyle/>
          <a:p>
            <a:r>
              <a:rPr lang="en-US" sz="4800" dirty="0" smtClean="0">
                <a:solidFill>
                  <a:schemeClr val="tx1">
                    <a:lumMod val="75000"/>
                    <a:lumOff val="25000"/>
                  </a:schemeClr>
                </a:solidFill>
                <a:latin typeface="Museo Sans 700" panose="02000000000000000000" pitchFamily="50" charset="0"/>
              </a:rPr>
              <a:t>Challenge</a:t>
            </a:r>
          </a:p>
        </p:txBody>
      </p:sp>
      <p:sp>
        <p:nvSpPr>
          <p:cNvPr id="4" name="Rectangle 3"/>
          <p:cNvSpPr/>
          <p:nvPr/>
        </p:nvSpPr>
        <p:spPr>
          <a:xfrm>
            <a:off x="5324670" y="2228671"/>
            <a:ext cx="6096000" cy="2000548"/>
          </a:xfrm>
          <a:prstGeom prst="rect">
            <a:avLst/>
          </a:prstGeom>
        </p:spPr>
        <p:txBody>
          <a:bodyPr>
            <a:spAutoFit/>
          </a:bodyPr>
          <a:lstStyle/>
          <a:p>
            <a:r>
              <a:rPr lang="en-US" sz="3200" dirty="0" smtClean="0">
                <a:solidFill>
                  <a:srgbClr val="5B6770"/>
                </a:solidFill>
                <a:latin typeface="Museo Sans 700" panose="02000000000000000000" pitchFamily="50" charset="0"/>
              </a:rPr>
              <a:t>Find a way to ask Nutcracker buyers for a special 60</a:t>
            </a:r>
            <a:r>
              <a:rPr lang="en-US" sz="3200" baseline="30000" dirty="0" smtClean="0">
                <a:solidFill>
                  <a:srgbClr val="5B6770"/>
                </a:solidFill>
                <a:latin typeface="Museo Sans 700" panose="02000000000000000000" pitchFamily="50" charset="0"/>
              </a:rPr>
              <a:t>th</a:t>
            </a:r>
            <a:r>
              <a:rPr lang="en-US" sz="3200" dirty="0" smtClean="0">
                <a:solidFill>
                  <a:srgbClr val="5B6770"/>
                </a:solidFill>
                <a:latin typeface="Museo Sans 700" panose="02000000000000000000" pitchFamily="50" charset="0"/>
              </a:rPr>
              <a:t> Anniversary donation</a:t>
            </a:r>
            <a:endParaRPr lang="en-US" sz="3200" dirty="0" smtClean="0">
              <a:solidFill>
                <a:srgbClr val="5B6770"/>
              </a:solidFill>
              <a:latin typeface="Museo Sans 700" panose="02000000000000000000" pitchFamily="50" charset="0"/>
            </a:endParaRPr>
          </a:p>
          <a:p>
            <a:pPr algn="ctr"/>
            <a:endParaRPr lang="en-US" sz="2800" i="1" dirty="0">
              <a:solidFill>
                <a:srgbClr val="5B6770"/>
              </a:solidFill>
              <a:latin typeface="Museo Sans 500" panose="02000000000000000000" pitchFamily="50" charset="0"/>
            </a:endParaRPr>
          </a:p>
        </p:txBody>
      </p:sp>
    </p:spTree>
    <p:extLst>
      <p:ext uri="{BB962C8B-B14F-4D97-AF65-F5344CB8AC3E}">
        <p14:creationId xmlns:p14="http://schemas.microsoft.com/office/powerpoint/2010/main" val="289731928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2"/>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p:cNvSpPr txBox="1"/>
          <p:nvPr/>
        </p:nvSpPr>
        <p:spPr>
          <a:xfrm>
            <a:off x="177800" y="2598003"/>
            <a:ext cx="4375540" cy="830997"/>
          </a:xfrm>
          <a:prstGeom prst="rect">
            <a:avLst/>
          </a:prstGeom>
          <a:noFill/>
        </p:spPr>
        <p:txBody>
          <a:bodyPr wrap="square" rtlCol="0">
            <a:spAutoFit/>
          </a:bodyPr>
          <a:lstStyle/>
          <a:p>
            <a:r>
              <a:rPr lang="en-US" sz="4800" dirty="0" smtClean="0">
                <a:solidFill>
                  <a:schemeClr val="tx1">
                    <a:lumMod val="75000"/>
                    <a:lumOff val="25000"/>
                  </a:schemeClr>
                </a:solidFill>
                <a:latin typeface="Museo Sans 700" panose="02000000000000000000" pitchFamily="50" charset="0"/>
              </a:rPr>
              <a:t>Idea/Solution</a:t>
            </a:r>
            <a:endParaRPr lang="en-US" sz="4800" dirty="0" smtClean="0">
              <a:solidFill>
                <a:schemeClr val="tx1">
                  <a:lumMod val="75000"/>
                  <a:lumOff val="25000"/>
                </a:schemeClr>
              </a:solidFill>
              <a:latin typeface="Museo Sans 700" panose="02000000000000000000" pitchFamily="50" charset="0"/>
            </a:endParaRPr>
          </a:p>
        </p:txBody>
      </p:sp>
      <p:sp>
        <p:nvSpPr>
          <p:cNvPr id="4" name="Rectangle 3"/>
          <p:cNvSpPr/>
          <p:nvPr/>
        </p:nvSpPr>
        <p:spPr>
          <a:xfrm>
            <a:off x="5324670" y="2228671"/>
            <a:ext cx="6096000" cy="1508105"/>
          </a:xfrm>
          <a:prstGeom prst="rect">
            <a:avLst/>
          </a:prstGeom>
        </p:spPr>
        <p:txBody>
          <a:bodyPr>
            <a:spAutoFit/>
          </a:bodyPr>
          <a:lstStyle/>
          <a:p>
            <a:r>
              <a:rPr lang="en-US" sz="3200" dirty="0" smtClean="0">
                <a:solidFill>
                  <a:srgbClr val="5B6770"/>
                </a:solidFill>
                <a:latin typeface="Museo Sans 700" panose="02000000000000000000" pitchFamily="50" charset="0"/>
              </a:rPr>
              <a:t>Use a pricing rule message in the purchase path for the ask</a:t>
            </a:r>
            <a:endParaRPr lang="en-US" sz="3200" dirty="0" smtClean="0">
              <a:solidFill>
                <a:srgbClr val="5B6770"/>
              </a:solidFill>
              <a:latin typeface="Museo Sans 700" panose="02000000000000000000" pitchFamily="50" charset="0"/>
            </a:endParaRPr>
          </a:p>
          <a:p>
            <a:pPr algn="ctr"/>
            <a:endParaRPr lang="en-US" sz="2800" i="1" dirty="0">
              <a:solidFill>
                <a:srgbClr val="5B6770"/>
              </a:solidFill>
              <a:latin typeface="Museo Sans 500" panose="02000000000000000000" pitchFamily="50" charset="0"/>
            </a:endParaRPr>
          </a:p>
        </p:txBody>
      </p:sp>
    </p:spTree>
    <p:extLst>
      <p:ext uri="{BB962C8B-B14F-4D97-AF65-F5344CB8AC3E}">
        <p14:creationId xmlns:p14="http://schemas.microsoft.com/office/powerpoint/2010/main" val="399697825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99128" y="335871"/>
            <a:ext cx="9993745" cy="584775"/>
          </a:xfrm>
          <a:prstGeom prst="rect">
            <a:avLst/>
          </a:prstGeom>
          <a:noFill/>
        </p:spPr>
        <p:txBody>
          <a:bodyPr wrap="square" rtlCol="0">
            <a:spAutoFit/>
          </a:bodyPr>
          <a:lstStyle/>
          <a:p>
            <a:pPr algn="ctr"/>
            <a:r>
              <a:rPr lang="en-US" sz="3200" b="1" dirty="0" smtClean="0">
                <a:solidFill>
                  <a:srgbClr val="4CA585"/>
                </a:solidFill>
                <a:latin typeface="Museo Sans 500" panose="02000000000000000000" pitchFamily="50" charset="0"/>
                <a:cs typeface="Arial" panose="020B0604020202020204" pitchFamily="34" charset="0"/>
              </a:rPr>
              <a:t>PRICING RULE SET-UP</a:t>
            </a:r>
            <a:endParaRPr lang="en-US" sz="3200" b="1" dirty="0" smtClean="0">
              <a:solidFill>
                <a:srgbClr val="4CA585"/>
              </a:solidFill>
              <a:latin typeface="Museo Sans 500" panose="02000000000000000000" pitchFamily="50" charset="0"/>
              <a:cs typeface="Arial" panose="020B0604020202020204" pitchFamily="34" charset="0"/>
            </a:endParaRPr>
          </a:p>
        </p:txBody>
      </p:sp>
      <p:pic>
        <p:nvPicPr>
          <p:cNvPr id="4" name="Picture 3"/>
          <p:cNvPicPr>
            <a:picLocks noChangeAspect="1"/>
          </p:cNvPicPr>
          <p:nvPr/>
        </p:nvPicPr>
        <p:blipFill rotWithShape="1">
          <a:blip r:embed="rId3"/>
          <a:srcRect l="48716" t="5027" r="31517" b="61704"/>
          <a:stretch/>
        </p:blipFill>
        <p:spPr>
          <a:xfrm>
            <a:off x="876300" y="920646"/>
            <a:ext cx="10426700" cy="5644584"/>
          </a:xfrm>
          <a:prstGeom prst="rect">
            <a:avLst/>
          </a:prstGeom>
        </p:spPr>
      </p:pic>
    </p:spTree>
    <p:extLst>
      <p:ext uri="{BB962C8B-B14F-4D97-AF65-F5344CB8AC3E}">
        <p14:creationId xmlns:p14="http://schemas.microsoft.com/office/powerpoint/2010/main" val="29065408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99128" y="335871"/>
            <a:ext cx="9993745" cy="584775"/>
          </a:xfrm>
          <a:prstGeom prst="rect">
            <a:avLst/>
          </a:prstGeom>
          <a:noFill/>
        </p:spPr>
        <p:txBody>
          <a:bodyPr wrap="square" rtlCol="0">
            <a:spAutoFit/>
          </a:bodyPr>
          <a:lstStyle/>
          <a:p>
            <a:pPr algn="ctr"/>
            <a:r>
              <a:rPr lang="en-US" sz="3200" b="1" dirty="0" smtClean="0">
                <a:solidFill>
                  <a:srgbClr val="4CA585"/>
                </a:solidFill>
                <a:latin typeface="Museo Sans 500" panose="02000000000000000000" pitchFamily="50" charset="0"/>
                <a:cs typeface="Arial" panose="020B0604020202020204" pitchFamily="34" charset="0"/>
              </a:rPr>
              <a:t>PRICING RULE SET-UP</a:t>
            </a:r>
            <a:endParaRPr lang="en-US" sz="3200" b="1" dirty="0" smtClean="0">
              <a:solidFill>
                <a:srgbClr val="4CA585"/>
              </a:solidFill>
              <a:latin typeface="Museo Sans 500" panose="02000000000000000000" pitchFamily="50" charset="0"/>
              <a:cs typeface="Arial" panose="020B0604020202020204" pitchFamily="34" charset="0"/>
            </a:endParaRPr>
          </a:p>
        </p:txBody>
      </p:sp>
      <p:pic>
        <p:nvPicPr>
          <p:cNvPr id="3" name="Picture 2"/>
          <p:cNvPicPr>
            <a:picLocks noChangeAspect="1"/>
          </p:cNvPicPr>
          <p:nvPr/>
        </p:nvPicPr>
        <p:blipFill rotWithShape="1">
          <a:blip r:embed="rId3"/>
          <a:srcRect r="40798" b="79853"/>
          <a:stretch/>
        </p:blipFill>
        <p:spPr>
          <a:xfrm>
            <a:off x="1263650" y="990496"/>
            <a:ext cx="9485620" cy="1752703"/>
          </a:xfrm>
          <a:prstGeom prst="rect">
            <a:avLst/>
          </a:prstGeom>
        </p:spPr>
      </p:pic>
      <p:pic>
        <p:nvPicPr>
          <p:cNvPr id="5" name="Picture 4"/>
          <p:cNvPicPr>
            <a:picLocks noChangeAspect="1"/>
          </p:cNvPicPr>
          <p:nvPr/>
        </p:nvPicPr>
        <p:blipFill rotWithShape="1">
          <a:blip r:embed="rId4"/>
          <a:srcRect r="30469" b="81198"/>
          <a:stretch/>
        </p:blipFill>
        <p:spPr>
          <a:xfrm>
            <a:off x="1263650" y="3571197"/>
            <a:ext cx="9460471" cy="1389034"/>
          </a:xfrm>
          <a:prstGeom prst="rect">
            <a:avLst/>
          </a:prstGeom>
        </p:spPr>
      </p:pic>
    </p:spTree>
    <p:extLst>
      <p:ext uri="{BB962C8B-B14F-4D97-AF65-F5344CB8AC3E}">
        <p14:creationId xmlns:p14="http://schemas.microsoft.com/office/powerpoint/2010/main" val="8566364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99128" y="335871"/>
            <a:ext cx="9993745" cy="584775"/>
          </a:xfrm>
          <a:prstGeom prst="rect">
            <a:avLst/>
          </a:prstGeom>
          <a:noFill/>
        </p:spPr>
        <p:txBody>
          <a:bodyPr wrap="square" rtlCol="0">
            <a:spAutoFit/>
          </a:bodyPr>
          <a:lstStyle/>
          <a:p>
            <a:pPr algn="ctr"/>
            <a:r>
              <a:rPr lang="en-US" sz="3200" b="1" dirty="0" smtClean="0">
                <a:solidFill>
                  <a:srgbClr val="4CA585"/>
                </a:solidFill>
                <a:latin typeface="Museo Sans 500" panose="02000000000000000000" pitchFamily="50" charset="0"/>
                <a:cs typeface="Arial" panose="020B0604020202020204" pitchFamily="34" charset="0"/>
              </a:rPr>
              <a:t>PRICING RULE ON TNEW</a:t>
            </a:r>
            <a:endParaRPr lang="en-US" sz="3200" b="1" dirty="0" smtClean="0">
              <a:solidFill>
                <a:srgbClr val="4CA585"/>
              </a:solidFill>
              <a:latin typeface="Museo Sans 500" panose="02000000000000000000" pitchFamily="50" charset="0"/>
              <a:cs typeface="Arial" panose="020B0604020202020204" pitchFamily="34"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62192" y="857204"/>
            <a:ext cx="8267616" cy="6000796"/>
          </a:xfrm>
          <a:prstGeom prst="rect">
            <a:avLst/>
          </a:prstGeom>
        </p:spPr>
      </p:pic>
    </p:spTree>
    <p:extLst>
      <p:ext uri="{BB962C8B-B14F-4D97-AF65-F5344CB8AC3E}">
        <p14:creationId xmlns:p14="http://schemas.microsoft.com/office/powerpoint/2010/main" val="12396463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99128" y="335871"/>
            <a:ext cx="9993745" cy="584775"/>
          </a:xfrm>
          <a:prstGeom prst="rect">
            <a:avLst/>
          </a:prstGeom>
          <a:noFill/>
        </p:spPr>
        <p:txBody>
          <a:bodyPr wrap="square" rtlCol="0">
            <a:spAutoFit/>
          </a:bodyPr>
          <a:lstStyle/>
          <a:p>
            <a:pPr algn="ctr"/>
            <a:r>
              <a:rPr lang="en-US" sz="3200" b="1" dirty="0" smtClean="0">
                <a:solidFill>
                  <a:srgbClr val="4CA585"/>
                </a:solidFill>
                <a:latin typeface="Museo Sans 500" panose="02000000000000000000" pitchFamily="50" charset="0"/>
                <a:cs typeface="Arial" panose="020B0604020202020204" pitchFamily="34" charset="0"/>
              </a:rPr>
              <a:t>PRICING RULE ON TNEW</a:t>
            </a:r>
            <a:endParaRPr lang="en-US" sz="3200" b="1" dirty="0" smtClean="0">
              <a:solidFill>
                <a:srgbClr val="4CA585"/>
              </a:solidFill>
              <a:latin typeface="Museo Sans 500" panose="02000000000000000000" pitchFamily="50" charset="0"/>
              <a:cs typeface="Arial" panose="020B0604020202020204" pitchFamily="34" charset="0"/>
            </a:endParaRPr>
          </a:p>
        </p:txBody>
      </p:sp>
      <p:pic>
        <p:nvPicPr>
          <p:cNvPr id="5" name="Picture 4"/>
          <p:cNvPicPr>
            <a:picLocks noChangeAspect="1"/>
          </p:cNvPicPr>
          <p:nvPr/>
        </p:nvPicPr>
        <p:blipFill rotWithShape="1">
          <a:blip r:embed="rId3"/>
          <a:srcRect l="21805" t="12146" r="19236"/>
          <a:stretch/>
        </p:blipFill>
        <p:spPr>
          <a:xfrm>
            <a:off x="2492375" y="977900"/>
            <a:ext cx="7207250" cy="5831192"/>
          </a:xfrm>
          <a:prstGeom prst="rect">
            <a:avLst/>
          </a:prstGeom>
        </p:spPr>
      </p:pic>
    </p:spTree>
    <p:extLst>
      <p:ext uri="{BB962C8B-B14F-4D97-AF65-F5344CB8AC3E}">
        <p14:creationId xmlns:p14="http://schemas.microsoft.com/office/powerpoint/2010/main" val="31816078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2"/>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p:cNvSpPr txBox="1"/>
          <p:nvPr/>
        </p:nvSpPr>
        <p:spPr>
          <a:xfrm>
            <a:off x="177800" y="2598003"/>
            <a:ext cx="4375540" cy="830997"/>
          </a:xfrm>
          <a:prstGeom prst="rect">
            <a:avLst/>
          </a:prstGeom>
          <a:noFill/>
        </p:spPr>
        <p:txBody>
          <a:bodyPr wrap="square" rtlCol="0">
            <a:spAutoFit/>
          </a:bodyPr>
          <a:lstStyle/>
          <a:p>
            <a:r>
              <a:rPr lang="en-US" sz="4800" dirty="0" smtClean="0">
                <a:solidFill>
                  <a:schemeClr val="tx1">
                    <a:lumMod val="75000"/>
                    <a:lumOff val="25000"/>
                  </a:schemeClr>
                </a:solidFill>
                <a:latin typeface="Museo Sans 700" panose="02000000000000000000" pitchFamily="50" charset="0"/>
              </a:rPr>
              <a:t>Results</a:t>
            </a:r>
            <a:endParaRPr lang="en-US" sz="4800" dirty="0" smtClean="0">
              <a:solidFill>
                <a:schemeClr val="tx1">
                  <a:lumMod val="75000"/>
                  <a:lumOff val="25000"/>
                </a:schemeClr>
              </a:solidFill>
              <a:latin typeface="Museo Sans 700" panose="02000000000000000000" pitchFamily="50" charset="0"/>
            </a:endParaRPr>
          </a:p>
        </p:txBody>
      </p:sp>
      <p:sp>
        <p:nvSpPr>
          <p:cNvPr id="4" name="Rectangle 3"/>
          <p:cNvSpPr/>
          <p:nvPr/>
        </p:nvSpPr>
        <p:spPr>
          <a:xfrm>
            <a:off x="5515170" y="2273121"/>
            <a:ext cx="6096000" cy="3108543"/>
          </a:xfrm>
          <a:prstGeom prst="rect">
            <a:avLst/>
          </a:prstGeom>
        </p:spPr>
        <p:txBody>
          <a:bodyPr>
            <a:spAutoFit/>
          </a:bodyPr>
          <a:lstStyle/>
          <a:p>
            <a:pPr marL="457200" indent="-457200">
              <a:buFont typeface="Arial" panose="020B0604020202020204" pitchFamily="34" charset="0"/>
              <a:buChar char="•"/>
            </a:pPr>
            <a:r>
              <a:rPr lang="en-US" sz="2400" dirty="0" smtClean="0">
                <a:solidFill>
                  <a:srgbClr val="5B6770"/>
                </a:solidFill>
                <a:latin typeface="Museo Sans 700" panose="02000000000000000000" pitchFamily="50" charset="0"/>
              </a:rPr>
              <a:t>9 new $160 donors directly through pricing rule ask</a:t>
            </a:r>
          </a:p>
          <a:p>
            <a:pPr marL="457200" indent="-457200">
              <a:buFont typeface="Arial" panose="020B0604020202020204" pitchFamily="34" charset="0"/>
              <a:buChar char="•"/>
            </a:pPr>
            <a:r>
              <a:rPr lang="en-US" sz="2400" dirty="0" smtClean="0">
                <a:solidFill>
                  <a:srgbClr val="5B6770"/>
                </a:solidFill>
                <a:latin typeface="Museo Sans 700" panose="02000000000000000000" pitchFamily="50" charset="0"/>
              </a:rPr>
              <a:t>More response received from follow-up email to ticket buyers closer to the show</a:t>
            </a:r>
          </a:p>
          <a:p>
            <a:pPr marL="457200" indent="-457200">
              <a:buFont typeface="Arial" panose="020B0604020202020204" pitchFamily="34" charset="0"/>
              <a:buChar char="•"/>
            </a:pPr>
            <a:endParaRPr lang="en-US" sz="2400" dirty="0" smtClean="0">
              <a:solidFill>
                <a:srgbClr val="5B6770"/>
              </a:solidFill>
              <a:latin typeface="Museo Sans 700" panose="02000000000000000000" pitchFamily="50" charset="0"/>
            </a:endParaRPr>
          </a:p>
          <a:p>
            <a:pPr marL="457200" indent="-457200">
              <a:buFont typeface="Arial" panose="020B0604020202020204" pitchFamily="34" charset="0"/>
              <a:buChar char="•"/>
            </a:pPr>
            <a:endParaRPr lang="en-US" sz="2400" dirty="0" smtClean="0">
              <a:solidFill>
                <a:srgbClr val="5B6770"/>
              </a:solidFill>
              <a:latin typeface="Museo Sans 700" panose="02000000000000000000" pitchFamily="50" charset="0"/>
            </a:endParaRPr>
          </a:p>
          <a:p>
            <a:pPr algn="ctr"/>
            <a:endParaRPr lang="en-US" sz="2800" i="1" dirty="0">
              <a:solidFill>
                <a:srgbClr val="5B6770"/>
              </a:solidFill>
              <a:latin typeface="Museo Sans 500" panose="02000000000000000000" pitchFamily="50" charset="0"/>
            </a:endParaRPr>
          </a:p>
        </p:txBody>
      </p:sp>
    </p:spTree>
    <p:extLst>
      <p:ext uri="{BB962C8B-B14F-4D97-AF65-F5344CB8AC3E}">
        <p14:creationId xmlns:p14="http://schemas.microsoft.com/office/powerpoint/2010/main" val="1590651600"/>
      </p:ext>
    </p:extLst>
  </p:cSld>
  <p:clrMapOvr>
    <a:masterClrMapping/>
  </p:clrMapOvr>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7090</TotalTime>
  <Words>420</Words>
  <Application>Microsoft Office PowerPoint</Application>
  <PresentationFormat>Widescreen</PresentationFormat>
  <Paragraphs>31</Paragraphs>
  <Slides>8</Slides>
  <Notes>7</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8</vt:i4>
      </vt:variant>
    </vt:vector>
  </HeadingPairs>
  <TitlesOfParts>
    <vt:vector size="19" baseType="lpstr">
      <vt:lpstr>Arial</vt:lpstr>
      <vt:lpstr>Calibri</vt:lpstr>
      <vt:lpstr>Calibri Light</vt:lpstr>
      <vt:lpstr>Lucida Sans Unicode</vt:lpstr>
      <vt:lpstr>Museo Sans 500</vt:lpstr>
      <vt:lpstr>Museo Sans 700</vt:lpstr>
      <vt:lpstr>Wingdings</vt:lpstr>
      <vt:lpstr>Wingdings 2</vt:lpstr>
      <vt:lpstr>Wingdings 3</vt:lpstr>
      <vt:lpstr>Office Theme</vt:lpstr>
      <vt:lpstr>1_Concourse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Lital Yaacob</dc:creator>
  <cp:lastModifiedBy>Brooke Holmes</cp:lastModifiedBy>
  <cp:revision>193</cp:revision>
  <dcterms:created xsi:type="dcterms:W3CDTF">2020-10-02T15:27:00Z</dcterms:created>
  <dcterms:modified xsi:type="dcterms:W3CDTF">2023-01-24T04:40:25Z</dcterms:modified>
</cp:coreProperties>
</file>