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6" r:id="rId2"/>
  </p:sldMasterIdLst>
  <p:notesMasterIdLst>
    <p:notesMasterId r:id="rId50"/>
  </p:notesMasterIdLst>
  <p:handoutMasterIdLst>
    <p:handoutMasterId r:id="rId51"/>
  </p:handoutMasterIdLst>
  <p:sldIdLst>
    <p:sldId id="302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301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3" r:id="rId47"/>
    <p:sldId id="304" r:id="rId48"/>
    <p:sldId id="305" r:id="rId4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79BA43"/>
    <a:srgbClr val="F0583F"/>
    <a:srgbClr val="000000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 showGuides="1">
      <p:cViewPr>
        <p:scale>
          <a:sx n="80" d="100"/>
          <a:sy n="80" d="100"/>
        </p:scale>
        <p:origin x="-1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5" d="100"/>
          <a:sy n="85" d="100"/>
        </p:scale>
        <p:origin x="-383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handoutMaster" Target="handoutMasters/handoutMaster1.xml"/><Relationship Id="rId3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53EB4A-B2B1-47D6-BAFC-F608FD40051C}" type="datetimeFigureOut">
              <a:rPr lang="en-US" smtClean="0"/>
              <a:t>6/16/2015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AE06E5-0577-45AB-8C16-83441DC9C1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283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45A8F5-9D99-4E68-931B-EAE75672A1FA}" type="datetimeFigureOut">
              <a:rPr lang="en-US" smtClean="0"/>
              <a:t>6/16/2015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B608AC-5A3A-4C0D-941F-07B85DA255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77589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3835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2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072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2228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502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5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8989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26880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27672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7829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795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485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2300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8043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7775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6477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15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4339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71721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1964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0334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3742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48391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26256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591493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0993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9497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9727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40549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51317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38040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69797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92126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235812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2342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33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43390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01100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01495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91630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422700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35994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87030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62956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84296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5845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3651919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/>
              <a:t>44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504176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4623395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2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19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298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02756" indent="-270291" defTabSz="91298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081164" indent="-216233" defTabSz="91298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513629" indent="-216233" defTabSz="91298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1946095" indent="-216233" defTabSz="91298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378560" indent="-216233" defTabSz="91298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811026" indent="-216233" defTabSz="91298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243491" indent="-216233" defTabSz="91298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675957" indent="-216233" defTabSz="91298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595E9F2-67E4-4F1B-B39A-67DA767D8E0B}" type="slidenum">
              <a:rPr lang="en-US" smtClean="0">
                <a:solidFill>
                  <a:srgbClr val="000000"/>
                </a:solidFill>
              </a:rPr>
              <a:pPr eaLnBrk="1" hangingPunct="1"/>
              <a:t>46</a:t>
            </a:fld>
            <a:endParaRPr lang="en-U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>
                <a:solidFill>
                  <a:prstClr val="black"/>
                </a:solidFill>
              </a:rPr>
              <a:pPr/>
              <a:t>47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52691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914400" y="2590800"/>
            <a:ext cx="7315200" cy="153169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3600" baseline="0">
                <a:solidFill>
                  <a:schemeClr val="accent2"/>
                </a:solidFill>
                <a:latin typeface="Arial Black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Long Title Here </a:t>
            </a: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>
          <a:xfrm>
            <a:off x="914400" y="838200"/>
            <a:ext cx="7315200" cy="762000"/>
          </a:xfrm>
        </p:spPr>
        <p:txBody>
          <a:bodyPr anchor="ctr" anchorCtr="0"/>
          <a:lstStyle>
            <a:lvl1pPr algn="ctr">
              <a:defRPr sz="2800" baseline="0">
                <a:solidFill>
                  <a:srgbClr val="00B0F0"/>
                </a:solidFill>
              </a:defRPr>
            </a:lvl1pPr>
          </a:lstStyle>
          <a:p>
            <a:r>
              <a:rPr lang="en-US" dirty="0" smtClean="0"/>
              <a:t>Short Session Title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49834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jor Area Divider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76300" y="1524000"/>
            <a:ext cx="7391400" cy="1905000"/>
          </a:xfrm>
        </p:spPr>
        <p:txBody>
          <a:bodyPr anchor="ctr" anchorCtr="0">
            <a:noAutofit/>
          </a:bodyPr>
          <a:lstStyle>
            <a:lvl1pPr algn="ctr">
              <a:defRPr sz="4000"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Section Break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07855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85800"/>
            <a:ext cx="7315200" cy="1143000"/>
          </a:xfrm>
        </p:spPr>
        <p:txBody>
          <a:bodyPr/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981200"/>
            <a:ext cx="7315200" cy="4267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47154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199"/>
            <a:ext cx="36576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199"/>
            <a:ext cx="36576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79298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2"/>
          <p:cNvSpPr>
            <a:spLocks noGrp="1"/>
          </p:cNvSpPr>
          <p:nvPr>
            <p:ph type="body" idx="4294967295"/>
          </p:nvPr>
        </p:nvSpPr>
        <p:spPr>
          <a:xfrm>
            <a:off x="609600" y="1600200"/>
            <a:ext cx="3582988" cy="4648200"/>
          </a:xfrm>
        </p:spPr>
        <p:txBody>
          <a:bodyPr/>
          <a:lstStyle/>
          <a:p>
            <a:pPr marL="230188" lvl="0" indent="-230188"/>
            <a:r>
              <a:rPr lang="en-US" smtClean="0"/>
              <a:t>Click to edit Master text styles</a:t>
            </a:r>
          </a:p>
          <a:p>
            <a:pPr marL="230188" lvl="1" indent="-230188"/>
            <a:r>
              <a:rPr lang="en-US" smtClean="0"/>
              <a:t>Second level</a:t>
            </a:r>
          </a:p>
          <a:p>
            <a:pPr marL="230188" lvl="2" indent="-230188"/>
            <a:r>
              <a:rPr lang="en-US" smtClean="0"/>
              <a:t>Third level</a:t>
            </a:r>
          </a:p>
          <a:p>
            <a:pPr marL="230188" lvl="3" indent="-230188"/>
            <a:r>
              <a:rPr lang="en-US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22244842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4400" y="1870075"/>
            <a:ext cx="7391400" cy="41497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71282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1713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uter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86239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13435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9532" y="2133600"/>
            <a:ext cx="5704936" cy="4278702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914400" y="838200"/>
            <a:ext cx="7315200" cy="12954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3600" baseline="0">
                <a:solidFill>
                  <a:schemeClr val="accent2"/>
                </a:solidFill>
                <a:latin typeface="Arial Black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Session Title Here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24876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914400" y="838200"/>
            <a:ext cx="7315200" cy="12954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3600" baseline="0">
                <a:solidFill>
                  <a:schemeClr val="accent2"/>
                </a:solidFill>
                <a:latin typeface="Arial Black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Session Title Here 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89" t="7709" r="8006" b="23377"/>
          <a:stretch/>
        </p:blipFill>
        <p:spPr>
          <a:xfrm>
            <a:off x="2053087" y="2260120"/>
            <a:ext cx="5098212" cy="3174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0776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1037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97063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000654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jor Area Divider Slide 2">
    <p:bg>
      <p:bgPr>
        <a:solidFill>
          <a:srgbClr val="F058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914400"/>
            <a:ext cx="7315200" cy="3200400"/>
          </a:xfrm>
        </p:spPr>
        <p:txBody>
          <a:bodyPr>
            <a:no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07593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914400" y="2590800"/>
            <a:ext cx="7315200" cy="153169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3600" baseline="0">
                <a:solidFill>
                  <a:schemeClr val="accent2"/>
                </a:solidFill>
                <a:latin typeface="Arial Black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Long Title Here </a:t>
            </a: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 hasCustomPrompt="1"/>
          </p:nvPr>
        </p:nvSpPr>
        <p:spPr>
          <a:xfrm>
            <a:off x="914400" y="838200"/>
            <a:ext cx="7315200" cy="762000"/>
          </a:xfrm>
        </p:spPr>
        <p:txBody>
          <a:bodyPr anchor="ctr" anchorCtr="0"/>
          <a:lstStyle>
            <a:lvl1pPr algn="ctr">
              <a:defRPr sz="2800" baseline="0">
                <a:solidFill>
                  <a:srgbClr val="00B0F0"/>
                </a:solidFill>
              </a:defRPr>
            </a:lvl1pPr>
          </a:lstStyle>
          <a:p>
            <a:r>
              <a:rPr lang="en-US" dirty="0" smtClean="0"/>
              <a:t>Short Session Title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49834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QA Final Slide 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83703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jor Area Divider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76300" y="1524000"/>
            <a:ext cx="7391400" cy="1905000"/>
          </a:xfrm>
        </p:spPr>
        <p:txBody>
          <a:bodyPr anchor="ctr" anchorCtr="0">
            <a:noAutofit/>
          </a:bodyPr>
          <a:lstStyle>
            <a:lvl1pPr algn="ctr">
              <a:defRPr sz="4000">
                <a:solidFill>
                  <a:schemeClr val="accent2"/>
                </a:solidFill>
              </a:defRPr>
            </a:lvl1pPr>
          </a:lstStyle>
          <a:p>
            <a:r>
              <a:rPr lang="en-US" dirty="0" smtClean="0"/>
              <a:t>Section Break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07855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85800"/>
            <a:ext cx="7315200" cy="1143000"/>
          </a:xfrm>
        </p:spPr>
        <p:txBody>
          <a:bodyPr/>
          <a:lstStyle>
            <a:lvl1pPr>
              <a:defRPr sz="2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981200"/>
            <a:ext cx="7315200" cy="42672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47154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685800"/>
            <a:ext cx="7315200" cy="76200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828800"/>
            <a:ext cx="7315200" cy="4267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1634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2" r:id="rId4"/>
    <p:sldLayoutId id="2147483653" r:id="rId5"/>
    <p:sldLayoutId id="2147483657" r:id="rId6"/>
    <p:sldLayoutId id="2147483654" r:id="rId7"/>
    <p:sldLayoutId id="2147483656" r:id="rId8"/>
    <p:sldLayoutId id="2147483655" r:id="rId9"/>
    <p:sldLayoutId id="2147483658" r:id="rId10"/>
    <p:sldLayoutId id="2147483664" r:id="rId11"/>
    <p:sldLayoutId id="2147483663" r:id="rId12"/>
    <p:sldLayoutId id="2147483661" r:id="rId13"/>
    <p:sldLayoutId id="2147483662" r:id="rId14"/>
    <p:sldLayoutId id="2147483665" r:id="rId15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spcAft>
          <a:spcPts val="600"/>
        </a:spcAft>
        <a:buNone/>
        <a:defRPr sz="3000" b="0" i="0" kern="1200" cap="none" spc="0" baseline="0">
          <a:solidFill>
            <a:srgbClr val="2CACE3"/>
          </a:solidFill>
          <a:latin typeface="Arial Black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0"/>
        </a:spcBef>
        <a:spcAft>
          <a:spcPts val="1200"/>
        </a:spcAft>
        <a:buClr>
          <a:srgbClr val="E3038C"/>
        </a:buClr>
        <a:buFont typeface="Arial" pitchFamily="34" charset="0"/>
        <a:buChar char="•"/>
        <a:defRPr sz="2800" b="1" i="0" kern="1200" spc="-70" baseline="0">
          <a:solidFill>
            <a:schemeClr val="bg1">
              <a:lumMod val="50000"/>
            </a:schemeClr>
          </a:solidFill>
          <a:latin typeface="Arial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ts val="0"/>
        </a:spcBef>
        <a:spcAft>
          <a:spcPts val="1200"/>
        </a:spcAft>
        <a:buClr>
          <a:srgbClr val="E3038C"/>
        </a:buClr>
        <a:buFont typeface="Arial" pitchFamily="34" charset="0"/>
        <a:buChar char="–"/>
        <a:defRPr sz="2600" b="1" i="0" kern="1200" spc="-70" baseline="0">
          <a:solidFill>
            <a:schemeClr val="bg1">
              <a:lumMod val="50000"/>
            </a:schemeClr>
          </a:solidFill>
          <a:latin typeface="Arial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ts val="0"/>
        </a:spcBef>
        <a:spcAft>
          <a:spcPts val="1200"/>
        </a:spcAft>
        <a:buClr>
          <a:srgbClr val="E3038C"/>
        </a:buClr>
        <a:buFont typeface="Arial" pitchFamily="34" charset="0"/>
        <a:buChar char="•"/>
        <a:defRPr sz="2400" b="1" i="0" kern="1200" spc="-70" baseline="0">
          <a:solidFill>
            <a:schemeClr val="bg1">
              <a:lumMod val="50000"/>
            </a:schemeClr>
          </a:solidFill>
          <a:latin typeface="Arial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ts val="0"/>
        </a:spcBef>
        <a:spcAft>
          <a:spcPts val="1200"/>
        </a:spcAft>
        <a:buClr>
          <a:srgbClr val="E3038C"/>
        </a:buClr>
        <a:buFont typeface="Arial" pitchFamily="34" charset="0"/>
        <a:buChar char="–"/>
        <a:defRPr sz="2200" b="1" i="0" kern="1200" spc="-70" baseline="0">
          <a:solidFill>
            <a:schemeClr val="bg1">
              <a:lumMod val="50000"/>
            </a:schemeClr>
          </a:solidFill>
          <a:latin typeface="Arial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ts val="0"/>
        </a:spcBef>
        <a:spcAft>
          <a:spcPts val="1200"/>
        </a:spcAft>
        <a:buClr>
          <a:srgbClr val="E3038C"/>
        </a:buClr>
        <a:buFont typeface="Arial" pitchFamily="34" charset="0"/>
        <a:buChar char="•"/>
        <a:defRPr sz="2000" b="1" i="0" kern="1200" spc="-70" baseline="0">
          <a:solidFill>
            <a:schemeClr val="bg1">
              <a:lumMod val="50000"/>
            </a:schemeClr>
          </a:solidFill>
          <a:latin typeface="Arial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685800"/>
            <a:ext cx="7315200" cy="76200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828800"/>
            <a:ext cx="7315200" cy="4267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1634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spcAft>
          <a:spcPts val="600"/>
        </a:spcAft>
        <a:buNone/>
        <a:defRPr sz="3000" b="0" i="0" kern="1200" cap="none" spc="0" baseline="0">
          <a:solidFill>
            <a:srgbClr val="2CACE3"/>
          </a:solidFill>
          <a:latin typeface="Arial Black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0"/>
        </a:spcBef>
        <a:spcAft>
          <a:spcPts val="1200"/>
        </a:spcAft>
        <a:buClr>
          <a:srgbClr val="E3038C"/>
        </a:buClr>
        <a:buFont typeface="Arial" pitchFamily="34" charset="0"/>
        <a:buChar char="•"/>
        <a:defRPr sz="2800" b="1" i="0" kern="1200" spc="-70" baseline="0">
          <a:solidFill>
            <a:schemeClr val="bg1">
              <a:lumMod val="50000"/>
            </a:schemeClr>
          </a:solidFill>
          <a:latin typeface="Arial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ts val="0"/>
        </a:spcBef>
        <a:spcAft>
          <a:spcPts val="1200"/>
        </a:spcAft>
        <a:buClr>
          <a:srgbClr val="E3038C"/>
        </a:buClr>
        <a:buFont typeface="Arial" pitchFamily="34" charset="0"/>
        <a:buChar char="–"/>
        <a:defRPr sz="2600" b="1" i="0" kern="1200" spc="-70" baseline="0">
          <a:solidFill>
            <a:schemeClr val="bg1">
              <a:lumMod val="50000"/>
            </a:schemeClr>
          </a:solidFill>
          <a:latin typeface="Arial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ts val="0"/>
        </a:spcBef>
        <a:spcAft>
          <a:spcPts val="1200"/>
        </a:spcAft>
        <a:buClr>
          <a:srgbClr val="E3038C"/>
        </a:buClr>
        <a:buFont typeface="Arial" pitchFamily="34" charset="0"/>
        <a:buChar char="•"/>
        <a:defRPr sz="2400" b="1" i="0" kern="1200" spc="-70" baseline="0">
          <a:solidFill>
            <a:schemeClr val="bg1">
              <a:lumMod val="50000"/>
            </a:schemeClr>
          </a:solidFill>
          <a:latin typeface="Arial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ts val="0"/>
        </a:spcBef>
        <a:spcAft>
          <a:spcPts val="1200"/>
        </a:spcAft>
        <a:buClr>
          <a:srgbClr val="E3038C"/>
        </a:buClr>
        <a:buFont typeface="Arial" pitchFamily="34" charset="0"/>
        <a:buChar char="–"/>
        <a:defRPr sz="2200" b="1" i="0" kern="1200" spc="-70" baseline="0">
          <a:solidFill>
            <a:schemeClr val="bg1">
              <a:lumMod val="50000"/>
            </a:schemeClr>
          </a:solidFill>
          <a:latin typeface="Arial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ts val="0"/>
        </a:spcBef>
        <a:spcAft>
          <a:spcPts val="1200"/>
        </a:spcAft>
        <a:buClr>
          <a:srgbClr val="E3038C"/>
        </a:buClr>
        <a:buFont typeface="Arial" pitchFamily="34" charset="0"/>
        <a:buChar char="•"/>
        <a:defRPr sz="2000" b="1" i="0" kern="1200" spc="-70" baseline="0">
          <a:solidFill>
            <a:schemeClr val="bg1">
              <a:lumMod val="50000"/>
            </a:schemeClr>
          </a:solidFill>
          <a:latin typeface="Arial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png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9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en-us/word-help/CH006104723.aspx?CTT=97" TargetMode="External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tessituranetwork.com/network/Learning/Webinars%20Archive/Development/Merging%20Tess%20Data%20tcast.aspx" TargetMode="External"/><Relationship Id="rId5" Type="http://schemas.openxmlformats.org/officeDocument/2006/relationships/hyperlink" Target="http://www.tessituranetwork.com/network/Learning/Webinars%20Archive/Development/Acknowledgements.aspx" TargetMode="External"/><Relationship Id="rId4" Type="http://schemas.openxmlformats.org/officeDocument/2006/relationships/hyperlink" Target="http://www.tessituranetwork.com/PDFs/Contribution_Acknowledgements_and_Premiums.pdf" TargetMode="Externa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914400" y="1524000"/>
            <a:ext cx="7315200" cy="1531690"/>
          </a:xfrm>
        </p:spPr>
        <p:txBody>
          <a:bodyPr/>
          <a:lstStyle/>
          <a:p>
            <a:r>
              <a:rPr lang="en-US" smtClean="0"/>
              <a:t>Quick and Beautiful Acknowledgements</a:t>
            </a:r>
            <a:endParaRPr lang="en-US" dirty="0" smtClean="0"/>
          </a:p>
          <a:p>
            <a:r>
              <a:rPr lang="en-US" sz="2800" i="1" smtClean="0"/>
              <a:t>Lather, Rinse, Repeat!</a:t>
            </a:r>
            <a:endParaRPr lang="en-US" sz="2800" i="1" dirty="0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891540" y="4419600"/>
            <a:ext cx="7315200" cy="1524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spcAft>
                <a:spcPts val="600"/>
              </a:spcAft>
              <a:buNone/>
              <a:defRPr sz="2800" b="0" i="0" kern="1200" cap="none" spc="0" baseline="0">
                <a:solidFill>
                  <a:srgbClr val="00B0F0"/>
                </a:solidFill>
                <a:latin typeface="Arial Black" pitchFamily="34" charset="0"/>
                <a:ea typeface="+mj-ea"/>
                <a:cs typeface="+mj-cs"/>
              </a:defRPr>
            </a:lvl1pPr>
          </a:lstStyle>
          <a:p>
            <a:r>
              <a:rPr lang="en-US" sz="2400" smtClean="0"/>
              <a:t>Presenters </a:t>
            </a:r>
            <a:endParaRPr lang="en-US" sz="2400" dirty="0" smtClean="0"/>
          </a:p>
          <a:p>
            <a:r>
              <a:rPr lang="en-US" sz="2400" dirty="0" smtClean="0"/>
              <a:t>Nick Barnett, Tessitura Network</a:t>
            </a:r>
          </a:p>
          <a:p>
            <a:r>
              <a:rPr lang="en-US" sz="2400" dirty="0" smtClean="0"/>
              <a:t>Barbara Mazer Gross, Tessitura Network</a:t>
            </a:r>
          </a:p>
          <a:p>
            <a:endParaRPr lang="en-US" sz="24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6705600" y="457200"/>
            <a:ext cx="205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E3038C"/>
                </a:solidFill>
                <a:latin typeface="Arial Black" pitchFamily="34" charset="0"/>
              </a:rPr>
              <a:t>#</a:t>
            </a:r>
            <a:r>
              <a:rPr lang="en-US" b="1" dirty="0" smtClean="0">
                <a:solidFill>
                  <a:srgbClr val="E3038C"/>
                </a:solidFill>
                <a:latin typeface="Arial Black" pitchFamily="34" charset="0"/>
              </a:rPr>
              <a:t>tlcc2013</a:t>
            </a:r>
            <a:endParaRPr lang="en-US" b="1" dirty="0">
              <a:solidFill>
                <a:srgbClr val="E3038C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5491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4850" y="1524000"/>
            <a:ext cx="7734300" cy="1905000"/>
          </a:xfrm>
        </p:spPr>
        <p:txBody>
          <a:bodyPr/>
          <a:lstStyle/>
          <a:p>
            <a:r>
              <a:rPr lang="en-US" b="1" dirty="0" smtClean="0"/>
              <a:t>Goal: 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Reduce acknowledgement processing time!</a:t>
            </a:r>
            <a:endParaRPr lang="en-US" dirty="0"/>
          </a:p>
        </p:txBody>
      </p:sp>
      <p:pic>
        <p:nvPicPr>
          <p:cNvPr id="1026" name="Picture 2" descr="http://someffect.files.wordpress.com/2011/08/stopwatch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374136"/>
            <a:ext cx="3124200" cy="2874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4931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Myths of Why </a:t>
            </a:r>
            <a:r>
              <a:rPr lang="en-US" dirty="0" err="1"/>
              <a:t>Acks</a:t>
            </a:r>
            <a:r>
              <a:rPr lang="en-US" dirty="0"/>
              <a:t> Take So Long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 have to save to Excel and create a mail merge each time!</a:t>
            </a:r>
          </a:p>
          <a:p>
            <a:r>
              <a:rPr lang="en-US" dirty="0"/>
              <a:t>I have to reformat things in Excel, like dates, because Tessitura pulls them out wrong!</a:t>
            </a:r>
          </a:p>
          <a:p>
            <a:r>
              <a:rPr lang="en-US" dirty="0" smtClean="0"/>
              <a:t>I have to manually tweak each letter to get the content right!</a:t>
            </a:r>
          </a:p>
          <a:p>
            <a:r>
              <a:rPr lang="en-US" dirty="0"/>
              <a:t>I mean, I know how to do a mail merge…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8732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Myths of Why </a:t>
            </a:r>
            <a:r>
              <a:rPr lang="en-US" dirty="0" err="1"/>
              <a:t>Acks</a:t>
            </a:r>
            <a:r>
              <a:rPr lang="en-US" dirty="0"/>
              <a:t> Take So Long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 have to save to Excel and create a mail merge each time!</a:t>
            </a:r>
          </a:p>
          <a:p>
            <a:r>
              <a:rPr lang="en-US" dirty="0"/>
              <a:t>I have to reformat things in Excel, like dates, because Tessitura pulls them out wrong!</a:t>
            </a:r>
          </a:p>
          <a:p>
            <a:r>
              <a:rPr lang="en-US" dirty="0" smtClean="0"/>
              <a:t>I have to manually tweak each letter to get the content right!</a:t>
            </a:r>
          </a:p>
          <a:p>
            <a:r>
              <a:rPr lang="en-US" dirty="0"/>
              <a:t>I mean, I know how to do a mail merge…</a:t>
            </a:r>
          </a:p>
          <a:p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 rot="19762758">
            <a:off x="392468" y="2408313"/>
            <a:ext cx="8573049" cy="209288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13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BUSTED!</a:t>
            </a:r>
            <a:endParaRPr lang="en-US" sz="13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31079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Quick and Beautiful Acknowledgements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Building a mail merge template</a:t>
            </a:r>
          </a:p>
          <a:p>
            <a:r>
              <a:rPr lang="en-US" dirty="0" smtClean="0"/>
              <a:t>Switches and field codes</a:t>
            </a:r>
          </a:p>
          <a:p>
            <a:pPr lvl="1"/>
            <a:r>
              <a:rPr lang="en-US" dirty="0"/>
              <a:t>Date formatting</a:t>
            </a:r>
          </a:p>
          <a:p>
            <a:pPr lvl="1"/>
            <a:r>
              <a:rPr lang="en-US" dirty="0"/>
              <a:t>Numeric formatting</a:t>
            </a:r>
          </a:p>
          <a:p>
            <a:pPr lvl="1"/>
            <a:r>
              <a:rPr lang="en-US" dirty="0"/>
              <a:t>Formulas</a:t>
            </a:r>
          </a:p>
          <a:p>
            <a:pPr lvl="1"/>
            <a:r>
              <a:rPr lang="en-US" dirty="0" smtClean="0"/>
              <a:t>Text formatting</a:t>
            </a:r>
          </a:p>
          <a:p>
            <a:pPr lvl="1"/>
            <a:r>
              <a:rPr lang="en-US" dirty="0" smtClean="0"/>
              <a:t>Conditional formatting</a:t>
            </a:r>
          </a:p>
          <a:p>
            <a:r>
              <a:rPr lang="en-US" dirty="0" smtClean="0"/>
              <a:t>Advanced acknowledgement rules</a:t>
            </a:r>
          </a:p>
          <a:p>
            <a:pPr marL="2286000" lvl="5" indent="0">
              <a:buNone/>
            </a:pPr>
            <a:endParaRPr lang="en-US" dirty="0" smtClean="0"/>
          </a:p>
          <a:p>
            <a:pPr lvl="3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2509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Building a mail </a:t>
            </a:r>
            <a:r>
              <a:rPr lang="en-US" dirty="0"/>
              <a:t>m</a:t>
            </a:r>
            <a:r>
              <a:rPr lang="en-US" dirty="0" smtClean="0"/>
              <a:t>erge </a:t>
            </a:r>
            <a:r>
              <a:rPr lang="en-US" dirty="0"/>
              <a:t>t</a:t>
            </a:r>
            <a:r>
              <a:rPr lang="en-US" dirty="0" smtClean="0"/>
              <a:t>emplate &amp;</a:t>
            </a:r>
            <a:br>
              <a:rPr lang="en-US" dirty="0" smtClean="0"/>
            </a:br>
            <a:r>
              <a:rPr lang="en-US" dirty="0" smtClean="0"/>
              <a:t>merging from Tessitura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3819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 smtClean="0"/>
              <a:t>Save time: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3200" dirty="0" smtClean="0">
                <a:solidFill>
                  <a:schemeClr val="tx2"/>
                </a:solidFill>
              </a:rPr>
              <a:t>Create a mail merge template that you can reuse</a:t>
            </a:r>
            <a:br>
              <a:rPr lang="en-US" sz="3200" dirty="0" smtClean="0">
                <a:solidFill>
                  <a:schemeClr val="tx2"/>
                </a:solidFill>
              </a:rPr>
            </a:br>
            <a:r>
              <a:rPr lang="en-US" dirty="0" smtClean="0"/>
              <a:t> </a:t>
            </a:r>
            <a:br>
              <a:rPr lang="en-US" dirty="0" smtClean="0"/>
            </a:br>
            <a:r>
              <a:rPr lang="en-US" b="1" dirty="0" smtClean="0"/>
              <a:t>Save more time: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3200" dirty="0" smtClean="0">
                <a:solidFill>
                  <a:schemeClr val="tx2"/>
                </a:solidFill>
              </a:rPr>
              <a:t>Merge your letters from Tessitura, don’t save to Excel</a:t>
            </a:r>
            <a:endParaRPr lang="en-US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199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Building a mail merge template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</a:t>
            </a:r>
            <a:r>
              <a:rPr lang="en-US" dirty="0" smtClean="0"/>
              <a:t>.  Run the Print </a:t>
            </a:r>
            <a:r>
              <a:rPr lang="en-US" dirty="0" err="1" smtClean="0"/>
              <a:t>Ack</a:t>
            </a:r>
            <a:r>
              <a:rPr lang="en-US" dirty="0" smtClean="0"/>
              <a:t> Letters report and save as Excel (include data labels)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0" b="37488"/>
          <a:stretch/>
        </p:blipFill>
        <p:spPr bwMode="auto">
          <a:xfrm>
            <a:off x="1714500" y="3032458"/>
            <a:ext cx="5715000" cy="3444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158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Building a mail merge template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2.  </a:t>
            </a:r>
            <a:r>
              <a:rPr lang="en-US" dirty="0"/>
              <a:t>In MS Word, compose </a:t>
            </a:r>
            <a:r>
              <a:rPr lang="en-US" dirty="0" smtClean="0"/>
              <a:t>letter, indicating where merge fields will go</a:t>
            </a:r>
            <a:endParaRPr lang="en-US" dirty="0"/>
          </a:p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1" b="48970"/>
          <a:stretch/>
        </p:blipFill>
        <p:spPr bwMode="auto">
          <a:xfrm>
            <a:off x="1600200" y="3048000"/>
            <a:ext cx="5943600" cy="3418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6463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Building a mail merge template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3.  </a:t>
            </a:r>
            <a:r>
              <a:rPr lang="en-US" dirty="0"/>
              <a:t>Select Start Mail Merge, then Step by Step </a:t>
            </a:r>
            <a:r>
              <a:rPr lang="en-US" dirty="0" smtClean="0"/>
              <a:t>Wizard</a:t>
            </a:r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2" b="48810"/>
          <a:stretch/>
        </p:blipFill>
        <p:spPr bwMode="auto">
          <a:xfrm>
            <a:off x="1605643" y="3030376"/>
            <a:ext cx="5932714" cy="344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138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Building a mail merge template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4.  </a:t>
            </a:r>
            <a:r>
              <a:rPr lang="en-US" dirty="0"/>
              <a:t>Follow the Wizard through step </a:t>
            </a:r>
            <a:r>
              <a:rPr lang="en-US" dirty="0" smtClean="0"/>
              <a:t>4</a:t>
            </a:r>
          </a:p>
          <a:p>
            <a:pPr lvl="1"/>
            <a:r>
              <a:rPr lang="en-US" dirty="0" smtClean="0"/>
              <a:t>Step 1 – Select document type: Letter</a:t>
            </a:r>
          </a:p>
          <a:p>
            <a:pPr lvl="1"/>
            <a:r>
              <a:rPr lang="en-US" dirty="0" smtClean="0"/>
              <a:t>Step 2 – Use the current document</a:t>
            </a:r>
          </a:p>
          <a:p>
            <a:pPr lvl="1"/>
            <a:r>
              <a:rPr lang="en-US" dirty="0" smtClean="0"/>
              <a:t>Step 3 – Browse to select an existing list (select your Excel export of the </a:t>
            </a:r>
            <a:r>
              <a:rPr lang="en-US" dirty="0" err="1" smtClean="0"/>
              <a:t>Ack</a:t>
            </a:r>
            <a:r>
              <a:rPr lang="en-US" dirty="0" smtClean="0"/>
              <a:t> report)</a:t>
            </a:r>
          </a:p>
          <a:p>
            <a:pPr lvl="1"/>
            <a:r>
              <a:rPr lang="en-US" dirty="0" smtClean="0"/>
              <a:t>Step 4 – Insert appropriate merge fields to replace place holders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2" descr="http://www.thewindshieldrepairwizard.com/sitebuildercontent/sitebuilderpictures/WIZARD12.GI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4898813"/>
            <a:ext cx="2438400" cy="1882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8069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Building a mail merge template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5.  Save the word document following step 4 – this will save your merge template so that you can merge into it in the future without having to go through this whole process each time</a:t>
            </a:r>
            <a:endParaRPr lang="en-US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4191000"/>
            <a:ext cx="1524000" cy="1475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7143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Building a mail merge template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6.  Test your template by running </a:t>
            </a:r>
            <a:r>
              <a:rPr lang="en-US" dirty="0"/>
              <a:t>the Print </a:t>
            </a:r>
            <a:r>
              <a:rPr lang="en-US" dirty="0" err="1"/>
              <a:t>Ack</a:t>
            </a:r>
            <a:r>
              <a:rPr lang="en-US" dirty="0"/>
              <a:t> Letters report</a:t>
            </a:r>
            <a:r>
              <a:rPr lang="en-US" dirty="0" smtClean="0"/>
              <a:t> and merging into your template from Tessitura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0" b="52957"/>
          <a:stretch/>
        </p:blipFill>
        <p:spPr bwMode="auto">
          <a:xfrm>
            <a:off x="1409700" y="3501303"/>
            <a:ext cx="6324600" cy="2823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1827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Mail merge warning!!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Computer settings may download files (like the </a:t>
            </a:r>
            <a:r>
              <a:rPr lang="en-US" dirty="0"/>
              <a:t>E</a:t>
            </a:r>
            <a:r>
              <a:rPr lang="en-US" dirty="0" smtClean="0"/>
              <a:t>xcel file) in a Protected Mode preventing editing. </a:t>
            </a:r>
            <a:r>
              <a:rPr lang="en-US" dirty="0"/>
              <a:t>M</a:t>
            </a:r>
            <a:r>
              <a:rPr lang="en-US" dirty="0" smtClean="0"/>
              <a:t>ake sure that this mode is off or that you have enabled editing in the Excel file.  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603"/>
          <a:stretch/>
        </p:blipFill>
        <p:spPr bwMode="auto">
          <a:xfrm>
            <a:off x="914400" y="4380878"/>
            <a:ext cx="7315200" cy="1867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7632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Microsoft</a:t>
            </a:r>
            <a:br>
              <a:rPr lang="en-US" dirty="0" smtClean="0"/>
            </a:br>
            <a:r>
              <a:rPr lang="en-US" dirty="0" smtClean="0"/>
              <a:t>switches and field </a:t>
            </a:r>
            <a:r>
              <a:rPr lang="en-US" dirty="0"/>
              <a:t>c</a:t>
            </a:r>
            <a:r>
              <a:rPr lang="en-US" dirty="0" smtClean="0"/>
              <a:t>odes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5076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304800" y="914400"/>
            <a:ext cx="8534400" cy="4572000"/>
          </a:xfrm>
        </p:spPr>
        <p:txBody>
          <a:bodyPr/>
          <a:lstStyle/>
          <a:p>
            <a:r>
              <a:rPr lang="en-US" b="1" dirty="0" smtClean="0"/>
              <a:t>Save time: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3200" dirty="0" smtClean="0">
                <a:solidFill>
                  <a:schemeClr val="tx2"/>
                </a:solidFill>
              </a:rPr>
              <a:t>Let the merge do the editing and clean up for you – no need to save and edit in Excel!</a:t>
            </a:r>
            <a:br>
              <a:rPr lang="en-US" sz="3200" dirty="0" smtClean="0">
                <a:solidFill>
                  <a:schemeClr val="tx2"/>
                </a:solidFill>
              </a:rPr>
            </a:br>
            <a:endParaRPr lang="en-US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799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Switches and Field Codes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Within a merge field, you can dictate formatting changes</a:t>
            </a:r>
          </a:p>
          <a:p>
            <a:r>
              <a:rPr lang="en-US" dirty="0" smtClean="0"/>
              <a:t>If you make these changes in your template, you only have to do it once (instead of every time you merge)</a:t>
            </a:r>
          </a:p>
        </p:txBody>
      </p:sp>
      <p:pic>
        <p:nvPicPr>
          <p:cNvPr id="4098" name="Picture 2" descr="http://muyiscoi.com/blog/wp-content/uploads/2011/09/Optimusg1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4337913"/>
            <a:ext cx="1795836" cy="2291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5873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Switches and Field Codes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</a:t>
            </a:r>
            <a:r>
              <a:rPr lang="en-US" dirty="0" smtClean="0"/>
              <a:t>ress ALT+F9 to expose the underlying merge field text and to add in formatting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3048000"/>
            <a:ext cx="1685107" cy="646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3028405"/>
            <a:ext cx="3722914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3048000"/>
            <a:ext cx="6779618" cy="646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6342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Switches and Field Codes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</a:t>
            </a:r>
            <a:r>
              <a:rPr lang="en-US" dirty="0" smtClean="0"/>
              <a:t>ress ALT+F9 to expose the underlying merge field text and to add in formatting</a:t>
            </a:r>
          </a:p>
          <a:p>
            <a:pPr lvl="1"/>
            <a:r>
              <a:rPr lang="en-US" dirty="0" smtClean="0"/>
              <a:t>Normal merge field:</a:t>
            </a:r>
          </a:p>
          <a:p>
            <a:endParaRPr lang="en-US" dirty="0"/>
          </a:p>
          <a:p>
            <a:pPr lvl="1"/>
            <a:r>
              <a:rPr lang="en-US" dirty="0" smtClean="0"/>
              <a:t>Merge detail revealed with ALT+F9:</a:t>
            </a:r>
          </a:p>
          <a:p>
            <a:endParaRPr lang="en-US" dirty="0"/>
          </a:p>
          <a:p>
            <a:pPr lvl="1"/>
            <a:r>
              <a:rPr lang="en-US" dirty="0" smtClean="0"/>
              <a:t>Merge field edited with formatting switch: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3391989"/>
            <a:ext cx="1685107" cy="646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5677989"/>
            <a:ext cx="6779618" cy="646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4495800"/>
            <a:ext cx="3722914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6752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Switches and Field Codes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</a:t>
            </a:r>
            <a:r>
              <a:rPr lang="en-US" dirty="0" smtClean="0"/>
              <a:t>ress ALT+F9 to expose the underlying merge field text and to add in formatting</a:t>
            </a:r>
          </a:p>
          <a:p>
            <a:pPr lvl="1"/>
            <a:r>
              <a:rPr lang="en-US" dirty="0" smtClean="0"/>
              <a:t>Normal merge field:</a:t>
            </a:r>
          </a:p>
          <a:p>
            <a:endParaRPr lang="en-US" dirty="0"/>
          </a:p>
          <a:p>
            <a:pPr lvl="1"/>
            <a:r>
              <a:rPr lang="en-US" dirty="0" smtClean="0"/>
              <a:t>Merge detail revealed with ALT+F9:</a:t>
            </a:r>
          </a:p>
          <a:p>
            <a:endParaRPr lang="en-US" dirty="0"/>
          </a:p>
          <a:p>
            <a:pPr lvl="1"/>
            <a:r>
              <a:rPr lang="en-US" dirty="0" smtClean="0"/>
              <a:t>Merge field edited with formatting switch: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3391989"/>
            <a:ext cx="1685107" cy="646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5677989"/>
            <a:ext cx="6779618" cy="646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4495800"/>
            <a:ext cx="3722914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826909" y="4590870"/>
            <a:ext cx="2595582" cy="1200329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This is the </a:t>
            </a:r>
          </a:p>
          <a:p>
            <a:pPr algn="ctr"/>
            <a:r>
              <a:rPr lang="en-US" sz="36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Switch!</a:t>
            </a:r>
            <a:endParaRPr lang="en-US" sz="36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562600" y="5677989"/>
            <a:ext cx="3124200" cy="646611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24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Date Formatting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Issue:  </a:t>
            </a:r>
            <a:r>
              <a:rPr lang="en-US" dirty="0" smtClean="0"/>
              <a:t>Dates in Tessitura include a time stamp (e.g., </a:t>
            </a:r>
            <a:r>
              <a:rPr lang="en-US" dirty="0" smtClean="0">
                <a:solidFill>
                  <a:schemeClr val="accent2"/>
                </a:solidFill>
              </a:rPr>
              <a:t>06/30/2012 00:00:000</a:t>
            </a:r>
            <a:r>
              <a:rPr lang="en-US" dirty="0" smtClean="0"/>
              <a:t>), which you don’t want to include in your letters</a:t>
            </a:r>
          </a:p>
          <a:p>
            <a:r>
              <a:rPr lang="en-US" b="1" dirty="0" smtClean="0"/>
              <a:t>Issue:  </a:t>
            </a:r>
            <a:r>
              <a:rPr lang="en-US" dirty="0" smtClean="0"/>
              <a:t>You want to format dates formally (e.g., </a:t>
            </a:r>
            <a:r>
              <a:rPr lang="en-US" dirty="0" smtClean="0">
                <a:solidFill>
                  <a:schemeClr val="accent2"/>
                </a:solidFill>
              </a:rPr>
              <a:t>June 30, 2012</a:t>
            </a:r>
            <a:r>
              <a:rPr lang="en-US" dirty="0" smtClean="0"/>
              <a:t>) and you are editing the format in Excel before merging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4866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Date Formatting: \@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\@ </a:t>
            </a:r>
            <a:r>
              <a:rPr lang="en-US" dirty="0"/>
              <a:t>“M/D/YYYY</a:t>
            </a:r>
            <a:r>
              <a:rPr lang="en-US" dirty="0" smtClean="0"/>
              <a:t>”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\@ </a:t>
            </a:r>
            <a:r>
              <a:rPr lang="en-US" dirty="0" smtClean="0"/>
              <a:t>“MM/DD/YYYY</a:t>
            </a:r>
            <a:r>
              <a:rPr lang="en-US" dirty="0"/>
              <a:t>”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\@ </a:t>
            </a:r>
            <a:r>
              <a:rPr lang="en-US" dirty="0"/>
              <a:t>“MMMM D, YYYY”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6/30/2012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06/30/2012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June 30, 2012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972" y="2166937"/>
            <a:ext cx="5842399" cy="485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971" y="4010551"/>
            <a:ext cx="6347059" cy="485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972" y="5686951"/>
            <a:ext cx="6677028" cy="485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0980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Numeric Formatting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Issue:  </a:t>
            </a:r>
            <a:r>
              <a:rPr lang="en-US" dirty="0" smtClean="0"/>
              <a:t>For money, the decimal doesn’t merge when the amount is a whole number (e.g., </a:t>
            </a:r>
            <a:r>
              <a:rPr lang="en-US" dirty="0" smtClean="0">
                <a:solidFill>
                  <a:schemeClr val="accent2"/>
                </a:solidFill>
              </a:rPr>
              <a:t>100</a:t>
            </a:r>
            <a:r>
              <a:rPr lang="en-US" dirty="0" smtClean="0"/>
              <a:t> instead of </a:t>
            </a:r>
            <a:r>
              <a:rPr lang="en-US" dirty="0" smtClean="0">
                <a:solidFill>
                  <a:schemeClr val="accent2"/>
                </a:solidFill>
              </a:rPr>
              <a:t>100.00</a:t>
            </a:r>
            <a:r>
              <a:rPr lang="en-US" dirty="0" smtClean="0"/>
              <a:t>)</a:t>
            </a:r>
          </a:p>
          <a:p>
            <a:r>
              <a:rPr lang="en-US" b="1" dirty="0" smtClean="0"/>
              <a:t>Issue:  </a:t>
            </a:r>
            <a:r>
              <a:rPr lang="en-US" dirty="0" smtClean="0"/>
              <a:t>For large values, a comma doesn’t merge (e.g., </a:t>
            </a:r>
            <a:r>
              <a:rPr lang="en-US" dirty="0" smtClean="0">
                <a:solidFill>
                  <a:schemeClr val="accent2"/>
                </a:solidFill>
              </a:rPr>
              <a:t>1000</a:t>
            </a:r>
            <a:r>
              <a:rPr lang="en-US" dirty="0" smtClean="0"/>
              <a:t> instead of </a:t>
            </a:r>
            <a:r>
              <a:rPr lang="en-US" dirty="0" smtClean="0">
                <a:solidFill>
                  <a:schemeClr val="accent2"/>
                </a:solidFill>
              </a:rPr>
              <a:t>1,000</a:t>
            </a:r>
            <a:r>
              <a:rPr lang="en-US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2006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Numeric Formatting: \#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\# $#,##</a:t>
            </a:r>
            <a:r>
              <a:rPr lang="en-US" dirty="0" smtClean="0"/>
              <a:t>0.00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$1,000.00</a:t>
            </a:r>
          </a:p>
          <a:p>
            <a:pPr marL="0" indent="0">
              <a:buNone/>
            </a:pPr>
            <a:endParaRPr lang="en-US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588" y="2185924"/>
            <a:ext cx="5805783" cy="472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3191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Formula Formatting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Issue:  </a:t>
            </a:r>
            <a:r>
              <a:rPr lang="en-US" dirty="0"/>
              <a:t>You want to display the </a:t>
            </a:r>
            <a:r>
              <a:rPr lang="en-US" dirty="0">
                <a:solidFill>
                  <a:schemeClr val="accent2"/>
                </a:solidFill>
              </a:rPr>
              <a:t>tax deductible value </a:t>
            </a:r>
            <a:r>
              <a:rPr lang="en-US" dirty="0"/>
              <a:t>of a contribution, </a:t>
            </a:r>
            <a:r>
              <a:rPr lang="en-US" dirty="0" smtClean="0"/>
              <a:t>but </a:t>
            </a:r>
            <a:r>
              <a:rPr lang="en-US" dirty="0"/>
              <a:t>the </a:t>
            </a:r>
            <a:r>
              <a:rPr lang="en-US" i="1" dirty="0"/>
              <a:t>non</a:t>
            </a:r>
            <a:r>
              <a:rPr lang="en-US" dirty="0"/>
              <a:t>-tax deductible value is part of the data </a:t>
            </a:r>
            <a:r>
              <a:rPr lang="en-US" dirty="0" smtClean="0"/>
              <a:t>set</a:t>
            </a:r>
          </a:p>
          <a:p>
            <a:r>
              <a:rPr lang="en-US" dirty="0" smtClean="0"/>
              <a:t>Solution:  Use a formula to subtract the goods and services value from the contribution amount (</a:t>
            </a:r>
            <a:r>
              <a:rPr lang="en-US" dirty="0" err="1" smtClean="0"/>
              <a:t>Cont</a:t>
            </a:r>
            <a:r>
              <a:rPr lang="en-US" dirty="0" smtClean="0"/>
              <a:t>-GS=Deductible)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1638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Formulas: +, -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= </a:t>
            </a:r>
            <a:r>
              <a:rPr lang="en-US" dirty="0" smtClean="0"/>
              <a:t>(</a:t>
            </a:r>
            <a:r>
              <a:rPr lang="en-US" dirty="0" err="1" smtClean="0"/>
              <a:t>Mfield</a:t>
            </a:r>
            <a:r>
              <a:rPr lang="en-US" dirty="0" smtClean="0"/>
              <a:t> – </a:t>
            </a:r>
            <a:r>
              <a:rPr lang="en-US" dirty="0" err="1" smtClean="0"/>
              <a:t>Mfield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$750.00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419"/>
            <a:ext cx="8458200" cy="32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9531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Text Formatting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Issue:  </a:t>
            </a:r>
            <a:r>
              <a:rPr lang="en-US" dirty="0" smtClean="0"/>
              <a:t>The </a:t>
            </a:r>
            <a:r>
              <a:rPr lang="en-US" dirty="0" smtClean="0">
                <a:solidFill>
                  <a:schemeClr val="accent2"/>
                </a:solidFill>
              </a:rPr>
              <a:t>capitalization</a:t>
            </a:r>
            <a:r>
              <a:rPr lang="en-US" dirty="0" smtClean="0"/>
              <a:t> used in Tessitura isn’t always the capitalization we want in our letters</a:t>
            </a:r>
          </a:p>
          <a:p>
            <a:pPr lvl="1"/>
            <a:r>
              <a:rPr lang="en-US" dirty="0" smtClean="0"/>
              <a:t>We use caps, but the merge is mid sentence</a:t>
            </a:r>
          </a:p>
          <a:p>
            <a:pPr lvl="1"/>
            <a:r>
              <a:rPr lang="en-US" dirty="0" smtClean="0"/>
              <a:t>We use all lower case, but the merge should be in title case</a:t>
            </a:r>
          </a:p>
          <a:p>
            <a:pPr lvl="1"/>
            <a:r>
              <a:rPr lang="en-US" dirty="0" smtClean="0"/>
              <a:t>We use all lower case, but the merge is at the start of a sentence</a:t>
            </a:r>
          </a:p>
        </p:txBody>
      </p:sp>
    </p:spTree>
    <p:extLst>
      <p:ext uri="{BB962C8B-B14F-4D97-AF65-F5344CB8AC3E}">
        <p14:creationId xmlns:p14="http://schemas.microsoft.com/office/powerpoint/2010/main" val="838149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Text Formatting: \*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\* </a:t>
            </a:r>
            <a:r>
              <a:rPr lang="en-US" dirty="0" smtClean="0"/>
              <a:t>LOWER</a:t>
            </a:r>
          </a:p>
          <a:p>
            <a:endParaRPr lang="en-US" dirty="0" smtClean="0"/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\* </a:t>
            </a:r>
            <a:r>
              <a:rPr lang="en-US" dirty="0" smtClean="0"/>
              <a:t>CAPS</a:t>
            </a:r>
          </a:p>
          <a:p>
            <a:endParaRPr lang="en-US" dirty="0" smtClean="0"/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\* FIRSTCAP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lower case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Title Case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Sentence case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5726829"/>
            <a:ext cx="6019800" cy="521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3962400"/>
            <a:ext cx="5324372" cy="521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599" y="2115787"/>
            <a:ext cx="5737286" cy="543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3159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Conditional Formatting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Issue:  </a:t>
            </a:r>
            <a:r>
              <a:rPr lang="en-US" dirty="0" smtClean="0"/>
              <a:t>The </a:t>
            </a:r>
            <a:r>
              <a:rPr lang="en-US" dirty="0" smtClean="0">
                <a:solidFill>
                  <a:schemeClr val="accent2"/>
                </a:solidFill>
              </a:rPr>
              <a:t>text required depends </a:t>
            </a:r>
            <a:r>
              <a:rPr lang="en-US" dirty="0" smtClean="0"/>
              <a:t>on what the value in the data set is</a:t>
            </a:r>
          </a:p>
          <a:p>
            <a:pPr lvl="1"/>
            <a:r>
              <a:rPr lang="en-US" dirty="0" smtClean="0"/>
              <a:t>If decline benefits, display “you have declined benefits and this gift is fully tax deductible”</a:t>
            </a:r>
          </a:p>
          <a:p>
            <a:pPr lvl="1"/>
            <a:r>
              <a:rPr lang="en-US" dirty="0" smtClean="0"/>
              <a:t>If duplicate receipt, display “Duplicate Receipt Copy”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7621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052" y="2136494"/>
            <a:ext cx="8269147" cy="401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Conditional Formatting: If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4267200" cy="45259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IF </a:t>
            </a:r>
            <a:r>
              <a:rPr lang="en-US" dirty="0" err="1" smtClean="0"/>
              <a:t>Mfield</a:t>
            </a:r>
            <a:r>
              <a:rPr lang="en-US" dirty="0" smtClean="0"/>
              <a:t>=X “Display” “”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91200" y="1600199"/>
            <a:ext cx="2743200" cy="45720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chemeClr val="tx1"/>
                </a:solidFill>
              </a:rPr>
              <a:t>Display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Rectangular Callout 4"/>
          <p:cNvSpPr/>
          <p:nvPr/>
        </p:nvSpPr>
        <p:spPr>
          <a:xfrm>
            <a:off x="533400" y="3200400"/>
            <a:ext cx="2057400" cy="1143000"/>
          </a:xfrm>
          <a:prstGeom prst="wedgeRectCallout">
            <a:avLst>
              <a:gd name="adj1" fmla="val 164448"/>
              <a:gd name="adj2" fmla="val -121395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If this is true…</a:t>
            </a:r>
            <a:endParaRPr lang="en-US" sz="2400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ular Callout 6"/>
          <p:cNvSpPr/>
          <p:nvPr/>
        </p:nvSpPr>
        <p:spPr>
          <a:xfrm>
            <a:off x="2057400" y="4533900"/>
            <a:ext cx="2057400" cy="1143000"/>
          </a:xfrm>
          <a:prstGeom prst="wedgeRectCallout">
            <a:avLst>
              <a:gd name="adj1" fmla="val 166757"/>
              <a:gd name="adj2" fmla="val -238799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…then display this...</a:t>
            </a:r>
            <a:endParaRPr lang="en-US" sz="2400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ular Callout 7"/>
          <p:cNvSpPr/>
          <p:nvPr/>
        </p:nvSpPr>
        <p:spPr>
          <a:xfrm>
            <a:off x="4419600" y="5105400"/>
            <a:ext cx="2057400" cy="1143000"/>
          </a:xfrm>
          <a:prstGeom prst="wedgeRectCallout">
            <a:avLst>
              <a:gd name="adj1" fmla="val 148286"/>
              <a:gd name="adj2" fmla="val -285552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…if not, display this.</a:t>
            </a:r>
            <a:endParaRPr lang="en-US" sz="2400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6259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Conditional Formatting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Issue:  </a:t>
            </a:r>
            <a:r>
              <a:rPr lang="en-US" dirty="0" smtClean="0"/>
              <a:t>The </a:t>
            </a:r>
            <a:r>
              <a:rPr lang="en-US" dirty="0" smtClean="0">
                <a:solidFill>
                  <a:schemeClr val="accent2"/>
                </a:solidFill>
              </a:rPr>
              <a:t>text required depends </a:t>
            </a:r>
            <a:r>
              <a:rPr lang="en-US" dirty="0" smtClean="0"/>
              <a:t>on what the value in the data set is</a:t>
            </a:r>
          </a:p>
          <a:p>
            <a:pPr lvl="1"/>
            <a:r>
              <a:rPr lang="en-US" dirty="0" smtClean="0"/>
              <a:t>I want to display member benefits based on the person’s level</a:t>
            </a:r>
          </a:p>
          <a:p>
            <a:pPr lvl="1"/>
            <a:r>
              <a:rPr lang="en-US" dirty="0" smtClean="0"/>
              <a:t>I want to display specific text based on the fund donated towards</a:t>
            </a:r>
          </a:p>
          <a:p>
            <a:pPr lvl="1"/>
            <a:r>
              <a:rPr lang="en-US" dirty="0" smtClean="0"/>
              <a:t>I don’t want a million letter types, but I want a million different letters</a:t>
            </a:r>
          </a:p>
        </p:txBody>
      </p:sp>
    </p:spTree>
    <p:extLst>
      <p:ext uri="{BB962C8B-B14F-4D97-AF65-F5344CB8AC3E}">
        <p14:creationId xmlns:p14="http://schemas.microsoft.com/office/powerpoint/2010/main" val="9844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Conditional Formatting: Include Text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noFill/>
          </a:ln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INCLUDETEXT “c:\\filename.docx”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540962"/>
            <a:ext cx="8610600" cy="35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ular Callout 4"/>
          <p:cNvSpPr/>
          <p:nvPr/>
        </p:nvSpPr>
        <p:spPr>
          <a:xfrm>
            <a:off x="533400" y="3733800"/>
            <a:ext cx="2362200" cy="1143000"/>
          </a:xfrm>
          <a:prstGeom prst="wedgeRectCallout">
            <a:avLst>
              <a:gd name="adj1" fmla="val -4303"/>
              <a:gd name="adj2" fmla="val -122434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You can merge text from another document</a:t>
            </a:r>
            <a:endParaRPr lang="en-US" sz="2200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ular Callout 5"/>
          <p:cNvSpPr/>
          <p:nvPr/>
        </p:nvSpPr>
        <p:spPr>
          <a:xfrm>
            <a:off x="1066800" y="4988626"/>
            <a:ext cx="3352800" cy="1488374"/>
          </a:xfrm>
          <a:prstGeom prst="wedgeRectCallout">
            <a:avLst>
              <a:gd name="adj1" fmla="val 79128"/>
              <a:gd name="adj2" fmla="val -190769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Use your </a:t>
            </a:r>
            <a:r>
              <a:rPr lang="en-US" sz="2400" dirty="0" err="1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Ack</a:t>
            </a:r>
            <a:r>
              <a:rPr lang="en-US" sz="2400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 merge field to determine which file you want to pull the text from</a:t>
            </a:r>
            <a:endParaRPr lang="en-US" sz="2400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ular Callout 6"/>
          <p:cNvSpPr/>
          <p:nvPr/>
        </p:nvSpPr>
        <p:spPr>
          <a:xfrm>
            <a:off x="5181600" y="5410200"/>
            <a:ext cx="2667000" cy="1066800"/>
          </a:xfrm>
          <a:prstGeom prst="wedgeRectCallout">
            <a:avLst>
              <a:gd name="adj1" fmla="val -5776"/>
              <a:gd name="adj2" fmla="val -287110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Just name your files based on your data</a:t>
            </a:r>
            <a:endParaRPr lang="en-US" sz="2400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3303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Advanced acknowledgement </a:t>
            </a:r>
            <a:r>
              <a:rPr lang="en-US" dirty="0"/>
              <a:t>r</a:t>
            </a:r>
            <a:r>
              <a:rPr lang="en-US" dirty="0" smtClean="0"/>
              <a:t>ules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1124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304800" y="914400"/>
            <a:ext cx="8534400" cy="4572000"/>
          </a:xfrm>
        </p:spPr>
        <p:txBody>
          <a:bodyPr/>
          <a:lstStyle/>
          <a:p>
            <a:r>
              <a:rPr lang="en-US" b="1" dirty="0" smtClean="0"/>
              <a:t>Save time: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3200" dirty="0" smtClean="0">
                <a:solidFill>
                  <a:srgbClr val="00B0F0"/>
                </a:solidFill>
              </a:rPr>
              <a:t>Now that you know how to minimize the number of </a:t>
            </a:r>
            <a:r>
              <a:rPr lang="en-US" sz="3200" dirty="0" err="1" smtClean="0">
                <a:solidFill>
                  <a:srgbClr val="00B0F0"/>
                </a:solidFill>
              </a:rPr>
              <a:t>Ack</a:t>
            </a:r>
            <a:r>
              <a:rPr lang="en-US" sz="3200" dirty="0" smtClean="0">
                <a:solidFill>
                  <a:srgbClr val="00B0F0"/>
                </a:solidFill>
              </a:rPr>
              <a:t> types you need, new </a:t>
            </a:r>
            <a:r>
              <a:rPr lang="en-US" sz="3200" dirty="0" err="1" smtClean="0">
                <a:solidFill>
                  <a:srgbClr val="00B0F0"/>
                </a:solidFill>
              </a:rPr>
              <a:t>Ack</a:t>
            </a:r>
            <a:r>
              <a:rPr lang="en-US" sz="3200" dirty="0" smtClean="0">
                <a:solidFill>
                  <a:srgbClr val="00B0F0"/>
                </a:solidFill>
              </a:rPr>
              <a:t> types and rules can save you time!</a:t>
            </a:r>
            <a:br>
              <a:rPr lang="en-US" sz="3200" dirty="0" smtClean="0">
                <a:solidFill>
                  <a:srgbClr val="00B0F0"/>
                </a:solidFill>
              </a:rPr>
            </a:br>
            <a:endParaRPr lang="en-US" sz="32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3970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Tessitura Acknowledgement Rules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Although the goal is to minimize the number of </a:t>
            </a:r>
            <a:r>
              <a:rPr lang="en-US" dirty="0" err="1" smtClean="0"/>
              <a:t>Ack</a:t>
            </a:r>
            <a:r>
              <a:rPr lang="en-US" dirty="0" smtClean="0"/>
              <a:t> types and rules, sometimes having a few can actually save you time</a:t>
            </a:r>
          </a:p>
          <a:p>
            <a:r>
              <a:rPr lang="en-US" dirty="0" smtClean="0"/>
              <a:t>The rules can account for some things that the data set cannot</a:t>
            </a:r>
          </a:p>
        </p:txBody>
      </p:sp>
    </p:spTree>
    <p:extLst>
      <p:ext uri="{BB962C8B-B14F-4D97-AF65-F5344CB8AC3E}">
        <p14:creationId xmlns:p14="http://schemas.microsoft.com/office/powerpoint/2010/main" val="2788778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Credited contributions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Issue:  </a:t>
            </a:r>
            <a:r>
              <a:rPr lang="en-US" dirty="0" smtClean="0"/>
              <a:t>For credited gifts you always edit or manually create letters so the donor gets a tax receipt that identifies the gift is in honor of someone else AND the </a:t>
            </a:r>
            <a:r>
              <a:rPr lang="en-US" dirty="0" err="1" smtClean="0"/>
              <a:t>creditee</a:t>
            </a:r>
            <a:r>
              <a:rPr lang="en-US" dirty="0" smtClean="0"/>
              <a:t> gets an acknowledgement identifying the donor</a:t>
            </a:r>
          </a:p>
          <a:p>
            <a:endParaRPr lang="en-US" dirty="0" smtClean="0"/>
          </a:p>
          <a:p>
            <a:r>
              <a:rPr lang="en-US" b="1" dirty="0" smtClean="0">
                <a:solidFill>
                  <a:schemeClr val="accent2"/>
                </a:solidFill>
              </a:rPr>
              <a:t>Solution:  </a:t>
            </a:r>
            <a:r>
              <a:rPr lang="en-US" dirty="0" smtClean="0">
                <a:solidFill>
                  <a:schemeClr val="accent2"/>
                </a:solidFill>
              </a:rPr>
              <a:t>Have different letter types and </a:t>
            </a:r>
            <a:r>
              <a:rPr lang="en-US" dirty="0">
                <a:solidFill>
                  <a:schemeClr val="accent2"/>
                </a:solidFill>
              </a:rPr>
              <a:t>u</a:t>
            </a:r>
            <a:r>
              <a:rPr lang="en-US" dirty="0" smtClean="0">
                <a:solidFill>
                  <a:schemeClr val="accent2"/>
                </a:solidFill>
              </a:rPr>
              <a:t>se </a:t>
            </a:r>
            <a:r>
              <a:rPr lang="en-US" dirty="0" err="1" smtClean="0">
                <a:solidFill>
                  <a:schemeClr val="accent2"/>
                </a:solidFill>
              </a:rPr>
              <a:t>Creditee</a:t>
            </a:r>
            <a:r>
              <a:rPr lang="en-US" dirty="0" smtClean="0">
                <a:solidFill>
                  <a:schemeClr val="accent2"/>
                </a:solidFill>
              </a:rPr>
              <a:t> Indicator rules</a:t>
            </a:r>
            <a:endParaRPr lang="en-US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0647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Nick\Documents\Consulting Materials\Training Documents\PPT Handouts\Images\Ack Cred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52120"/>
            <a:ext cx="8382000" cy="6482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0927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Credited contributions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405386"/>
            <a:ext cx="7772400" cy="4525963"/>
          </a:xfrm>
        </p:spPr>
        <p:txBody>
          <a:bodyPr/>
          <a:lstStyle/>
          <a:p>
            <a:r>
              <a:rPr lang="en-US" dirty="0" smtClean="0"/>
              <a:t>If credited gifts:</a:t>
            </a:r>
          </a:p>
          <a:p>
            <a:pPr lvl="1"/>
            <a:r>
              <a:rPr lang="en-US" dirty="0" smtClean="0"/>
              <a:t>All Donors/Donor if </a:t>
            </a:r>
            <a:r>
              <a:rPr lang="en-US" dirty="0" err="1" smtClean="0"/>
              <a:t>Creditees</a:t>
            </a:r>
            <a:r>
              <a:rPr lang="en-US" dirty="0" smtClean="0"/>
              <a:t>:</a:t>
            </a:r>
          </a:p>
          <a:p>
            <a:pPr lvl="1"/>
            <a:endParaRPr lang="en-US" dirty="0"/>
          </a:p>
          <a:p>
            <a:pPr marL="457200" lvl="1" indent="0">
              <a:buNone/>
            </a:pPr>
            <a:endParaRPr lang="en-US" dirty="0" smtClean="0"/>
          </a:p>
          <a:p>
            <a:pPr marL="457200" lvl="1" indent="0">
              <a:buNone/>
            </a:pPr>
            <a:endParaRPr lang="en-US" dirty="0"/>
          </a:p>
          <a:p>
            <a:pPr lvl="1"/>
            <a:r>
              <a:rPr lang="en-US" dirty="0" smtClean="0"/>
              <a:t>All </a:t>
            </a:r>
            <a:r>
              <a:rPr lang="en-US" dirty="0" err="1" smtClean="0"/>
              <a:t>Creditees</a:t>
            </a:r>
            <a:r>
              <a:rPr lang="en-US" dirty="0" smtClean="0"/>
              <a:t>: 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472186"/>
            <a:ext cx="8686800" cy="578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710505"/>
            <a:ext cx="8686800" cy="623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ular Callout 6"/>
          <p:cNvSpPr/>
          <p:nvPr/>
        </p:nvSpPr>
        <p:spPr>
          <a:xfrm>
            <a:off x="6940137" y="3352800"/>
            <a:ext cx="2057400" cy="459425"/>
          </a:xfrm>
          <a:prstGeom prst="wedgeRectCallout">
            <a:avLst>
              <a:gd name="adj1" fmla="val 20148"/>
              <a:gd name="adj2" fmla="val -100109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Creditee</a:t>
            </a:r>
            <a:r>
              <a:rPr lang="en-US" sz="2400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 info</a:t>
            </a:r>
            <a:endParaRPr lang="en-US" sz="2400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ular Callout 11"/>
          <p:cNvSpPr/>
          <p:nvPr/>
        </p:nvSpPr>
        <p:spPr>
          <a:xfrm>
            <a:off x="3562597" y="3352800"/>
            <a:ext cx="2057400" cy="459425"/>
          </a:xfrm>
          <a:prstGeom prst="wedgeRectCallout">
            <a:avLst>
              <a:gd name="adj1" fmla="val 20148"/>
              <a:gd name="adj2" fmla="val -100109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Creditor info</a:t>
            </a:r>
            <a:endParaRPr lang="en-US" sz="2400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ular Callout 12"/>
          <p:cNvSpPr/>
          <p:nvPr/>
        </p:nvSpPr>
        <p:spPr>
          <a:xfrm>
            <a:off x="6958940" y="5636575"/>
            <a:ext cx="2057400" cy="459425"/>
          </a:xfrm>
          <a:prstGeom prst="wedgeRectCallout">
            <a:avLst>
              <a:gd name="adj1" fmla="val 20148"/>
              <a:gd name="adj2" fmla="val -100109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Creditor info</a:t>
            </a:r>
            <a:endParaRPr lang="en-US" sz="2400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ular Callout 13"/>
          <p:cNvSpPr/>
          <p:nvPr/>
        </p:nvSpPr>
        <p:spPr>
          <a:xfrm>
            <a:off x="3581400" y="5636575"/>
            <a:ext cx="2057400" cy="459425"/>
          </a:xfrm>
          <a:prstGeom prst="wedgeRectCallout">
            <a:avLst>
              <a:gd name="adj1" fmla="val 20148"/>
              <a:gd name="adj2" fmla="val -100109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Creditee</a:t>
            </a:r>
            <a:r>
              <a:rPr lang="en-US" sz="2400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 info</a:t>
            </a:r>
            <a:endParaRPr lang="en-US" sz="2400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3160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NRR contributions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Issue:  </a:t>
            </a:r>
            <a:r>
              <a:rPr lang="en-US" dirty="0" smtClean="0"/>
              <a:t>Membership NRR information is not included in data set, but is needed for your acknowledgements (e.g., new member welcome packets, renewal packets, etc.)</a:t>
            </a:r>
          </a:p>
          <a:p>
            <a:endParaRPr lang="en-US" dirty="0"/>
          </a:p>
          <a:p>
            <a:r>
              <a:rPr lang="en-US" b="1" dirty="0" smtClean="0">
                <a:solidFill>
                  <a:schemeClr val="accent2"/>
                </a:solidFill>
              </a:rPr>
              <a:t>Solution:  </a:t>
            </a:r>
            <a:r>
              <a:rPr lang="en-US" dirty="0" smtClean="0">
                <a:solidFill>
                  <a:schemeClr val="accent2"/>
                </a:solidFill>
              </a:rPr>
              <a:t>Have different letter types and </a:t>
            </a:r>
            <a:r>
              <a:rPr lang="en-US" dirty="0">
                <a:solidFill>
                  <a:schemeClr val="accent2"/>
                </a:solidFill>
              </a:rPr>
              <a:t>u</a:t>
            </a:r>
            <a:r>
              <a:rPr lang="en-US" dirty="0" smtClean="0">
                <a:solidFill>
                  <a:schemeClr val="accent2"/>
                </a:solidFill>
              </a:rPr>
              <a:t>se NRR Status rules</a:t>
            </a:r>
            <a:endParaRPr lang="en-US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2260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Transaction types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Issue:  Confusion around the Transaction </a:t>
            </a:r>
            <a:r>
              <a:rPr lang="en-US" dirty="0"/>
              <a:t>T</a:t>
            </a:r>
            <a:r>
              <a:rPr lang="en-US" dirty="0" smtClean="0"/>
              <a:t>ypes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7873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Transaction types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Gift:  New contribution paid in full at the time of entry</a:t>
            </a:r>
          </a:p>
          <a:p>
            <a:r>
              <a:rPr lang="en-US" dirty="0" smtClean="0"/>
              <a:t>Pledge:  New contribution where no payment is made at the time of entry</a:t>
            </a:r>
          </a:p>
          <a:p>
            <a:r>
              <a:rPr lang="en-US" dirty="0" err="1" smtClean="0"/>
              <a:t>Pldge</a:t>
            </a:r>
            <a:r>
              <a:rPr lang="en-US" dirty="0" smtClean="0"/>
              <a:t>/</a:t>
            </a:r>
            <a:r>
              <a:rPr lang="en-US" dirty="0" err="1" smtClean="0"/>
              <a:t>Pmt</a:t>
            </a:r>
            <a:r>
              <a:rPr lang="en-US" dirty="0" smtClean="0"/>
              <a:t>:  New contribution where partial payment is made at the time of entry and leaving partial payment still due</a:t>
            </a:r>
          </a:p>
        </p:txBody>
      </p:sp>
    </p:spTree>
    <p:extLst>
      <p:ext uri="{BB962C8B-B14F-4D97-AF65-F5344CB8AC3E}">
        <p14:creationId xmlns:p14="http://schemas.microsoft.com/office/powerpoint/2010/main" val="2913293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Transaction types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First </a:t>
            </a:r>
            <a:r>
              <a:rPr lang="en-US" dirty="0" err="1" smtClean="0"/>
              <a:t>Pmt</a:t>
            </a:r>
            <a:r>
              <a:rPr lang="en-US" dirty="0"/>
              <a:t>:  The first payment towards an existing </a:t>
            </a:r>
            <a:r>
              <a:rPr lang="en-US" dirty="0" smtClean="0"/>
              <a:t>pledge where no dollars have yet been received</a:t>
            </a:r>
            <a:endParaRPr lang="en-US" dirty="0"/>
          </a:p>
          <a:p>
            <a:r>
              <a:rPr lang="en-US" dirty="0" err="1" smtClean="0"/>
              <a:t>Pmt</a:t>
            </a:r>
            <a:r>
              <a:rPr lang="en-US" dirty="0" smtClean="0"/>
              <a:t>:  Any payment between the first payment and the final payment on an existing pledge</a:t>
            </a:r>
            <a:endParaRPr lang="en-US" dirty="0"/>
          </a:p>
          <a:p>
            <a:r>
              <a:rPr lang="en-US" dirty="0"/>
              <a:t>Final </a:t>
            </a:r>
            <a:r>
              <a:rPr lang="en-US" dirty="0" err="1" smtClean="0"/>
              <a:t>Pmt</a:t>
            </a:r>
            <a:r>
              <a:rPr lang="en-US" dirty="0" smtClean="0"/>
              <a:t>:  The payment that completes the balance on an existing pledge.</a:t>
            </a:r>
            <a:endParaRPr lang="en-US" dirty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5286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Nick\Documents\Consulting Materials\Training Documents\PPT Handouts\Images\ack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999" y="457200"/>
            <a:ext cx="8653119" cy="617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4671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Additional reference materials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Microsoft Word Field References</a:t>
            </a:r>
          </a:p>
          <a:p>
            <a:pPr lvl="1"/>
            <a:r>
              <a:rPr lang="en-US" dirty="0" smtClean="0">
                <a:hlinkClick r:id="rId3"/>
              </a:rPr>
              <a:t>http://office.microsoft.com/en-us/word-help/CH006104723.aspx?CTT=97</a:t>
            </a:r>
            <a:endParaRPr lang="en-US" dirty="0" smtClean="0"/>
          </a:p>
          <a:p>
            <a:r>
              <a:rPr lang="en-US" dirty="0" smtClean="0"/>
              <a:t>Tessitura Documentation – Acknowledgments</a:t>
            </a:r>
          </a:p>
          <a:p>
            <a:pPr lvl="1"/>
            <a:r>
              <a:rPr lang="en-US" dirty="0" smtClean="0">
                <a:hlinkClick r:id="rId4"/>
              </a:rPr>
              <a:t>http</a:t>
            </a:r>
            <a:r>
              <a:rPr lang="en-US" dirty="0">
                <a:hlinkClick r:id="rId4"/>
              </a:rPr>
              <a:t>://</a:t>
            </a:r>
            <a:r>
              <a:rPr lang="en-US" dirty="0" smtClean="0">
                <a:hlinkClick r:id="rId4"/>
              </a:rPr>
              <a:t>www.tessituranetwork.com/PDFs/Contribution_Acknowledgements_and_Premiums.pdf</a:t>
            </a:r>
            <a:r>
              <a:rPr lang="en-US" dirty="0" smtClean="0"/>
              <a:t> </a:t>
            </a:r>
          </a:p>
          <a:p>
            <a:r>
              <a:rPr lang="en-US" dirty="0" smtClean="0"/>
              <a:t>Tessitura Recorded Webinar – Acknowledgements</a:t>
            </a:r>
          </a:p>
          <a:p>
            <a:pPr lvl="1"/>
            <a:r>
              <a:rPr lang="en-US" dirty="0">
                <a:hlinkClick r:id="rId5"/>
              </a:rPr>
              <a:t>http://</a:t>
            </a:r>
            <a:r>
              <a:rPr lang="en-US" dirty="0" smtClean="0">
                <a:hlinkClick r:id="rId5"/>
              </a:rPr>
              <a:t>www.tessituranetwork.com/network/Learning/Webinars%20Archive/Development/Acknowledgements.aspx</a:t>
            </a:r>
            <a:r>
              <a:rPr lang="en-US" dirty="0" smtClean="0"/>
              <a:t> </a:t>
            </a:r>
          </a:p>
          <a:p>
            <a:r>
              <a:rPr lang="en-US" dirty="0" smtClean="0"/>
              <a:t>Tessitura T-Cast – Merging Tessitura Data</a:t>
            </a:r>
            <a:endParaRPr lang="en-US" dirty="0"/>
          </a:p>
          <a:p>
            <a:pPr lvl="1"/>
            <a:r>
              <a:rPr lang="en-US" dirty="0">
                <a:hlinkClick r:id="rId6"/>
              </a:rPr>
              <a:t>http://</a:t>
            </a:r>
            <a:r>
              <a:rPr lang="en-US" dirty="0" smtClean="0">
                <a:hlinkClick r:id="rId6"/>
              </a:rPr>
              <a:t>www.tessituranetwork.com/network/Learning/Webinars%20Archive/Development/Merging%20Tess%20Data%20tcast.aspx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9365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914400" y="533400"/>
            <a:ext cx="73152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spcAft>
                <a:spcPts val="600"/>
              </a:spcAft>
              <a:buNone/>
              <a:defRPr sz="2800" b="0" i="0" kern="1200" cap="none" spc="0" baseline="0">
                <a:solidFill>
                  <a:schemeClr val="accent2"/>
                </a:solidFill>
                <a:latin typeface="Arial Black" pitchFamily="34" charset="0"/>
                <a:ea typeface="+mj-ea"/>
                <a:cs typeface="+mj-cs"/>
              </a:defRPr>
            </a:lvl1pPr>
          </a:lstStyle>
          <a:p>
            <a:r>
              <a:rPr lang="en-US" dirty="0" smtClean="0">
                <a:solidFill>
                  <a:srgbClr val="E3038C"/>
                </a:solidFill>
              </a:rPr>
              <a:t>Quick and Beautiful Acknowledgements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33400" y="1447800"/>
            <a:ext cx="8077200" cy="1295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rgbClr val="79BA43"/>
              </a:buClr>
              <a:buFont typeface="Wingdings" pitchFamily="2" charset="2"/>
              <a:buChar char="§"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rgbClr val="79BA43"/>
              </a:buClr>
              <a:buFont typeface="Arial" pitchFamily="34" charset="0"/>
              <a:buChar char="–"/>
              <a:defRPr sz="2800" kern="120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rgbClr val="79BA43"/>
              </a:buClr>
              <a:buFont typeface="Arial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rgbClr val="79BA43"/>
              </a:buClr>
              <a:buFont typeface="Arial" pitchFamily="34" charset="0"/>
              <a:buChar char="–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rgbClr val="79BA43"/>
              </a:buClr>
              <a:buFont typeface="Arial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4763">
              <a:buFont typeface="Wingdings" pitchFamily="2" charset="2"/>
              <a:buNone/>
            </a:pPr>
            <a:r>
              <a:rPr lang="en-US" sz="26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Please ask for a microphone and introduce yourself when you are ready to speak.</a:t>
            </a:r>
            <a:endParaRPr lang="en-US" sz="2600" b="1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86000" y="4850298"/>
            <a:ext cx="533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E3038C"/>
                </a:solidFill>
                <a:latin typeface="Arial Black" pitchFamily="34" charset="0"/>
              </a:rPr>
              <a:t>#tlcc2013</a:t>
            </a:r>
          </a:p>
          <a:p>
            <a:r>
              <a:rPr lang="en-US" sz="2800" b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What are your takeaways?</a:t>
            </a:r>
            <a:endParaRPr lang="en-US" sz="2800" b="1" dirty="0">
              <a:solidFill>
                <a:srgbClr val="00B0F0"/>
              </a:solidFill>
              <a:latin typeface="Arial Black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4800600"/>
            <a:ext cx="1053501" cy="105350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133600"/>
            <a:ext cx="1714500" cy="24003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75" y="2630488"/>
            <a:ext cx="2841625" cy="160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5948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59395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31"/>
          <a:stretch/>
        </p:blipFill>
        <p:spPr bwMode="auto">
          <a:xfrm>
            <a:off x="0" y="-152400"/>
            <a:ext cx="9144000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 rot="183668">
            <a:off x="895350" y="2514600"/>
            <a:ext cx="11430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3600" dirty="0">
                <a:solidFill>
                  <a:prstClr val="black"/>
                </a:solidFill>
                <a:latin typeface="Calibri"/>
              </a:rPr>
              <a:t>Yay!</a:t>
            </a:r>
          </a:p>
        </p:txBody>
      </p:sp>
      <p:sp>
        <p:nvSpPr>
          <p:cNvPr id="5" name="TextBox 4"/>
          <p:cNvSpPr txBox="1"/>
          <p:nvPr/>
        </p:nvSpPr>
        <p:spPr>
          <a:xfrm rot="21167054">
            <a:off x="3297238" y="3397250"/>
            <a:ext cx="1143000" cy="954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Heads up!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15000" y="2646363"/>
            <a:ext cx="1143000" cy="1385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I’ve got ideas!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91400" y="3351213"/>
            <a:ext cx="1524000" cy="830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400" dirty="0">
                <a:solidFill>
                  <a:prstClr val="black"/>
                </a:solidFill>
                <a:latin typeface="Calibri"/>
              </a:rPr>
              <a:t>I was thinking..</a:t>
            </a:r>
          </a:p>
        </p:txBody>
      </p:sp>
      <p:sp>
        <p:nvSpPr>
          <p:cNvPr id="59400" name="Title 1"/>
          <p:cNvSpPr txBox="1">
            <a:spLocks/>
          </p:cNvSpPr>
          <p:nvPr/>
        </p:nvSpPr>
        <p:spPr bwMode="auto">
          <a:xfrm>
            <a:off x="914400" y="-152400"/>
            <a:ext cx="7315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4800">
                <a:solidFill>
                  <a:srgbClr val="F0583F"/>
                </a:solidFill>
                <a:latin typeface="Franklin Gothic Demi" pitchFamily="34" charset="0"/>
              </a:rPr>
              <a:t>Conference Evaluation</a:t>
            </a:r>
            <a:br>
              <a:rPr lang="en-US" sz="4800">
                <a:solidFill>
                  <a:srgbClr val="F0583F"/>
                </a:solidFill>
                <a:latin typeface="Franklin Gothic Demi" pitchFamily="34" charset="0"/>
              </a:rPr>
            </a:br>
            <a:r>
              <a:rPr lang="en-US" sz="3600" i="1">
                <a:solidFill>
                  <a:srgbClr val="FFFFFF"/>
                </a:solidFill>
                <a:latin typeface="Franklin Gothic Demi" pitchFamily="34" charset="0"/>
              </a:rPr>
              <a:t>arriving in your inbox tomorrow</a:t>
            </a:r>
          </a:p>
        </p:txBody>
      </p:sp>
    </p:spTree>
    <p:extLst>
      <p:ext uri="{BB962C8B-B14F-4D97-AF65-F5344CB8AC3E}">
        <p14:creationId xmlns:p14="http://schemas.microsoft.com/office/powerpoint/2010/main" val="1180502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Where do we go from here 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524000"/>
            <a:ext cx="7315200" cy="4572000"/>
          </a:xfrm>
        </p:spPr>
        <p:txBody>
          <a:bodyPr/>
          <a:lstStyle/>
          <a:p>
            <a:r>
              <a:rPr lang="en-US" dirty="0" smtClean="0"/>
              <a:t>Networking Break is next, thanks to our sponsor:</a:t>
            </a:r>
          </a:p>
          <a:p>
            <a:pPr lvl="1"/>
            <a:r>
              <a:rPr lang="en-US" dirty="0" err="1" smtClean="0"/>
              <a:t>KlearSky</a:t>
            </a:r>
            <a:endParaRPr lang="en-US" dirty="0" smtClean="0"/>
          </a:p>
          <a:p>
            <a:r>
              <a:rPr lang="en-US" dirty="0" smtClean="0"/>
              <a:t>Next session is at 10:45</a:t>
            </a:r>
          </a:p>
          <a:p>
            <a:pPr lvl="1"/>
            <a:r>
              <a:rPr lang="en-US" i="1" dirty="0" smtClean="0"/>
              <a:t>Our last TLCC2013 sessions…</a:t>
            </a:r>
          </a:p>
          <a:p>
            <a:r>
              <a:rPr lang="en-US" dirty="0" smtClean="0"/>
              <a:t>All these PowerPoints?  </a:t>
            </a:r>
          </a:p>
          <a:p>
            <a:pPr lvl="1"/>
            <a:r>
              <a:rPr lang="en-US" dirty="0" smtClean="0"/>
              <a:t>Posted soon in the Conference Archive</a:t>
            </a:r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5589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LCC2013_PPT_template_for_staff">
  <a:themeElements>
    <a:clrScheme name="TLCC2013">
      <a:dk1>
        <a:srgbClr val="7F7F7F"/>
      </a:dk1>
      <a:lt1>
        <a:sysClr val="window" lastClr="FFFFFF"/>
      </a:lt1>
      <a:dk2>
        <a:srgbClr val="2CACE3"/>
      </a:dk2>
      <a:lt2>
        <a:srgbClr val="EEECE1"/>
      </a:lt2>
      <a:accent1>
        <a:srgbClr val="2CACE3"/>
      </a:accent1>
      <a:accent2>
        <a:srgbClr val="E3038C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TLCC2013">
      <a:dk1>
        <a:srgbClr val="7F7F7F"/>
      </a:dk1>
      <a:lt1>
        <a:sysClr val="window" lastClr="FFFFFF"/>
      </a:lt1>
      <a:dk2>
        <a:srgbClr val="2CACE3"/>
      </a:dk2>
      <a:lt2>
        <a:srgbClr val="EEECE1"/>
      </a:lt2>
      <a:accent1>
        <a:srgbClr val="2CACE3"/>
      </a:accent1>
      <a:accent2>
        <a:srgbClr val="E3038C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TLCC2013_PPT_template_for_staff</Template>
  <TotalTime>155</TotalTime>
  <Words>1403</Words>
  <Application>Microsoft Office PowerPoint</Application>
  <PresentationFormat>On-screen Show (4:3)</PresentationFormat>
  <Paragraphs>250</Paragraphs>
  <Slides>47</Slides>
  <Notes>47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47</vt:i4>
      </vt:variant>
    </vt:vector>
  </HeadingPairs>
  <TitlesOfParts>
    <vt:vector size="49" baseType="lpstr">
      <vt:lpstr>TLCC2013_PPT_template_for_staff</vt:lpstr>
      <vt:lpstr>Office Theme</vt:lpstr>
      <vt:lpstr>PowerPoint Presentation</vt:lpstr>
      <vt:lpstr>Goal:   Reduce acknowledgement processing time!</vt:lpstr>
      <vt:lpstr>Myths of Why Acks Take So Long</vt:lpstr>
      <vt:lpstr>Myths of Why Acks Take So Long</vt:lpstr>
      <vt:lpstr>Quick and Beautiful Acknowledgements</vt:lpstr>
      <vt:lpstr>Building a mail merge template &amp; merging from Tessitura</vt:lpstr>
      <vt:lpstr>  Save time:  Create a mail merge template that you can reuse   Save more time:  Merge your letters from Tessitura, don’t save to Excel</vt:lpstr>
      <vt:lpstr>Building a mail merge template</vt:lpstr>
      <vt:lpstr>Building a mail merge template</vt:lpstr>
      <vt:lpstr>Building a mail merge template</vt:lpstr>
      <vt:lpstr>Building a mail merge template</vt:lpstr>
      <vt:lpstr>Building a mail merge template</vt:lpstr>
      <vt:lpstr>Building a mail merge template</vt:lpstr>
      <vt:lpstr>Mail merge warning!!</vt:lpstr>
      <vt:lpstr>Microsoft switches and field codes</vt:lpstr>
      <vt:lpstr>Save time:  Let the merge do the editing and clean up for you – no need to save and edit in Excel! </vt:lpstr>
      <vt:lpstr>Switches and Field Codes</vt:lpstr>
      <vt:lpstr>Switches and Field Codes</vt:lpstr>
      <vt:lpstr>Switches and Field Codes</vt:lpstr>
      <vt:lpstr>Switches and Field Codes</vt:lpstr>
      <vt:lpstr>Date Formatting</vt:lpstr>
      <vt:lpstr>Date Formatting: \@</vt:lpstr>
      <vt:lpstr>Numeric Formatting</vt:lpstr>
      <vt:lpstr>Numeric Formatting: \# </vt:lpstr>
      <vt:lpstr>Formula Formatting</vt:lpstr>
      <vt:lpstr>Formulas: +, -</vt:lpstr>
      <vt:lpstr>Text Formatting</vt:lpstr>
      <vt:lpstr>Text Formatting: \*</vt:lpstr>
      <vt:lpstr>Conditional Formatting</vt:lpstr>
      <vt:lpstr>Conditional Formatting: If</vt:lpstr>
      <vt:lpstr>Conditional Formatting</vt:lpstr>
      <vt:lpstr>Conditional Formatting: Include Text</vt:lpstr>
      <vt:lpstr>Advanced acknowledgement rules</vt:lpstr>
      <vt:lpstr>Save time:  Now that you know how to minimize the number of Ack types you need, new Ack types and rules can save you time! </vt:lpstr>
      <vt:lpstr>Tessitura Acknowledgement Rules</vt:lpstr>
      <vt:lpstr>Credited contributions</vt:lpstr>
      <vt:lpstr>PowerPoint Presentation</vt:lpstr>
      <vt:lpstr>Credited contributions</vt:lpstr>
      <vt:lpstr>NRR contributions</vt:lpstr>
      <vt:lpstr>Transaction types</vt:lpstr>
      <vt:lpstr>Transaction types</vt:lpstr>
      <vt:lpstr>Transaction types</vt:lpstr>
      <vt:lpstr>PowerPoint Presentation</vt:lpstr>
      <vt:lpstr>Additional reference materials</vt:lpstr>
      <vt:lpstr>PowerPoint Presentation</vt:lpstr>
      <vt:lpstr>PowerPoint Presentation</vt:lpstr>
      <vt:lpstr>Where do we go from here …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Quick and Beautiful Acknowledgements</dc:title>
  <dc:creator>Kristen Olson</dc:creator>
  <cp:lastModifiedBy>Erin Waelder</cp:lastModifiedBy>
  <cp:revision>12</cp:revision>
  <dcterms:created xsi:type="dcterms:W3CDTF">2013-05-20T14:23:43Z</dcterms:created>
  <dcterms:modified xsi:type="dcterms:W3CDTF">2015-06-16T16:58:27Z</dcterms:modified>
</cp:coreProperties>
</file>