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66" r:id="rId2"/>
    <p:sldId id="256" r:id="rId3"/>
    <p:sldId id="257" r:id="rId4"/>
    <p:sldId id="258" r:id="rId5"/>
    <p:sldId id="262" r:id="rId6"/>
    <p:sldId id="260" r:id="rId7"/>
    <p:sldId id="261" r:id="rId8"/>
    <p:sldId id="265" r:id="rId9"/>
    <p:sldId id="271" r:id="rId10"/>
    <p:sldId id="267" r:id="rId11"/>
    <p:sldId id="268" r:id="rId12"/>
    <p:sldId id="285" r:id="rId13"/>
    <p:sldId id="270" r:id="rId14"/>
    <p:sldId id="273" r:id="rId15"/>
    <p:sldId id="286" r:id="rId16"/>
    <p:sldId id="272" r:id="rId17"/>
    <p:sldId id="274" r:id="rId18"/>
    <p:sldId id="287" r:id="rId19"/>
    <p:sldId id="288" r:id="rId20"/>
    <p:sldId id="276" r:id="rId21"/>
    <p:sldId id="289" r:id="rId22"/>
    <p:sldId id="290" r:id="rId23"/>
    <p:sldId id="279" r:id="rId24"/>
    <p:sldId id="284" r:id="rId25"/>
    <p:sldId id="283" r:id="rId26"/>
    <p:sldId id="280"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874" autoAdjust="0"/>
    <p:restoredTop sz="94660"/>
  </p:normalViewPr>
  <p:slideViewPr>
    <p:cSldViewPr>
      <p:cViewPr varScale="1">
        <p:scale>
          <a:sx n="106" d="100"/>
          <a:sy n="106" d="100"/>
        </p:scale>
        <p:origin x="-126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621430-36BC-4C1B-9CA1-4A85CF985444}" type="datetimeFigureOut">
              <a:rPr lang="en-AU" smtClean="0"/>
              <a:pPr/>
              <a:t>28/02/2012</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9084FAC-19E1-4BB0-8731-1AA33D2BE637}" type="slidenum">
              <a:rPr lang="en-AU" smtClean="0"/>
              <a:pPr/>
              <a:t>‹#›</a:t>
            </a:fld>
            <a:endParaRPr lang="en-A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1</a:t>
            </a:fld>
            <a:endParaRPr lang="en-A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dirty="0" smtClean="0">
                <a:solidFill>
                  <a:schemeClr val="tx1"/>
                </a:solidFill>
                <a:latin typeface="+mn-lt"/>
                <a:ea typeface="+mn-ea"/>
                <a:cs typeface="+mn-cs"/>
              </a:rPr>
              <a:t>Our organisation</a:t>
            </a:r>
            <a:endParaRPr lang="en-AU" sz="1200" kern="1200" dirty="0" smtClean="0">
              <a:solidFill>
                <a:schemeClr val="tx1"/>
              </a:solidFill>
              <a:latin typeface="+mn-lt"/>
              <a:ea typeface="+mn-ea"/>
              <a:cs typeface="+mn-cs"/>
            </a:endParaRPr>
          </a:p>
          <a:p>
            <a:pPr lvl="0"/>
            <a:r>
              <a:rPr lang="en-AU" sz="1200" kern="1200" dirty="0" smtClean="0">
                <a:solidFill>
                  <a:schemeClr val="tx1"/>
                </a:solidFill>
                <a:latin typeface="+mn-lt"/>
                <a:ea typeface="+mn-ea"/>
                <a:cs typeface="+mn-cs"/>
              </a:rPr>
              <a:t>Subscription based program in Melbourne and Sydney, in addition to single seasons in other major cities</a:t>
            </a:r>
          </a:p>
          <a:p>
            <a:pPr lvl="0"/>
            <a:r>
              <a:rPr lang="en-AU" sz="1200" kern="1200" dirty="0" smtClean="0">
                <a:solidFill>
                  <a:schemeClr val="tx1"/>
                </a:solidFill>
                <a:latin typeface="+mn-lt"/>
                <a:ea typeface="+mn-ea"/>
                <a:cs typeface="+mn-cs"/>
              </a:rPr>
              <a:t>Subscribers make up approximately 50% of our attendees and the majority of these subscribe into renewable seats</a:t>
            </a:r>
          </a:p>
          <a:p>
            <a:pPr lvl="0"/>
            <a:r>
              <a:rPr lang="en-AU" sz="1200" kern="1200" dirty="0" smtClean="0">
                <a:solidFill>
                  <a:schemeClr val="tx1"/>
                </a:solidFill>
                <a:latin typeface="+mn-lt"/>
                <a:ea typeface="+mn-ea"/>
                <a:cs typeface="+mn-cs"/>
              </a:rPr>
              <a:t>We value our very loyal subscriber base – over 35% have been with us for over 15 years</a:t>
            </a:r>
          </a:p>
          <a:p>
            <a:pPr lvl="0"/>
            <a:r>
              <a:rPr lang="en-AU" sz="1200" kern="1200" dirty="0" smtClean="0">
                <a:solidFill>
                  <a:schemeClr val="tx1"/>
                </a:solidFill>
                <a:latin typeface="+mn-lt"/>
                <a:ea typeface="+mn-ea"/>
                <a:cs typeface="+mn-cs"/>
              </a:rPr>
              <a:t>Mixture of blockbuster (traditional, narrative) and mixed bill repertoire (heritage and new works)</a:t>
            </a:r>
          </a:p>
          <a:p>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4</a:t>
            </a:fld>
            <a:endParaRPr lang="en-A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200" b="1" i="0" u="none" strike="noStrike" cap="none" normalizeH="0" baseline="0" dirty="0" smtClean="0">
                <a:ln>
                  <a:noFill/>
                </a:ln>
                <a:solidFill>
                  <a:schemeClr val="tx1"/>
                </a:solidFill>
                <a:effectLst/>
                <a:latin typeface="Franklin Gothic Book" pitchFamily="34" charset="0"/>
                <a:ea typeface="Calibri" pitchFamily="34" charset="0"/>
                <a:cs typeface="Times New Roman" pitchFamily="18" charset="0"/>
              </a:rPr>
              <a:t>The Australian Ballet’s situation</a:t>
            </a:r>
            <a:endParaRPr kumimoji="0" lang="en-A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AU" sz="1200" b="0" i="0" u="none" strike="noStrike" cap="none" normalizeH="0" baseline="0" dirty="0" smtClean="0">
                <a:ln>
                  <a:noFill/>
                </a:ln>
                <a:solidFill>
                  <a:schemeClr val="tx1"/>
                </a:solidFill>
                <a:effectLst/>
                <a:latin typeface="Franklin Gothic Book" pitchFamily="34" charset="0"/>
                <a:ea typeface="Calibri" pitchFamily="34" charset="0"/>
                <a:cs typeface="Times New Roman" pitchFamily="18" charset="0"/>
              </a:rPr>
              <a:t>We can’t add performances – no venue availability and company is at capacity, inherent costs in this anyway</a:t>
            </a:r>
            <a:endParaRPr kumimoji="0" lang="en-A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AU" sz="1200" b="0" i="0" u="none" strike="noStrike" cap="none" normalizeH="0" baseline="0" dirty="0" smtClean="0">
                <a:ln>
                  <a:noFill/>
                </a:ln>
                <a:solidFill>
                  <a:schemeClr val="tx1"/>
                </a:solidFill>
                <a:effectLst/>
                <a:latin typeface="Franklin Gothic Book" pitchFamily="34" charset="0"/>
                <a:ea typeface="Calibri" pitchFamily="34" charset="0"/>
                <a:cs typeface="Times New Roman" pitchFamily="18" charset="0"/>
              </a:rPr>
              <a:t>Current subscription footprint does not allow much flexibility in scheduling - we can’t increase the number of blockbuster performances and reduce the more challenging works</a:t>
            </a:r>
            <a:endParaRPr kumimoji="0" lang="en-A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AU" sz="1200" b="0" i="0" u="none" strike="noStrike" cap="none" normalizeH="0" baseline="0" dirty="0" smtClean="0">
                <a:ln>
                  <a:noFill/>
                </a:ln>
                <a:solidFill>
                  <a:schemeClr val="tx1"/>
                </a:solidFill>
                <a:effectLst/>
                <a:latin typeface="Franklin Gothic Book" pitchFamily="34" charset="0"/>
                <a:ea typeface="Calibri" pitchFamily="34" charset="0"/>
                <a:cs typeface="Times New Roman" pitchFamily="18" charset="0"/>
              </a:rPr>
              <a:t>We are in the fortunate position that our productions will often sell out towards the end of the season – but this may leave us with unsold capacity in early performances</a:t>
            </a:r>
            <a:endParaRPr kumimoji="0" lang="en-A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AU" sz="1200" b="0" i="0" u="none" strike="noStrike" cap="none" normalizeH="0" baseline="0" dirty="0" smtClean="0">
                <a:ln>
                  <a:noFill/>
                </a:ln>
                <a:solidFill>
                  <a:schemeClr val="tx1"/>
                </a:solidFill>
                <a:effectLst/>
                <a:latin typeface="Franklin Gothic Book" pitchFamily="34" charset="0"/>
                <a:ea typeface="Calibri" pitchFamily="34" charset="0"/>
                <a:cs typeface="Times New Roman" pitchFamily="18" charset="0"/>
              </a:rPr>
              <a:t>Most significantly, as popularity for a production increases and capacity decreases our per ticket yield exponentially diminishes – we are making increasingly less money for a ticket that is in great demand (graph)</a:t>
            </a:r>
            <a:endParaRPr kumimoji="0" lang="en-AU" sz="2000" b="0" i="0" u="none" strike="noStrike" cap="none" normalizeH="0" baseline="0" dirty="0" smtClean="0">
              <a:ln>
                <a:noFill/>
              </a:ln>
              <a:solidFill>
                <a:schemeClr val="tx1"/>
              </a:solidFill>
              <a:effectLst/>
              <a:latin typeface="Arial" pitchFamily="34" charset="0"/>
              <a:cs typeface="Arial" pitchFamily="34" charset="0"/>
            </a:endParaRPr>
          </a:p>
          <a:p>
            <a:endParaRPr lang="en-AU" dirty="0" smtClean="0"/>
          </a:p>
          <a:p>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5</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6</a:t>
            </a:fld>
            <a:endParaRPr lang="en-A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dirty="0" smtClean="0">
                <a:solidFill>
                  <a:schemeClr val="tx1"/>
                </a:solidFill>
                <a:latin typeface="+mn-lt"/>
                <a:ea typeface="+mn-ea"/>
                <a:cs typeface="+mn-cs"/>
              </a:rPr>
              <a:t>History</a:t>
            </a:r>
            <a:endParaRPr lang="en-AU" sz="1200" kern="1200" dirty="0" smtClean="0">
              <a:solidFill>
                <a:schemeClr val="tx1"/>
              </a:solidFill>
              <a:latin typeface="+mn-lt"/>
              <a:ea typeface="+mn-ea"/>
              <a:cs typeface="+mn-cs"/>
            </a:endParaRPr>
          </a:p>
          <a:p>
            <a:pPr lvl="0"/>
            <a:r>
              <a:rPr lang="en-AU" sz="1200" kern="1200" dirty="0" smtClean="0">
                <a:solidFill>
                  <a:schemeClr val="tx1"/>
                </a:solidFill>
                <a:latin typeface="+mn-lt"/>
                <a:ea typeface="+mn-ea"/>
                <a:cs typeface="+mn-cs"/>
              </a:rPr>
              <a:t>DBP not a new concept – most companies, venues and productions have for many years employed pricing strategies to reflect or manipulate demand. Premium prices for Friday and Saturday evening performances or heavily discounted previews, for example. Even price zoning and concession ticketing is predicated on demand. </a:t>
            </a:r>
            <a:r>
              <a:rPr lang="en-AU" sz="1200" b="1" kern="1200" dirty="0" smtClean="0">
                <a:solidFill>
                  <a:schemeClr val="tx1"/>
                </a:solidFill>
                <a:latin typeface="+mn-lt"/>
                <a:ea typeface="+mn-ea"/>
                <a:cs typeface="+mn-cs"/>
              </a:rPr>
              <a:t>Slide 5</a:t>
            </a:r>
            <a:endParaRPr lang="en-AU" sz="1200" kern="1200" dirty="0" smtClean="0">
              <a:solidFill>
                <a:schemeClr val="tx1"/>
              </a:solidFill>
              <a:latin typeface="+mn-lt"/>
              <a:ea typeface="+mn-ea"/>
              <a:cs typeface="+mn-cs"/>
            </a:endParaRPr>
          </a:p>
          <a:p>
            <a:pPr lvl="0"/>
            <a:r>
              <a:rPr lang="en-AU" sz="1200" kern="1200" dirty="0" smtClean="0">
                <a:solidFill>
                  <a:schemeClr val="tx1"/>
                </a:solidFill>
                <a:latin typeface="+mn-lt"/>
                <a:ea typeface="+mn-ea"/>
                <a:cs typeface="+mn-cs"/>
              </a:rPr>
              <a:t>The difference with demand based pricing as we employ it is its dynamic aspect – pricing is directly related to real-time market demand</a:t>
            </a:r>
          </a:p>
          <a:p>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7</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dirty="0" smtClean="0">
                <a:solidFill>
                  <a:schemeClr val="tx1"/>
                </a:solidFill>
                <a:latin typeface="+mn-lt"/>
                <a:ea typeface="+mn-ea"/>
                <a:cs typeface="+mn-cs"/>
              </a:rPr>
              <a:t>The desired outcomes</a:t>
            </a:r>
            <a:endParaRPr lang="en-AU" sz="1200" kern="1200" dirty="0" smtClean="0">
              <a:solidFill>
                <a:schemeClr val="tx1"/>
              </a:solidFill>
              <a:latin typeface="+mn-lt"/>
              <a:ea typeface="+mn-ea"/>
              <a:cs typeface="+mn-cs"/>
            </a:endParaRPr>
          </a:p>
          <a:p>
            <a:pPr lvl="0"/>
            <a:r>
              <a:rPr lang="en-AU" sz="1200" kern="1200" dirty="0" smtClean="0">
                <a:solidFill>
                  <a:schemeClr val="tx1"/>
                </a:solidFill>
                <a:latin typeface="+mn-lt"/>
                <a:ea typeface="+mn-ea"/>
                <a:cs typeface="+mn-cs"/>
              </a:rPr>
              <a:t>Revenue management – are revenues maximised for each seat sold?</a:t>
            </a:r>
          </a:p>
          <a:p>
            <a:pPr lvl="0"/>
            <a:r>
              <a:rPr lang="en-AU" sz="1200" kern="1200" dirty="0" smtClean="0">
                <a:solidFill>
                  <a:schemeClr val="tx1"/>
                </a:solidFill>
                <a:latin typeface="+mn-lt"/>
                <a:ea typeface="+mn-ea"/>
                <a:cs typeface="+mn-cs"/>
              </a:rPr>
              <a:t>Encourage early booking</a:t>
            </a:r>
          </a:p>
          <a:p>
            <a:pPr lvl="0"/>
            <a:r>
              <a:rPr lang="en-AU" sz="1200" kern="1200" dirty="0" smtClean="0">
                <a:solidFill>
                  <a:schemeClr val="tx1"/>
                </a:solidFill>
                <a:latin typeface="+mn-lt"/>
                <a:ea typeface="+mn-ea"/>
                <a:cs typeface="+mn-cs"/>
              </a:rPr>
              <a:t>Increased perception of demand – a ‘hot ticket’ mentality</a:t>
            </a:r>
          </a:p>
          <a:p>
            <a:pPr lvl="0"/>
            <a:r>
              <a:rPr lang="en-AU" sz="1200" kern="1200" dirty="0" smtClean="0">
                <a:solidFill>
                  <a:schemeClr val="tx1"/>
                </a:solidFill>
                <a:latin typeface="+mn-lt"/>
                <a:ea typeface="+mn-ea"/>
                <a:cs typeface="+mn-cs"/>
              </a:rPr>
              <a:t>Ultimately remodelling customer behaviour</a:t>
            </a:r>
          </a:p>
          <a:p>
            <a:pPr lvl="0"/>
            <a:r>
              <a:rPr lang="en-AU" sz="1200" kern="1200" dirty="0" smtClean="0">
                <a:solidFill>
                  <a:schemeClr val="tx1"/>
                </a:solidFill>
                <a:latin typeface="+mn-lt"/>
                <a:ea typeface="+mn-ea"/>
                <a:cs typeface="+mn-cs"/>
              </a:rPr>
              <a:t>Enables directing resources away from reminding our regular audiences to activities which enrich their experience and the acquisition of new customers</a:t>
            </a:r>
          </a:p>
          <a:p>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8</a:t>
            </a:fld>
            <a:endParaRPr lang="en-A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dirty="0" smtClean="0">
                <a:solidFill>
                  <a:schemeClr val="tx1"/>
                </a:solidFill>
                <a:latin typeface="+mn-lt"/>
                <a:ea typeface="+mn-ea"/>
                <a:cs typeface="+mn-cs"/>
              </a:rPr>
              <a:t>Major considerations</a:t>
            </a:r>
            <a:endParaRPr lang="en-AU" sz="1200" kern="1200" dirty="0" smtClean="0">
              <a:solidFill>
                <a:schemeClr val="tx1"/>
              </a:solidFill>
              <a:latin typeface="+mn-lt"/>
              <a:ea typeface="+mn-ea"/>
              <a:cs typeface="+mn-cs"/>
            </a:endParaRPr>
          </a:p>
          <a:p>
            <a:pPr lvl="0"/>
            <a:r>
              <a:rPr lang="en-AU" sz="1200" kern="1200" dirty="0" smtClean="0">
                <a:solidFill>
                  <a:schemeClr val="tx1"/>
                </a:solidFill>
                <a:latin typeface="+mn-lt"/>
                <a:ea typeface="+mn-ea"/>
                <a:cs typeface="+mn-cs"/>
              </a:rPr>
              <a:t>Operational aspects – resourcing, Tessitura pricing build</a:t>
            </a:r>
          </a:p>
          <a:p>
            <a:pPr lvl="0"/>
            <a:r>
              <a:rPr lang="en-AU" sz="1200" kern="1200" dirty="0" smtClean="0">
                <a:solidFill>
                  <a:schemeClr val="tx1"/>
                </a:solidFill>
                <a:latin typeface="+mn-lt"/>
                <a:ea typeface="+mn-ea"/>
                <a:cs typeface="+mn-cs"/>
              </a:rPr>
              <a:t>Reporting and settlement</a:t>
            </a:r>
          </a:p>
          <a:p>
            <a:pPr lvl="0"/>
            <a:r>
              <a:rPr lang="en-AU" sz="1200" kern="1200" dirty="0" smtClean="0">
                <a:solidFill>
                  <a:schemeClr val="tx1"/>
                </a:solidFill>
                <a:latin typeface="+mn-lt"/>
                <a:ea typeface="+mn-ea"/>
                <a:cs typeface="+mn-cs"/>
              </a:rPr>
              <a:t>Clear communication strategy </a:t>
            </a:r>
          </a:p>
          <a:p>
            <a:pPr lvl="0"/>
            <a:r>
              <a:rPr lang="en-AU" sz="1200" kern="1200" dirty="0" smtClean="0">
                <a:solidFill>
                  <a:schemeClr val="tx1"/>
                </a:solidFill>
                <a:latin typeface="+mn-lt"/>
                <a:ea typeface="+mn-ea"/>
                <a:cs typeface="+mn-cs"/>
              </a:rPr>
              <a:t>In print – all prices on all collateral now shown as a range, </a:t>
            </a:r>
            <a:r>
              <a:rPr lang="en-AU" sz="1200" kern="1200" dirty="0" err="1" smtClean="0">
                <a:solidFill>
                  <a:schemeClr val="tx1"/>
                </a:solidFill>
                <a:latin typeface="+mn-lt"/>
                <a:ea typeface="+mn-ea"/>
                <a:cs typeface="+mn-cs"/>
              </a:rPr>
              <a:t>eg</a:t>
            </a:r>
            <a:r>
              <a:rPr lang="en-AU" sz="1200" kern="1200" dirty="0" smtClean="0">
                <a:solidFill>
                  <a:schemeClr val="tx1"/>
                </a:solidFill>
                <a:latin typeface="+mn-lt"/>
                <a:ea typeface="+mn-ea"/>
                <a:cs typeface="+mn-cs"/>
              </a:rPr>
              <a:t> tickets from $33</a:t>
            </a:r>
          </a:p>
          <a:p>
            <a:pPr lvl="0"/>
            <a:r>
              <a:rPr lang="en-AU" sz="1200" kern="1200" dirty="0" smtClean="0">
                <a:solidFill>
                  <a:schemeClr val="tx1"/>
                </a:solidFill>
                <a:latin typeface="+mn-lt"/>
                <a:ea typeface="+mn-ea"/>
                <a:cs typeface="+mn-cs"/>
              </a:rPr>
              <a:t>Online – pricing tables needed to be easily updated on the fly</a:t>
            </a:r>
          </a:p>
          <a:p>
            <a:pPr lvl="0"/>
            <a:r>
              <a:rPr lang="en-AU" sz="1200" kern="1200" dirty="0" smtClean="0">
                <a:solidFill>
                  <a:schemeClr val="tx1"/>
                </a:solidFill>
                <a:latin typeface="+mn-lt"/>
                <a:ea typeface="+mn-ea"/>
                <a:cs typeface="+mn-cs"/>
              </a:rPr>
              <a:t>In person – customer services staff needed strong buy in to the strategy in order to feel confident in explaining the pricing structure to customers</a:t>
            </a:r>
          </a:p>
          <a:p>
            <a:pPr lvl="0"/>
            <a:r>
              <a:rPr lang="en-AU" sz="1200" kern="1200" dirty="0" smtClean="0">
                <a:solidFill>
                  <a:schemeClr val="tx1"/>
                </a:solidFill>
                <a:latin typeface="+mn-lt"/>
                <a:ea typeface="+mn-ea"/>
                <a:cs typeface="+mn-cs"/>
              </a:rPr>
              <a:t>Requires support from our venue partners</a:t>
            </a:r>
          </a:p>
          <a:p>
            <a:pPr lvl="0"/>
            <a:r>
              <a:rPr lang="en-AU" sz="1200" kern="1200" dirty="0" smtClean="0">
                <a:solidFill>
                  <a:schemeClr val="tx1"/>
                </a:solidFill>
                <a:latin typeface="+mn-lt"/>
                <a:ea typeface="+mn-ea"/>
                <a:cs typeface="+mn-cs"/>
              </a:rPr>
              <a:t>What price will the market bear?</a:t>
            </a:r>
          </a:p>
          <a:p>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9</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dirty="0" smtClean="0">
                <a:solidFill>
                  <a:schemeClr val="tx1"/>
                </a:solidFill>
                <a:latin typeface="+mn-lt"/>
                <a:ea typeface="+mn-ea"/>
                <a:cs typeface="+mn-cs"/>
              </a:rPr>
              <a:t>Phase 1 – per production demand based pricing, 2011</a:t>
            </a:r>
            <a:endParaRPr lang="en-AU" sz="1200" kern="1200" dirty="0" smtClean="0">
              <a:solidFill>
                <a:schemeClr val="tx1"/>
              </a:solidFill>
              <a:latin typeface="+mn-lt"/>
              <a:ea typeface="+mn-ea"/>
              <a:cs typeface="+mn-cs"/>
            </a:endParaRPr>
          </a:p>
          <a:p>
            <a:pPr lvl="0"/>
            <a:r>
              <a:rPr lang="en-AU" sz="1200" kern="1200" dirty="0" smtClean="0">
                <a:solidFill>
                  <a:schemeClr val="tx1"/>
                </a:solidFill>
                <a:latin typeface="+mn-lt"/>
                <a:ea typeface="+mn-ea"/>
                <a:cs typeface="+mn-cs"/>
              </a:rPr>
              <a:t>Sydney and Melbourne seasons only</a:t>
            </a:r>
          </a:p>
          <a:p>
            <a:pPr lvl="0"/>
            <a:r>
              <a:rPr lang="en-AU" sz="1200" kern="1200" dirty="0" smtClean="0">
                <a:solidFill>
                  <a:schemeClr val="tx1"/>
                </a:solidFill>
                <a:latin typeface="+mn-lt"/>
                <a:ea typeface="+mn-ea"/>
                <a:cs typeface="+mn-cs"/>
              </a:rPr>
              <a:t>The model - at each 5% increment of paid capacity over 60%, the ticket price increased by $5</a:t>
            </a:r>
          </a:p>
          <a:p>
            <a:pPr lvl="0"/>
            <a:r>
              <a:rPr lang="en-AU" sz="1200" kern="1200" dirty="0" smtClean="0">
                <a:solidFill>
                  <a:schemeClr val="tx1"/>
                </a:solidFill>
                <a:latin typeface="+mn-lt"/>
                <a:ea typeface="+mn-ea"/>
                <a:cs typeface="+mn-cs"/>
              </a:rPr>
              <a:t>Stable entry point – our D Reserve ticket price is not dynamic, allows an accessible entry point in every performance</a:t>
            </a:r>
          </a:p>
          <a:p>
            <a:pPr lvl="0"/>
            <a:r>
              <a:rPr lang="en-AU" sz="1200" kern="1200" dirty="0" smtClean="0">
                <a:solidFill>
                  <a:schemeClr val="tx1"/>
                </a:solidFill>
                <a:latin typeface="+mn-lt"/>
                <a:ea typeface="+mn-ea"/>
                <a:cs typeface="+mn-cs"/>
              </a:rPr>
              <a:t>Exemption on subscription tickets (package </a:t>
            </a:r>
            <a:r>
              <a:rPr lang="en-AU" sz="1200" kern="1200" dirty="0" err="1" smtClean="0">
                <a:solidFill>
                  <a:schemeClr val="tx1"/>
                </a:solidFill>
                <a:latin typeface="+mn-lt"/>
                <a:ea typeface="+mn-ea"/>
                <a:cs typeface="+mn-cs"/>
              </a:rPr>
              <a:t>tix</a:t>
            </a:r>
            <a:r>
              <a:rPr lang="en-AU" sz="1200" kern="1200" dirty="0" smtClean="0">
                <a:solidFill>
                  <a:schemeClr val="tx1"/>
                </a:solidFill>
                <a:latin typeface="+mn-lt"/>
                <a:ea typeface="+mn-ea"/>
                <a:cs typeface="+mn-cs"/>
              </a:rPr>
              <a:t> plus additional through the year) </a:t>
            </a:r>
          </a:p>
          <a:p>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10</a:t>
            </a:fld>
            <a:endParaRPr lang="en-A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dirty="0" smtClean="0">
                <a:solidFill>
                  <a:schemeClr val="tx1"/>
                </a:solidFill>
                <a:latin typeface="+mn-lt"/>
                <a:ea typeface="+mn-ea"/>
                <a:cs typeface="+mn-cs"/>
              </a:rPr>
              <a:t>Phase 1 results</a:t>
            </a:r>
            <a:endParaRPr lang="en-AU" sz="1200" kern="1200" dirty="0" smtClean="0">
              <a:solidFill>
                <a:schemeClr val="tx1"/>
              </a:solidFill>
              <a:latin typeface="+mn-lt"/>
              <a:ea typeface="+mn-ea"/>
              <a:cs typeface="+mn-cs"/>
            </a:endParaRPr>
          </a:p>
          <a:p>
            <a:pPr lvl="0"/>
            <a:r>
              <a:rPr lang="en-AU" sz="1200" kern="1200" dirty="0" smtClean="0">
                <a:solidFill>
                  <a:schemeClr val="tx1"/>
                </a:solidFill>
                <a:latin typeface="+mn-lt"/>
                <a:ea typeface="+mn-ea"/>
                <a:cs typeface="+mn-cs"/>
              </a:rPr>
              <a:t>Six of the eleven seasons presented were subject to demand based pricing</a:t>
            </a:r>
          </a:p>
          <a:p>
            <a:pPr lvl="0"/>
            <a:r>
              <a:rPr lang="en-AU" sz="1200" i="1" kern="1200" dirty="0" smtClean="0">
                <a:solidFill>
                  <a:schemeClr val="tx1"/>
                </a:solidFill>
                <a:latin typeface="+mn-lt"/>
                <a:ea typeface="+mn-ea"/>
                <a:cs typeface="+mn-cs"/>
              </a:rPr>
              <a:t>The Merry Widow</a:t>
            </a:r>
            <a:r>
              <a:rPr lang="en-AU" sz="1200" kern="1200" dirty="0" smtClean="0">
                <a:solidFill>
                  <a:schemeClr val="tx1"/>
                </a:solidFill>
                <a:latin typeface="+mn-lt"/>
                <a:ea typeface="+mn-ea"/>
                <a:cs typeface="+mn-cs"/>
              </a:rPr>
              <a:t> in Sydney as an example – price was bumped twice in February immediately following the GP on sale, once in March, then four times in November in the lead up to and during the season (table)</a:t>
            </a:r>
          </a:p>
          <a:p>
            <a:pPr lvl="0"/>
            <a:r>
              <a:rPr lang="en-AU" sz="1200" kern="1200" dirty="0" smtClean="0">
                <a:solidFill>
                  <a:schemeClr val="tx1"/>
                </a:solidFill>
                <a:latin typeface="+mn-lt"/>
                <a:ea typeface="+mn-ea"/>
                <a:cs typeface="+mn-cs"/>
              </a:rPr>
              <a:t>Adult A Reserve ticket went from $137 at on sale to $172 at end of season – seven bumps, $35 increase</a:t>
            </a:r>
          </a:p>
          <a:p>
            <a:pPr lvl="0"/>
            <a:r>
              <a:rPr lang="en-AU" sz="1200" kern="1200" dirty="0" smtClean="0">
                <a:solidFill>
                  <a:schemeClr val="tx1"/>
                </a:solidFill>
                <a:latin typeface="+mn-lt"/>
                <a:ea typeface="+mn-ea"/>
                <a:cs typeface="+mn-cs"/>
              </a:rPr>
              <a:t>No negative feedback from customers</a:t>
            </a:r>
          </a:p>
          <a:p>
            <a:pPr lvl="0"/>
            <a:r>
              <a:rPr lang="en-AU" sz="1200" kern="1200" dirty="0" smtClean="0">
                <a:solidFill>
                  <a:schemeClr val="tx1"/>
                </a:solidFill>
                <a:latin typeface="+mn-lt"/>
                <a:ea typeface="+mn-ea"/>
                <a:cs typeface="+mn-cs"/>
              </a:rPr>
              <a:t>Revenue impact on </a:t>
            </a:r>
            <a:r>
              <a:rPr lang="en-AU" sz="1200" i="1" kern="1200" dirty="0" smtClean="0">
                <a:solidFill>
                  <a:schemeClr val="tx1"/>
                </a:solidFill>
                <a:latin typeface="+mn-lt"/>
                <a:ea typeface="+mn-ea"/>
                <a:cs typeface="+mn-cs"/>
              </a:rPr>
              <a:t>The Merry Widow</a:t>
            </a:r>
            <a:r>
              <a:rPr lang="en-AU" sz="1200" kern="1200" dirty="0" smtClean="0">
                <a:solidFill>
                  <a:schemeClr val="tx1"/>
                </a:solidFill>
                <a:latin typeface="+mn-lt"/>
                <a:ea typeface="+mn-ea"/>
                <a:cs typeface="+mn-cs"/>
              </a:rPr>
              <a:t> Sydney of an additional $130,140.00</a:t>
            </a:r>
          </a:p>
        </p:txBody>
      </p:sp>
      <p:sp>
        <p:nvSpPr>
          <p:cNvPr id="4" name="Slide Number Placeholder 3"/>
          <p:cNvSpPr>
            <a:spLocks noGrp="1"/>
          </p:cNvSpPr>
          <p:nvPr>
            <p:ph type="sldNum" sz="quarter" idx="10"/>
          </p:nvPr>
        </p:nvSpPr>
        <p:spPr/>
        <p:txBody>
          <a:bodyPr/>
          <a:lstStyle/>
          <a:p>
            <a:fld id="{59084FAC-19E1-4BB0-8731-1AA33D2BE637}" type="slidenum">
              <a:rPr lang="en-AU" smtClean="0"/>
              <a:pPr/>
              <a:t>13</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AU" sz="1200" kern="1200" dirty="0" smtClean="0">
                <a:solidFill>
                  <a:schemeClr val="tx1"/>
                </a:solidFill>
                <a:latin typeface="+mn-lt"/>
                <a:ea typeface="+mn-ea"/>
                <a:cs typeface="+mn-cs"/>
              </a:rPr>
              <a:t>Of the six productions subject to DBP, additional revenue ranged from $28,000.00 to $169,000.00</a:t>
            </a:r>
          </a:p>
          <a:p>
            <a:pPr lvl="0"/>
            <a:r>
              <a:rPr lang="en-AU" sz="1200" kern="1200" dirty="0" smtClean="0">
                <a:solidFill>
                  <a:schemeClr val="tx1"/>
                </a:solidFill>
                <a:latin typeface="+mn-lt"/>
                <a:ea typeface="+mn-ea"/>
                <a:cs typeface="+mn-cs"/>
              </a:rPr>
              <a:t>2011 total additional revenue attributed to DBP over $722,000.00</a:t>
            </a:r>
          </a:p>
          <a:p>
            <a:pPr lvl="0"/>
            <a:endParaRPr lang="en-AU" sz="1200" kern="1200" dirty="0" smtClean="0">
              <a:solidFill>
                <a:schemeClr val="tx1"/>
              </a:solidFill>
              <a:latin typeface="+mn-lt"/>
              <a:ea typeface="+mn-ea"/>
              <a:cs typeface="+mn-cs"/>
            </a:endParaRPr>
          </a:p>
          <a:p>
            <a:r>
              <a:rPr lang="en-AU" sz="1200" b="1" kern="1200" dirty="0" smtClean="0">
                <a:solidFill>
                  <a:schemeClr val="tx1"/>
                </a:solidFill>
                <a:latin typeface="+mn-lt"/>
                <a:ea typeface="+mn-ea"/>
                <a:cs typeface="+mn-cs"/>
              </a:rPr>
              <a:t>Analysis</a:t>
            </a:r>
            <a:endParaRPr lang="en-AU" sz="1200" kern="1200" dirty="0" smtClean="0">
              <a:solidFill>
                <a:schemeClr val="tx1"/>
              </a:solidFill>
              <a:latin typeface="+mn-lt"/>
              <a:ea typeface="+mn-ea"/>
              <a:cs typeface="+mn-cs"/>
            </a:endParaRPr>
          </a:p>
          <a:p>
            <a:pPr lvl="0"/>
            <a:r>
              <a:rPr lang="en-AU" sz="1200" i="1" kern="1200" dirty="0" smtClean="0">
                <a:solidFill>
                  <a:schemeClr val="tx1"/>
                </a:solidFill>
                <a:latin typeface="+mn-lt"/>
                <a:ea typeface="+mn-ea"/>
                <a:cs typeface="+mn-cs"/>
              </a:rPr>
              <a:t>Great revenue result but was this really managing demand and maximising our inventory? </a:t>
            </a:r>
            <a:endParaRPr lang="en-AU" sz="1200" kern="1200" dirty="0" smtClean="0">
              <a:solidFill>
                <a:schemeClr val="tx1"/>
              </a:solidFill>
              <a:latin typeface="+mn-lt"/>
              <a:ea typeface="+mn-ea"/>
              <a:cs typeface="+mn-cs"/>
            </a:endParaRPr>
          </a:p>
          <a:p>
            <a:pPr lvl="0"/>
            <a:r>
              <a:rPr lang="en-AU" sz="1200" i="1" kern="1200" dirty="0" smtClean="0">
                <a:solidFill>
                  <a:schemeClr val="tx1"/>
                </a:solidFill>
                <a:latin typeface="+mn-lt"/>
                <a:ea typeface="+mn-ea"/>
                <a:cs typeface="+mn-cs"/>
              </a:rPr>
              <a:t>While this structure tacitly penalised late bookers, it did not actively encourage sales into performances with higher available capacity</a:t>
            </a:r>
            <a:endParaRPr lang="en-AU" sz="1200" kern="1200" dirty="0" smtClean="0">
              <a:solidFill>
                <a:schemeClr val="tx1"/>
              </a:solidFill>
              <a:latin typeface="+mn-lt"/>
              <a:ea typeface="+mn-ea"/>
              <a:cs typeface="+mn-cs"/>
            </a:endParaRPr>
          </a:p>
          <a:p>
            <a:pPr lvl="0"/>
            <a:r>
              <a:rPr lang="en-AU" sz="1200" i="1" kern="1200" dirty="0" smtClean="0">
                <a:solidFill>
                  <a:schemeClr val="tx1"/>
                </a:solidFill>
                <a:latin typeface="+mn-lt"/>
                <a:ea typeface="+mn-ea"/>
                <a:cs typeface="+mn-cs"/>
              </a:rPr>
              <a:t>In analysing our 2012 results we saw that the production capacity figures often vary wildly from what is represented on a per performance basis</a:t>
            </a:r>
            <a:endParaRPr lang="en-AU" sz="1200" kern="1200" dirty="0" smtClean="0">
              <a:solidFill>
                <a:schemeClr val="tx1"/>
              </a:solidFill>
              <a:latin typeface="+mn-lt"/>
              <a:ea typeface="+mn-ea"/>
              <a:cs typeface="+mn-cs"/>
            </a:endParaRPr>
          </a:p>
          <a:p>
            <a:pPr lvl="0"/>
            <a:endParaRPr lang="en-AU" sz="1200" kern="1200" dirty="0" smtClean="0">
              <a:solidFill>
                <a:schemeClr val="tx1"/>
              </a:solidFill>
              <a:latin typeface="+mn-lt"/>
              <a:ea typeface="+mn-ea"/>
              <a:cs typeface="+mn-cs"/>
            </a:endParaRPr>
          </a:p>
          <a:p>
            <a:endParaRPr lang="en-AU" dirty="0" smtClean="0"/>
          </a:p>
          <a:p>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14</a:t>
            </a:fld>
            <a:endParaRPr lang="en-A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dirty="0" smtClean="0">
                <a:solidFill>
                  <a:schemeClr val="tx1"/>
                </a:solidFill>
                <a:latin typeface="+mn-lt"/>
                <a:ea typeface="+mn-ea"/>
                <a:cs typeface="+mn-cs"/>
              </a:rPr>
              <a:t>Analysis</a:t>
            </a:r>
            <a:endParaRPr lang="en-AU" sz="1200" kern="1200" dirty="0" smtClean="0">
              <a:solidFill>
                <a:schemeClr val="tx1"/>
              </a:solidFill>
              <a:latin typeface="+mn-lt"/>
              <a:ea typeface="+mn-ea"/>
              <a:cs typeface="+mn-cs"/>
            </a:endParaRPr>
          </a:p>
          <a:p>
            <a:pPr lvl="0"/>
            <a:r>
              <a:rPr lang="en-AU" sz="1200" i="1" kern="1200" dirty="0" smtClean="0">
                <a:solidFill>
                  <a:schemeClr val="tx1"/>
                </a:solidFill>
                <a:latin typeface="+mn-lt"/>
                <a:ea typeface="+mn-ea"/>
                <a:cs typeface="+mn-cs"/>
              </a:rPr>
              <a:t>Great revenue result but was this really managing demand and maximising our inventory? </a:t>
            </a:r>
            <a:endParaRPr lang="en-AU" sz="1200" kern="1200" dirty="0" smtClean="0">
              <a:solidFill>
                <a:schemeClr val="tx1"/>
              </a:solidFill>
              <a:latin typeface="+mn-lt"/>
              <a:ea typeface="+mn-ea"/>
              <a:cs typeface="+mn-cs"/>
            </a:endParaRPr>
          </a:p>
          <a:p>
            <a:pPr lvl="0"/>
            <a:r>
              <a:rPr lang="en-AU" sz="1200" i="1" kern="1200" dirty="0" smtClean="0">
                <a:solidFill>
                  <a:schemeClr val="tx1"/>
                </a:solidFill>
                <a:latin typeface="+mn-lt"/>
                <a:ea typeface="+mn-ea"/>
                <a:cs typeface="+mn-cs"/>
              </a:rPr>
              <a:t>While this structure tacitly penalised late bookers, it did not actively encourage sales into performances with higher available capacity</a:t>
            </a:r>
            <a:endParaRPr lang="en-AU" sz="1200" kern="1200" dirty="0" smtClean="0">
              <a:solidFill>
                <a:schemeClr val="tx1"/>
              </a:solidFill>
              <a:latin typeface="+mn-lt"/>
              <a:ea typeface="+mn-ea"/>
              <a:cs typeface="+mn-cs"/>
            </a:endParaRPr>
          </a:p>
          <a:p>
            <a:pPr lvl="0"/>
            <a:r>
              <a:rPr lang="en-AU" sz="1200" i="1" kern="1200" dirty="0" smtClean="0">
                <a:solidFill>
                  <a:schemeClr val="tx1"/>
                </a:solidFill>
                <a:latin typeface="+mn-lt"/>
                <a:ea typeface="+mn-ea"/>
                <a:cs typeface="+mn-cs"/>
              </a:rPr>
              <a:t>In analysing our 2012 results we saw that the production capacity figures often vary wildly from what is represented on a per performance basis</a:t>
            </a:r>
            <a:endParaRPr lang="en-AU" sz="1200" kern="1200" dirty="0" smtClean="0">
              <a:solidFill>
                <a:schemeClr val="tx1"/>
              </a:solidFill>
              <a:latin typeface="+mn-lt"/>
              <a:ea typeface="+mn-ea"/>
              <a:cs typeface="+mn-cs"/>
            </a:endParaRPr>
          </a:p>
          <a:p>
            <a:pPr lvl="0"/>
            <a:r>
              <a:rPr lang="en-AU" sz="1200" kern="1200" dirty="0" smtClean="0">
                <a:solidFill>
                  <a:schemeClr val="tx1"/>
                </a:solidFill>
                <a:latin typeface="+mn-lt"/>
                <a:ea typeface="+mn-ea"/>
                <a:cs typeface="+mn-cs"/>
              </a:rPr>
              <a:t>Graph indicating </a:t>
            </a:r>
            <a:r>
              <a:rPr lang="en-AU" sz="1200" i="1" kern="1200" dirty="0" smtClean="0">
                <a:solidFill>
                  <a:schemeClr val="tx1"/>
                </a:solidFill>
                <a:latin typeface="+mn-lt"/>
                <a:ea typeface="+mn-ea"/>
                <a:cs typeface="+mn-cs"/>
              </a:rPr>
              <a:t>The Merry Widow</a:t>
            </a:r>
            <a:r>
              <a:rPr lang="en-AU" sz="1200" kern="1200" dirty="0" smtClean="0">
                <a:solidFill>
                  <a:schemeClr val="tx1"/>
                </a:solidFill>
                <a:latin typeface="+mn-lt"/>
                <a:ea typeface="+mn-ea"/>
                <a:cs typeface="+mn-cs"/>
              </a:rPr>
              <a:t> Sydney – some are lower than the average but many are higher, suggesting lost revenue opportunities</a:t>
            </a:r>
          </a:p>
          <a:p>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15</a:t>
            </a:fld>
            <a:endParaRPr lang="en-A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endParaRPr lang="en-AU" sz="1200" kern="1200" dirty="0" smtClean="0">
              <a:solidFill>
                <a:schemeClr val="tx1"/>
              </a:solidFill>
              <a:latin typeface="+mn-lt"/>
              <a:ea typeface="+mn-ea"/>
              <a:cs typeface="+mn-cs"/>
            </a:endParaRPr>
          </a:p>
          <a:p>
            <a:pPr lvl="0"/>
            <a:r>
              <a:rPr lang="en-AU" sz="1200" kern="1200" dirty="0" smtClean="0">
                <a:solidFill>
                  <a:schemeClr val="tx1"/>
                </a:solidFill>
                <a:latin typeface="+mn-lt"/>
                <a:ea typeface="+mn-ea"/>
                <a:cs typeface="+mn-cs"/>
              </a:rPr>
              <a:t>To show this another way, this table indicates where individual performances were at the date of 2011 price bumps </a:t>
            </a:r>
            <a:r>
              <a:rPr lang="en-AU" sz="1200" b="1" kern="1200" dirty="0" smtClean="0">
                <a:solidFill>
                  <a:schemeClr val="tx1"/>
                </a:solidFill>
                <a:latin typeface="+mn-lt"/>
                <a:ea typeface="+mn-ea"/>
                <a:cs typeface="+mn-cs"/>
              </a:rPr>
              <a:t>Slide 15</a:t>
            </a:r>
            <a:endParaRPr lang="en-AU" sz="1200" kern="1200" dirty="0" smtClean="0">
              <a:solidFill>
                <a:schemeClr val="tx1"/>
              </a:solidFill>
              <a:latin typeface="+mn-lt"/>
              <a:ea typeface="+mn-ea"/>
              <a:cs typeface="+mn-cs"/>
            </a:endParaRPr>
          </a:p>
          <a:p>
            <a:pPr lvl="0"/>
            <a:r>
              <a:rPr lang="en-AU" sz="1200" i="1" kern="1200" dirty="0" smtClean="0">
                <a:solidFill>
                  <a:schemeClr val="tx1"/>
                </a:solidFill>
                <a:latin typeface="+mn-lt"/>
                <a:ea typeface="+mn-ea"/>
                <a:cs typeface="+mn-cs"/>
              </a:rPr>
              <a:t>We determined that dynamically adjusting prices based on performance capacity will encourage sales into less popular performance days/times by allowing a broader range of entry price points across the season</a:t>
            </a:r>
            <a:endParaRPr lang="en-AU" sz="1200" kern="1200" dirty="0" smtClean="0">
              <a:solidFill>
                <a:schemeClr val="tx1"/>
              </a:solidFill>
              <a:latin typeface="+mn-lt"/>
              <a:ea typeface="+mn-ea"/>
              <a:cs typeface="+mn-cs"/>
            </a:endParaRPr>
          </a:p>
          <a:p>
            <a:pPr lvl="0"/>
            <a:r>
              <a:rPr lang="en-AU" sz="1200" i="1" kern="1200" dirty="0" smtClean="0">
                <a:solidFill>
                  <a:schemeClr val="tx1"/>
                </a:solidFill>
                <a:latin typeface="+mn-lt"/>
                <a:ea typeface="+mn-ea"/>
                <a:cs typeface="+mn-cs"/>
              </a:rPr>
              <a:t>Additionally, revenue opportunities further maximised – analysis on The Merry Widow Sydney suggests a conservative estimate on $42,000.00 additional ticket revenue</a:t>
            </a:r>
            <a:endParaRPr lang="en-AU" sz="1200" kern="1200" dirty="0" smtClean="0">
              <a:solidFill>
                <a:schemeClr val="tx1"/>
              </a:solidFill>
              <a:latin typeface="+mn-lt"/>
              <a:ea typeface="+mn-ea"/>
              <a:cs typeface="+mn-cs"/>
            </a:endParaRPr>
          </a:p>
          <a:p>
            <a:pPr lvl="0"/>
            <a:r>
              <a:rPr lang="en-AU" sz="1200" i="1" kern="1200" dirty="0" smtClean="0">
                <a:solidFill>
                  <a:schemeClr val="tx1"/>
                </a:solidFill>
                <a:latin typeface="+mn-lt"/>
                <a:ea typeface="+mn-ea"/>
                <a:cs typeface="+mn-cs"/>
              </a:rPr>
              <a:t>Furthermore, strong selling individual performances in seasons which might not otherwise hit our 60% threshold can be dynamically priced</a:t>
            </a:r>
            <a:endParaRPr lang="en-AU" sz="1200" kern="1200" dirty="0" smtClean="0">
              <a:solidFill>
                <a:schemeClr val="tx1"/>
              </a:solidFill>
              <a:latin typeface="+mn-lt"/>
              <a:ea typeface="+mn-ea"/>
              <a:cs typeface="+mn-cs"/>
            </a:endParaRPr>
          </a:p>
          <a:p>
            <a:pPr lvl="0"/>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16</a:t>
            </a:fld>
            <a:endParaRPr lang="en-A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dirty="0" smtClean="0">
                <a:solidFill>
                  <a:schemeClr val="tx1"/>
                </a:solidFill>
                <a:latin typeface="+mn-lt"/>
                <a:ea typeface="+mn-ea"/>
                <a:cs typeface="+mn-cs"/>
              </a:rPr>
              <a:t>Phase 2 – per performance demand based pricing, 2012 </a:t>
            </a:r>
            <a:endParaRPr lang="en-AU" sz="1200" kern="1200" dirty="0" smtClean="0">
              <a:solidFill>
                <a:schemeClr val="tx1"/>
              </a:solidFill>
              <a:latin typeface="+mn-lt"/>
              <a:ea typeface="+mn-ea"/>
              <a:cs typeface="+mn-cs"/>
            </a:endParaRPr>
          </a:p>
          <a:p>
            <a:pPr lvl="0"/>
            <a:r>
              <a:rPr lang="en-AU" sz="1200" i="1" kern="1200" dirty="0" smtClean="0">
                <a:solidFill>
                  <a:schemeClr val="tx1"/>
                </a:solidFill>
                <a:latin typeface="+mn-lt"/>
                <a:ea typeface="+mn-ea"/>
                <a:cs typeface="+mn-cs"/>
              </a:rPr>
              <a:t>The major considerations were intensified in moving to a per performance model – in particular resourcing for monitoring and performance maintenance</a:t>
            </a:r>
            <a:endParaRPr lang="en-AU" sz="1200" kern="1200" dirty="0" smtClean="0">
              <a:solidFill>
                <a:schemeClr val="tx1"/>
              </a:solidFill>
              <a:latin typeface="+mn-lt"/>
              <a:ea typeface="+mn-ea"/>
              <a:cs typeface="+mn-cs"/>
            </a:endParaRPr>
          </a:p>
          <a:p>
            <a:pPr lvl="0"/>
            <a:r>
              <a:rPr lang="en-AU" sz="1200" kern="1200" dirty="0" smtClean="0">
                <a:solidFill>
                  <a:schemeClr val="tx1"/>
                </a:solidFill>
                <a:latin typeface="+mn-lt"/>
                <a:ea typeface="+mn-ea"/>
                <a:cs typeface="+mn-cs"/>
              </a:rPr>
              <a:t>Where in 2011 </a:t>
            </a:r>
            <a:r>
              <a:rPr lang="en-AU" sz="1200" i="1" kern="1200" dirty="0" smtClean="0">
                <a:solidFill>
                  <a:schemeClr val="tx1"/>
                </a:solidFill>
                <a:latin typeface="+mn-lt"/>
                <a:ea typeface="+mn-ea"/>
                <a:cs typeface="+mn-cs"/>
              </a:rPr>
              <a:t>The Merry Widow</a:t>
            </a:r>
            <a:r>
              <a:rPr lang="en-AU" sz="1200" kern="1200" dirty="0" smtClean="0">
                <a:solidFill>
                  <a:schemeClr val="tx1"/>
                </a:solidFill>
                <a:latin typeface="+mn-lt"/>
                <a:ea typeface="+mn-ea"/>
                <a:cs typeface="+mn-cs"/>
              </a:rPr>
              <a:t> in Sydney saw seven adjustments, modelling on the per performance structure blew this out to approximately 120 adjustments</a:t>
            </a:r>
          </a:p>
          <a:p>
            <a:pPr lvl="0"/>
            <a:r>
              <a:rPr lang="en-AU" sz="1200" kern="1200" dirty="0" smtClean="0">
                <a:solidFill>
                  <a:schemeClr val="tx1"/>
                </a:solidFill>
                <a:latin typeface="+mn-lt"/>
                <a:ea typeface="+mn-ea"/>
                <a:cs typeface="+mn-cs"/>
              </a:rPr>
              <a:t>Decision to move to a 10%/$10 demand model</a:t>
            </a:r>
          </a:p>
          <a:p>
            <a:pPr lvl="0"/>
            <a:r>
              <a:rPr lang="en-AU" sz="1200" kern="1200" dirty="0" smtClean="0">
                <a:solidFill>
                  <a:schemeClr val="tx1"/>
                </a:solidFill>
                <a:latin typeface="+mn-lt"/>
                <a:ea typeface="+mn-ea"/>
                <a:cs typeface="+mn-cs"/>
              </a:rPr>
              <a:t>Modelling based on the 2011 performance year suggests just under 190 adjustments will be required in 2012 for our Sydney season</a:t>
            </a:r>
          </a:p>
          <a:p>
            <a:pPr lvl="0"/>
            <a:r>
              <a:rPr lang="en-AU" sz="1200" i="1" kern="1200" dirty="0" smtClean="0">
                <a:solidFill>
                  <a:schemeClr val="tx1"/>
                </a:solidFill>
                <a:latin typeface="+mn-lt"/>
                <a:ea typeface="+mn-ea"/>
                <a:cs typeface="+mn-cs"/>
              </a:rPr>
              <a:t>This is significant but tends to be focussed in the immediate lead up to a season </a:t>
            </a:r>
            <a:endParaRPr lang="en-AU" sz="1200" kern="1200" dirty="0" smtClean="0">
              <a:solidFill>
                <a:schemeClr val="tx1"/>
              </a:solidFill>
              <a:latin typeface="+mn-lt"/>
              <a:ea typeface="+mn-ea"/>
              <a:cs typeface="+mn-cs"/>
            </a:endParaRPr>
          </a:p>
          <a:p>
            <a:pPr lvl="0"/>
            <a:r>
              <a:rPr lang="en-AU" sz="1200" kern="1200" dirty="0" smtClean="0">
                <a:solidFill>
                  <a:schemeClr val="tx1"/>
                </a:solidFill>
                <a:latin typeface="+mn-lt"/>
                <a:ea typeface="+mn-ea"/>
                <a:cs typeface="+mn-cs"/>
              </a:rPr>
              <a:t>More than ever, the support of our venues vital to our ability to implement!</a:t>
            </a:r>
          </a:p>
          <a:p>
            <a:pPr lvl="0"/>
            <a:r>
              <a:rPr lang="en-AU" sz="1200" kern="1200" dirty="0" smtClean="0">
                <a:solidFill>
                  <a:schemeClr val="tx1"/>
                </a:solidFill>
                <a:latin typeface="+mn-lt"/>
                <a:ea typeface="+mn-ea"/>
                <a:cs typeface="+mn-cs"/>
              </a:rPr>
              <a:t>Communication strategies required refinement – as the dynamic nature of pricing becomes more apparent to customers </a:t>
            </a:r>
          </a:p>
          <a:p>
            <a:pPr lvl="0"/>
            <a:r>
              <a:rPr lang="en-AU" sz="1200" kern="1200" dirty="0" smtClean="0">
                <a:solidFill>
                  <a:schemeClr val="tx1"/>
                </a:solidFill>
                <a:latin typeface="+mn-lt"/>
                <a:ea typeface="+mn-ea"/>
                <a:cs typeface="+mn-cs"/>
              </a:rPr>
              <a:t>Online – somewhat nervous as web usability testing we carried out in 2009 told us clear communication of price was important to our customers</a:t>
            </a:r>
          </a:p>
          <a:p>
            <a:pPr lvl="0"/>
            <a:r>
              <a:rPr lang="en-AU" sz="1200" kern="1200" dirty="0" smtClean="0">
                <a:solidFill>
                  <a:schemeClr val="tx1"/>
                </a:solidFill>
                <a:latin typeface="+mn-lt"/>
                <a:ea typeface="+mn-ea"/>
                <a:cs typeface="+mn-cs"/>
              </a:rPr>
              <a:t>Move to indicating price ranges in our online tables (show before and after screen shots) </a:t>
            </a:r>
            <a:r>
              <a:rPr lang="en-AU" sz="1200" b="1" kern="1200" dirty="0" smtClean="0">
                <a:solidFill>
                  <a:schemeClr val="tx1"/>
                </a:solidFill>
                <a:latin typeface="+mn-lt"/>
                <a:ea typeface="+mn-ea"/>
                <a:cs typeface="+mn-cs"/>
              </a:rPr>
              <a:t>Slide 17</a:t>
            </a:r>
            <a:endParaRPr lang="en-AU" sz="1200" kern="1200" dirty="0" smtClean="0">
              <a:solidFill>
                <a:schemeClr val="tx1"/>
              </a:solidFill>
              <a:latin typeface="+mn-lt"/>
              <a:ea typeface="+mn-ea"/>
              <a:cs typeface="+mn-cs"/>
            </a:endParaRPr>
          </a:p>
          <a:p>
            <a:r>
              <a:rPr lang="en-AU" sz="1200" kern="1200" dirty="0" smtClean="0">
                <a:solidFill>
                  <a:schemeClr val="tx1"/>
                </a:solidFill>
                <a:latin typeface="+mn-lt"/>
                <a:ea typeface="+mn-ea"/>
                <a:cs typeface="+mn-cs"/>
              </a:rPr>
              <a:t>Detailed messaging for our sales staff – </a:t>
            </a:r>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17</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AU" sz="1200" kern="1200" dirty="0" smtClean="0">
                <a:solidFill>
                  <a:schemeClr val="tx1"/>
                </a:solidFill>
                <a:latin typeface="+mn-lt"/>
                <a:ea typeface="+mn-ea"/>
                <a:cs typeface="+mn-cs"/>
              </a:rPr>
              <a:t>Detailed messaging for our sales staff – regularly updated online ‘cheat sheets’ outlining prices per performance (screen shot example) </a:t>
            </a:r>
            <a:r>
              <a:rPr lang="en-AU" sz="1200" b="1" kern="1200" dirty="0" smtClean="0">
                <a:solidFill>
                  <a:schemeClr val="tx1"/>
                </a:solidFill>
                <a:latin typeface="+mn-lt"/>
                <a:ea typeface="+mn-ea"/>
                <a:cs typeface="+mn-cs"/>
              </a:rPr>
              <a:t>Slide 18</a:t>
            </a:r>
            <a:endParaRPr lang="en-AU" sz="1200" kern="1200" dirty="0" smtClean="0">
              <a:solidFill>
                <a:schemeClr val="tx1"/>
              </a:solidFill>
              <a:latin typeface="+mn-lt"/>
              <a:ea typeface="+mn-ea"/>
              <a:cs typeface="+mn-cs"/>
            </a:endParaRPr>
          </a:p>
          <a:p>
            <a:pPr lvl="1"/>
            <a:r>
              <a:rPr lang="en-AU" sz="1200" kern="1200" dirty="0" smtClean="0">
                <a:solidFill>
                  <a:schemeClr val="tx1"/>
                </a:solidFill>
                <a:latin typeface="+mn-lt"/>
                <a:ea typeface="+mn-ea"/>
                <a:cs typeface="+mn-cs"/>
              </a:rPr>
              <a:t> TAB operates in a demand situation </a:t>
            </a:r>
            <a:r>
              <a:rPr lang="en-AU" sz="1200" b="1" kern="1200" dirty="0" smtClean="0">
                <a:solidFill>
                  <a:schemeClr val="tx1"/>
                </a:solidFill>
                <a:latin typeface="+mn-lt"/>
                <a:ea typeface="+mn-ea"/>
                <a:cs typeface="+mn-cs"/>
              </a:rPr>
              <a:t>Slide 19</a:t>
            </a:r>
            <a:endParaRPr lang="en-AU" sz="1200" kern="1200" dirty="0" smtClean="0">
              <a:solidFill>
                <a:schemeClr val="tx1"/>
              </a:solidFill>
              <a:latin typeface="+mn-lt"/>
              <a:ea typeface="+mn-ea"/>
              <a:cs typeface="+mn-cs"/>
            </a:endParaRPr>
          </a:p>
          <a:p>
            <a:pPr lvl="1"/>
            <a:r>
              <a:rPr lang="en-AU" sz="1200" kern="1200" dirty="0" smtClean="0">
                <a:solidFill>
                  <a:schemeClr val="tx1"/>
                </a:solidFill>
                <a:latin typeface="+mn-lt"/>
                <a:ea typeface="+mn-ea"/>
                <a:cs typeface="+mn-cs"/>
              </a:rPr>
              <a:t>prices do vary between performances</a:t>
            </a:r>
          </a:p>
          <a:p>
            <a:pPr lvl="1"/>
            <a:r>
              <a:rPr lang="en-AU" sz="1200" kern="1200" dirty="0" smtClean="0">
                <a:solidFill>
                  <a:schemeClr val="tx1"/>
                </a:solidFill>
                <a:latin typeface="+mn-lt"/>
                <a:ea typeface="+mn-ea"/>
                <a:cs typeface="+mn-cs"/>
              </a:rPr>
              <a:t>the price today is $xx but may increase the performance fills</a:t>
            </a:r>
          </a:p>
          <a:p>
            <a:pPr lvl="1"/>
            <a:r>
              <a:rPr lang="en-AU" sz="1200" kern="1200" dirty="0" smtClean="0">
                <a:solidFill>
                  <a:schemeClr val="tx1"/>
                </a:solidFill>
                <a:latin typeface="+mn-lt"/>
                <a:ea typeface="+mn-ea"/>
                <a:cs typeface="+mn-cs"/>
              </a:rPr>
              <a:t>encourage locking in the sale to secure the quoted price</a:t>
            </a:r>
          </a:p>
          <a:p>
            <a:r>
              <a:rPr lang="en-AU" sz="1200" kern="1200" dirty="0" smtClean="0">
                <a:solidFill>
                  <a:schemeClr val="tx1"/>
                </a:solidFill>
                <a:latin typeface="+mn-lt"/>
                <a:ea typeface="+mn-ea"/>
                <a:cs typeface="+mn-cs"/>
              </a:rPr>
              <a:t>reiterate prices are subject to change</a:t>
            </a:r>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20</a:t>
            </a:fld>
            <a:endParaRPr lang="en-A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AU" sz="1200" kern="1200" dirty="0" smtClean="0">
                <a:solidFill>
                  <a:schemeClr val="tx1"/>
                </a:solidFill>
                <a:latin typeface="+mn-lt"/>
                <a:ea typeface="+mn-ea"/>
                <a:cs typeface="+mn-cs"/>
              </a:rPr>
              <a:t>Move from simply adjusting the Price Map, to creating layered Price Maps (screen shot) </a:t>
            </a:r>
            <a:r>
              <a:rPr lang="en-AU" sz="1200" b="1" kern="1200" dirty="0" smtClean="0">
                <a:solidFill>
                  <a:schemeClr val="tx1"/>
                </a:solidFill>
                <a:latin typeface="+mn-lt"/>
                <a:ea typeface="+mn-ea"/>
                <a:cs typeface="+mn-cs"/>
              </a:rPr>
              <a:t>Slide 20</a:t>
            </a:r>
            <a:endParaRPr lang="en-AU" sz="1200" kern="1200" dirty="0" smtClean="0">
              <a:solidFill>
                <a:schemeClr val="tx1"/>
              </a:solidFill>
              <a:latin typeface="+mn-lt"/>
              <a:ea typeface="+mn-ea"/>
              <a:cs typeface="+mn-cs"/>
            </a:endParaRPr>
          </a:p>
          <a:p>
            <a:pPr lvl="0"/>
            <a:r>
              <a:rPr lang="en-AU" sz="1200" kern="1200" dirty="0" smtClean="0">
                <a:solidFill>
                  <a:schemeClr val="tx1"/>
                </a:solidFill>
                <a:latin typeface="+mn-lt"/>
                <a:ea typeface="+mn-ea"/>
                <a:cs typeface="+mn-cs"/>
              </a:rPr>
              <a:t>Maps are built with a Price Map Category of Incremental Revenue to allow this detail to be split out via custom reporting</a:t>
            </a:r>
          </a:p>
          <a:p>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21</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latin typeface="+mn-lt"/>
                <a:ea typeface="+mn-ea"/>
                <a:cs typeface="+mn-cs"/>
              </a:rPr>
              <a:t>Adjusted through Production Elements &gt; Performances – an extra map is added for each $10 increment, start dates indicate when the increment was added</a:t>
            </a:r>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22</a:t>
            </a:fld>
            <a:endParaRPr lang="en-A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1" kern="1200" dirty="0" smtClean="0">
                <a:solidFill>
                  <a:schemeClr val="tx1"/>
                </a:solidFill>
                <a:latin typeface="+mn-lt"/>
                <a:ea typeface="+mn-ea"/>
                <a:cs typeface="+mn-cs"/>
              </a:rPr>
              <a:t>Has DBP worked in influencing customer behaviour?</a:t>
            </a:r>
            <a:r>
              <a:rPr lang="en-AU" sz="1200" kern="1200" dirty="0" smtClean="0">
                <a:solidFill>
                  <a:schemeClr val="tx1"/>
                </a:solidFill>
                <a:latin typeface="+mn-lt"/>
                <a:ea typeface="+mn-ea"/>
                <a:cs typeface="+mn-cs"/>
              </a:rPr>
              <a:t> </a:t>
            </a:r>
          </a:p>
          <a:p>
            <a:pPr lvl="0"/>
            <a:r>
              <a:rPr lang="en-AU" sz="1200" kern="1200" dirty="0" smtClean="0">
                <a:solidFill>
                  <a:schemeClr val="tx1"/>
                </a:solidFill>
                <a:latin typeface="+mn-lt"/>
                <a:ea typeface="+mn-ea"/>
                <a:cs typeface="+mn-cs"/>
              </a:rPr>
              <a:t>Hard to say</a:t>
            </a:r>
          </a:p>
          <a:p>
            <a:pPr lvl="0"/>
            <a:r>
              <a:rPr lang="en-AU" sz="1200" kern="1200" dirty="0" smtClean="0">
                <a:solidFill>
                  <a:schemeClr val="tx1"/>
                </a:solidFill>
                <a:latin typeface="+mn-lt"/>
                <a:ea typeface="+mn-ea"/>
                <a:cs typeface="+mn-cs"/>
              </a:rPr>
              <a:t>What we do know is our Sydney season of Graeme Murphy’s </a:t>
            </a:r>
            <a:r>
              <a:rPr lang="en-AU" sz="1200" i="1" kern="1200" dirty="0" smtClean="0">
                <a:solidFill>
                  <a:schemeClr val="tx1"/>
                </a:solidFill>
                <a:latin typeface="+mn-lt"/>
                <a:ea typeface="+mn-ea"/>
                <a:cs typeface="+mn-cs"/>
              </a:rPr>
              <a:t>Romeo &amp; Juliet</a:t>
            </a:r>
            <a:r>
              <a:rPr lang="en-AU" sz="1200" kern="1200" dirty="0" smtClean="0">
                <a:solidFill>
                  <a:schemeClr val="tx1"/>
                </a:solidFill>
                <a:latin typeface="+mn-lt"/>
                <a:ea typeface="+mn-ea"/>
                <a:cs typeface="+mn-cs"/>
              </a:rPr>
              <a:t> sold out **** before it opened in late November 2011</a:t>
            </a:r>
          </a:p>
          <a:p>
            <a:pPr lvl="0"/>
            <a:r>
              <a:rPr lang="en-AU" sz="1200" kern="1200" dirty="0" smtClean="0">
                <a:solidFill>
                  <a:schemeClr val="tx1"/>
                </a:solidFill>
                <a:latin typeface="+mn-lt"/>
                <a:ea typeface="+mn-ea"/>
                <a:cs typeface="+mn-cs"/>
              </a:rPr>
              <a:t>Our 2012 Sydney general public on sale earlier this month saw a 23% increase on 2011 in the number of tickets sold that first day</a:t>
            </a:r>
          </a:p>
          <a:p>
            <a:endParaRPr lang="en-AU" dirty="0"/>
          </a:p>
        </p:txBody>
      </p:sp>
      <p:sp>
        <p:nvSpPr>
          <p:cNvPr id="4" name="Slide Number Placeholder 3"/>
          <p:cNvSpPr>
            <a:spLocks noGrp="1"/>
          </p:cNvSpPr>
          <p:nvPr>
            <p:ph type="sldNum" sz="quarter" idx="10"/>
          </p:nvPr>
        </p:nvSpPr>
        <p:spPr/>
        <p:txBody>
          <a:bodyPr/>
          <a:lstStyle/>
          <a:p>
            <a:fld id="{59084FAC-19E1-4BB0-8731-1AA33D2BE637}" type="slidenum">
              <a:rPr lang="en-AU" smtClean="0"/>
              <a:pPr/>
              <a:t>23</a:t>
            </a:fld>
            <a:endParaRPr lang="en-A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3CEBD1D-08A6-4A4C-8D5C-91F9397EFD7B}" type="datetimeFigureOut">
              <a:rPr lang="en-AU" smtClean="0"/>
              <a:pPr/>
              <a:t>28/02/2012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8A8778E-E842-4C2F-B79B-2FB96D790759}"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3CEBD1D-08A6-4A4C-8D5C-91F9397EFD7B}" type="datetimeFigureOut">
              <a:rPr lang="en-AU" smtClean="0"/>
              <a:pPr/>
              <a:t>28/02/2012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8A8778E-E842-4C2F-B79B-2FB96D790759}"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3CEBD1D-08A6-4A4C-8D5C-91F9397EFD7B}" type="datetimeFigureOut">
              <a:rPr lang="en-AU" smtClean="0"/>
              <a:pPr/>
              <a:t>28/02/2012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8A8778E-E842-4C2F-B79B-2FB96D790759}"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3CEBD1D-08A6-4A4C-8D5C-91F9397EFD7B}" type="datetimeFigureOut">
              <a:rPr lang="en-AU" smtClean="0"/>
              <a:pPr/>
              <a:t>28/02/2012</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8A8778E-E842-4C2F-B79B-2FB96D790759}"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3CEBD1D-08A6-4A4C-8D5C-91F9397EFD7B}" type="datetimeFigureOut">
              <a:rPr lang="en-AU" smtClean="0"/>
              <a:pPr/>
              <a:t>28/02/2012</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88A8778E-E842-4C2F-B79B-2FB96D790759}"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3CEBD1D-08A6-4A4C-8D5C-91F9397EFD7B}" type="datetimeFigureOut">
              <a:rPr lang="en-AU" smtClean="0"/>
              <a:pPr/>
              <a:t>28/02/2012</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88A8778E-E842-4C2F-B79B-2FB96D790759}"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CEBD1D-08A6-4A4C-8D5C-91F9397EFD7B}" type="datetimeFigureOut">
              <a:rPr lang="en-AU" smtClean="0"/>
              <a:pPr/>
              <a:t>28/02/2012</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88A8778E-E842-4C2F-B79B-2FB96D790759}"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CEBD1D-08A6-4A4C-8D5C-91F9397EFD7B}" type="datetimeFigureOut">
              <a:rPr lang="en-AU" smtClean="0"/>
              <a:pPr/>
              <a:t>28/02/2012</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8A8778E-E842-4C2F-B79B-2FB96D790759}"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CEBD1D-08A6-4A4C-8D5C-91F9397EFD7B}" type="datetimeFigureOut">
              <a:rPr lang="en-AU" smtClean="0"/>
              <a:pPr/>
              <a:t>28/02/2012</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8A8778E-E842-4C2F-B79B-2FB96D790759}"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3CEBD1D-08A6-4A4C-8D5C-91F9397EFD7B}" type="datetimeFigureOut">
              <a:rPr lang="en-AU" smtClean="0"/>
              <a:pPr/>
              <a:t>28/02/2012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8A8778E-E842-4C2F-B79B-2FB96D790759}"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3CEBD1D-08A6-4A4C-8D5C-91F9397EFD7B}" type="datetimeFigureOut">
              <a:rPr lang="en-AU" smtClean="0"/>
              <a:pPr/>
              <a:t>28/02/2012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8A8778E-E842-4C2F-B79B-2FB96D790759}" type="slidenum">
              <a:rPr lang="en-AU" smtClean="0"/>
              <a:pPr/>
              <a:t>‹#›</a:t>
            </a:fld>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CEBD1D-08A6-4A4C-8D5C-91F9397EFD7B}" type="datetimeFigureOut">
              <a:rPr lang="en-AU" smtClean="0"/>
              <a:pPr/>
              <a:t>28/02/2012</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A8778E-E842-4C2F-B79B-2FB96D790759}" type="slidenum">
              <a:rPr lang="en-AU" smtClean="0"/>
              <a:pPr/>
              <a:t>‹#›</a:t>
            </a:fld>
            <a:endParaRPr lang="en-A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A.tmp"/>
          <p:cNvPicPr>
            <a:picLocks noChangeAspect="1"/>
          </p:cNvPicPr>
          <p:nvPr/>
        </p:nvPicPr>
        <p:blipFill>
          <a:blip r:embed="rId3" cstate="print"/>
          <a:stretch>
            <a:fillRect/>
          </a:stretch>
        </p:blipFill>
        <p:spPr>
          <a:xfrm>
            <a:off x="0" y="0"/>
            <a:ext cx="9144000" cy="6858000"/>
          </a:xfrm>
          <a:prstGeom prst="rect">
            <a:avLst/>
          </a:prstGeom>
        </p:spPr>
      </p:pic>
      <p:sp>
        <p:nvSpPr>
          <p:cNvPr id="3" name="Rectangle 2"/>
          <p:cNvSpPr/>
          <p:nvPr/>
        </p:nvSpPr>
        <p:spPr>
          <a:xfrm>
            <a:off x="539552" y="1412776"/>
            <a:ext cx="4572000" cy="5047536"/>
          </a:xfrm>
          <a:prstGeom prst="rect">
            <a:avLst/>
          </a:prstGeom>
        </p:spPr>
        <p:txBody>
          <a:bodyPr>
            <a:spAutoFit/>
          </a:bodyPr>
          <a:lstStyle/>
          <a:p>
            <a:r>
              <a:rPr lang="en-AU" sz="3600" b="1" dirty="0" smtClean="0"/>
              <a:t>Demand Based Pricing</a:t>
            </a:r>
          </a:p>
          <a:p>
            <a:r>
              <a:rPr lang="en-AU" sz="2800" b="1" dirty="0" smtClean="0"/>
              <a:t>A case study from </a:t>
            </a:r>
          </a:p>
          <a:p>
            <a:r>
              <a:rPr lang="en-AU" sz="2800" b="1" dirty="0" smtClean="0"/>
              <a:t>The Australian Ballet</a:t>
            </a:r>
          </a:p>
          <a:p>
            <a:endParaRPr lang="en-AU" sz="2800" b="1" dirty="0" smtClean="0"/>
          </a:p>
          <a:p>
            <a:endParaRPr lang="en-AU" sz="2800" b="1" dirty="0" smtClean="0"/>
          </a:p>
          <a:p>
            <a:endParaRPr lang="en-AU" sz="2800" b="1" dirty="0" smtClean="0"/>
          </a:p>
          <a:p>
            <a:endParaRPr lang="en-AU" sz="2800" b="1" dirty="0" smtClean="0"/>
          </a:p>
          <a:p>
            <a:endParaRPr lang="en-AU" sz="2800" b="1" dirty="0" smtClean="0"/>
          </a:p>
          <a:p>
            <a:r>
              <a:rPr lang="en-AU" b="1" dirty="0" smtClean="0"/>
              <a:t>ANZTRUC</a:t>
            </a:r>
          </a:p>
          <a:p>
            <a:r>
              <a:rPr lang="en-AU" b="1" dirty="0" smtClean="0"/>
              <a:t>Thursday 23 February 2012</a:t>
            </a:r>
            <a:endParaRPr lang="en-AU" sz="2800" b="1" dirty="0" smtClean="0"/>
          </a:p>
          <a:p>
            <a:r>
              <a:rPr lang="en-AU" b="1" dirty="0" smtClean="0"/>
              <a:t>Amalia Hordern</a:t>
            </a:r>
          </a:p>
          <a:p>
            <a:r>
              <a:rPr lang="en-AU" b="1" dirty="0" smtClean="0"/>
              <a:t>CRM Manager</a:t>
            </a:r>
          </a:p>
          <a:p>
            <a:r>
              <a:rPr lang="en-AU" b="1" dirty="0" smtClean="0"/>
              <a:t>The Australian Ballet</a:t>
            </a:r>
            <a:endParaRPr lang="en-AU"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0.tmp"/>
          <p:cNvPicPr>
            <a:picLocks noChangeAspect="1"/>
          </p:cNvPicPr>
          <p:nvPr/>
        </p:nvPicPr>
        <p:blipFill>
          <a:blip r:embed="rId2" cstate="print"/>
          <a:stretch>
            <a:fillRect/>
          </a:stretch>
        </p:blipFill>
        <p:spPr>
          <a:xfrm>
            <a:off x="0" y="-27384"/>
            <a:ext cx="9144000" cy="6858000"/>
          </a:xfrm>
          <a:prstGeom prst="rect">
            <a:avLst/>
          </a:prstGeom>
        </p:spPr>
      </p:pic>
      <p:sp>
        <p:nvSpPr>
          <p:cNvPr id="31748" name="Rectangle 4"/>
          <p:cNvSpPr>
            <a:spLocks noChangeArrowheads="1"/>
          </p:cNvSpPr>
          <p:nvPr/>
        </p:nvSpPr>
        <p:spPr bwMode="auto">
          <a:xfrm>
            <a:off x="683568" y="1052738"/>
            <a:ext cx="6336704" cy="34470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ts val="600"/>
              </a:spcBef>
              <a:spcAft>
                <a:spcPts val="600"/>
              </a:spcAft>
              <a:buClrTx/>
              <a:buSzTx/>
              <a:buFontTx/>
              <a:buNone/>
              <a:tabLst/>
            </a:pPr>
            <a:r>
              <a:rPr kumimoji="0" lang="en-AU" sz="2800" b="1" i="0" u="none" strike="noStrike" cap="none" normalizeH="0" baseline="0" dirty="0" smtClean="0">
                <a:ln>
                  <a:noFill/>
                </a:ln>
                <a:solidFill>
                  <a:schemeClr val="tx1"/>
                </a:solidFill>
                <a:effectLst/>
                <a:ea typeface="Calibri" pitchFamily="34" charset="0"/>
                <a:cs typeface="Times New Roman" pitchFamily="18" charset="0"/>
              </a:rPr>
              <a:t>Overview</a:t>
            </a:r>
            <a:endParaRPr kumimoji="0" lang="en-AU" sz="2800" b="0" i="0" u="none" strike="noStrike" cap="none" normalizeH="0" baseline="0" dirty="0" smtClean="0">
              <a:ln>
                <a:noFill/>
              </a:ln>
              <a:solidFill>
                <a:schemeClr val="tx1"/>
              </a:solidFill>
              <a:effectLst/>
              <a:cs typeface="Arial" pitchFamily="34" charset="0"/>
            </a:endParaRPr>
          </a:p>
          <a:p>
            <a:pPr lvl="0" eaLnBrk="0" fontAlgn="base" hangingPunct="0">
              <a:spcBef>
                <a:spcPts val="600"/>
              </a:spcBef>
              <a:spcAft>
                <a:spcPts val="600"/>
              </a:spcAft>
              <a:buFontTx/>
              <a:buChar char="•"/>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Background on</a:t>
            </a:r>
            <a:r>
              <a:rPr kumimoji="0" lang="en-AU" sz="2800" b="0" i="0" u="none" strike="noStrike" cap="none" normalizeH="0" dirty="0" smtClean="0">
                <a:ln>
                  <a:noFill/>
                </a:ln>
                <a:solidFill>
                  <a:schemeClr val="tx1"/>
                </a:solidFill>
                <a:effectLst/>
                <a:ea typeface="Calibri" pitchFamily="34" charset="0"/>
                <a:cs typeface="Times New Roman" pitchFamily="18" charset="0"/>
              </a:rPr>
              <a:t> </a:t>
            </a:r>
            <a:r>
              <a:rPr lang="en-AU" sz="2800" dirty="0" smtClean="0">
                <a:ea typeface="Calibri" pitchFamily="34" charset="0"/>
                <a:cs typeface="Times New Roman" pitchFamily="18" charset="0"/>
              </a:rPr>
              <a:t>DBP implementation</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Major considerations</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Phase 1 – per production</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Phase 2 – per performance</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What’s next?</a:t>
            </a:r>
            <a:endParaRPr kumimoji="0" lang="en-AU" sz="28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1.tmp"/>
          <p:cNvPicPr>
            <a:picLocks noChangeAspect="1"/>
          </p:cNvPicPr>
          <p:nvPr/>
        </p:nvPicPr>
        <p:blipFill>
          <a:blip r:embed="rId2" cstate="print"/>
          <a:stretch>
            <a:fillRect/>
          </a:stretch>
        </p:blipFill>
        <p:spPr>
          <a:xfrm>
            <a:off x="0" y="0"/>
            <a:ext cx="9144000" cy="6858000"/>
          </a:xfrm>
          <a:prstGeom prst="rect">
            <a:avLst/>
          </a:prstGeom>
        </p:spPr>
      </p:pic>
      <p:sp>
        <p:nvSpPr>
          <p:cNvPr id="30721" name="Rectangle 1"/>
          <p:cNvSpPr>
            <a:spLocks noChangeArrowheads="1"/>
          </p:cNvSpPr>
          <p:nvPr/>
        </p:nvSpPr>
        <p:spPr bwMode="auto">
          <a:xfrm>
            <a:off x="683568" y="1340768"/>
            <a:ext cx="6228184"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2800" b="1" i="0" u="none" strike="noStrike" cap="none" normalizeH="0" baseline="0" dirty="0" smtClean="0">
                <a:ln>
                  <a:noFill/>
                </a:ln>
                <a:solidFill>
                  <a:schemeClr val="tx1"/>
                </a:solidFill>
                <a:effectLst/>
                <a:ea typeface="Calibri" pitchFamily="34" charset="0"/>
                <a:cs typeface="Times New Roman" pitchFamily="18" charset="0"/>
              </a:rPr>
              <a:t>The challenge</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r>
              <a:rPr lang="en-AU" sz="2800" dirty="0" smtClean="0">
                <a:ea typeface="Calibri" pitchFamily="34" charset="0"/>
                <a:cs typeface="Times New Roman" pitchFamily="18" charset="0"/>
              </a:rPr>
              <a:t>To u</a:t>
            </a:r>
            <a:r>
              <a:rPr kumimoji="0" lang="en-AU" sz="2800" b="0" i="0" u="none" strike="noStrike" cap="none" normalizeH="0" baseline="0" dirty="0" smtClean="0">
                <a:ln>
                  <a:noFill/>
                </a:ln>
                <a:solidFill>
                  <a:schemeClr val="tx1"/>
                </a:solidFill>
                <a:effectLst/>
                <a:ea typeface="Calibri" pitchFamily="34" charset="0"/>
                <a:cs typeface="Times New Roman" pitchFamily="18" charset="0"/>
              </a:rPr>
              <a:t>nlock revenue opportunities within our existing performance footprint without alienating loyal audiences through significant, across the board price increases</a:t>
            </a:r>
            <a:endParaRPr kumimoji="0" lang="en-AU" sz="28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2.tmp"/>
          <p:cNvPicPr>
            <a:picLocks noChangeAspect="1"/>
          </p:cNvPicPr>
          <p:nvPr/>
        </p:nvPicPr>
        <p:blipFill>
          <a:blip r:embed="rId3" cstate="print"/>
          <a:stretch>
            <a:fillRect/>
          </a:stretch>
        </p:blipFill>
        <p:spPr>
          <a:xfrm>
            <a:off x="0" y="0"/>
            <a:ext cx="9144000" cy="6858000"/>
          </a:xfrm>
          <a:prstGeom prst="rect">
            <a:avLst/>
          </a:prstGeom>
        </p:spPr>
      </p:pic>
      <p:sp>
        <p:nvSpPr>
          <p:cNvPr id="29697" name="Rectangle 1"/>
          <p:cNvSpPr>
            <a:spLocks noChangeArrowheads="1"/>
          </p:cNvSpPr>
          <p:nvPr/>
        </p:nvSpPr>
        <p:spPr bwMode="auto">
          <a:xfrm>
            <a:off x="323528" y="1528047"/>
            <a:ext cx="7848872" cy="34470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ts val="600"/>
              </a:spcBef>
              <a:spcAft>
                <a:spcPts val="600"/>
              </a:spcAft>
              <a:buClrTx/>
              <a:buSzTx/>
              <a:buFontTx/>
              <a:buNone/>
              <a:tabLst/>
            </a:pPr>
            <a:r>
              <a:rPr kumimoji="0" lang="en-AU" sz="2800" b="1" i="0" u="none" strike="noStrike" cap="none" normalizeH="0" baseline="0" dirty="0" smtClean="0">
                <a:ln>
                  <a:noFill/>
                </a:ln>
                <a:solidFill>
                  <a:schemeClr val="tx1"/>
                </a:solidFill>
                <a:effectLst/>
                <a:ea typeface="Calibri" pitchFamily="34" charset="0"/>
                <a:cs typeface="Times New Roman" pitchFamily="18" charset="0"/>
              </a:rPr>
              <a:t>Our structure</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Subscription based program </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Audience comprises 57% subscribers </a:t>
            </a:r>
            <a:endParaRPr lang="en-AU" sz="2800" dirty="0">
              <a:ea typeface="Calibri" pitchFamily="34" charset="0"/>
              <a:cs typeface="Times New Roman" pitchFamily="18" charset="0"/>
            </a:endParaRPr>
          </a:p>
          <a:p>
            <a:pPr marL="0" marR="0" lvl="0" indent="0" algn="l" defTabSz="914400" rtl="0" eaLnBrk="0" fontAlgn="base" latinLnBrk="0" hangingPunct="0">
              <a:lnSpc>
                <a:spcPct val="100000"/>
              </a:lnSpc>
              <a:spcBef>
                <a:spcPts val="600"/>
              </a:spcBef>
              <a:spcAft>
                <a:spcPts val="600"/>
              </a:spcAft>
              <a:buClrTx/>
              <a:buSzTx/>
              <a:buFont typeface="Arial" pitchFamily="34" charset="0"/>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Renewable</a:t>
            </a:r>
            <a:r>
              <a:rPr kumimoji="0" lang="en-AU" sz="2800" b="0" i="0" u="none" strike="noStrike" cap="none" normalizeH="0" dirty="0" smtClean="0">
                <a:ln>
                  <a:noFill/>
                </a:ln>
                <a:solidFill>
                  <a:schemeClr val="tx1"/>
                </a:solidFill>
                <a:effectLst/>
                <a:ea typeface="Calibri" pitchFamily="34" charset="0"/>
                <a:cs typeface="Times New Roman" pitchFamily="18" charset="0"/>
              </a:rPr>
              <a:t> seating</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Loyal subscriber base</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Mixture of full length and mixed bill repertoire</a:t>
            </a:r>
            <a:endParaRPr kumimoji="0" lang="en-AU" sz="28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6.tmp"/>
          <p:cNvPicPr>
            <a:picLocks noChangeAspect="1"/>
          </p:cNvPicPr>
          <p:nvPr/>
        </p:nvPicPr>
        <p:blipFill>
          <a:blip r:embed="rId3" cstate="print"/>
          <a:stretch>
            <a:fillRect/>
          </a:stretch>
        </p:blipFill>
        <p:spPr>
          <a:xfrm>
            <a:off x="0" y="0"/>
            <a:ext cx="9144000" cy="6858000"/>
          </a:xfrm>
          <a:prstGeom prst="rect">
            <a:avLst/>
          </a:prstGeom>
        </p:spPr>
      </p:pic>
      <p:sp>
        <p:nvSpPr>
          <p:cNvPr id="4" name="Rectangle 3"/>
          <p:cNvSpPr/>
          <p:nvPr/>
        </p:nvSpPr>
        <p:spPr>
          <a:xfrm>
            <a:off x="395536" y="1412776"/>
            <a:ext cx="6696744" cy="2862322"/>
          </a:xfrm>
          <a:prstGeom prst="rect">
            <a:avLst/>
          </a:prstGeom>
        </p:spPr>
        <p:txBody>
          <a:bodyPr wrap="square">
            <a:spAutoFit/>
          </a:bodyPr>
          <a:lstStyle/>
          <a:p>
            <a:pPr lvl="0" fontAlgn="base">
              <a:spcBef>
                <a:spcPts val="600"/>
              </a:spcBef>
              <a:spcAft>
                <a:spcPts val="600"/>
              </a:spcAft>
            </a:pPr>
            <a:r>
              <a:rPr kumimoji="0" lang="en-AU" sz="2800" b="1" i="0" u="none" strike="noStrike" cap="none" normalizeH="0" baseline="0" dirty="0" smtClean="0">
                <a:ln>
                  <a:noFill/>
                </a:ln>
                <a:solidFill>
                  <a:schemeClr val="tx1"/>
                </a:solidFill>
                <a:effectLst/>
                <a:ea typeface="Calibri" pitchFamily="34" charset="0"/>
                <a:cs typeface="Times New Roman" pitchFamily="18" charset="0"/>
              </a:rPr>
              <a:t>Our situation</a:t>
            </a:r>
            <a:endParaRPr kumimoji="0" lang="en-AU" sz="2800" b="0" i="0" u="none" strike="noStrike" cap="none" normalizeH="0" baseline="0" dirty="0" smtClean="0">
              <a:ln>
                <a:noFill/>
              </a:ln>
              <a:solidFill>
                <a:schemeClr val="tx1"/>
              </a:solidFill>
              <a:effectLst/>
              <a:cs typeface="Arial" pitchFamily="34" charset="0"/>
            </a:endParaRPr>
          </a:p>
          <a:p>
            <a:pPr lvl="0" eaLnBrk="0" fontAlgn="base" hangingPunct="0">
              <a:spcBef>
                <a:spcPts val="600"/>
              </a:spcBef>
              <a:spcAft>
                <a:spcPts val="600"/>
              </a:spcAft>
              <a:buFontTx/>
              <a:buChar char="•"/>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Schedule limits –company and venues</a:t>
            </a:r>
            <a:endParaRPr kumimoji="0" lang="en-AU" sz="2800" b="0" i="0" u="none" strike="noStrike" cap="none" normalizeH="0" baseline="0" dirty="0" smtClean="0">
              <a:ln>
                <a:noFill/>
              </a:ln>
              <a:solidFill>
                <a:schemeClr val="tx1"/>
              </a:solidFill>
              <a:effectLst/>
              <a:cs typeface="Arial" pitchFamily="34" charset="0"/>
            </a:endParaRPr>
          </a:p>
          <a:p>
            <a:pPr lvl="0" eaLnBrk="0" fontAlgn="base" hangingPunct="0">
              <a:spcBef>
                <a:spcPts val="600"/>
              </a:spcBef>
              <a:spcAft>
                <a:spcPts val="600"/>
              </a:spcAft>
              <a:buFontTx/>
              <a:buChar char="•"/>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Restrictive subscription footprint</a:t>
            </a:r>
            <a:endParaRPr kumimoji="0" lang="en-AU" sz="2800" b="0" i="0" u="none" strike="noStrike" cap="none" normalizeH="0" baseline="0" dirty="0" smtClean="0">
              <a:ln>
                <a:noFill/>
              </a:ln>
              <a:solidFill>
                <a:schemeClr val="tx1"/>
              </a:solidFill>
              <a:effectLst/>
              <a:cs typeface="Arial" pitchFamily="34" charset="0"/>
            </a:endParaRPr>
          </a:p>
          <a:p>
            <a:pPr lvl="0" eaLnBrk="0" fontAlgn="base" hangingPunct="0">
              <a:spcBef>
                <a:spcPts val="600"/>
              </a:spcBef>
              <a:spcAft>
                <a:spcPts val="600"/>
              </a:spcAft>
              <a:buFontTx/>
              <a:buChar char="•"/>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Limited unsold capacity</a:t>
            </a:r>
            <a:endParaRPr kumimoji="0" lang="en-AU" sz="2800" b="0" i="0" u="none" strike="noStrike" cap="none" normalizeH="0" baseline="0" dirty="0" smtClean="0">
              <a:ln>
                <a:noFill/>
              </a:ln>
              <a:solidFill>
                <a:schemeClr val="tx1"/>
              </a:solidFill>
              <a:effectLst/>
              <a:cs typeface="Arial" pitchFamily="34" charset="0"/>
            </a:endParaRPr>
          </a:p>
          <a:p>
            <a:pPr lvl="0" eaLnBrk="0" fontAlgn="base" hangingPunct="0">
              <a:spcBef>
                <a:spcPts val="600"/>
              </a:spcBef>
              <a:spcAft>
                <a:spcPts val="600"/>
              </a:spcAft>
              <a:buFontTx/>
              <a:buChar char="•"/>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Diminishing</a:t>
            </a:r>
            <a:r>
              <a:rPr kumimoji="0" lang="en-AU" sz="2800" b="0" i="0" u="none" strike="noStrike" cap="none" normalizeH="0" dirty="0" smtClean="0">
                <a:ln>
                  <a:noFill/>
                </a:ln>
                <a:solidFill>
                  <a:schemeClr val="tx1"/>
                </a:solidFill>
                <a:effectLst/>
                <a:ea typeface="Calibri" pitchFamily="34" charset="0"/>
                <a:cs typeface="Times New Roman" pitchFamily="18" charset="0"/>
              </a:rPr>
              <a:t> per capita ticket yield</a:t>
            </a:r>
            <a:endParaRPr kumimoji="0" lang="en-AU" sz="28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4.tmp"/>
          <p:cNvPicPr>
            <a:picLocks noChangeAspect="1"/>
          </p:cNvPicPr>
          <p:nvPr/>
        </p:nvPicPr>
        <p:blipFill>
          <a:blip r:embed="rId3" cstate="print"/>
          <a:stretch>
            <a:fillRect/>
          </a:stretch>
        </p:blipFill>
        <p:spPr>
          <a:xfrm>
            <a:off x="0" y="0"/>
            <a:ext cx="9144000" cy="6858000"/>
          </a:xfrm>
          <a:prstGeom prst="rect">
            <a:avLst/>
          </a:prstGeom>
        </p:spPr>
      </p:pic>
      <p:pic>
        <p:nvPicPr>
          <p:cNvPr id="4" name="Picture 3"/>
          <p:cNvPicPr/>
          <p:nvPr/>
        </p:nvPicPr>
        <p:blipFill>
          <a:blip r:embed="rId4" cstate="print"/>
          <a:srcRect/>
          <a:stretch>
            <a:fillRect/>
          </a:stretch>
        </p:blipFill>
        <p:spPr bwMode="auto">
          <a:xfrm>
            <a:off x="0" y="260648"/>
            <a:ext cx="9144000" cy="65973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5.tmp"/>
          <p:cNvPicPr>
            <a:picLocks noChangeAspect="1"/>
          </p:cNvPicPr>
          <p:nvPr/>
        </p:nvPicPr>
        <p:blipFill>
          <a:blip r:embed="rId3" cstate="print"/>
          <a:stretch>
            <a:fillRect/>
          </a:stretch>
        </p:blipFill>
        <p:spPr>
          <a:xfrm>
            <a:off x="0" y="0"/>
            <a:ext cx="9144000" cy="6858000"/>
          </a:xfrm>
          <a:prstGeom prst="rect">
            <a:avLst/>
          </a:prstGeom>
        </p:spPr>
      </p:pic>
      <p:sp>
        <p:nvSpPr>
          <p:cNvPr id="26625" name="Rectangle 1"/>
          <p:cNvSpPr>
            <a:spLocks noChangeArrowheads="1"/>
          </p:cNvSpPr>
          <p:nvPr/>
        </p:nvSpPr>
        <p:spPr bwMode="auto">
          <a:xfrm>
            <a:off x="467544" y="980728"/>
            <a:ext cx="5148064"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ts val="600"/>
              </a:spcBef>
              <a:spcAft>
                <a:spcPts val="600"/>
              </a:spcAft>
              <a:buClrTx/>
              <a:buSzTx/>
              <a:buFontTx/>
              <a:buNone/>
              <a:tabLst/>
            </a:pPr>
            <a:r>
              <a:rPr kumimoji="0" lang="en-AU" sz="2800" b="1" i="0" u="none" strike="noStrike" cap="none" normalizeH="0" baseline="0" dirty="0" smtClean="0">
                <a:ln>
                  <a:noFill/>
                </a:ln>
                <a:solidFill>
                  <a:schemeClr val="tx1"/>
                </a:solidFill>
                <a:effectLst/>
                <a:ea typeface="Calibri" pitchFamily="34" charset="0"/>
                <a:cs typeface="Times New Roman" pitchFamily="18" charset="0"/>
              </a:rPr>
              <a:t>Traditional pricing strategies</a:t>
            </a:r>
            <a:endParaRPr lang="en-AU" sz="1100" b="1" baseline="0" dirty="0">
              <a:latin typeface="Franklin Gothic Book" pitchFamily="34" charset="0"/>
              <a:cs typeface="Times New Roman" pitchFamily="18" charset="0"/>
            </a:endParaRPr>
          </a:p>
          <a:p>
            <a:pPr marL="0" marR="0" lvl="0" indent="0" algn="l" defTabSz="914400" rtl="0" eaLnBrk="1" fontAlgn="base" latinLnBrk="0" hangingPunct="1">
              <a:lnSpc>
                <a:spcPct val="100000"/>
              </a:lnSpc>
              <a:spcBef>
                <a:spcPts val="600"/>
              </a:spcBef>
              <a:spcAft>
                <a:spcPts val="600"/>
              </a:spcAft>
              <a:buClrTx/>
              <a:buSzTx/>
              <a:buFont typeface="Arial" pitchFamily="34" charset="0"/>
              <a:buChar char="•"/>
              <a:tabLst/>
            </a:pPr>
            <a:r>
              <a:rPr kumimoji="0" lang="en-AU" sz="2800" i="0" u="none" strike="noStrike" cap="none" normalizeH="0" dirty="0" smtClean="0">
                <a:ln>
                  <a:noFill/>
                </a:ln>
                <a:solidFill>
                  <a:schemeClr val="tx1"/>
                </a:solidFill>
                <a:effectLst/>
                <a:cs typeface="Times New Roman" pitchFamily="18" charset="0"/>
              </a:rPr>
              <a:t> Premium performances</a:t>
            </a:r>
          </a:p>
          <a:p>
            <a:pPr marL="0" marR="0" lvl="0" indent="0" algn="l" defTabSz="914400" rtl="0" eaLnBrk="1" fontAlgn="base" latinLnBrk="0" hangingPunct="1">
              <a:lnSpc>
                <a:spcPct val="100000"/>
              </a:lnSpc>
              <a:spcBef>
                <a:spcPts val="600"/>
              </a:spcBef>
              <a:spcAft>
                <a:spcPts val="600"/>
              </a:spcAft>
              <a:buClrTx/>
              <a:buSzTx/>
              <a:buFont typeface="Arial" pitchFamily="34" charset="0"/>
              <a:buChar char="•"/>
              <a:tabLst/>
            </a:pPr>
            <a:r>
              <a:rPr lang="en-AU" sz="2800" baseline="0" dirty="0" smtClean="0">
                <a:cs typeface="Times New Roman" pitchFamily="18" charset="0"/>
              </a:rPr>
              <a:t> Discounted</a:t>
            </a:r>
            <a:r>
              <a:rPr lang="en-AU" sz="2800" dirty="0" smtClean="0">
                <a:cs typeface="Times New Roman" pitchFamily="18" charset="0"/>
              </a:rPr>
              <a:t> previews</a:t>
            </a:r>
          </a:p>
          <a:p>
            <a:pPr marL="0" marR="0" lvl="0" indent="0" algn="l" defTabSz="914400" rtl="0" eaLnBrk="1" fontAlgn="base" latinLnBrk="0" hangingPunct="1">
              <a:lnSpc>
                <a:spcPct val="100000"/>
              </a:lnSpc>
              <a:spcBef>
                <a:spcPts val="600"/>
              </a:spcBef>
              <a:spcAft>
                <a:spcPts val="600"/>
              </a:spcAft>
              <a:buClrTx/>
              <a:buSzTx/>
              <a:buFont typeface="Arial" pitchFamily="34" charset="0"/>
              <a:buChar char="•"/>
              <a:tabLst/>
            </a:pPr>
            <a:r>
              <a:rPr kumimoji="0" lang="en-AU" sz="2800" i="0" u="none" strike="noStrike" cap="none" normalizeH="0" baseline="0" dirty="0" smtClean="0">
                <a:ln>
                  <a:noFill/>
                </a:ln>
                <a:solidFill>
                  <a:schemeClr val="tx1"/>
                </a:solidFill>
                <a:effectLst/>
                <a:cs typeface="Times New Roman" pitchFamily="18" charset="0"/>
              </a:rPr>
              <a:t> Price</a:t>
            </a:r>
            <a:r>
              <a:rPr kumimoji="0" lang="en-AU" sz="2800" i="0" u="none" strike="noStrike" cap="none" normalizeH="0" dirty="0" smtClean="0">
                <a:ln>
                  <a:noFill/>
                </a:ln>
                <a:solidFill>
                  <a:schemeClr val="tx1"/>
                </a:solidFill>
                <a:effectLst/>
                <a:cs typeface="Times New Roman" pitchFamily="18" charset="0"/>
              </a:rPr>
              <a:t> zoning</a:t>
            </a:r>
          </a:p>
          <a:p>
            <a:pPr marL="0" marR="0" lvl="0" indent="0" algn="l" defTabSz="914400" rtl="0" eaLnBrk="1" fontAlgn="base" latinLnBrk="0" hangingPunct="1">
              <a:lnSpc>
                <a:spcPct val="100000"/>
              </a:lnSpc>
              <a:spcBef>
                <a:spcPts val="600"/>
              </a:spcBef>
              <a:spcAft>
                <a:spcPts val="600"/>
              </a:spcAft>
              <a:buClrTx/>
              <a:buSzTx/>
              <a:buFont typeface="Arial" pitchFamily="34" charset="0"/>
              <a:buChar char="•"/>
              <a:tabLst/>
            </a:pPr>
            <a:r>
              <a:rPr lang="en-AU" sz="2800" baseline="0" dirty="0" smtClean="0">
                <a:cs typeface="Times New Roman" pitchFamily="18" charset="0"/>
              </a:rPr>
              <a:t> Concessions</a:t>
            </a:r>
            <a:endParaRPr kumimoji="0" lang="en-AU" sz="2800" i="0" u="none" strike="noStrike" cap="none" normalizeH="0" baseline="0" dirty="0" smtClean="0">
              <a:ln>
                <a:noFill/>
              </a:ln>
              <a:solidFill>
                <a:schemeClr val="tx1"/>
              </a:solidFill>
              <a:effectLst/>
              <a:cs typeface="Arial" pitchFamily="34" charset="0"/>
            </a:endParaRPr>
          </a:p>
        </p:txBody>
      </p:sp>
      <p:sp>
        <p:nvSpPr>
          <p:cNvPr id="5" name="TextBox 4"/>
          <p:cNvSpPr txBox="1"/>
          <p:nvPr/>
        </p:nvSpPr>
        <p:spPr>
          <a:xfrm>
            <a:off x="467544" y="4221088"/>
            <a:ext cx="5616624" cy="1538883"/>
          </a:xfrm>
          <a:prstGeom prst="rect">
            <a:avLst/>
          </a:prstGeom>
          <a:noFill/>
        </p:spPr>
        <p:txBody>
          <a:bodyPr wrap="square" rtlCol="0">
            <a:spAutoFit/>
          </a:bodyPr>
          <a:lstStyle/>
          <a:p>
            <a:pPr>
              <a:spcBef>
                <a:spcPts val="600"/>
              </a:spcBef>
              <a:spcAft>
                <a:spcPts val="600"/>
              </a:spcAft>
            </a:pPr>
            <a:r>
              <a:rPr lang="en-AU" sz="2800" b="1" dirty="0" smtClean="0"/>
              <a:t>Demand based pricing</a:t>
            </a:r>
          </a:p>
          <a:p>
            <a:pPr>
              <a:spcBef>
                <a:spcPts val="600"/>
              </a:spcBef>
              <a:spcAft>
                <a:spcPts val="600"/>
              </a:spcAft>
            </a:pPr>
            <a:r>
              <a:rPr lang="en-AU" sz="2800" dirty="0" smtClean="0"/>
              <a:t>Dynamic based on real time market demand</a:t>
            </a:r>
            <a:endParaRPr lang="en-AU"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9.tmp"/>
          <p:cNvPicPr>
            <a:picLocks noChangeAspect="1"/>
          </p:cNvPicPr>
          <p:nvPr/>
        </p:nvPicPr>
        <p:blipFill>
          <a:blip r:embed="rId3" cstate="print"/>
          <a:stretch>
            <a:fillRect/>
          </a:stretch>
        </p:blipFill>
        <p:spPr>
          <a:xfrm>
            <a:off x="0" y="-27384"/>
            <a:ext cx="9144000" cy="6858000"/>
          </a:xfrm>
          <a:prstGeom prst="rect">
            <a:avLst/>
          </a:prstGeom>
        </p:spPr>
      </p:pic>
      <p:sp>
        <p:nvSpPr>
          <p:cNvPr id="24577" name="Rectangle 1"/>
          <p:cNvSpPr>
            <a:spLocks noChangeArrowheads="1"/>
          </p:cNvSpPr>
          <p:nvPr/>
        </p:nvSpPr>
        <p:spPr bwMode="auto">
          <a:xfrm>
            <a:off x="395536" y="1625898"/>
            <a:ext cx="6948264" cy="34470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ts val="600"/>
              </a:spcBef>
              <a:spcAft>
                <a:spcPts val="600"/>
              </a:spcAft>
              <a:buClrTx/>
              <a:buSzTx/>
              <a:buFontTx/>
              <a:buNone/>
              <a:tabLst/>
            </a:pPr>
            <a:r>
              <a:rPr kumimoji="0" lang="en-AU" sz="2800" b="1" i="0" u="none" strike="noStrike" cap="none" normalizeH="0" baseline="0" dirty="0" smtClean="0">
                <a:ln>
                  <a:noFill/>
                </a:ln>
                <a:solidFill>
                  <a:schemeClr val="tx1"/>
                </a:solidFill>
                <a:effectLst/>
                <a:latin typeface="+mj-lt"/>
                <a:ea typeface="Calibri" pitchFamily="34" charset="0"/>
                <a:cs typeface="Times New Roman" pitchFamily="18" charset="0"/>
              </a:rPr>
              <a:t>The desired outcomes</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Revenue maximisation</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Encourage early booking</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Increase perception of demand </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lang="en-AU" sz="2800" dirty="0" smtClean="0">
                <a:latin typeface="+mj-lt"/>
                <a:ea typeface="Calibri" pitchFamily="34" charset="0"/>
                <a:cs typeface="Times New Roman" pitchFamily="18" charset="0"/>
              </a:rPr>
              <a:t> R</a:t>
            </a: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emodel customer buying behaviour</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Refine marketing communications</a:t>
            </a:r>
            <a:endParaRPr kumimoji="0" lang="en-AU" sz="2800" b="0" i="0" u="none" strike="noStrike" cap="none" normalizeH="0" baseline="0" dirty="0" smtClean="0">
              <a:ln>
                <a:noFill/>
              </a:ln>
              <a:solidFill>
                <a:schemeClr val="tx1"/>
              </a:solidFill>
              <a:effectLst/>
              <a:latin typeface="+mj-lt"/>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A.tmp"/>
          <p:cNvPicPr>
            <a:picLocks noChangeAspect="1"/>
          </p:cNvPicPr>
          <p:nvPr/>
        </p:nvPicPr>
        <p:blipFill>
          <a:blip r:embed="rId3" cstate="print"/>
          <a:stretch>
            <a:fillRect/>
          </a:stretch>
        </p:blipFill>
        <p:spPr>
          <a:xfrm>
            <a:off x="0" y="0"/>
            <a:ext cx="9144000" cy="6858000"/>
          </a:xfrm>
          <a:prstGeom prst="rect">
            <a:avLst/>
          </a:prstGeom>
        </p:spPr>
      </p:pic>
      <p:sp>
        <p:nvSpPr>
          <p:cNvPr id="14337" name="Rectangle 1"/>
          <p:cNvSpPr>
            <a:spLocks noChangeArrowheads="1"/>
          </p:cNvSpPr>
          <p:nvPr/>
        </p:nvSpPr>
        <p:spPr bwMode="auto">
          <a:xfrm>
            <a:off x="323528" y="1124744"/>
            <a:ext cx="5940152"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ts val="600"/>
              </a:spcBef>
              <a:spcAft>
                <a:spcPts val="600"/>
              </a:spcAft>
              <a:buClrTx/>
              <a:buSzTx/>
              <a:buFontTx/>
              <a:buNone/>
              <a:tabLst/>
            </a:pPr>
            <a:r>
              <a:rPr kumimoji="0" lang="en-AU" sz="2800" b="1" i="0" u="none" strike="noStrike" cap="none" normalizeH="0" baseline="0" dirty="0" smtClean="0">
                <a:ln>
                  <a:noFill/>
                </a:ln>
                <a:solidFill>
                  <a:schemeClr val="tx1"/>
                </a:solidFill>
                <a:effectLst/>
                <a:latin typeface="+mj-lt"/>
                <a:ea typeface="Calibri" pitchFamily="34" charset="0"/>
                <a:cs typeface="Times New Roman" pitchFamily="18" charset="0"/>
              </a:rPr>
              <a:t>Major considerations</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Resourcing</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Tessitura build and reporting</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Clear communication strategy </a:t>
            </a:r>
            <a:endParaRPr kumimoji="0" lang="en-AU" sz="2800" b="0" i="0" u="none" strike="noStrike" cap="none" normalizeH="0" baseline="0" dirty="0" smtClean="0">
              <a:ln>
                <a:noFill/>
              </a:ln>
              <a:solidFill>
                <a:schemeClr val="tx1"/>
              </a:solidFill>
              <a:effectLst/>
              <a:latin typeface="+mj-lt"/>
              <a:cs typeface="Arial" pitchFamily="34" charset="0"/>
            </a:endParaRPr>
          </a:p>
          <a:p>
            <a:pPr lvl="1" eaLnBrk="0" fontAlgn="base" hangingPunct="0">
              <a:spcBef>
                <a:spcPts val="600"/>
              </a:spcBef>
              <a:spcAft>
                <a:spcPts val="600"/>
              </a:spcAft>
              <a:buFont typeface="Wingdings" pitchFamily="2" charset="2"/>
              <a:buChar char="Ø"/>
            </a:pPr>
            <a:r>
              <a:rPr lang="en-AU" sz="2000" dirty="0" smtClean="0">
                <a:latin typeface="+mj-lt"/>
                <a:ea typeface="Calibri" pitchFamily="34" charset="0"/>
                <a:cs typeface="Times New Roman" pitchFamily="18" charset="0"/>
              </a:rPr>
              <a:t> i</a:t>
            </a:r>
            <a:r>
              <a:rPr kumimoji="0" lang="en-AU" sz="2000" b="0" i="0" u="none" strike="noStrike" cap="none" normalizeH="0" baseline="0" dirty="0" smtClean="0">
                <a:ln>
                  <a:noFill/>
                </a:ln>
                <a:solidFill>
                  <a:schemeClr val="tx1"/>
                </a:solidFill>
                <a:effectLst/>
                <a:latin typeface="+mj-lt"/>
                <a:ea typeface="Calibri" pitchFamily="34" charset="0"/>
                <a:cs typeface="Times New Roman" pitchFamily="18" charset="0"/>
              </a:rPr>
              <a:t>n print </a:t>
            </a:r>
            <a:endParaRPr kumimoji="0" lang="en-AU" sz="2000" b="0" i="0" u="none" strike="noStrike" cap="none" normalizeH="0" baseline="0" dirty="0" smtClean="0">
              <a:ln>
                <a:noFill/>
              </a:ln>
              <a:solidFill>
                <a:schemeClr val="tx1"/>
              </a:solidFill>
              <a:effectLst/>
              <a:latin typeface="+mj-lt"/>
              <a:cs typeface="Arial" pitchFamily="34" charset="0"/>
            </a:endParaRPr>
          </a:p>
          <a:p>
            <a:pPr lvl="1" eaLnBrk="0" fontAlgn="base" hangingPunct="0">
              <a:spcBef>
                <a:spcPts val="600"/>
              </a:spcBef>
              <a:spcAft>
                <a:spcPts val="600"/>
              </a:spcAft>
              <a:buFont typeface="Wingdings" pitchFamily="2" charset="2"/>
              <a:buChar char="Ø"/>
            </a:pPr>
            <a:r>
              <a:rPr lang="en-AU" sz="2000" dirty="0" smtClean="0">
                <a:latin typeface="+mj-lt"/>
                <a:ea typeface="Calibri" pitchFamily="34" charset="0"/>
                <a:cs typeface="Times New Roman" pitchFamily="18" charset="0"/>
              </a:rPr>
              <a:t> o</a:t>
            </a:r>
            <a:r>
              <a:rPr kumimoji="0" lang="en-AU" sz="2000" b="0" i="0" u="none" strike="noStrike" cap="none" normalizeH="0" baseline="0" dirty="0" smtClean="0">
                <a:ln>
                  <a:noFill/>
                </a:ln>
                <a:solidFill>
                  <a:schemeClr val="tx1"/>
                </a:solidFill>
                <a:effectLst/>
                <a:latin typeface="+mj-lt"/>
                <a:ea typeface="Calibri" pitchFamily="34" charset="0"/>
                <a:cs typeface="Times New Roman" pitchFamily="18" charset="0"/>
              </a:rPr>
              <a:t>nline</a:t>
            </a:r>
            <a:endParaRPr kumimoji="0" lang="en-AU" sz="2000" b="0" i="0" u="none" strike="noStrike" cap="none" normalizeH="0" baseline="0" dirty="0" smtClean="0">
              <a:ln>
                <a:noFill/>
              </a:ln>
              <a:solidFill>
                <a:schemeClr val="tx1"/>
              </a:solidFill>
              <a:effectLst/>
              <a:latin typeface="+mj-lt"/>
              <a:cs typeface="Arial" pitchFamily="34" charset="0"/>
            </a:endParaRPr>
          </a:p>
          <a:p>
            <a:pPr lvl="1" eaLnBrk="0" fontAlgn="base" hangingPunct="0">
              <a:spcBef>
                <a:spcPts val="600"/>
              </a:spcBef>
              <a:spcAft>
                <a:spcPts val="600"/>
              </a:spcAft>
              <a:buFont typeface="Wingdings" pitchFamily="2" charset="2"/>
              <a:buChar char="Ø"/>
            </a:pPr>
            <a:r>
              <a:rPr lang="en-AU" sz="2000" dirty="0" smtClean="0">
                <a:latin typeface="+mj-lt"/>
                <a:ea typeface="Calibri" pitchFamily="34" charset="0"/>
                <a:cs typeface="Times New Roman" pitchFamily="18" charset="0"/>
              </a:rPr>
              <a:t> i</a:t>
            </a:r>
            <a:r>
              <a:rPr kumimoji="0" lang="en-AU" sz="2000" b="0" i="0" u="none" strike="noStrike" cap="none" normalizeH="0" baseline="0" dirty="0" smtClean="0">
                <a:ln>
                  <a:noFill/>
                </a:ln>
                <a:solidFill>
                  <a:schemeClr val="tx1"/>
                </a:solidFill>
                <a:effectLst/>
                <a:latin typeface="+mj-lt"/>
                <a:ea typeface="Calibri" pitchFamily="34" charset="0"/>
                <a:cs typeface="Times New Roman" pitchFamily="18" charset="0"/>
              </a:rPr>
              <a:t>n person</a:t>
            </a:r>
            <a:endParaRPr kumimoji="0" lang="en-AU" sz="20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lang="en-AU" sz="2800" dirty="0" smtClean="0">
                <a:latin typeface="+mj-lt"/>
                <a:ea typeface="Calibri" pitchFamily="34" charset="0"/>
                <a:cs typeface="Times New Roman" pitchFamily="18" charset="0"/>
              </a:rPr>
              <a:t> S</a:t>
            </a: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upport from</a:t>
            </a:r>
            <a:r>
              <a:rPr kumimoji="0" lang="en-AU" sz="2800" b="0" i="0" u="none" strike="noStrike" cap="none" normalizeH="0" dirty="0" smtClean="0">
                <a:ln>
                  <a:noFill/>
                </a:ln>
                <a:solidFill>
                  <a:schemeClr val="tx1"/>
                </a:solidFill>
                <a:effectLst/>
                <a:latin typeface="+mj-lt"/>
                <a:ea typeface="Calibri" pitchFamily="34" charset="0"/>
                <a:cs typeface="Times New Roman" pitchFamily="18" charset="0"/>
              </a:rPr>
              <a:t> </a:t>
            </a: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venue partners</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What price will the market bare?</a:t>
            </a:r>
            <a:endParaRPr kumimoji="0" lang="en-AU" sz="2800" b="0" i="0" u="none" strike="noStrike" cap="none" normalizeH="0" baseline="0" dirty="0" smtClean="0">
              <a:ln>
                <a:noFill/>
              </a:ln>
              <a:solidFill>
                <a:schemeClr val="tx1"/>
              </a:solidFill>
              <a:effectLst/>
              <a:latin typeface="+mj-lt"/>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B.tmp"/>
          <p:cNvPicPr>
            <a:picLocks noChangeAspect="1"/>
          </p:cNvPicPr>
          <p:nvPr/>
        </p:nvPicPr>
        <p:blipFill>
          <a:blip r:embed="rId3" cstate="print"/>
          <a:stretch>
            <a:fillRect/>
          </a:stretch>
        </p:blipFill>
        <p:spPr>
          <a:xfrm>
            <a:off x="0" y="0"/>
            <a:ext cx="9144000" cy="6858000"/>
          </a:xfrm>
          <a:prstGeom prst="rect">
            <a:avLst/>
          </a:prstGeom>
        </p:spPr>
      </p:pic>
      <p:sp>
        <p:nvSpPr>
          <p:cNvPr id="22529" name="Rectangle 1"/>
          <p:cNvSpPr>
            <a:spLocks noChangeArrowheads="1"/>
          </p:cNvSpPr>
          <p:nvPr/>
        </p:nvSpPr>
        <p:spPr bwMode="auto">
          <a:xfrm>
            <a:off x="395536" y="1340768"/>
            <a:ext cx="6228184" cy="263149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buClrTx/>
              <a:buSzTx/>
              <a:buFontTx/>
              <a:buNone/>
              <a:tabLst/>
            </a:pPr>
            <a:r>
              <a:rPr kumimoji="0" lang="en-AU" sz="2800" b="1" i="0" u="none" strike="noStrike" cap="none" normalizeH="0" baseline="0" dirty="0" smtClean="0">
                <a:ln>
                  <a:noFill/>
                </a:ln>
                <a:solidFill>
                  <a:schemeClr val="tx1"/>
                </a:solidFill>
                <a:effectLst/>
                <a:latin typeface="+mj-lt"/>
                <a:ea typeface="Calibri" pitchFamily="34" charset="0"/>
                <a:cs typeface="Times New Roman" pitchFamily="18" charset="0"/>
              </a:rPr>
              <a:t>Phase 1</a:t>
            </a:r>
          </a:p>
          <a:p>
            <a:pPr marL="0" marR="0" lvl="0" indent="0" algn="l" defTabSz="914400" rtl="0" eaLnBrk="1" fontAlgn="base" latinLnBrk="0" hangingPunct="1">
              <a:lnSpc>
                <a:spcPct val="100000"/>
              </a:lnSpc>
              <a:buClrTx/>
              <a:buSzTx/>
              <a:buFontTx/>
              <a:buNone/>
              <a:tabLst/>
            </a:pPr>
            <a:r>
              <a:rPr kumimoji="0" lang="en-AU" sz="2800" b="1" i="0" u="none" strike="noStrike" cap="none" normalizeH="0" baseline="0" dirty="0" smtClean="0">
                <a:ln>
                  <a:noFill/>
                </a:ln>
                <a:solidFill>
                  <a:schemeClr val="tx1"/>
                </a:solidFill>
                <a:effectLst/>
                <a:latin typeface="+mj-lt"/>
                <a:ea typeface="Calibri" pitchFamily="34" charset="0"/>
                <a:cs typeface="Times New Roman" pitchFamily="18" charset="0"/>
              </a:rPr>
              <a:t>Per production demand based pricing</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Sydney and Melbourne seasons</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Stable entry point</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Exemption on subscription tickets</a:t>
            </a:r>
            <a:endParaRPr kumimoji="0" lang="en-AU" sz="2800" b="0" i="0" u="none" strike="noStrike" cap="none" normalizeH="0" baseline="0" dirty="0" smtClean="0">
              <a:ln>
                <a:noFill/>
              </a:ln>
              <a:solidFill>
                <a:schemeClr val="tx1"/>
              </a:solidFill>
              <a:effectLst/>
              <a:latin typeface="+mj-lt"/>
              <a:cs typeface="Arial" pitchFamily="34" charset="0"/>
            </a:endParaRPr>
          </a:p>
        </p:txBody>
      </p:sp>
      <p:sp>
        <p:nvSpPr>
          <p:cNvPr id="4" name="Rectangle 3"/>
          <p:cNvSpPr/>
          <p:nvPr/>
        </p:nvSpPr>
        <p:spPr>
          <a:xfrm>
            <a:off x="467544" y="4293096"/>
            <a:ext cx="5616624" cy="1538883"/>
          </a:xfrm>
          <a:prstGeom prst="rect">
            <a:avLst/>
          </a:prstGeom>
        </p:spPr>
        <p:txBody>
          <a:bodyPr wrap="square">
            <a:spAutoFit/>
          </a:bodyPr>
          <a:lstStyle/>
          <a:p>
            <a:pPr lvl="0" eaLnBrk="0" fontAlgn="base" hangingPunct="0">
              <a:spcBef>
                <a:spcPts val="600"/>
              </a:spcBef>
              <a:spcAft>
                <a:spcPts val="600"/>
              </a:spcAft>
            </a:pPr>
            <a:r>
              <a:rPr lang="en-AU" sz="2800" b="1" dirty="0" smtClean="0">
                <a:ea typeface="Calibri" pitchFamily="34" charset="0"/>
                <a:cs typeface="Times New Roman" pitchFamily="18" charset="0"/>
              </a:rPr>
              <a:t>2011 Model</a:t>
            </a:r>
          </a:p>
          <a:p>
            <a:pPr lvl="0" eaLnBrk="0" fontAlgn="base" hangingPunct="0">
              <a:spcBef>
                <a:spcPts val="600"/>
              </a:spcBef>
              <a:spcAft>
                <a:spcPts val="600"/>
              </a:spcAft>
            </a:pPr>
            <a:r>
              <a:rPr lang="en-AU" sz="2800" dirty="0" smtClean="0">
                <a:ea typeface="Calibri" pitchFamily="34" charset="0"/>
                <a:cs typeface="Times New Roman" pitchFamily="18" charset="0"/>
              </a:rPr>
              <a:t>$5 price increase for each 5% of paid capacity - based on production sales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C.tmp"/>
          <p:cNvPicPr>
            <a:picLocks noChangeAspect="1"/>
          </p:cNvPicPr>
          <p:nvPr/>
        </p:nvPicPr>
        <p:blipFill>
          <a:blip r:embed="rId2" cstate="print"/>
          <a:stretch>
            <a:fillRect/>
          </a:stretch>
        </p:blipFill>
        <p:spPr>
          <a:xfrm>
            <a:off x="0" y="0"/>
            <a:ext cx="9144000" cy="6858000"/>
          </a:xfrm>
          <a:prstGeom prst="rect">
            <a:avLst/>
          </a:prstGeom>
        </p:spPr>
      </p:pic>
      <p:pic>
        <p:nvPicPr>
          <p:cNvPr id="1026" name="Picture 2"/>
          <p:cNvPicPr>
            <a:picLocks noChangeAspect="1" noChangeArrowheads="1"/>
          </p:cNvPicPr>
          <p:nvPr/>
        </p:nvPicPr>
        <p:blipFill>
          <a:blip r:embed="rId3" cstate="print"/>
          <a:srcRect/>
          <a:stretch>
            <a:fillRect/>
          </a:stretch>
        </p:blipFill>
        <p:spPr bwMode="auto">
          <a:xfrm>
            <a:off x="827584" y="0"/>
            <a:ext cx="8064896" cy="6714977"/>
          </a:xfrm>
          <a:prstGeom prst="rect">
            <a:avLst/>
          </a:prstGeom>
          <a:noFill/>
          <a:ln w="9525">
            <a:noFill/>
            <a:miter lim="800000"/>
            <a:headEnd/>
            <a:tailEnd/>
          </a:ln>
        </p:spPr>
      </p:pic>
      <p:sp>
        <p:nvSpPr>
          <p:cNvPr id="7" name="Right Arrow 6"/>
          <p:cNvSpPr/>
          <p:nvPr/>
        </p:nvSpPr>
        <p:spPr>
          <a:xfrm rot="10800000">
            <a:off x="7452320" y="2420888"/>
            <a:ext cx="576064"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solidFill>
                <a:srgbClr val="FF0000"/>
              </a:solidFill>
            </a:endParaRPr>
          </a:p>
        </p:txBody>
      </p:sp>
      <p:sp>
        <p:nvSpPr>
          <p:cNvPr id="8" name="Right Arrow 7"/>
          <p:cNvSpPr/>
          <p:nvPr/>
        </p:nvSpPr>
        <p:spPr>
          <a:xfrm>
            <a:off x="5148064" y="2132856"/>
            <a:ext cx="576064"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solidFill>
                <a:srgbClr val="FF0000"/>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2" name="Picture 1"/>
          <p:cNvPicPr/>
          <p:nvPr/>
        </p:nvPicPr>
        <p:blipFill>
          <a:blip r:embed="rId2" cstate="print"/>
          <a:srcRect/>
          <a:stretch>
            <a:fillRect/>
          </a:stretch>
        </p:blipFill>
        <p:spPr bwMode="auto">
          <a:xfrm>
            <a:off x="0" y="1124744"/>
            <a:ext cx="9036496" cy="30243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E.tmp"/>
          <p:cNvPicPr>
            <a:picLocks noChangeAspect="1"/>
          </p:cNvPicPr>
          <p:nvPr/>
        </p:nvPicPr>
        <p:blipFill>
          <a:blip r:embed="rId3" cstate="print"/>
          <a:stretch>
            <a:fillRect/>
          </a:stretch>
        </p:blipFill>
        <p:spPr>
          <a:xfrm>
            <a:off x="0" y="0"/>
            <a:ext cx="9144000" cy="6858000"/>
          </a:xfrm>
          <a:prstGeom prst="rect">
            <a:avLst/>
          </a:prstGeom>
        </p:spPr>
      </p:pic>
      <p:sp>
        <p:nvSpPr>
          <p:cNvPr id="19457" name="Rectangle 1"/>
          <p:cNvSpPr>
            <a:spLocks noChangeArrowheads="1"/>
          </p:cNvSpPr>
          <p:nvPr/>
        </p:nvSpPr>
        <p:spPr bwMode="auto">
          <a:xfrm>
            <a:off x="467544" y="1500028"/>
            <a:ext cx="6840760" cy="32162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buClrTx/>
              <a:buSzTx/>
              <a:buFontTx/>
              <a:buNone/>
              <a:tabLst/>
            </a:pPr>
            <a:r>
              <a:rPr kumimoji="0" lang="en-AU" sz="2800" b="1" i="0" u="none" strike="noStrike" cap="none" normalizeH="0" baseline="0" dirty="0" smtClean="0">
                <a:ln>
                  <a:noFill/>
                </a:ln>
                <a:solidFill>
                  <a:schemeClr val="tx1"/>
                </a:solidFill>
                <a:effectLst/>
                <a:latin typeface="+mj-lt"/>
                <a:ea typeface="Calibri" pitchFamily="34" charset="0"/>
                <a:cs typeface="Times New Roman" pitchFamily="18" charset="0"/>
              </a:rPr>
              <a:t>Phase 1 results</a:t>
            </a:r>
          </a:p>
          <a:p>
            <a:pPr marL="0" marR="0" lvl="0" indent="0" algn="l" defTabSz="914400" rtl="0" eaLnBrk="1" fontAlgn="base" latinLnBrk="0" hangingPunct="1">
              <a:lnSpc>
                <a:spcPct val="100000"/>
              </a:lnSpc>
              <a:buClrTx/>
              <a:buSzTx/>
              <a:buFontTx/>
              <a:buNone/>
              <a:tabLst/>
            </a:pPr>
            <a:r>
              <a:rPr lang="en-AU" sz="2800" b="1" i="1" dirty="0" smtClean="0">
                <a:latin typeface="+mj-lt"/>
                <a:cs typeface="Times New Roman" pitchFamily="18" charset="0"/>
              </a:rPr>
              <a:t>The Merry Widow</a:t>
            </a:r>
            <a:r>
              <a:rPr lang="en-AU" sz="2800" b="1" dirty="0" smtClean="0">
                <a:latin typeface="+mj-lt"/>
                <a:cs typeface="Times New Roman" pitchFamily="18" charset="0"/>
              </a:rPr>
              <a:t>, Sydney</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 typeface="Arial" pitchFamily="34" charset="0"/>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Seven increments</a:t>
            </a:r>
          </a:p>
          <a:p>
            <a:pPr marL="0" marR="0" lvl="0" indent="0" algn="l" defTabSz="914400" rtl="0" eaLnBrk="0" fontAlgn="base" latinLnBrk="0" hangingPunct="0">
              <a:lnSpc>
                <a:spcPct val="100000"/>
              </a:lnSpc>
              <a:spcBef>
                <a:spcPts val="600"/>
              </a:spcBef>
              <a:spcAft>
                <a:spcPts val="600"/>
              </a:spcAft>
              <a:buClrTx/>
              <a:buSzTx/>
              <a:tabLst/>
            </a:pPr>
            <a:endParaRPr lang="en-AU" sz="2800" dirty="0">
              <a:latin typeface="+mj-lt"/>
              <a:ea typeface="Calibri" pitchFamily="34" charset="0"/>
              <a:cs typeface="Times New Roman" pitchFamily="18"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Season increase of $35</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No negative feedback</a:t>
            </a:r>
            <a:endParaRPr kumimoji="0" lang="en-AU" sz="2800" b="0" i="0" u="none" strike="noStrike" cap="none" normalizeH="0" baseline="0" dirty="0" smtClean="0">
              <a:ln>
                <a:noFill/>
              </a:ln>
              <a:solidFill>
                <a:schemeClr val="tx1"/>
              </a:solidFill>
              <a:effectLst/>
              <a:latin typeface="+mj-lt"/>
              <a:cs typeface="Arial" pitchFamily="34" charset="0"/>
            </a:endParaRPr>
          </a:p>
        </p:txBody>
      </p:sp>
      <p:graphicFrame>
        <p:nvGraphicFramePr>
          <p:cNvPr id="5" name="Table 4"/>
          <p:cNvGraphicFramePr>
            <a:graphicFrameLocks noGrp="1"/>
          </p:cNvGraphicFramePr>
          <p:nvPr/>
        </p:nvGraphicFramePr>
        <p:xfrm>
          <a:off x="827584" y="2924944"/>
          <a:ext cx="4968553" cy="576064"/>
        </p:xfrm>
        <a:graphic>
          <a:graphicData uri="http://schemas.openxmlformats.org/drawingml/2006/table">
            <a:tbl>
              <a:tblPr/>
              <a:tblGrid>
                <a:gridCol w="711381"/>
                <a:gridCol w="711381"/>
                <a:gridCol w="700267"/>
                <a:gridCol w="711381"/>
                <a:gridCol w="711381"/>
                <a:gridCol w="711381"/>
                <a:gridCol w="711381"/>
              </a:tblGrid>
              <a:tr h="288032">
                <a:tc>
                  <a:txBody>
                    <a:bodyPr/>
                    <a:lstStyle/>
                    <a:p>
                      <a:pPr algn="l" fontAlgn="b"/>
                      <a:r>
                        <a:rPr lang="en-AU" sz="1600" b="1" i="0" u="none" strike="noStrike" dirty="0">
                          <a:solidFill>
                            <a:srgbClr val="000000"/>
                          </a:solidFill>
                          <a:latin typeface="Calibri"/>
                        </a:rPr>
                        <a:t>15-Feb</a:t>
                      </a:r>
                    </a:p>
                  </a:txBody>
                  <a:tcPr marL="9525" marR="9525" marT="9525" marB="0" anchor="b">
                    <a:lnL>
                      <a:noFill/>
                    </a:lnL>
                    <a:lnR>
                      <a:noFill/>
                    </a:lnR>
                    <a:lnT>
                      <a:noFill/>
                    </a:lnT>
                    <a:lnB>
                      <a:noFill/>
                    </a:lnB>
                  </a:tcPr>
                </a:tc>
                <a:tc>
                  <a:txBody>
                    <a:bodyPr/>
                    <a:lstStyle/>
                    <a:p>
                      <a:pPr algn="l" fontAlgn="b"/>
                      <a:r>
                        <a:rPr lang="en-AU" sz="1600" b="1" i="0" u="none" strike="noStrike" dirty="0">
                          <a:solidFill>
                            <a:srgbClr val="000000"/>
                          </a:solidFill>
                          <a:latin typeface="Calibri"/>
                        </a:rPr>
                        <a:t>18-Feb</a:t>
                      </a:r>
                    </a:p>
                  </a:txBody>
                  <a:tcPr marL="9525" marR="9525" marT="9525" marB="0" anchor="b">
                    <a:lnL>
                      <a:noFill/>
                    </a:lnL>
                    <a:lnR>
                      <a:noFill/>
                    </a:lnR>
                    <a:lnT>
                      <a:noFill/>
                    </a:lnT>
                    <a:lnB>
                      <a:noFill/>
                    </a:lnB>
                  </a:tcPr>
                </a:tc>
                <a:tc>
                  <a:txBody>
                    <a:bodyPr/>
                    <a:lstStyle/>
                    <a:p>
                      <a:pPr algn="l" fontAlgn="b"/>
                      <a:r>
                        <a:rPr lang="en-AU" sz="1600" b="1" i="0" u="none" strike="noStrike">
                          <a:solidFill>
                            <a:srgbClr val="000000"/>
                          </a:solidFill>
                          <a:latin typeface="Calibri"/>
                        </a:rPr>
                        <a:t>10-Mar</a:t>
                      </a:r>
                    </a:p>
                  </a:txBody>
                  <a:tcPr marL="9525" marR="9525" marT="9525" marB="0" anchor="b">
                    <a:lnL>
                      <a:noFill/>
                    </a:lnL>
                    <a:lnR>
                      <a:noFill/>
                    </a:lnR>
                    <a:lnT>
                      <a:noFill/>
                    </a:lnT>
                    <a:lnB>
                      <a:noFill/>
                    </a:lnB>
                  </a:tcPr>
                </a:tc>
                <a:tc>
                  <a:txBody>
                    <a:bodyPr/>
                    <a:lstStyle/>
                    <a:p>
                      <a:pPr algn="l" fontAlgn="b"/>
                      <a:r>
                        <a:rPr lang="en-AU" sz="1600" b="1" i="0" u="none" strike="noStrike" dirty="0">
                          <a:solidFill>
                            <a:srgbClr val="000000"/>
                          </a:solidFill>
                          <a:latin typeface="Calibri"/>
                        </a:rPr>
                        <a:t>11-Nov</a:t>
                      </a:r>
                    </a:p>
                  </a:txBody>
                  <a:tcPr marL="9525" marR="9525" marT="9525" marB="0" anchor="b">
                    <a:lnL>
                      <a:noFill/>
                    </a:lnL>
                    <a:lnR>
                      <a:noFill/>
                    </a:lnR>
                    <a:lnT>
                      <a:noFill/>
                    </a:lnT>
                    <a:lnB>
                      <a:noFill/>
                    </a:lnB>
                  </a:tcPr>
                </a:tc>
                <a:tc>
                  <a:txBody>
                    <a:bodyPr/>
                    <a:lstStyle/>
                    <a:p>
                      <a:pPr algn="l" fontAlgn="b"/>
                      <a:r>
                        <a:rPr lang="en-AU" sz="1600" b="1" i="0" u="none" strike="noStrike">
                          <a:solidFill>
                            <a:srgbClr val="000000"/>
                          </a:solidFill>
                          <a:latin typeface="Calibri"/>
                        </a:rPr>
                        <a:t>15-Nov</a:t>
                      </a:r>
                    </a:p>
                  </a:txBody>
                  <a:tcPr marL="9525" marR="9525" marT="9525" marB="0" anchor="b">
                    <a:lnL>
                      <a:noFill/>
                    </a:lnL>
                    <a:lnR>
                      <a:noFill/>
                    </a:lnR>
                    <a:lnT>
                      <a:noFill/>
                    </a:lnT>
                    <a:lnB>
                      <a:noFill/>
                    </a:lnB>
                  </a:tcPr>
                </a:tc>
                <a:tc>
                  <a:txBody>
                    <a:bodyPr/>
                    <a:lstStyle/>
                    <a:p>
                      <a:pPr algn="l" fontAlgn="b"/>
                      <a:r>
                        <a:rPr lang="en-AU" sz="1600" b="1" i="0" u="none" strike="noStrike">
                          <a:solidFill>
                            <a:srgbClr val="000000"/>
                          </a:solidFill>
                          <a:latin typeface="Calibri"/>
                        </a:rPr>
                        <a:t>18-Nov</a:t>
                      </a:r>
                    </a:p>
                  </a:txBody>
                  <a:tcPr marL="9525" marR="9525" marT="9525" marB="0" anchor="b">
                    <a:lnL>
                      <a:noFill/>
                    </a:lnL>
                    <a:lnR>
                      <a:noFill/>
                    </a:lnR>
                    <a:lnT>
                      <a:noFill/>
                    </a:lnT>
                    <a:lnB>
                      <a:noFill/>
                    </a:lnB>
                  </a:tcPr>
                </a:tc>
                <a:tc>
                  <a:txBody>
                    <a:bodyPr/>
                    <a:lstStyle/>
                    <a:p>
                      <a:pPr algn="l" fontAlgn="b"/>
                      <a:r>
                        <a:rPr lang="en-AU" sz="1600" b="1" i="0" u="none" strike="noStrike">
                          <a:solidFill>
                            <a:srgbClr val="000000"/>
                          </a:solidFill>
                          <a:latin typeface="Calibri"/>
                        </a:rPr>
                        <a:t>22-Nov</a:t>
                      </a:r>
                    </a:p>
                  </a:txBody>
                  <a:tcPr marL="9525" marR="9525" marT="9525" marB="0" anchor="b">
                    <a:lnL>
                      <a:noFill/>
                    </a:lnL>
                    <a:lnR>
                      <a:noFill/>
                    </a:lnR>
                    <a:lnT>
                      <a:noFill/>
                    </a:lnT>
                    <a:lnB>
                      <a:noFill/>
                    </a:lnB>
                  </a:tcPr>
                </a:tc>
              </a:tr>
              <a:tr h="288032">
                <a:tc>
                  <a:txBody>
                    <a:bodyPr/>
                    <a:lstStyle/>
                    <a:p>
                      <a:pPr algn="l" fontAlgn="b"/>
                      <a:r>
                        <a:rPr lang="en-AU" sz="1600" b="1" i="0" u="none" strike="noStrike">
                          <a:solidFill>
                            <a:srgbClr val="000000"/>
                          </a:solidFill>
                          <a:latin typeface="Calibri"/>
                        </a:rPr>
                        <a:t>60%</a:t>
                      </a:r>
                    </a:p>
                  </a:txBody>
                  <a:tcPr marL="9525" marR="9525" marT="9525" marB="0" anchor="b">
                    <a:lnL>
                      <a:noFill/>
                    </a:lnL>
                    <a:lnR>
                      <a:noFill/>
                    </a:lnR>
                    <a:lnT>
                      <a:noFill/>
                    </a:lnT>
                    <a:lnB>
                      <a:noFill/>
                    </a:lnB>
                  </a:tcPr>
                </a:tc>
                <a:tc>
                  <a:txBody>
                    <a:bodyPr/>
                    <a:lstStyle/>
                    <a:p>
                      <a:pPr algn="l" fontAlgn="b"/>
                      <a:r>
                        <a:rPr lang="en-AU" sz="1600" b="1" i="0" u="none" strike="noStrike" dirty="0">
                          <a:solidFill>
                            <a:srgbClr val="000000"/>
                          </a:solidFill>
                          <a:latin typeface="Calibri"/>
                        </a:rPr>
                        <a:t>65%</a:t>
                      </a:r>
                    </a:p>
                  </a:txBody>
                  <a:tcPr marL="9525" marR="9525" marT="9525" marB="0" anchor="b">
                    <a:lnL>
                      <a:noFill/>
                    </a:lnL>
                    <a:lnR>
                      <a:noFill/>
                    </a:lnR>
                    <a:lnT>
                      <a:noFill/>
                    </a:lnT>
                    <a:lnB>
                      <a:noFill/>
                    </a:lnB>
                  </a:tcPr>
                </a:tc>
                <a:tc>
                  <a:txBody>
                    <a:bodyPr/>
                    <a:lstStyle/>
                    <a:p>
                      <a:pPr algn="l" fontAlgn="b"/>
                      <a:r>
                        <a:rPr lang="en-AU" sz="1600" b="1" i="0" u="none" strike="noStrike" dirty="0">
                          <a:solidFill>
                            <a:srgbClr val="000000"/>
                          </a:solidFill>
                          <a:latin typeface="Calibri"/>
                        </a:rPr>
                        <a:t>70%</a:t>
                      </a:r>
                    </a:p>
                  </a:txBody>
                  <a:tcPr marL="9525" marR="9525" marT="9525" marB="0" anchor="b">
                    <a:lnL>
                      <a:noFill/>
                    </a:lnL>
                    <a:lnR>
                      <a:noFill/>
                    </a:lnR>
                    <a:lnT>
                      <a:noFill/>
                    </a:lnT>
                    <a:lnB>
                      <a:noFill/>
                    </a:lnB>
                  </a:tcPr>
                </a:tc>
                <a:tc>
                  <a:txBody>
                    <a:bodyPr/>
                    <a:lstStyle/>
                    <a:p>
                      <a:pPr algn="l" fontAlgn="b"/>
                      <a:r>
                        <a:rPr lang="en-AU" sz="1600" b="1" i="0" u="none" strike="noStrike" dirty="0">
                          <a:solidFill>
                            <a:srgbClr val="000000"/>
                          </a:solidFill>
                          <a:latin typeface="Calibri"/>
                        </a:rPr>
                        <a:t>75%</a:t>
                      </a:r>
                    </a:p>
                  </a:txBody>
                  <a:tcPr marL="9525" marR="9525" marT="9525" marB="0" anchor="b">
                    <a:lnL>
                      <a:noFill/>
                    </a:lnL>
                    <a:lnR>
                      <a:noFill/>
                    </a:lnR>
                    <a:lnT>
                      <a:noFill/>
                    </a:lnT>
                    <a:lnB>
                      <a:noFill/>
                    </a:lnB>
                  </a:tcPr>
                </a:tc>
                <a:tc>
                  <a:txBody>
                    <a:bodyPr/>
                    <a:lstStyle/>
                    <a:p>
                      <a:pPr algn="l" fontAlgn="b"/>
                      <a:r>
                        <a:rPr lang="en-AU" sz="1600" b="1" i="0" u="none" strike="noStrike" dirty="0">
                          <a:solidFill>
                            <a:srgbClr val="000000"/>
                          </a:solidFill>
                          <a:latin typeface="Calibri"/>
                        </a:rPr>
                        <a:t>80%</a:t>
                      </a:r>
                    </a:p>
                  </a:txBody>
                  <a:tcPr marL="9525" marR="9525" marT="9525" marB="0" anchor="b">
                    <a:lnL>
                      <a:noFill/>
                    </a:lnL>
                    <a:lnR>
                      <a:noFill/>
                    </a:lnR>
                    <a:lnT>
                      <a:noFill/>
                    </a:lnT>
                    <a:lnB>
                      <a:noFill/>
                    </a:lnB>
                  </a:tcPr>
                </a:tc>
                <a:tc>
                  <a:txBody>
                    <a:bodyPr/>
                    <a:lstStyle/>
                    <a:p>
                      <a:pPr algn="l" fontAlgn="b"/>
                      <a:r>
                        <a:rPr lang="en-AU" sz="1600" b="1" i="0" u="none" strike="noStrike" dirty="0">
                          <a:solidFill>
                            <a:srgbClr val="000000"/>
                          </a:solidFill>
                          <a:latin typeface="Calibri"/>
                        </a:rPr>
                        <a:t>85%</a:t>
                      </a:r>
                    </a:p>
                  </a:txBody>
                  <a:tcPr marL="9525" marR="9525" marT="9525" marB="0" anchor="b">
                    <a:lnL>
                      <a:noFill/>
                    </a:lnL>
                    <a:lnR>
                      <a:noFill/>
                    </a:lnR>
                    <a:lnT>
                      <a:noFill/>
                    </a:lnT>
                    <a:lnB>
                      <a:noFill/>
                    </a:lnB>
                  </a:tcPr>
                </a:tc>
                <a:tc>
                  <a:txBody>
                    <a:bodyPr/>
                    <a:lstStyle/>
                    <a:p>
                      <a:pPr algn="l" fontAlgn="b"/>
                      <a:r>
                        <a:rPr lang="en-AU" sz="1600" b="1" i="0" u="none" strike="noStrike" dirty="0">
                          <a:solidFill>
                            <a:srgbClr val="000000"/>
                          </a:solidFill>
                          <a:latin typeface="Calibri"/>
                        </a:rPr>
                        <a:t>90%</a:t>
                      </a:r>
                    </a:p>
                  </a:txBody>
                  <a:tcPr marL="9525" marR="9525" marT="9525" marB="0" anchor="b">
                    <a:lnL>
                      <a:noFill/>
                    </a:lnL>
                    <a:lnR>
                      <a:noFill/>
                    </a:lnR>
                    <a:lnT>
                      <a:noFill/>
                    </a:lnT>
                    <a:lnB>
                      <a:noFill/>
                    </a:lnB>
                  </a:tcPr>
                </a:tc>
              </a:tr>
            </a:tbl>
          </a:graphicData>
        </a:graphic>
      </p:graphicFrame>
      <p:sp>
        <p:nvSpPr>
          <p:cNvPr id="6" name="Rectangle 5"/>
          <p:cNvSpPr/>
          <p:nvPr/>
        </p:nvSpPr>
        <p:spPr>
          <a:xfrm>
            <a:off x="467544" y="4941168"/>
            <a:ext cx="5865195" cy="523220"/>
          </a:xfrm>
          <a:prstGeom prst="rect">
            <a:avLst/>
          </a:prstGeom>
        </p:spPr>
        <p:txBody>
          <a:bodyPr wrap="none">
            <a:spAutoFit/>
          </a:bodyPr>
          <a:lstStyle/>
          <a:p>
            <a:pPr lvl="0" eaLnBrk="0" fontAlgn="base" hangingPunct="0">
              <a:spcBef>
                <a:spcPts val="600"/>
              </a:spcBef>
              <a:spcAft>
                <a:spcPts val="600"/>
              </a:spcAft>
              <a:buFontTx/>
              <a:buChar char="•"/>
            </a:pPr>
            <a:r>
              <a:rPr lang="en-AU" sz="2800" b="1" dirty="0" smtClean="0">
                <a:ea typeface="Calibri" pitchFamily="34" charset="0"/>
                <a:cs typeface="Times New Roman" pitchFamily="18" charset="0"/>
              </a:rPr>
              <a:t> Additional 12% single ticket revenue</a:t>
            </a:r>
            <a:endParaRPr lang="en-AU" sz="2800" b="1" dirty="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1.tmp"/>
          <p:cNvPicPr>
            <a:picLocks noChangeAspect="1"/>
          </p:cNvPicPr>
          <p:nvPr/>
        </p:nvPicPr>
        <p:blipFill>
          <a:blip r:embed="rId3" cstate="print"/>
          <a:stretch>
            <a:fillRect/>
          </a:stretch>
        </p:blipFill>
        <p:spPr>
          <a:xfrm>
            <a:off x="0" y="0"/>
            <a:ext cx="9144000" cy="6858000"/>
          </a:xfrm>
          <a:prstGeom prst="rect">
            <a:avLst/>
          </a:prstGeom>
        </p:spPr>
      </p:pic>
      <p:sp>
        <p:nvSpPr>
          <p:cNvPr id="3" name="TextBox 2"/>
          <p:cNvSpPr txBox="1"/>
          <p:nvPr/>
        </p:nvSpPr>
        <p:spPr>
          <a:xfrm>
            <a:off x="827584" y="1412776"/>
            <a:ext cx="2412007" cy="954107"/>
          </a:xfrm>
          <a:prstGeom prst="rect">
            <a:avLst/>
          </a:prstGeom>
          <a:noFill/>
        </p:spPr>
        <p:txBody>
          <a:bodyPr wrap="none" rtlCol="0">
            <a:spAutoFit/>
          </a:bodyPr>
          <a:lstStyle/>
          <a:p>
            <a:r>
              <a:rPr lang="en-AU" sz="2800" b="1" dirty="0" smtClean="0"/>
              <a:t>Phase 1 results</a:t>
            </a:r>
          </a:p>
          <a:p>
            <a:r>
              <a:rPr lang="en-AU" sz="2800" b="1" dirty="0" smtClean="0"/>
              <a:t>2011 overall</a:t>
            </a:r>
            <a:endParaRPr lang="en-AU" sz="2800" b="1" dirty="0"/>
          </a:p>
        </p:txBody>
      </p:sp>
      <p:sp>
        <p:nvSpPr>
          <p:cNvPr id="4" name="TextBox 3"/>
          <p:cNvSpPr txBox="1"/>
          <p:nvPr/>
        </p:nvSpPr>
        <p:spPr>
          <a:xfrm>
            <a:off x="827584" y="2492896"/>
            <a:ext cx="4048096" cy="523220"/>
          </a:xfrm>
          <a:prstGeom prst="rect">
            <a:avLst/>
          </a:prstGeom>
          <a:noFill/>
        </p:spPr>
        <p:txBody>
          <a:bodyPr wrap="none" rtlCol="0">
            <a:spAutoFit/>
          </a:bodyPr>
          <a:lstStyle/>
          <a:p>
            <a:pPr>
              <a:buFont typeface="Arial" pitchFamily="34" charset="0"/>
              <a:buChar char="•"/>
            </a:pPr>
            <a:r>
              <a:rPr lang="en-AU" sz="2800" dirty="0" smtClean="0"/>
              <a:t> Six of eleven productions</a:t>
            </a:r>
            <a:endParaRPr lang="en-AU" sz="2800" dirty="0"/>
          </a:p>
        </p:txBody>
      </p:sp>
      <p:sp>
        <p:nvSpPr>
          <p:cNvPr id="5" name="TextBox 4"/>
          <p:cNvSpPr txBox="1"/>
          <p:nvPr/>
        </p:nvSpPr>
        <p:spPr>
          <a:xfrm>
            <a:off x="827584" y="3140968"/>
            <a:ext cx="6386044" cy="800219"/>
          </a:xfrm>
          <a:prstGeom prst="rect">
            <a:avLst/>
          </a:prstGeom>
          <a:noFill/>
        </p:spPr>
        <p:txBody>
          <a:bodyPr wrap="none" rtlCol="0">
            <a:spAutoFit/>
          </a:bodyPr>
          <a:lstStyle/>
          <a:p>
            <a:pPr lvl="0">
              <a:buFont typeface="Arial" pitchFamily="34" charset="0"/>
              <a:buChar char="•"/>
            </a:pPr>
            <a:r>
              <a:rPr lang="en-AU" sz="2800" dirty="0" smtClean="0">
                <a:ea typeface="Calibri" pitchFamily="34" charset="0"/>
                <a:cs typeface="Times New Roman" pitchFamily="18" charset="0"/>
              </a:rPr>
              <a:t> Additional revenue between 4% and 12%</a:t>
            </a:r>
            <a:endParaRPr lang="en-AU" sz="2800" dirty="0" smtClean="0">
              <a:cs typeface="Arial" pitchFamily="34" charset="0"/>
            </a:endParaRPr>
          </a:p>
          <a:p>
            <a:endParaRPr lang="en-AU" dirty="0"/>
          </a:p>
        </p:txBody>
      </p:sp>
      <p:sp>
        <p:nvSpPr>
          <p:cNvPr id="6" name="Rectangle 5"/>
          <p:cNvSpPr/>
          <p:nvPr/>
        </p:nvSpPr>
        <p:spPr>
          <a:xfrm>
            <a:off x="827584" y="3501008"/>
            <a:ext cx="7056784" cy="800219"/>
          </a:xfrm>
          <a:prstGeom prst="rect">
            <a:avLst/>
          </a:prstGeom>
        </p:spPr>
        <p:txBody>
          <a:bodyPr wrap="square">
            <a:spAutoFit/>
          </a:bodyPr>
          <a:lstStyle/>
          <a:p>
            <a:pPr lvl="0" eaLnBrk="0" fontAlgn="base" hangingPunct="0">
              <a:spcBef>
                <a:spcPct val="0"/>
              </a:spcBef>
              <a:spcAft>
                <a:spcPct val="0"/>
              </a:spcAft>
              <a:buFontTx/>
              <a:buChar char="•"/>
            </a:pPr>
            <a:endParaRPr lang="en-AU" dirty="0" smtClean="0">
              <a:ea typeface="Calibri" pitchFamily="34" charset="0"/>
              <a:cs typeface="Times New Roman" pitchFamily="18" charset="0"/>
            </a:endParaRPr>
          </a:p>
          <a:p>
            <a:pPr lvl="0" eaLnBrk="0" fontAlgn="base" hangingPunct="0">
              <a:spcBef>
                <a:spcPct val="0"/>
              </a:spcBef>
              <a:spcAft>
                <a:spcPct val="0"/>
              </a:spcAft>
              <a:buFont typeface="Arial" pitchFamily="34" charset="0"/>
              <a:buChar char="•"/>
            </a:pPr>
            <a:r>
              <a:rPr lang="en-AU" sz="2800" dirty="0" smtClean="0">
                <a:ea typeface="Calibri" pitchFamily="34" charset="0"/>
                <a:cs typeface="Times New Roman" pitchFamily="18" charset="0"/>
              </a:rPr>
              <a:t> Total additional revenue </a:t>
            </a:r>
            <a:r>
              <a:rPr lang="en-AU" sz="2800" dirty="0">
                <a:ea typeface="Calibri" pitchFamily="34" charset="0"/>
                <a:cs typeface="Times New Roman" pitchFamily="18" charset="0"/>
              </a:rPr>
              <a:t>over </a:t>
            </a:r>
            <a:r>
              <a:rPr lang="en-AU" sz="2800" dirty="0" smtClean="0">
                <a:ea typeface="Calibri" pitchFamily="34" charset="0"/>
                <a:cs typeface="Times New Roman" pitchFamily="18" charset="0"/>
              </a:rPr>
              <a:t>8%</a:t>
            </a:r>
            <a:endParaRPr lang="en-AU" sz="2800" dirty="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TextBox 3"/>
          <p:cNvSpPr txBox="1"/>
          <p:nvPr/>
        </p:nvSpPr>
        <p:spPr>
          <a:xfrm>
            <a:off x="179512" y="476672"/>
            <a:ext cx="7405425" cy="523220"/>
          </a:xfrm>
          <a:prstGeom prst="rect">
            <a:avLst/>
          </a:prstGeom>
          <a:noFill/>
        </p:spPr>
        <p:txBody>
          <a:bodyPr wrap="none" rtlCol="0">
            <a:spAutoFit/>
          </a:bodyPr>
          <a:lstStyle/>
          <a:p>
            <a:r>
              <a:rPr lang="en-AU" sz="2800" b="1" i="1" dirty="0" smtClean="0"/>
              <a:t>The Merry Widow </a:t>
            </a:r>
            <a:r>
              <a:rPr lang="en-AU" sz="2800" b="1" dirty="0" smtClean="0"/>
              <a:t>Sydney – </a:t>
            </a:r>
            <a:r>
              <a:rPr lang="en-AU" sz="2000" b="1" dirty="0" smtClean="0"/>
              <a:t>performance capacity trends</a:t>
            </a:r>
            <a:endParaRPr lang="en-AU" sz="2000" b="1" dirty="0"/>
          </a:p>
        </p:txBody>
      </p:sp>
      <p:graphicFrame>
        <p:nvGraphicFramePr>
          <p:cNvPr id="7" name="Table 6"/>
          <p:cNvGraphicFramePr>
            <a:graphicFrameLocks noGrp="1"/>
          </p:cNvGraphicFramePr>
          <p:nvPr/>
        </p:nvGraphicFramePr>
        <p:xfrm>
          <a:off x="1259624" y="1396986"/>
          <a:ext cx="6264703" cy="4768317"/>
        </p:xfrm>
        <a:graphic>
          <a:graphicData uri="http://schemas.openxmlformats.org/drawingml/2006/table">
            <a:tbl>
              <a:tblPr/>
              <a:tblGrid>
                <a:gridCol w="191469"/>
                <a:gridCol w="201544"/>
                <a:gridCol w="191469"/>
                <a:gridCol w="107490"/>
                <a:gridCol w="191469"/>
                <a:gridCol w="107490"/>
                <a:gridCol w="191469"/>
                <a:gridCol w="107490"/>
                <a:gridCol w="191469"/>
                <a:gridCol w="107490"/>
                <a:gridCol w="191469"/>
                <a:gridCol w="107490"/>
                <a:gridCol w="191469"/>
                <a:gridCol w="107490"/>
                <a:gridCol w="191469"/>
                <a:gridCol w="107490"/>
                <a:gridCol w="191469"/>
                <a:gridCol w="107490"/>
                <a:gridCol w="191469"/>
                <a:gridCol w="107490"/>
                <a:gridCol w="191469"/>
                <a:gridCol w="107490"/>
                <a:gridCol w="191469"/>
                <a:gridCol w="107490"/>
                <a:gridCol w="191469"/>
                <a:gridCol w="107490"/>
                <a:gridCol w="191469"/>
                <a:gridCol w="107490"/>
                <a:gridCol w="191469"/>
                <a:gridCol w="107490"/>
                <a:gridCol w="191469"/>
                <a:gridCol w="107490"/>
                <a:gridCol w="191469"/>
                <a:gridCol w="107490"/>
                <a:gridCol w="191469"/>
                <a:gridCol w="107490"/>
                <a:gridCol w="191469"/>
                <a:gridCol w="107490"/>
                <a:gridCol w="191469"/>
                <a:gridCol w="107490"/>
                <a:gridCol w="191469"/>
              </a:tblGrid>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FFFF0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FFFF0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92D05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92D05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FFFF0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92D05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92D05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FFFF0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92D05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92D05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92D05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92D05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92D05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0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92D05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92D05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92D05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92D05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92D05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92D05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92D05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FFFF0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92D05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92D05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5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FFFF0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92D05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92D05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92D05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00B05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00B05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00B0F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00B0F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C0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00B0F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00B0F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00B0F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00B0F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00B0F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0070C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0070C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1"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ctr" fontAlgn="b"/>
                      <a:r>
                        <a:rPr lang="en-AU" sz="500" b="1" i="0" u="none" strike="noStrike">
                          <a:solidFill>
                            <a:srgbClr val="E46D0A"/>
                          </a:solidFill>
                          <a:latin typeface="Franklin Gothic Book"/>
                        </a:rPr>
                        <a:t> </a:t>
                      </a:r>
                    </a:p>
                  </a:txBody>
                  <a:tcPr marL="4384" marR="4384" marT="4384" marB="0" anchor="b">
                    <a:lnL>
                      <a:noFill/>
                    </a:lnL>
                    <a:lnR>
                      <a:noFill/>
                    </a:lnR>
                    <a:lnT>
                      <a:noFill/>
                    </a:lnT>
                    <a:lnB>
                      <a:noFill/>
                    </a:lnB>
                    <a:solidFill>
                      <a:srgbClr val="0070C0"/>
                    </a:solidFill>
                  </a:tcPr>
                </a:tc>
                <a:tc>
                  <a:txBody>
                    <a:bodyPr/>
                    <a:lstStyle/>
                    <a:p>
                      <a:pPr algn="ctr" fontAlgn="b"/>
                      <a:endParaRPr lang="en-AU" sz="500" b="1" i="0" u="none" strike="noStrike">
                        <a:solidFill>
                          <a:srgbClr val="E46D0A"/>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Franklin Gothic Book"/>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Franklin Gothic Book"/>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8DB4E3"/>
                          </a:solidFill>
                          <a:latin typeface="Franklin Gothic Book"/>
                        </a:rPr>
                        <a:t> </a:t>
                      </a:r>
                    </a:p>
                  </a:txBody>
                  <a:tcPr marL="4384" marR="4384" marT="4384" marB="0" anchor="b">
                    <a:lnL>
                      <a:noFill/>
                    </a:lnL>
                    <a:lnR>
                      <a:noFill/>
                    </a:lnR>
                    <a:lnT>
                      <a:noFill/>
                    </a:lnT>
                    <a:lnB>
                      <a:noFill/>
                    </a:lnB>
                    <a:solidFill>
                      <a:srgbClr val="002060"/>
                    </a:solidFill>
                  </a:tcPr>
                </a:tc>
                <a:tc>
                  <a:txBody>
                    <a:bodyPr/>
                    <a:lstStyle/>
                    <a:p>
                      <a:pPr algn="l" fontAlgn="b"/>
                      <a:endParaRPr lang="en-AU" sz="500" b="1" i="0" u="none" strike="noStrike">
                        <a:solidFill>
                          <a:srgbClr val="8DB4E3"/>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8DB4E3"/>
                          </a:solidFill>
                          <a:latin typeface="Franklin Gothic Book"/>
                        </a:rPr>
                        <a:t> </a:t>
                      </a:r>
                    </a:p>
                  </a:txBody>
                  <a:tcPr marL="4384" marR="4384" marT="4384" marB="0" anchor="b">
                    <a:lnL>
                      <a:noFill/>
                    </a:lnL>
                    <a:lnR>
                      <a:noFill/>
                    </a:lnR>
                    <a:lnT>
                      <a:noFill/>
                    </a:lnT>
                    <a:lnB>
                      <a:noFill/>
                    </a:lnB>
                    <a:solidFill>
                      <a:srgbClr val="002060"/>
                    </a:solidFill>
                  </a:tcPr>
                </a:tc>
                <a:tc>
                  <a:txBody>
                    <a:bodyPr/>
                    <a:lstStyle/>
                    <a:p>
                      <a:pPr algn="l" fontAlgn="b"/>
                      <a:endParaRPr lang="en-AU" sz="500" b="1" i="0" u="none" strike="noStrike">
                        <a:solidFill>
                          <a:srgbClr val="8DB4E3"/>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8DB4E3"/>
                          </a:solidFill>
                          <a:latin typeface="Franklin Gothic Book"/>
                        </a:rPr>
                        <a:t> </a:t>
                      </a:r>
                    </a:p>
                  </a:txBody>
                  <a:tcPr marL="4384" marR="4384" marT="4384" marB="0" anchor="b">
                    <a:lnL>
                      <a:noFill/>
                    </a:lnL>
                    <a:lnR>
                      <a:noFill/>
                    </a:lnR>
                    <a:lnT>
                      <a:noFill/>
                    </a:lnT>
                    <a:lnB>
                      <a:noFill/>
                    </a:lnB>
                    <a:solidFill>
                      <a:srgbClr val="002060"/>
                    </a:solidFill>
                  </a:tcPr>
                </a:tc>
                <a:tc>
                  <a:txBody>
                    <a:bodyPr/>
                    <a:lstStyle/>
                    <a:p>
                      <a:pPr algn="l" fontAlgn="b"/>
                      <a:endParaRPr lang="en-AU" sz="500" b="1" i="0" u="none" strike="noStrike">
                        <a:solidFill>
                          <a:srgbClr val="8DB4E3"/>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8DB4E3"/>
                          </a:solidFill>
                          <a:latin typeface="Franklin Gothic Book"/>
                        </a:rPr>
                        <a:t> </a:t>
                      </a:r>
                    </a:p>
                  </a:txBody>
                  <a:tcPr marL="4384" marR="4384" marT="4384" marB="0" anchor="b">
                    <a:lnL>
                      <a:noFill/>
                    </a:lnL>
                    <a:lnR>
                      <a:noFill/>
                    </a:lnR>
                    <a:lnT>
                      <a:noFill/>
                    </a:lnT>
                    <a:lnB>
                      <a:noFill/>
                    </a:lnB>
                    <a:solidFill>
                      <a:srgbClr val="002060"/>
                    </a:solidFill>
                  </a:tcPr>
                </a:tc>
                <a:tc>
                  <a:txBody>
                    <a:bodyPr/>
                    <a:lstStyle/>
                    <a:p>
                      <a:pPr algn="l" fontAlgn="b"/>
                      <a:endParaRPr lang="en-AU" sz="500" b="1" i="0" u="none" strike="noStrike">
                        <a:solidFill>
                          <a:srgbClr val="8DB4E3"/>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206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8DB4E3"/>
                          </a:solidFill>
                          <a:latin typeface="Franklin Gothic Book"/>
                        </a:rPr>
                        <a:t> </a:t>
                      </a:r>
                    </a:p>
                  </a:txBody>
                  <a:tcPr marL="4384" marR="4384" marT="4384" marB="0" anchor="b">
                    <a:lnL>
                      <a:noFill/>
                    </a:lnL>
                    <a:lnR>
                      <a:noFill/>
                    </a:lnR>
                    <a:lnT>
                      <a:noFill/>
                    </a:lnT>
                    <a:lnB>
                      <a:noFill/>
                    </a:lnB>
                    <a:solidFill>
                      <a:srgbClr val="002060"/>
                    </a:solidFill>
                  </a:tcPr>
                </a:tc>
                <a:tc>
                  <a:txBody>
                    <a:bodyPr/>
                    <a:lstStyle/>
                    <a:p>
                      <a:pPr algn="l" fontAlgn="b"/>
                      <a:endParaRPr lang="en-AU" sz="500" b="1" i="0" u="none" strike="noStrike">
                        <a:solidFill>
                          <a:srgbClr val="8DB4E3"/>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8DB4E3"/>
                          </a:solidFill>
                          <a:latin typeface="Franklin Gothic Book"/>
                        </a:rPr>
                        <a:t> </a:t>
                      </a:r>
                    </a:p>
                  </a:txBody>
                  <a:tcPr marL="4384" marR="4384" marT="4384" marB="0" anchor="b">
                    <a:lnL>
                      <a:noFill/>
                    </a:lnL>
                    <a:lnR>
                      <a:noFill/>
                    </a:lnR>
                    <a:lnT>
                      <a:noFill/>
                    </a:lnT>
                    <a:lnB>
                      <a:noFill/>
                    </a:lnB>
                    <a:solidFill>
                      <a:srgbClr val="002060"/>
                    </a:solidFill>
                  </a:tcPr>
                </a:tc>
                <a:tc>
                  <a:txBody>
                    <a:bodyPr/>
                    <a:lstStyle/>
                    <a:p>
                      <a:pPr algn="l" fontAlgn="b"/>
                      <a:endParaRPr lang="en-AU" sz="500" b="1" i="0" u="none" strike="noStrike">
                        <a:solidFill>
                          <a:srgbClr val="8DB4E3"/>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B0F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8DB4E3"/>
                          </a:solidFill>
                          <a:latin typeface="Franklin Gothic Book"/>
                        </a:rPr>
                        <a:t> </a:t>
                      </a:r>
                    </a:p>
                  </a:txBody>
                  <a:tcPr marL="4384" marR="4384" marT="4384" marB="0" anchor="b">
                    <a:lnL>
                      <a:noFill/>
                    </a:lnL>
                    <a:lnR>
                      <a:noFill/>
                    </a:lnR>
                    <a:lnT>
                      <a:noFill/>
                    </a:lnT>
                    <a:lnB>
                      <a:noFill/>
                    </a:lnB>
                    <a:solidFill>
                      <a:srgbClr val="002060"/>
                    </a:solidFill>
                  </a:tcPr>
                </a:tc>
                <a:tc>
                  <a:txBody>
                    <a:bodyPr/>
                    <a:lstStyle/>
                    <a:p>
                      <a:pPr algn="l" fontAlgn="b"/>
                      <a:endParaRPr lang="en-AU" sz="500" b="1" i="0" u="none" strike="noStrike">
                        <a:solidFill>
                          <a:srgbClr val="8DB4E3"/>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95675">
                <a:tc>
                  <a:txBody>
                    <a:bodyPr/>
                    <a:lstStyle/>
                    <a:p>
                      <a:pPr algn="l" fontAlgn="b"/>
                      <a:r>
                        <a:rPr lang="en-AU" sz="500" b="0" i="0" u="none" strike="noStrike">
                          <a:solidFill>
                            <a:srgbClr val="000000"/>
                          </a:solidFill>
                          <a:latin typeface="Calibri"/>
                        </a:rPr>
                        <a:t> </a:t>
                      </a:r>
                    </a:p>
                  </a:txBody>
                  <a:tcPr marL="4384" marR="4384" marT="4384" marB="0" anchor="b">
                    <a:lnL>
                      <a:noFill/>
                    </a:lnL>
                    <a:lnR w="6350" cap="flat" cmpd="sng" algn="ctr">
                      <a:solidFill>
                        <a:srgbClr val="000000"/>
                      </a:solidFill>
                      <a:prstDash val="solid"/>
                      <a:round/>
                      <a:headEnd type="none" w="med" len="med"/>
                      <a:tailEnd type="none" w="med" len="med"/>
                    </a:lnR>
                    <a:lnT>
                      <a:noFill/>
                    </a:lnT>
                    <a:lnB>
                      <a:noFill/>
                    </a:lnB>
                    <a:solidFill>
                      <a:srgbClr val="0070C0"/>
                    </a:solidFill>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w="6350" cap="flat" cmpd="sng" algn="ctr">
                      <a:solidFill>
                        <a:srgbClr val="000000"/>
                      </a:solidFill>
                      <a:prstDash val="solid"/>
                      <a:round/>
                      <a:headEnd type="none" w="med" len="med"/>
                      <a:tailEnd type="none" w="med" len="med"/>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8DB4E3"/>
                          </a:solidFill>
                          <a:latin typeface="Franklin Gothic Book"/>
                        </a:rPr>
                        <a:t> </a:t>
                      </a:r>
                    </a:p>
                  </a:txBody>
                  <a:tcPr marL="4384" marR="4384" marT="4384" marB="0" anchor="b">
                    <a:lnL>
                      <a:noFill/>
                    </a:lnL>
                    <a:lnR>
                      <a:noFill/>
                    </a:lnR>
                    <a:lnT>
                      <a:noFill/>
                    </a:lnT>
                    <a:lnB>
                      <a:noFill/>
                    </a:lnB>
                    <a:solidFill>
                      <a:srgbClr val="002060"/>
                    </a:solidFill>
                  </a:tcPr>
                </a:tc>
                <a:tc>
                  <a:txBody>
                    <a:bodyPr/>
                    <a:lstStyle/>
                    <a:p>
                      <a:pPr algn="l" fontAlgn="b"/>
                      <a:endParaRPr lang="en-AU" sz="500" b="1" i="0" u="none" strike="noStrike">
                        <a:solidFill>
                          <a:srgbClr val="8DB4E3"/>
                        </a:solidFill>
                        <a:latin typeface="Franklin Gothic Book"/>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FFFF0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F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B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92D05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0070C0"/>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0" i="0" u="none" strike="noStrike">
                          <a:solidFill>
                            <a:srgbClr val="000000"/>
                          </a:solidFill>
                          <a:latin typeface="Calibri"/>
                        </a:rPr>
                        <a:t> </a:t>
                      </a:r>
                    </a:p>
                  </a:txBody>
                  <a:tcPr marL="4384" marR="4384" marT="4384" marB="0" anchor="b">
                    <a:lnL>
                      <a:noFill/>
                    </a:lnL>
                    <a:lnR>
                      <a:noFill/>
                    </a:lnR>
                    <a:lnT>
                      <a:noFill/>
                    </a:lnT>
                    <a:lnB>
                      <a:noFill/>
                    </a:lnB>
                    <a:solidFill>
                      <a:srgbClr val="7030A0"/>
                    </a:solidFill>
                  </a:tcPr>
                </a:tc>
              </a:tr>
              <a:tr h="367267">
                <a:tc>
                  <a:txBody>
                    <a:bodyPr/>
                    <a:lstStyle/>
                    <a:p>
                      <a:pPr algn="l" fontAlgn="b"/>
                      <a:r>
                        <a:rPr lang="en-AU" sz="500" b="1" i="0" u="none" strike="noStrike">
                          <a:solidFill>
                            <a:srgbClr val="000000"/>
                          </a:solidFill>
                          <a:latin typeface="Calibri"/>
                        </a:rPr>
                        <a:t>Overall</a:t>
                      </a:r>
                    </a:p>
                  </a:txBody>
                  <a:tcPr marL="4384" marR="4384" marT="4384" marB="0" anchor="b">
                    <a:lnL>
                      <a:noFill/>
                    </a:lnL>
                    <a:lnR>
                      <a:noFill/>
                    </a:lnR>
                    <a:lnT>
                      <a:noFill/>
                    </a:lnT>
                    <a:lnB>
                      <a:noFill/>
                    </a:lnB>
                    <a:solidFill>
                      <a:srgbClr val="BFBFBF"/>
                    </a:solidFill>
                  </a:tcPr>
                </a:tc>
                <a:tc>
                  <a:txBody>
                    <a:bodyPr/>
                    <a:lstStyle/>
                    <a:p>
                      <a:pPr algn="l" fontAlgn="b"/>
                      <a:endParaRPr lang="en-AU" sz="500" b="0" i="0" u="none" strike="noStrike">
                        <a:solidFill>
                          <a:srgbClr val="000000"/>
                        </a:solidFill>
                        <a:latin typeface="Calibri"/>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Thur</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Fr</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Sat</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Sat</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Mon</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Tues</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Wed</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Wed</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Thur</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Fri</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Sat </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Sat</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Mon</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Tues</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Wed</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Thur</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Fri</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Sat</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a:solidFill>
                            <a:srgbClr val="000000"/>
                          </a:solidFill>
                          <a:latin typeface="Franklin Gothic Book"/>
                        </a:rPr>
                        <a:t>Sat</a:t>
                      </a:r>
                    </a:p>
                  </a:txBody>
                  <a:tcPr marL="4384" marR="4384" marT="4384" marB="0" anchor="b">
                    <a:lnL>
                      <a:noFill/>
                    </a:lnL>
                    <a:lnR>
                      <a:noFill/>
                    </a:lnR>
                    <a:lnT>
                      <a:noFill/>
                    </a:lnT>
                    <a:lnB>
                      <a:noFill/>
                    </a:lnB>
                    <a:solidFill>
                      <a:srgbClr val="BFBFBF"/>
                    </a:solidFill>
                  </a:tcPr>
                </a:tc>
                <a:tc>
                  <a:txBody>
                    <a:bodyPr/>
                    <a:lstStyle/>
                    <a:p>
                      <a:pPr algn="l" fontAlgn="b"/>
                      <a:endParaRPr lang="en-AU" sz="500" b="1" i="0" u="none" strike="noStrike">
                        <a:solidFill>
                          <a:srgbClr val="000000"/>
                        </a:solidFill>
                        <a:latin typeface="Franklin Gothic Book"/>
                      </a:endParaRPr>
                    </a:p>
                  </a:txBody>
                  <a:tcPr marL="4384" marR="4384" marT="4384" marB="0" anchor="b">
                    <a:lnL>
                      <a:noFill/>
                    </a:lnL>
                    <a:lnR>
                      <a:noFill/>
                    </a:lnR>
                    <a:lnT>
                      <a:noFill/>
                    </a:lnT>
                    <a:lnB>
                      <a:noFill/>
                    </a:lnB>
                  </a:tcPr>
                </a:tc>
                <a:tc>
                  <a:txBody>
                    <a:bodyPr/>
                    <a:lstStyle/>
                    <a:p>
                      <a:pPr algn="l" fontAlgn="b"/>
                      <a:r>
                        <a:rPr lang="en-AU" sz="500" b="1" i="0" u="none" strike="noStrike" dirty="0">
                          <a:solidFill>
                            <a:srgbClr val="000000"/>
                          </a:solidFill>
                          <a:latin typeface="Franklin Gothic Book"/>
                        </a:rPr>
                        <a:t>Mon</a:t>
                      </a:r>
                    </a:p>
                  </a:txBody>
                  <a:tcPr marL="4384" marR="4384" marT="4384" marB="0" anchor="b">
                    <a:lnL>
                      <a:noFill/>
                    </a:lnL>
                    <a:lnR>
                      <a:noFill/>
                    </a:lnR>
                    <a:lnT>
                      <a:noFill/>
                    </a:lnT>
                    <a:lnB>
                      <a:noFill/>
                    </a:lnB>
                    <a:solidFill>
                      <a:srgbClr val="BFBFBF"/>
                    </a:solidFill>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0.tmp"/>
          <p:cNvPicPr>
            <a:picLocks noChangeAspect="1"/>
          </p:cNvPicPr>
          <p:nvPr/>
        </p:nvPicPr>
        <p:blipFill>
          <a:blip r:embed="rId3" cstate="print"/>
          <a:stretch>
            <a:fillRect/>
          </a:stretch>
        </p:blipFill>
        <p:spPr>
          <a:xfrm>
            <a:off x="0" y="0"/>
            <a:ext cx="9144000" cy="6858000"/>
          </a:xfrm>
          <a:prstGeom prst="rect">
            <a:avLst/>
          </a:prstGeom>
        </p:spPr>
      </p:pic>
      <p:pic>
        <p:nvPicPr>
          <p:cNvPr id="13313" name="Picture 1"/>
          <p:cNvPicPr>
            <a:picLocks noChangeAspect="1" noChangeArrowheads="1"/>
          </p:cNvPicPr>
          <p:nvPr/>
        </p:nvPicPr>
        <p:blipFill>
          <a:blip r:embed="rId4" cstate="print"/>
          <a:srcRect/>
          <a:stretch>
            <a:fillRect/>
          </a:stretch>
        </p:blipFill>
        <p:spPr bwMode="auto">
          <a:xfrm>
            <a:off x="611560" y="418613"/>
            <a:ext cx="8064896" cy="591514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2.tmp"/>
          <p:cNvPicPr>
            <a:picLocks noChangeAspect="1"/>
          </p:cNvPicPr>
          <p:nvPr/>
        </p:nvPicPr>
        <p:blipFill>
          <a:blip r:embed="rId3" cstate="print"/>
          <a:stretch>
            <a:fillRect/>
          </a:stretch>
        </p:blipFill>
        <p:spPr>
          <a:xfrm>
            <a:off x="0" y="0"/>
            <a:ext cx="9144000" cy="6858000"/>
          </a:xfrm>
          <a:prstGeom prst="rect">
            <a:avLst/>
          </a:prstGeom>
        </p:spPr>
      </p:pic>
      <p:sp>
        <p:nvSpPr>
          <p:cNvPr id="11265" name="Rectangle 1"/>
          <p:cNvSpPr>
            <a:spLocks noChangeArrowheads="1"/>
          </p:cNvSpPr>
          <p:nvPr/>
        </p:nvSpPr>
        <p:spPr bwMode="auto">
          <a:xfrm>
            <a:off x="323528" y="1603394"/>
            <a:ext cx="7272808" cy="38010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buClrTx/>
              <a:buSzTx/>
              <a:buFontTx/>
              <a:buNone/>
              <a:tabLst/>
            </a:pPr>
            <a:r>
              <a:rPr kumimoji="0" lang="en-AU" sz="2800" b="1" i="0" u="none" strike="noStrike" cap="none" normalizeH="0" baseline="0" dirty="0" smtClean="0">
                <a:ln>
                  <a:noFill/>
                </a:ln>
                <a:solidFill>
                  <a:schemeClr val="tx1"/>
                </a:solidFill>
                <a:effectLst/>
                <a:latin typeface="+mj-lt"/>
                <a:ea typeface="Calibri" pitchFamily="34" charset="0"/>
                <a:cs typeface="Times New Roman" pitchFamily="18" charset="0"/>
              </a:rPr>
              <a:t>Phase 2 </a:t>
            </a:r>
          </a:p>
          <a:p>
            <a:pPr marL="0" marR="0" lvl="0" indent="0" algn="l" defTabSz="914400" rtl="0" eaLnBrk="1" fontAlgn="base" latinLnBrk="0" hangingPunct="1">
              <a:lnSpc>
                <a:spcPct val="100000"/>
              </a:lnSpc>
              <a:buClrTx/>
              <a:buSzTx/>
              <a:buFontTx/>
              <a:buNone/>
              <a:tabLst/>
            </a:pPr>
            <a:r>
              <a:rPr lang="en-AU" sz="2800" b="1" dirty="0" smtClean="0">
                <a:latin typeface="+mj-lt"/>
                <a:ea typeface="Calibri" pitchFamily="34" charset="0"/>
                <a:cs typeface="Times New Roman" pitchFamily="18" charset="0"/>
              </a:rPr>
              <a:t>P</a:t>
            </a:r>
            <a:r>
              <a:rPr kumimoji="0" lang="en-AU" sz="2800" b="1" i="0" u="none" strike="noStrike" cap="none" normalizeH="0" baseline="0" dirty="0" smtClean="0">
                <a:ln>
                  <a:noFill/>
                </a:ln>
                <a:solidFill>
                  <a:schemeClr val="tx1"/>
                </a:solidFill>
                <a:effectLst/>
                <a:latin typeface="+mj-lt"/>
                <a:ea typeface="Calibri" pitchFamily="34" charset="0"/>
                <a:cs typeface="Times New Roman" pitchFamily="18" charset="0"/>
              </a:rPr>
              <a:t>er performance demand based pricing </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u="none" strike="noStrike" cap="none" normalizeH="0" baseline="0" dirty="0" smtClean="0">
                <a:ln>
                  <a:noFill/>
                </a:ln>
                <a:solidFill>
                  <a:schemeClr val="tx1"/>
                </a:solidFill>
                <a:effectLst/>
                <a:latin typeface="+mj-lt"/>
                <a:ea typeface="Calibri" pitchFamily="34" charset="0"/>
                <a:cs typeface="Times New Roman" pitchFamily="18" charset="0"/>
              </a:rPr>
              <a:t>Monitoring and performance maintenance</a:t>
            </a: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Move to a 10%/$10 demand model</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Modelling suggests just under 190 adjustments </a:t>
            </a: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More than ever, venue support vital</a:t>
            </a:r>
            <a:endParaRPr kumimoji="0" lang="en-AU" sz="2800"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Communication refinement</a:t>
            </a:r>
            <a:endParaRPr kumimoji="0" lang="en-AU" sz="2800" b="0" i="0" u="none" strike="noStrike" cap="none" normalizeH="0" baseline="0" dirty="0" smtClean="0">
              <a:ln>
                <a:noFill/>
              </a:ln>
              <a:solidFill>
                <a:schemeClr val="tx1"/>
              </a:solidFill>
              <a:effectLst/>
              <a:latin typeface="+mj-lt"/>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2" name="Picture 1"/>
          <p:cNvPicPr/>
          <p:nvPr/>
        </p:nvPicPr>
        <p:blipFill>
          <a:blip r:embed="rId2" cstate="print"/>
          <a:srcRect/>
          <a:stretch>
            <a:fillRect/>
          </a:stretch>
        </p:blipFill>
        <p:spPr bwMode="auto">
          <a:xfrm>
            <a:off x="1938337" y="161925"/>
            <a:ext cx="5267325" cy="6534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2" name="Picture 1"/>
          <p:cNvPicPr/>
          <p:nvPr/>
        </p:nvPicPr>
        <p:blipFill>
          <a:blip r:embed="rId2" cstate="print"/>
          <a:srcRect/>
          <a:stretch>
            <a:fillRect/>
          </a:stretch>
        </p:blipFill>
        <p:spPr bwMode="auto">
          <a:xfrm>
            <a:off x="1909762" y="95250"/>
            <a:ext cx="5324475" cy="6667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4.tmp"/>
          <p:cNvPicPr>
            <a:picLocks noChangeAspect="1"/>
          </p:cNvPicPr>
          <p:nvPr/>
        </p:nvPicPr>
        <p:blipFill>
          <a:blip r:embed="rId3" cstate="print"/>
          <a:stretch>
            <a:fillRect/>
          </a:stretch>
        </p:blipFill>
        <p:spPr>
          <a:xfrm>
            <a:off x="0" y="0"/>
            <a:ext cx="9144000" cy="6858000"/>
          </a:xfrm>
          <a:prstGeom prst="rect">
            <a:avLst/>
          </a:prstGeom>
        </p:spPr>
      </p:pic>
      <p:sp>
        <p:nvSpPr>
          <p:cNvPr id="9218" name="Rectangle 2"/>
          <p:cNvSpPr>
            <a:spLocks noChangeArrowheads="1"/>
          </p:cNvSpPr>
          <p:nvPr/>
        </p:nvSpPr>
        <p:spPr bwMode="auto">
          <a:xfrm>
            <a:off x="179512" y="1700808"/>
            <a:ext cx="6984776" cy="22775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ts val="600"/>
              </a:spcBef>
              <a:spcAft>
                <a:spcPts val="600"/>
              </a:spcAft>
              <a:buClrTx/>
              <a:buSzTx/>
              <a:tabLst/>
            </a:pPr>
            <a:r>
              <a:rPr kumimoji="0" lang="en-AU" sz="2800" b="1" i="0" u="none" strike="noStrike" cap="none" normalizeH="0" baseline="0" dirty="0" smtClean="0">
                <a:ln>
                  <a:noFill/>
                </a:ln>
                <a:solidFill>
                  <a:schemeClr val="tx1"/>
                </a:solidFill>
                <a:effectLst/>
                <a:latin typeface="+mj-lt"/>
                <a:ea typeface="Calibri" pitchFamily="34" charset="0"/>
                <a:cs typeface="Times New Roman" pitchFamily="18" charset="0"/>
              </a:rPr>
              <a:t>Key messages for our sales staff  </a:t>
            </a:r>
            <a:endParaRPr lang="en-AU" sz="2800" b="1" dirty="0" smtClean="0">
              <a:latin typeface="+mj-lt"/>
              <a:cs typeface="Arial" pitchFamily="34" charset="0"/>
            </a:endParaRPr>
          </a:p>
          <a:p>
            <a:pPr marL="0" marR="0" lvl="0" indent="0" algn="l" defTabSz="914400" rtl="0" eaLnBrk="1" fontAlgn="base" latinLnBrk="0" hangingPunct="1">
              <a:lnSpc>
                <a:spcPct val="100000"/>
              </a:lnSpc>
              <a:spcBef>
                <a:spcPts val="600"/>
              </a:spcBef>
              <a:spcAft>
                <a:spcPts val="600"/>
              </a:spcAft>
              <a:buClrTx/>
              <a:buSzTx/>
              <a:buFont typeface="Arial" pitchFamily="34" charset="0"/>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TAB operates in a demand situation</a:t>
            </a:r>
          </a:p>
          <a:p>
            <a:pPr marL="0" marR="0" lvl="0" indent="0" algn="l" defTabSz="914400" rtl="0" eaLnBrk="1" fontAlgn="base" latinLnBrk="0" hangingPunct="1">
              <a:lnSpc>
                <a:spcPct val="100000"/>
              </a:lnSpc>
              <a:spcBef>
                <a:spcPts val="600"/>
              </a:spcBef>
              <a:spcAft>
                <a:spcPts val="600"/>
              </a:spcAft>
              <a:buClrTx/>
              <a:buSzTx/>
              <a:buFont typeface="Arial" pitchFamily="34" charset="0"/>
              <a:buChar char="•"/>
              <a:tabLst/>
            </a:pP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 Buy now to secure the best price</a:t>
            </a:r>
          </a:p>
          <a:p>
            <a:pPr marL="0" marR="0" lvl="0" indent="0" algn="l" defTabSz="914400" rtl="0" eaLnBrk="1" fontAlgn="base" latinLnBrk="0" hangingPunct="1">
              <a:lnSpc>
                <a:spcPct val="100000"/>
              </a:lnSpc>
              <a:spcBef>
                <a:spcPts val="600"/>
              </a:spcBef>
              <a:spcAft>
                <a:spcPts val="600"/>
              </a:spcAft>
              <a:buClrTx/>
              <a:buSzTx/>
              <a:buFont typeface="Arial" pitchFamily="34" charset="0"/>
              <a:buChar char="•"/>
              <a:tabLst/>
            </a:pPr>
            <a:r>
              <a:rPr lang="en-AU" sz="2800" dirty="0" smtClean="0">
                <a:latin typeface="+mj-lt"/>
                <a:ea typeface="Calibri" pitchFamily="34" charset="0"/>
                <a:cs typeface="Times New Roman" pitchFamily="18" charset="0"/>
              </a:rPr>
              <a:t> </a:t>
            </a:r>
            <a:r>
              <a:rPr kumimoji="0" lang="en-AU" sz="2800" b="0" i="0" u="none" strike="noStrike" cap="none" normalizeH="0" baseline="0" dirty="0" smtClean="0">
                <a:ln>
                  <a:noFill/>
                </a:ln>
                <a:solidFill>
                  <a:schemeClr val="tx1"/>
                </a:solidFill>
                <a:effectLst/>
                <a:latin typeface="+mj-lt"/>
                <a:ea typeface="Calibri" pitchFamily="34" charset="0"/>
                <a:cs typeface="Times New Roman" pitchFamily="18" charset="0"/>
              </a:rPr>
              <a:t>Reiterate prices are subject to change</a:t>
            </a:r>
            <a:r>
              <a:rPr kumimoji="0" lang="en-AU" sz="2800" b="0" i="0" u="none" strike="noStrike" cap="none" normalizeH="0" baseline="0" dirty="0" smtClean="0">
                <a:ln>
                  <a:noFill/>
                </a:ln>
                <a:solidFill>
                  <a:schemeClr val="tx1"/>
                </a:solidFill>
                <a:effectLst/>
                <a:latin typeface="+mj-lt"/>
                <a:cs typeface="Arial" pitchFamily="34" charset="0"/>
              </a:rPr>
              <a:t>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2" name="Picture 1"/>
          <p:cNvPicPr/>
          <p:nvPr/>
        </p:nvPicPr>
        <p:blipFill>
          <a:blip r:embed="rId3" cstate="print"/>
          <a:srcRect/>
          <a:stretch>
            <a:fillRect/>
          </a:stretch>
        </p:blipFill>
        <p:spPr bwMode="auto">
          <a:xfrm>
            <a:off x="539552" y="476672"/>
            <a:ext cx="8136904" cy="5832648"/>
          </a:xfrm>
          <a:prstGeom prst="rect">
            <a:avLst/>
          </a:prstGeom>
          <a:noFill/>
          <a:ln w="9525">
            <a:noFill/>
            <a:miter lim="800000"/>
            <a:headEnd/>
            <a:tailEnd/>
          </a:ln>
        </p:spPr>
      </p:pic>
      <p:sp>
        <p:nvSpPr>
          <p:cNvPr id="3" name="Left Arrow 2"/>
          <p:cNvSpPr/>
          <p:nvPr/>
        </p:nvSpPr>
        <p:spPr>
          <a:xfrm>
            <a:off x="7524328" y="2060848"/>
            <a:ext cx="720080" cy="216024"/>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 name="Left Arrow 3"/>
          <p:cNvSpPr/>
          <p:nvPr/>
        </p:nvSpPr>
        <p:spPr>
          <a:xfrm>
            <a:off x="2915816" y="1700808"/>
            <a:ext cx="720080" cy="216024"/>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Left Arrow 4"/>
          <p:cNvSpPr/>
          <p:nvPr/>
        </p:nvSpPr>
        <p:spPr>
          <a:xfrm>
            <a:off x="2915816" y="2132856"/>
            <a:ext cx="720080" cy="216024"/>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6" name="Left Arrow 5"/>
          <p:cNvSpPr/>
          <p:nvPr/>
        </p:nvSpPr>
        <p:spPr>
          <a:xfrm>
            <a:off x="2915816" y="2564904"/>
            <a:ext cx="720080" cy="216024"/>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Left Arrow 6"/>
          <p:cNvSpPr/>
          <p:nvPr/>
        </p:nvSpPr>
        <p:spPr>
          <a:xfrm>
            <a:off x="2915816" y="2996952"/>
            <a:ext cx="720080" cy="216024"/>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2" name="Picture 1"/>
          <p:cNvPicPr/>
          <p:nvPr/>
        </p:nvPicPr>
        <p:blipFill>
          <a:blip r:embed="rId3" cstate="print"/>
          <a:srcRect/>
          <a:stretch>
            <a:fillRect/>
          </a:stretch>
        </p:blipFill>
        <p:spPr bwMode="auto">
          <a:xfrm>
            <a:off x="827584" y="188640"/>
            <a:ext cx="7560839" cy="6336703"/>
          </a:xfrm>
          <a:prstGeom prst="rect">
            <a:avLst/>
          </a:prstGeom>
          <a:noFill/>
          <a:ln w="9525">
            <a:noFill/>
            <a:miter lim="800000"/>
            <a:headEnd/>
            <a:tailEnd/>
          </a:ln>
        </p:spPr>
      </p:pic>
      <p:sp>
        <p:nvSpPr>
          <p:cNvPr id="3" name="Left Arrow 2"/>
          <p:cNvSpPr/>
          <p:nvPr/>
        </p:nvSpPr>
        <p:spPr>
          <a:xfrm rot="10800000">
            <a:off x="3203848" y="2420888"/>
            <a:ext cx="576064" cy="216024"/>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 name="Left Arrow 3"/>
          <p:cNvSpPr/>
          <p:nvPr/>
        </p:nvSpPr>
        <p:spPr>
          <a:xfrm rot="10800000">
            <a:off x="3203848" y="2636912"/>
            <a:ext cx="576064" cy="216024"/>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9.tmp"/>
          <p:cNvPicPr>
            <a:picLocks noChangeAspect="1"/>
          </p:cNvPicPr>
          <p:nvPr/>
        </p:nvPicPr>
        <p:blipFill>
          <a:blip r:embed="rId3" cstate="print"/>
          <a:stretch>
            <a:fillRect/>
          </a:stretch>
        </p:blipFill>
        <p:spPr>
          <a:xfrm>
            <a:off x="0" y="0"/>
            <a:ext cx="9144000" cy="6858000"/>
          </a:xfrm>
          <a:prstGeom prst="rect">
            <a:avLst/>
          </a:prstGeom>
        </p:spPr>
      </p:pic>
      <p:sp>
        <p:nvSpPr>
          <p:cNvPr id="6145" name="Rectangle 1"/>
          <p:cNvSpPr>
            <a:spLocks noChangeArrowheads="1"/>
          </p:cNvSpPr>
          <p:nvPr/>
        </p:nvSpPr>
        <p:spPr bwMode="auto">
          <a:xfrm>
            <a:off x="467544" y="1859339"/>
            <a:ext cx="7272808"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ts val="600"/>
              </a:spcBef>
              <a:spcAft>
                <a:spcPts val="600"/>
              </a:spcAft>
              <a:buClrTx/>
              <a:buSzTx/>
              <a:buFontTx/>
              <a:buNone/>
              <a:tabLst/>
            </a:pPr>
            <a:r>
              <a:rPr kumimoji="0" lang="en-AU" sz="2800" b="1" i="0" u="none" strike="noStrike" cap="none" normalizeH="0" baseline="0" dirty="0" smtClean="0">
                <a:ln>
                  <a:noFill/>
                </a:ln>
                <a:solidFill>
                  <a:schemeClr val="tx1"/>
                </a:solidFill>
                <a:effectLst/>
                <a:ea typeface="Calibri" pitchFamily="34" charset="0"/>
                <a:cs typeface="Times New Roman" pitchFamily="18" charset="0"/>
              </a:rPr>
              <a:t>Has it worked?</a:t>
            </a:r>
            <a:r>
              <a:rPr kumimoji="0" lang="en-AU" sz="2800" b="0" i="0" u="none" strike="noStrike" cap="none" normalizeH="0" baseline="0" dirty="0" smtClean="0">
                <a:ln>
                  <a:noFill/>
                </a:ln>
                <a:solidFill>
                  <a:schemeClr val="tx1"/>
                </a:solidFill>
                <a:effectLst/>
                <a:ea typeface="Calibri" pitchFamily="34" charset="0"/>
                <a:cs typeface="Times New Roman" pitchFamily="18" charset="0"/>
              </a:rPr>
              <a:t> </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Revenue certainly – but customer behaviour?</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dirty="0" smtClean="0">
                <a:ln>
                  <a:noFill/>
                </a:ln>
                <a:solidFill>
                  <a:schemeClr val="tx1"/>
                </a:solidFill>
                <a:effectLst/>
                <a:ea typeface="Calibri" pitchFamily="34" charset="0"/>
                <a:cs typeface="Times New Roman" pitchFamily="18" charset="0"/>
              </a:rPr>
              <a:t> </a:t>
            </a:r>
            <a:r>
              <a:rPr kumimoji="0" lang="en-AU" sz="2800" b="0" i="0" u="none" strike="noStrike" cap="none" normalizeH="0" baseline="0" dirty="0" smtClean="0">
                <a:ln>
                  <a:noFill/>
                </a:ln>
                <a:solidFill>
                  <a:schemeClr val="tx1"/>
                </a:solidFill>
                <a:effectLst/>
                <a:ea typeface="Calibri" pitchFamily="34" charset="0"/>
                <a:cs typeface="Times New Roman" pitchFamily="18" charset="0"/>
              </a:rPr>
              <a:t>Sydney season of Graeme Murphy’s </a:t>
            </a:r>
            <a:r>
              <a:rPr lang="en-AU" sz="2800" dirty="0" smtClean="0">
                <a:ea typeface="Calibri" pitchFamily="34" charset="0"/>
                <a:cs typeface="Times New Roman" pitchFamily="18" charset="0"/>
              </a:rPr>
              <a:t>             </a:t>
            </a:r>
            <a:r>
              <a:rPr kumimoji="0" lang="en-AU" sz="2800" b="0" i="1" u="none" strike="noStrike" cap="none" normalizeH="0" baseline="0" dirty="0" smtClean="0">
                <a:ln>
                  <a:noFill/>
                </a:ln>
                <a:solidFill>
                  <a:schemeClr val="tx1"/>
                </a:solidFill>
                <a:effectLst/>
                <a:ea typeface="Calibri" pitchFamily="34" charset="0"/>
                <a:cs typeface="Times New Roman" pitchFamily="18" charset="0"/>
              </a:rPr>
              <a:t>Romeo &amp; Juliet </a:t>
            </a:r>
            <a:r>
              <a:rPr kumimoji="0" lang="en-AU" sz="2800" b="0" u="none" strike="noStrike" cap="none" normalizeH="0" baseline="0" dirty="0" smtClean="0">
                <a:ln>
                  <a:noFill/>
                </a:ln>
                <a:solidFill>
                  <a:schemeClr val="tx1"/>
                </a:solidFill>
                <a:effectLst/>
                <a:ea typeface="Calibri" pitchFamily="34" charset="0"/>
                <a:cs typeface="Times New Roman" pitchFamily="18" charset="0"/>
              </a:rPr>
              <a:t>– sold out prior to opening</a:t>
            </a:r>
            <a:endParaRPr kumimoji="0" lang="en-AU" sz="2800" b="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2012 Sydney general public on sale demonstrated 23% increase on 2011</a:t>
            </a:r>
            <a:endParaRPr kumimoji="0" lang="en-AU" sz="28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E.tmp"/>
          <p:cNvPicPr>
            <a:picLocks noChangeAspect="1"/>
          </p:cNvPicPr>
          <p:nvPr/>
        </p:nvPicPr>
        <p:blipFill>
          <a:blip r:embed="rId2" cstate="print"/>
          <a:stretch>
            <a:fillRect/>
          </a:stretch>
        </p:blipFill>
        <p:spPr>
          <a:xfrm>
            <a:off x="0" y="0"/>
            <a:ext cx="9144000" cy="6858000"/>
          </a:xfrm>
          <a:prstGeom prst="rect">
            <a:avLst/>
          </a:prstGeom>
        </p:spPr>
      </p:pic>
      <p:sp>
        <p:nvSpPr>
          <p:cNvPr id="3" name="Rectangle 1"/>
          <p:cNvSpPr>
            <a:spLocks noChangeArrowheads="1"/>
          </p:cNvSpPr>
          <p:nvPr/>
        </p:nvSpPr>
        <p:spPr bwMode="auto">
          <a:xfrm>
            <a:off x="251520" y="332656"/>
            <a:ext cx="7128792" cy="57554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ts val="600"/>
              </a:spcBef>
              <a:spcAft>
                <a:spcPts val="600"/>
              </a:spcAft>
              <a:buClrTx/>
              <a:buSzTx/>
              <a:buFontTx/>
              <a:buNone/>
              <a:tabLst/>
            </a:pPr>
            <a:r>
              <a:rPr kumimoji="0" lang="en-AU" sz="2800" b="1" i="0" u="none" strike="noStrike" cap="none" normalizeH="0" baseline="0" dirty="0" smtClean="0">
                <a:ln>
                  <a:noFill/>
                </a:ln>
                <a:solidFill>
                  <a:schemeClr val="tx1"/>
                </a:solidFill>
                <a:effectLst/>
                <a:ea typeface="Calibri" pitchFamily="34" charset="0"/>
                <a:cs typeface="Times New Roman" pitchFamily="18" charset="0"/>
              </a:rPr>
              <a:t>What’s next?</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Extended</a:t>
            </a:r>
            <a:r>
              <a:rPr kumimoji="0" lang="en-AU" sz="2800" b="0" i="0" u="none" strike="noStrike" cap="none" normalizeH="0" dirty="0" smtClean="0">
                <a:ln>
                  <a:noFill/>
                </a:ln>
                <a:solidFill>
                  <a:schemeClr val="tx1"/>
                </a:solidFill>
                <a:effectLst/>
                <a:ea typeface="Calibri" pitchFamily="34" charset="0"/>
                <a:cs typeface="Times New Roman" pitchFamily="18" charset="0"/>
              </a:rPr>
              <a:t> </a:t>
            </a:r>
            <a:r>
              <a:rPr kumimoji="0" lang="en-AU" sz="2800" b="0" i="0" u="none" strike="noStrike" cap="none" normalizeH="0" dirty="0" smtClean="0">
                <a:ln>
                  <a:noFill/>
                </a:ln>
                <a:solidFill>
                  <a:schemeClr val="tx1"/>
                </a:solidFill>
                <a:effectLst/>
                <a:ea typeface="Calibri" pitchFamily="34" charset="0"/>
                <a:cs typeface="Times New Roman" pitchFamily="18" charset="0"/>
              </a:rPr>
              <a:t>nationally</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Opportunities for seasons otherwise below the threshold</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Per price zone for optimal revenue maximisation opportunities – but not just yet!</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Experimental</a:t>
            </a:r>
            <a:r>
              <a:rPr kumimoji="0" lang="en-AU" sz="2800" b="0" i="0" u="none" strike="noStrike" cap="none" normalizeH="0" dirty="0" smtClean="0">
                <a:ln>
                  <a:noFill/>
                </a:ln>
                <a:solidFill>
                  <a:schemeClr val="tx1"/>
                </a:solidFill>
                <a:effectLst/>
                <a:ea typeface="Calibri" pitchFamily="34" charset="0"/>
                <a:cs typeface="Times New Roman" pitchFamily="18" charset="0"/>
              </a:rPr>
              <a:t> </a:t>
            </a:r>
            <a:r>
              <a:rPr kumimoji="0" lang="en-AU" sz="2800" b="0" i="0" u="none" strike="noStrike" cap="none" normalizeH="0" baseline="0" dirty="0" smtClean="0">
                <a:ln>
                  <a:noFill/>
                </a:ln>
                <a:solidFill>
                  <a:schemeClr val="tx1"/>
                </a:solidFill>
                <a:effectLst/>
                <a:ea typeface="Calibri" pitchFamily="34" charset="0"/>
                <a:cs typeface="Times New Roman" pitchFamily="18" charset="0"/>
              </a:rPr>
              <a:t>rescaling</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Revenue Management Application</a:t>
            </a:r>
            <a:r>
              <a:rPr kumimoji="0" lang="en-AU" sz="2800" b="0" i="0" u="none" strike="noStrike" cap="none" normalizeH="0" dirty="0" smtClean="0">
                <a:ln>
                  <a:noFill/>
                </a:ln>
                <a:solidFill>
                  <a:schemeClr val="tx1"/>
                </a:solidFill>
                <a:effectLst/>
                <a:ea typeface="Calibri" pitchFamily="34" charset="0"/>
                <a:cs typeface="Times New Roman" pitchFamily="18" charset="0"/>
              </a:rPr>
              <a:t> – </a:t>
            </a:r>
            <a:r>
              <a:rPr kumimoji="0" lang="en-AU" sz="2800" b="0" i="0" u="none" strike="noStrike" cap="none" normalizeH="0" baseline="0" dirty="0" smtClean="0">
                <a:ln>
                  <a:noFill/>
                </a:ln>
                <a:solidFill>
                  <a:schemeClr val="tx1"/>
                </a:solidFill>
                <a:effectLst/>
                <a:ea typeface="Calibri" pitchFamily="34" charset="0"/>
                <a:cs typeface="Times New Roman" pitchFamily="18" charset="0"/>
              </a:rPr>
              <a:t>reliant on regular order imports</a:t>
            </a:r>
            <a:endParaRPr kumimoji="0" lang="en-AU" sz="28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ts val="600"/>
              </a:spcBef>
              <a:spcAft>
                <a:spcPts val="600"/>
              </a:spcAft>
              <a:buClrTx/>
              <a:buSzTx/>
              <a:buFontTx/>
              <a:buChar char="•"/>
              <a:tabLst/>
            </a:pPr>
            <a:r>
              <a:rPr kumimoji="0" lang="en-AU" sz="2800" b="0" i="0" u="none" strike="noStrike" cap="none" normalizeH="0" baseline="0" dirty="0" smtClean="0">
                <a:ln>
                  <a:noFill/>
                </a:ln>
                <a:solidFill>
                  <a:schemeClr val="tx1"/>
                </a:solidFill>
                <a:effectLst/>
                <a:ea typeface="Calibri" pitchFamily="34" charset="0"/>
                <a:cs typeface="Times New Roman" pitchFamily="18" charset="0"/>
              </a:rPr>
              <a:t> How do we communicate our pricing strategies into the future? </a:t>
            </a:r>
            <a:endParaRPr kumimoji="0" lang="en-AU" sz="28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D.tmp"/>
          <p:cNvPicPr>
            <a:picLocks noChangeAspect="1"/>
          </p:cNvPicPr>
          <p:nvPr/>
        </p:nvPicPr>
        <p:blipFill>
          <a:blip r:embed="rId2" cstate="print"/>
          <a:stretch>
            <a:fillRect/>
          </a:stretch>
        </p:blipFill>
        <p:spPr>
          <a:xfrm>
            <a:off x="0" y="0"/>
            <a:ext cx="9144000" cy="6858000"/>
          </a:xfrm>
          <a:prstGeom prst="rect">
            <a:avLst/>
          </a:prstGeom>
        </p:spPr>
      </p:pic>
      <p:sp>
        <p:nvSpPr>
          <p:cNvPr id="3" name="Rectangle 2"/>
          <p:cNvSpPr/>
          <p:nvPr/>
        </p:nvSpPr>
        <p:spPr>
          <a:xfrm>
            <a:off x="323528" y="1196752"/>
            <a:ext cx="7056784" cy="3877985"/>
          </a:xfrm>
          <a:prstGeom prst="rect">
            <a:avLst/>
          </a:prstGeom>
        </p:spPr>
        <p:txBody>
          <a:bodyPr wrap="square">
            <a:spAutoFit/>
          </a:bodyPr>
          <a:lstStyle/>
          <a:p>
            <a:pPr>
              <a:spcBef>
                <a:spcPts val="600"/>
              </a:spcBef>
              <a:spcAft>
                <a:spcPts val="600"/>
              </a:spcAft>
            </a:pPr>
            <a:r>
              <a:rPr lang="en-AU" sz="2800" b="1" dirty="0" smtClean="0"/>
              <a:t>Key considerations</a:t>
            </a:r>
          </a:p>
          <a:p>
            <a:pPr>
              <a:spcBef>
                <a:spcPts val="600"/>
              </a:spcBef>
              <a:spcAft>
                <a:spcPts val="600"/>
              </a:spcAft>
              <a:buFont typeface="Arial" pitchFamily="34" charset="0"/>
              <a:buChar char="•"/>
            </a:pPr>
            <a:r>
              <a:rPr lang="en-AU" sz="2800" dirty="0" smtClean="0"/>
              <a:t> A </a:t>
            </a:r>
            <a:r>
              <a:rPr lang="en-AU" sz="2800" dirty="0"/>
              <a:t>structured </a:t>
            </a:r>
            <a:r>
              <a:rPr lang="en-AU" sz="2800" dirty="0" smtClean="0"/>
              <a:t>model important </a:t>
            </a:r>
            <a:r>
              <a:rPr lang="en-AU" sz="2800" dirty="0"/>
              <a:t>but </a:t>
            </a:r>
            <a:r>
              <a:rPr lang="en-AU" sz="2800" dirty="0" smtClean="0"/>
              <a:t>value is in flexibility</a:t>
            </a:r>
            <a:endParaRPr lang="en-AU" sz="2800" dirty="0"/>
          </a:p>
          <a:p>
            <a:pPr>
              <a:spcBef>
                <a:spcPts val="600"/>
              </a:spcBef>
              <a:spcAft>
                <a:spcPts val="600"/>
              </a:spcAft>
              <a:buFont typeface="Arial" pitchFamily="34" charset="0"/>
              <a:buChar char="•"/>
            </a:pPr>
            <a:r>
              <a:rPr lang="en-AU" sz="2800" dirty="0" smtClean="0"/>
              <a:t> Clear communication strategy</a:t>
            </a:r>
            <a:endParaRPr lang="en-AU" sz="2800" dirty="0"/>
          </a:p>
          <a:p>
            <a:pPr>
              <a:spcBef>
                <a:spcPts val="600"/>
              </a:spcBef>
              <a:spcAft>
                <a:spcPts val="600"/>
              </a:spcAft>
              <a:buFont typeface="Arial" pitchFamily="34" charset="0"/>
              <a:buChar char="•"/>
            </a:pPr>
            <a:r>
              <a:rPr lang="en-AU" sz="2800" dirty="0" smtClean="0"/>
              <a:t> Support of venue partners</a:t>
            </a:r>
            <a:endParaRPr lang="en-AU" sz="2800" dirty="0"/>
          </a:p>
          <a:p>
            <a:pPr>
              <a:spcBef>
                <a:spcPts val="600"/>
              </a:spcBef>
              <a:spcAft>
                <a:spcPts val="600"/>
              </a:spcAft>
              <a:buFont typeface="Arial" pitchFamily="34" charset="0"/>
              <a:buChar char="•"/>
            </a:pPr>
            <a:r>
              <a:rPr lang="en-AU" sz="2800" dirty="0" smtClean="0"/>
              <a:t> Maintain accessible pricing points</a:t>
            </a:r>
          </a:p>
          <a:p>
            <a:pPr>
              <a:spcBef>
                <a:spcPts val="600"/>
              </a:spcBef>
              <a:spcAft>
                <a:spcPts val="600"/>
              </a:spcAft>
              <a:buFont typeface="Arial" pitchFamily="34" charset="0"/>
              <a:buChar char="•"/>
            </a:pPr>
            <a:r>
              <a:rPr lang="en-AU" sz="2800" dirty="0"/>
              <a:t> </a:t>
            </a:r>
            <a:r>
              <a:rPr lang="en-AU" sz="2800" dirty="0" smtClean="0"/>
              <a:t>Consider in a </a:t>
            </a:r>
            <a:r>
              <a:rPr lang="en-AU" sz="2800" smtClean="0"/>
              <a:t>loyalty framework</a:t>
            </a:r>
            <a:endParaRPr lang="en-AU" sz="28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pp_s_A.tmp"/>
          <p:cNvPicPr>
            <a:picLocks noChangeAspect="1"/>
          </p:cNvPicPr>
          <p:nvPr/>
        </p:nvPicPr>
        <p:blipFill>
          <a:blip r:embed="rId2" cstate="print"/>
          <a:stretch>
            <a:fillRect/>
          </a:stretch>
        </p:blipFill>
        <p:spPr>
          <a:xfrm>
            <a:off x="0" y="0"/>
            <a:ext cx="9144000" cy="6858000"/>
          </a:xfrm>
          <a:prstGeom prst="rect">
            <a:avLst/>
          </a:prstGeom>
        </p:spPr>
      </p:pic>
      <p:sp>
        <p:nvSpPr>
          <p:cNvPr id="5" name="Rectangle 4"/>
          <p:cNvSpPr/>
          <p:nvPr/>
        </p:nvSpPr>
        <p:spPr>
          <a:xfrm>
            <a:off x="467544" y="836712"/>
            <a:ext cx="4572000" cy="5047536"/>
          </a:xfrm>
          <a:prstGeom prst="rect">
            <a:avLst/>
          </a:prstGeom>
        </p:spPr>
        <p:txBody>
          <a:bodyPr>
            <a:spAutoFit/>
          </a:bodyPr>
          <a:lstStyle/>
          <a:p>
            <a:r>
              <a:rPr lang="en-AU" sz="3600" b="1" dirty="0" smtClean="0"/>
              <a:t>Demand Based Pricing</a:t>
            </a:r>
          </a:p>
          <a:p>
            <a:r>
              <a:rPr lang="en-AU" sz="2800" b="1" dirty="0" smtClean="0"/>
              <a:t>A case study from </a:t>
            </a:r>
          </a:p>
          <a:p>
            <a:r>
              <a:rPr lang="en-AU" sz="2800" b="1" dirty="0" smtClean="0"/>
              <a:t>The Australian Ballet</a:t>
            </a:r>
          </a:p>
          <a:p>
            <a:endParaRPr lang="en-AU" sz="2800" b="1" dirty="0" smtClean="0"/>
          </a:p>
          <a:p>
            <a:endParaRPr lang="en-AU" sz="2800" b="1" dirty="0" smtClean="0"/>
          </a:p>
          <a:p>
            <a:endParaRPr lang="en-AU" sz="2800" b="1" dirty="0" smtClean="0"/>
          </a:p>
          <a:p>
            <a:endParaRPr lang="en-AU" sz="2800" b="1" dirty="0" smtClean="0"/>
          </a:p>
          <a:p>
            <a:endParaRPr lang="en-AU" sz="2800" b="1" dirty="0" smtClean="0"/>
          </a:p>
          <a:p>
            <a:endParaRPr lang="en-AU" b="1" dirty="0" smtClean="0"/>
          </a:p>
          <a:p>
            <a:r>
              <a:rPr lang="en-AU" b="1" dirty="0" smtClean="0"/>
              <a:t>Amalia Hordern</a:t>
            </a:r>
          </a:p>
          <a:p>
            <a:r>
              <a:rPr lang="en-AU" b="1" dirty="0" smtClean="0"/>
              <a:t>CRM Manager</a:t>
            </a:r>
          </a:p>
          <a:p>
            <a:r>
              <a:rPr lang="en-AU" b="1" dirty="0" smtClean="0"/>
              <a:t>The Australian Ballet</a:t>
            </a:r>
          </a:p>
          <a:p>
            <a:r>
              <a:rPr lang="en-AU" b="1" dirty="0" smtClean="0"/>
              <a:t>amaliah@australianballet.com.au</a:t>
            </a:r>
            <a:endParaRPr lang="en-AU" b="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668</TotalTime>
  <Words>1787</Words>
  <Application>Microsoft Office PowerPoint</Application>
  <PresentationFormat>On-screen Show (4:3)</PresentationFormat>
  <Paragraphs>1261</Paragraphs>
  <Slides>26</Slides>
  <Notes>17</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Company>The Australian Ballet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Amalia Hordern</dc:creator>
  <cp:lastModifiedBy>Amalia Hordern</cp:lastModifiedBy>
  <cp:revision>51</cp:revision>
  <dcterms:created xsi:type="dcterms:W3CDTF">2012-02-19T04:45:33Z</dcterms:created>
  <dcterms:modified xsi:type="dcterms:W3CDTF">2012-02-28T00:56:59Z</dcterms:modified>
</cp:coreProperties>
</file>