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2"/>
  </p:notesMasterIdLst>
  <p:sldIdLst>
    <p:sldId id="256" r:id="rId2"/>
    <p:sldId id="296" r:id="rId3"/>
    <p:sldId id="295" r:id="rId4"/>
    <p:sldId id="258" r:id="rId5"/>
    <p:sldId id="299" r:id="rId6"/>
    <p:sldId id="300" r:id="rId7"/>
    <p:sldId id="301" r:id="rId8"/>
    <p:sldId id="302" r:id="rId9"/>
    <p:sldId id="303" r:id="rId10"/>
    <p:sldId id="304" r:id="rId11"/>
    <p:sldId id="305" r:id="rId12"/>
    <p:sldId id="306" r:id="rId13"/>
    <p:sldId id="307" r:id="rId14"/>
    <p:sldId id="308" r:id="rId15"/>
    <p:sldId id="309" r:id="rId16"/>
    <p:sldId id="310" r:id="rId17"/>
    <p:sldId id="311" r:id="rId18"/>
    <p:sldId id="312" r:id="rId19"/>
    <p:sldId id="313" r:id="rId20"/>
    <p:sldId id="314" r:id="rId21"/>
    <p:sldId id="315" r:id="rId22"/>
    <p:sldId id="316" r:id="rId23"/>
    <p:sldId id="317" r:id="rId24"/>
    <p:sldId id="318" r:id="rId25"/>
    <p:sldId id="319" r:id="rId26"/>
    <p:sldId id="320" r:id="rId27"/>
    <p:sldId id="321" r:id="rId28"/>
    <p:sldId id="322" r:id="rId29"/>
    <p:sldId id="323" r:id="rId30"/>
    <p:sldId id="324" r:id="rId31"/>
    <p:sldId id="325" r:id="rId32"/>
    <p:sldId id="326" r:id="rId33"/>
    <p:sldId id="327" r:id="rId34"/>
    <p:sldId id="328" r:id="rId35"/>
    <p:sldId id="329" r:id="rId36"/>
    <p:sldId id="330" r:id="rId37"/>
    <p:sldId id="331" r:id="rId38"/>
    <p:sldId id="332" r:id="rId39"/>
    <p:sldId id="333" r:id="rId40"/>
    <p:sldId id="334" r:id="rId41"/>
    <p:sldId id="335" r:id="rId42"/>
    <p:sldId id="336" r:id="rId43"/>
    <p:sldId id="337" r:id="rId44"/>
    <p:sldId id="338" r:id="rId45"/>
    <p:sldId id="339" r:id="rId46"/>
    <p:sldId id="340" r:id="rId47"/>
    <p:sldId id="341" r:id="rId48"/>
    <p:sldId id="342" r:id="rId49"/>
    <p:sldId id="343" r:id="rId50"/>
    <p:sldId id="298" r:id="rId5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4024" autoAdjust="0"/>
  </p:normalViewPr>
  <p:slideViewPr>
    <p:cSldViewPr>
      <p:cViewPr varScale="1">
        <p:scale>
          <a:sx n="61" d="100"/>
          <a:sy n="61" d="100"/>
        </p:scale>
        <p:origin x="-131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8274908-6919-45F3-8C41-6FC5C61841F3}" type="datetimeFigureOut">
              <a:rPr lang="en-AU" smtClean="0"/>
              <a:t>30/03/2011</a:t>
            </a:fld>
            <a:endParaRPr lang="en-A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AU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7A33608-EAC8-456C-9E0C-59FD193BCC52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6387795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A33608-EAC8-456C-9E0C-59FD193BCC52}" type="slidenum">
              <a:rPr lang="en-AU" smtClean="0"/>
              <a:t>1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8553938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A33608-EAC8-456C-9E0C-59FD193BCC52}" type="slidenum">
              <a:rPr lang="en-AU" smtClean="0"/>
              <a:t>2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95562241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A33608-EAC8-456C-9E0C-59FD193BCC52}" type="slidenum">
              <a:rPr lang="en-AU" smtClean="0"/>
              <a:t>3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857604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44593965-D3A1-4DEF-A10B-7F690CA47CFF}" type="slidenum">
              <a:rPr lang="en-US" smtClean="0"/>
              <a:pPr>
                <a:defRPr/>
              </a:pPr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318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buFontTx/>
              <a:buChar char="-"/>
            </a:pPr>
            <a:endParaRPr lang="en-US" smtClean="0"/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231A7E4-E9AA-4CFA-B9C5-5178A765BD12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</a:t>
            </a:fld>
            <a:endParaRPr lang="en-U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318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buFontTx/>
              <a:buChar char="-"/>
            </a:pPr>
            <a:endParaRPr lang="en-US" smtClean="0"/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231A7E4-E9AA-4CFA-B9C5-5178A765BD12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7</a:t>
            </a:fld>
            <a:endParaRPr lang="en-U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318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buFontTx/>
              <a:buChar char="-"/>
            </a:pPr>
            <a:endParaRPr lang="en-US" smtClean="0"/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231A7E4-E9AA-4CFA-B9C5-5178A765BD12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8</a:t>
            </a:fld>
            <a:endParaRPr lang="en-U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318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buFontTx/>
              <a:buChar char="-"/>
            </a:pPr>
            <a:endParaRPr lang="en-US" smtClean="0"/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231A7E4-E9AA-4CFA-B9C5-5178A765BD12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9</a:t>
            </a:fld>
            <a:endParaRPr lang="en-US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318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buFontTx/>
              <a:buChar char="-"/>
            </a:pPr>
            <a:endParaRPr lang="en-US" smtClean="0"/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231A7E4-E9AA-4CFA-B9C5-5178A765BD12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10</a:t>
            </a:fld>
            <a:endParaRPr lang="en-US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318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buFontTx/>
              <a:buChar char="-"/>
            </a:pPr>
            <a:endParaRPr lang="en-US" smtClean="0"/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231A7E4-E9AA-4CFA-B9C5-5178A765BD12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11</a:t>
            </a:fld>
            <a:endParaRPr lang="en-US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318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buFontTx/>
              <a:buChar char="-"/>
            </a:pPr>
            <a:endParaRPr lang="en-US" smtClean="0"/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231A7E4-E9AA-4CFA-B9C5-5178A765BD12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12</a:t>
            </a:fld>
            <a:endParaRPr lang="en-US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318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buFontTx/>
              <a:buChar char="-"/>
            </a:pPr>
            <a:endParaRPr lang="en-US" smtClean="0"/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231A7E4-E9AA-4CFA-B9C5-5178A765BD12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13</a:t>
            </a:fld>
            <a:endParaRPr lang="en-US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318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buFontTx/>
              <a:buChar char="-"/>
            </a:pPr>
            <a:endParaRPr lang="en-US" smtClean="0"/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231A7E4-E9AA-4CFA-B9C5-5178A765BD12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14</a:t>
            </a:fld>
            <a:endParaRPr lang="en-US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318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buFontTx/>
              <a:buChar char="-"/>
            </a:pPr>
            <a:endParaRPr lang="en-US" smtClean="0"/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231A7E4-E9AA-4CFA-B9C5-5178A765BD12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15</a:t>
            </a:fld>
            <a:endParaRPr lang="en-US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318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buFontTx/>
              <a:buChar char="-"/>
            </a:pPr>
            <a:endParaRPr lang="en-US" smtClean="0"/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231A7E4-E9AA-4CFA-B9C5-5178A765BD12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16</a:t>
            </a:fld>
            <a:endParaRPr lang="en-US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318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buFontTx/>
              <a:buChar char="-"/>
            </a:pPr>
            <a:endParaRPr lang="en-US" smtClean="0"/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231A7E4-E9AA-4CFA-B9C5-5178A765BD12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17</a:t>
            </a:fld>
            <a:endParaRPr lang="en-US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318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buFontTx/>
              <a:buChar char="-"/>
            </a:pPr>
            <a:endParaRPr lang="en-US" smtClean="0"/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231A7E4-E9AA-4CFA-B9C5-5178A765BD12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18</a:t>
            </a:fld>
            <a:endParaRPr lang="en-US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318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buFontTx/>
              <a:buChar char="-"/>
            </a:pPr>
            <a:endParaRPr lang="en-US" smtClean="0"/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231A7E4-E9AA-4CFA-B9C5-5178A765BD12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19</a:t>
            </a:fld>
            <a:endParaRPr lang="en-US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318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buFontTx/>
              <a:buChar char="-"/>
            </a:pPr>
            <a:endParaRPr lang="en-US" smtClean="0"/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231A7E4-E9AA-4CFA-B9C5-5178A765BD12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20</a:t>
            </a:fld>
            <a:endParaRPr lang="en-US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318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buFontTx/>
              <a:buChar char="-"/>
            </a:pPr>
            <a:endParaRPr lang="en-US" smtClean="0"/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231A7E4-E9AA-4CFA-B9C5-5178A765BD12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21</a:t>
            </a:fld>
            <a:endParaRPr lang="en-US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318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buFontTx/>
              <a:buChar char="-"/>
            </a:pPr>
            <a:endParaRPr lang="en-US" smtClean="0"/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231A7E4-E9AA-4CFA-B9C5-5178A765BD12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22</a:t>
            </a:fld>
            <a:endParaRPr lang="en-US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2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8707E25-5ED1-4E0C-842A-DD388C4B4437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23</a:t>
            </a:fld>
            <a:endParaRPr lang="en-US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2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8707E25-5ED1-4E0C-842A-DD388C4B4437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24</a:t>
            </a:fld>
            <a:endParaRPr lang="en-US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2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8707E25-5ED1-4E0C-842A-DD388C4B4437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25</a:t>
            </a:fld>
            <a:endParaRPr lang="en-US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2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8707E25-5ED1-4E0C-842A-DD388C4B4437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26</a:t>
            </a:fld>
            <a:endParaRPr lang="en-US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2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8707E25-5ED1-4E0C-842A-DD388C4B4437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27</a:t>
            </a:fld>
            <a:endParaRPr lang="en-US" smtClean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2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8707E25-5ED1-4E0C-842A-DD388C4B4437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28</a:t>
            </a:fld>
            <a:endParaRPr lang="en-US" smtClean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2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8707E25-5ED1-4E0C-842A-DD388C4B4437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29</a:t>
            </a:fld>
            <a:endParaRPr lang="en-US" smtClean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2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8707E25-5ED1-4E0C-842A-DD388C4B4437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30</a:t>
            </a:fld>
            <a:endParaRPr lang="en-US" smtClean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318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buFontTx/>
              <a:buChar char="-"/>
            </a:pPr>
            <a:endParaRPr lang="en-US" smtClean="0"/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231A7E4-E9AA-4CFA-B9C5-5178A765BD12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31</a:t>
            </a:fld>
            <a:endParaRPr lang="en-US" smtClean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318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buFontTx/>
              <a:buChar char="-"/>
            </a:pPr>
            <a:endParaRPr lang="en-US" smtClean="0"/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231A7E4-E9AA-4CFA-B9C5-5178A765BD12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32</a:t>
            </a:fld>
            <a:endParaRPr lang="en-US" smtClean="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2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dirty="0" smtClean="0"/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8707E25-5ED1-4E0C-842A-DD388C4B4437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33</a:t>
            </a:fld>
            <a:endParaRPr lang="en-US" smtClean="0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318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buFontTx/>
              <a:buChar char="-"/>
            </a:pPr>
            <a:endParaRPr lang="en-US" smtClean="0"/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231A7E4-E9AA-4CFA-B9C5-5178A765BD12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34</a:t>
            </a:fld>
            <a:endParaRPr lang="en-US" smtClean="0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2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8707E25-5ED1-4E0C-842A-DD388C4B4437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35</a:t>
            </a:fld>
            <a:endParaRPr lang="en-US" smtClean="0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318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buFontTx/>
              <a:buChar char="-"/>
            </a:pPr>
            <a:endParaRPr lang="en-US" smtClean="0"/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231A7E4-E9AA-4CFA-B9C5-5178A765BD12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36</a:t>
            </a:fld>
            <a:endParaRPr lang="en-US" smtClean="0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0BFF2EA-AF99-4F42-B36A-D816FB5A49B3}" type="slidenum">
              <a:rPr lang="en-US" smtClean="0"/>
              <a:pPr>
                <a:defRPr/>
              </a:pPr>
              <a:t>37</a:t>
            </a:fld>
            <a:endParaRPr lang="en-US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318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buFontTx/>
              <a:buChar char="-"/>
            </a:pPr>
            <a:endParaRPr lang="en-US" smtClean="0"/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231A7E4-E9AA-4CFA-B9C5-5178A765BD12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38</a:t>
            </a:fld>
            <a:endParaRPr lang="en-US" smtClean="0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2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8707E25-5ED1-4E0C-842A-DD388C4B4437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39</a:t>
            </a:fld>
            <a:endParaRPr lang="en-US" smtClean="0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2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8707E25-5ED1-4E0C-842A-DD388C4B4437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40</a:t>
            </a:fld>
            <a:endParaRPr lang="en-US" smtClean="0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318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buFontTx/>
              <a:buChar char="-"/>
            </a:pPr>
            <a:endParaRPr lang="en-US" smtClean="0"/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231A7E4-E9AA-4CFA-B9C5-5178A765BD12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41</a:t>
            </a:fld>
            <a:endParaRPr lang="en-US" smtClean="0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2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8707E25-5ED1-4E0C-842A-DD388C4B4437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42</a:t>
            </a:fld>
            <a:endParaRPr lang="en-US" smtClean="0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2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8707E25-5ED1-4E0C-842A-DD388C4B4437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43</a:t>
            </a:fld>
            <a:endParaRPr lang="en-US" smtClean="0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2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8707E25-5ED1-4E0C-842A-DD388C4B4437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44</a:t>
            </a:fld>
            <a:endParaRPr lang="en-US" smtClean="0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2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8707E25-5ED1-4E0C-842A-DD388C4B4437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45</a:t>
            </a:fld>
            <a:endParaRPr lang="en-US" smtClean="0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318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buFontTx/>
              <a:buChar char="-"/>
            </a:pPr>
            <a:endParaRPr lang="en-US" smtClean="0"/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231A7E4-E9AA-4CFA-B9C5-5178A765BD12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46</a:t>
            </a:fld>
            <a:endParaRPr lang="en-US" smtClean="0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2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8707E25-5ED1-4E0C-842A-DD388C4B4437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47</a:t>
            </a:fld>
            <a:endParaRPr lang="en-US" smtClean="0"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E2C4312-22B9-49AF-9E88-704A81BDB053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48</a:t>
            </a:fld>
            <a:endParaRPr lang="en-US" smtClean="0"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318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buFontTx/>
              <a:buChar char="-"/>
            </a:pPr>
            <a:endParaRPr lang="en-US" smtClean="0"/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231A7E4-E9AA-4CFA-B9C5-5178A765BD12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49</a:t>
            </a:fld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75C442-64BF-4169-887C-90B4275B06B6}" type="datetimeFigureOut">
              <a:rPr lang="en-AU" smtClean="0"/>
              <a:t>30/03/2011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DE7CC7-B94F-484B-8090-08B73108171A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3464330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75C442-64BF-4169-887C-90B4275B06B6}" type="datetimeFigureOut">
              <a:rPr lang="en-AU" smtClean="0"/>
              <a:t>30/03/2011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DE7CC7-B94F-484B-8090-08B73108171A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7230055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75C442-64BF-4169-887C-90B4275B06B6}" type="datetimeFigureOut">
              <a:rPr lang="en-AU" smtClean="0"/>
              <a:t>30/03/2011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DE7CC7-B94F-484B-8090-08B73108171A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4793866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75C442-64BF-4169-887C-90B4275B06B6}" type="datetimeFigureOut">
              <a:rPr lang="en-AU" smtClean="0"/>
              <a:t>30/03/2011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DE7CC7-B94F-484B-8090-08B73108171A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3278514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75C442-64BF-4169-887C-90B4275B06B6}" type="datetimeFigureOut">
              <a:rPr lang="en-AU" smtClean="0"/>
              <a:t>30/03/2011</a:t>
            </a:fld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DE7CC7-B94F-484B-8090-08B73108171A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7473269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75C442-64BF-4169-887C-90B4275B06B6}" type="datetimeFigureOut">
              <a:rPr lang="en-AU" smtClean="0"/>
              <a:t>30/03/2011</a:t>
            </a:fld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DE7CC7-B94F-484B-8090-08B73108171A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0670206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75C442-64BF-4169-887C-90B4275B06B6}" type="datetimeFigureOut">
              <a:rPr lang="en-AU" smtClean="0"/>
              <a:t>30/03/2011</a:t>
            </a:fld>
            <a:endParaRPr lang="en-A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DE7CC7-B94F-484B-8090-08B73108171A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9912620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75C442-64BF-4169-887C-90B4275B06B6}" type="datetimeFigureOut">
              <a:rPr lang="en-AU" smtClean="0"/>
              <a:t>30/03/2011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DE7CC7-B94F-484B-8090-08B73108171A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1272186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75C442-64BF-4169-887C-90B4275B06B6}" type="datetimeFigureOut">
              <a:rPr lang="en-AU" smtClean="0"/>
              <a:t>30/03/2011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DE7CC7-B94F-484B-8090-08B73108171A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6841609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75C442-64BF-4169-887C-90B4275B06B6}" type="datetimeFigureOut">
              <a:rPr lang="en-AU" smtClean="0"/>
              <a:t>30/03/2011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DE7CC7-B94F-484B-8090-08B73108171A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8635193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75C442-64BF-4169-887C-90B4275B06B6}" type="datetimeFigureOut">
              <a:rPr lang="en-AU" smtClean="0"/>
              <a:t>30/03/2011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DE7CC7-B94F-484B-8090-08B73108171A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0716642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75C442-64BF-4169-887C-90B4275B06B6}" type="datetimeFigureOut">
              <a:rPr lang="en-AU" smtClean="0"/>
              <a:t>30/03/2011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DE7CC7-B94F-484B-8090-08B73108171A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6885162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13" Type="http://schemas.openxmlformats.org/officeDocument/2006/relationships/image" Target="../media/image13.png"/><Relationship Id="rId3" Type="http://schemas.openxmlformats.org/officeDocument/2006/relationships/image" Target="../media/image3.jpg"/><Relationship Id="rId7" Type="http://schemas.openxmlformats.org/officeDocument/2006/relationships/image" Target="../media/image7.jpeg"/><Relationship Id="rId12" Type="http://schemas.openxmlformats.org/officeDocument/2006/relationships/image" Target="../media/image1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.jpg"/><Relationship Id="rId11" Type="http://schemas.openxmlformats.org/officeDocument/2006/relationships/image" Target="../media/image11.jpeg"/><Relationship Id="rId5" Type="http://schemas.openxmlformats.org/officeDocument/2006/relationships/image" Target="../media/image5.jpg"/><Relationship Id="rId10" Type="http://schemas.openxmlformats.org/officeDocument/2006/relationships/image" Target="../media/image10.jpeg"/><Relationship Id="rId4" Type="http://schemas.openxmlformats.org/officeDocument/2006/relationships/image" Target="../media/image4.jpg"/><Relationship Id="rId9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55576" y="1124744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en-AU" sz="1800" b="1" dirty="0">
                <a:ln>
                  <a:solidFill>
                    <a:schemeClr val="accent6"/>
                  </a:solidFill>
                </a:ln>
                <a:solidFill>
                  <a:schemeClr val="bg1">
                    <a:lumMod val="95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latin typeface="Showcard Gothic" pitchFamily="82" charset="0"/>
              </a:rPr>
              <a:t>AUSTRALIA &amp; NEW ZEALAND TESSITURA REGIONAL USERS CONFERENCE 2011</a:t>
            </a:r>
            <a:r>
              <a:rPr lang="en-AU" sz="8800" dirty="0">
                <a:ln>
                  <a:solidFill>
                    <a:schemeClr val="accent6"/>
                  </a:solidFill>
                </a:ln>
                <a:solidFill>
                  <a:schemeClr val="bg1">
                    <a:lumMod val="95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latin typeface="Showcard Gothic" pitchFamily="82" charset="0"/>
              </a:rPr>
              <a:t/>
            </a:r>
            <a:br>
              <a:rPr lang="en-AU" sz="8800" dirty="0">
                <a:ln>
                  <a:solidFill>
                    <a:schemeClr val="accent6"/>
                  </a:solidFill>
                </a:ln>
                <a:solidFill>
                  <a:schemeClr val="bg1">
                    <a:lumMod val="95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latin typeface="Showcard Gothic" pitchFamily="82" charset="0"/>
              </a:rPr>
            </a:br>
            <a:r>
              <a:rPr lang="en-AU" sz="88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Showcard Gothic" pitchFamily="82" charset="0"/>
              </a:rPr>
              <a:t>ANZTRUC</a:t>
            </a:r>
            <a:r>
              <a:rPr lang="en-AU" sz="8800" dirty="0">
                <a:ln>
                  <a:solidFill>
                    <a:schemeClr val="accent6"/>
                  </a:solidFill>
                </a:ln>
                <a:solidFill>
                  <a:schemeClr val="bg1">
                    <a:lumMod val="95000"/>
                  </a:schemeClr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latin typeface="Showcard Gothic" pitchFamily="82" charset="0"/>
              </a:rPr>
              <a:t/>
            </a:r>
            <a:br>
              <a:rPr lang="en-AU" sz="8800" dirty="0">
                <a:ln>
                  <a:solidFill>
                    <a:schemeClr val="accent6"/>
                  </a:solidFill>
                </a:ln>
                <a:solidFill>
                  <a:schemeClr val="bg1">
                    <a:lumMod val="95000"/>
                  </a:schemeClr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latin typeface="Showcard Gothic" pitchFamily="82" charset="0"/>
              </a:rPr>
            </a:br>
            <a:r>
              <a:rPr lang="en-AU" sz="8800" dirty="0">
                <a:ln>
                  <a:solidFill>
                    <a:schemeClr val="accent6"/>
                  </a:solidFill>
                </a:ln>
                <a:solidFill>
                  <a:schemeClr val="bg1">
                    <a:lumMod val="95000"/>
                  </a:schemeClr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latin typeface="Showcard Gothic" pitchFamily="82" charset="0"/>
              </a:rPr>
              <a:t> 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1640" y="4869160"/>
            <a:ext cx="6400800" cy="1752600"/>
          </a:xfrm>
        </p:spPr>
        <p:txBody>
          <a:bodyPr>
            <a:normAutofit/>
          </a:bodyPr>
          <a:lstStyle/>
          <a:p>
            <a:r>
              <a:rPr lang="en-AU" sz="9600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50800" dist="190500" dir="5400000" algn="t" rotWithShape="0">
                    <a:schemeClr val="accent6">
                      <a:lumMod val="75000"/>
                      <a:alpha val="83000"/>
                    </a:schemeClr>
                  </a:outerShdw>
                </a:effectLst>
                <a:latin typeface="Showcard Gothic" pitchFamily="82" charset="0"/>
              </a:rPr>
              <a:t>WELCOME</a:t>
            </a:r>
            <a:endParaRPr lang="en-AU" sz="9600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effectLst>
                <a:outerShdw blurRad="50800" dist="190500" dir="5400000" algn="t" rotWithShape="0">
                  <a:schemeClr val="accent6">
                    <a:lumMod val="75000"/>
                    <a:alpha val="83000"/>
                  </a:schemeClr>
                </a:outerShdw>
              </a:effectLst>
              <a:latin typeface="Showcard Gothic" pitchFamily="82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758" b="1"/>
          <a:stretch/>
        </p:blipFill>
        <p:spPr>
          <a:xfrm>
            <a:off x="3057525" y="1800664"/>
            <a:ext cx="3028950" cy="3360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55143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Showcard Gothic" pitchFamily="82" charset="0"/>
              </a:rPr>
              <a:t>Conference partner</a:t>
            </a:r>
            <a:endParaRPr lang="en-AU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1026" name="Picture 2" descr="Description: http://svrabbmoss01/marketing/Logos%20and%20Images/elmtree%20Logos/ElmTree_logo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471913"/>
            <a:ext cx="8129178" cy="20372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97799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154362"/>
          </a:xfrm>
        </p:spPr>
        <p:txBody>
          <a:bodyPr>
            <a:normAutofit fontScale="90000"/>
          </a:bodyPr>
          <a:lstStyle/>
          <a:p>
            <a:r>
              <a:rPr lang="en-AU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Showcard Gothic" pitchFamily="82" charset="0"/>
              </a:rPr>
              <a:t/>
            </a:r>
            <a:br>
              <a:rPr lang="en-AU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Showcard Gothic" pitchFamily="82" charset="0"/>
              </a:rPr>
            </a:br>
            <a:r>
              <a:rPr lang="en-AU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Showcard Gothic" pitchFamily="82" charset="0"/>
              </a:rPr>
              <a:t>Sponsors </a:t>
            </a:r>
            <a:br>
              <a:rPr lang="en-AU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Showcard Gothic" pitchFamily="82" charset="0"/>
              </a:rPr>
            </a:br>
            <a:r>
              <a:rPr lang="en-AU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Showcard Gothic" pitchFamily="82" charset="0"/>
              </a:rPr>
              <a:t/>
            </a:r>
            <a:br>
              <a:rPr lang="en-AU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Showcard Gothic" pitchFamily="82" charset="0"/>
              </a:rPr>
            </a:br>
            <a:r>
              <a:rPr lang="en-AU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Showcard Gothic" pitchFamily="82" charset="0"/>
              </a:rPr>
              <a:t/>
            </a:r>
            <a:br>
              <a:rPr lang="en-AU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Showcard Gothic" pitchFamily="82" charset="0"/>
              </a:rPr>
            </a:br>
            <a:r>
              <a:rPr lang="en-AU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Showcard Gothic" pitchFamily="82" charset="0"/>
              </a:rPr>
              <a:t/>
            </a:r>
            <a:br>
              <a:rPr lang="en-AU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Showcard Gothic" pitchFamily="82" charset="0"/>
              </a:rPr>
            </a:br>
            <a:r>
              <a:rPr lang="en-AU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Showcard Gothic" pitchFamily="82" charset="0"/>
              </a:rPr>
              <a:t/>
            </a:r>
            <a:br>
              <a:rPr lang="en-AU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Showcard Gothic" pitchFamily="82" charset="0"/>
              </a:rPr>
            </a:br>
            <a:r>
              <a:rPr lang="en-AU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Showcard Gothic" pitchFamily="82" charset="0"/>
              </a:rPr>
              <a:t>supporters</a:t>
            </a:r>
            <a:endParaRPr lang="en-AU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9872" y="1113493"/>
            <a:ext cx="2232248" cy="188345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8853" y="4492715"/>
            <a:ext cx="1693147" cy="40233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8912" y="5471987"/>
            <a:ext cx="1057275" cy="50482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4321241"/>
            <a:ext cx="2053173" cy="639142"/>
          </a:xfrm>
          <a:prstGeom prst="rect">
            <a:avLst/>
          </a:prstGeom>
        </p:spPr>
      </p:pic>
      <p:pic>
        <p:nvPicPr>
          <p:cNvPr id="2050" name="Picture 2" descr="C:\Users\Tracey Webster\AppData\Local\Microsoft\Windows\Temporary Internet Files\Content.Outlook\2B6N4ZYR\ART SERIES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5355501"/>
            <a:ext cx="737795" cy="7377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Tracey Webster\AppData\Local\Microsoft\Windows\Temporary Internet Files\Content.Outlook\2B6N4ZYR\Mantra_Southbank_Updated_RGB (2)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5291012"/>
            <a:ext cx="1476756" cy="685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Tracey Webster\AppData\Local\Microsoft\Windows\Temporary Internet Files\Content.Outlook\2B6N4ZYR\rocksolidlogpress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4592" y="4081639"/>
            <a:ext cx="1282773" cy="9335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Tracey Webster\AppData\Local\Microsoft\Windows\Temporary Internet Files\Content.Outlook\2B6N4ZYR\EXPERIAN_QAS_CMYK_tm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5696" y="4081639"/>
            <a:ext cx="2126744" cy="822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209" y="5573717"/>
            <a:ext cx="1222193" cy="396236"/>
          </a:xfrm>
          <a:prstGeom prst="rect">
            <a:avLst/>
          </a:prstGeom>
        </p:spPr>
      </p:pic>
      <p:pic>
        <p:nvPicPr>
          <p:cNvPr id="2054" name="Picture 6" descr="C:\Users\Tracey Webster\AppData\Local\Microsoft\Windows\Temporary Internet Files\Content.Outlook\2B6N4ZYR\MRC_ID_master_cmyk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168211"/>
            <a:ext cx="1584176" cy="158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887" t="22157" r="18187" b="21525"/>
          <a:stretch/>
        </p:blipFill>
        <p:spPr bwMode="auto">
          <a:xfrm>
            <a:off x="6487701" y="1268758"/>
            <a:ext cx="1794710" cy="1224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00176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79511" y="404664"/>
            <a:ext cx="8712969" cy="4524315"/>
          </a:xfrm>
          <a:prstGeom prst="rect">
            <a:avLst/>
          </a:prstGeom>
          <a:solidFill>
            <a:schemeClr val="accent6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AU" sz="20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50800" dist="76200" dir="16200000" rotWithShape="0">
                    <a:prstClr val="black">
                      <a:alpha val="49000"/>
                    </a:prstClr>
                  </a:outerShdw>
                </a:effectLst>
                <a:latin typeface="Showcard Gothic" pitchFamily="82" charset="0"/>
              </a:rPr>
              <a:t>AUSTRALIA &amp; NEW ZEALAND TESSITURA REGIONAL USERS CONFERENCE</a:t>
            </a:r>
            <a:endParaRPr lang="en-AU" sz="2000" dirty="0" smtClean="0">
              <a:latin typeface="Showcard Gothic" pitchFamily="82" charset="0"/>
            </a:endParaRPr>
          </a:p>
          <a:p>
            <a:pPr algn="ctr"/>
            <a:r>
              <a:rPr lang="en-AU" sz="4800" dirty="0" smtClean="0">
                <a:latin typeface="Showcard Gothic" pitchFamily="82" charset="0"/>
              </a:rPr>
              <a:t>MONDAY 21 FEBRUARY  </a:t>
            </a:r>
            <a:r>
              <a:rPr lang="en-AU" sz="4800" b="1" dirty="0" smtClean="0">
                <a:ln w="18000">
                  <a:solidFill>
                    <a:schemeClr val="accent6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Showcard Gothic" pitchFamily="82" charset="0"/>
              </a:rPr>
              <a:t>GENERAL SESSION #1</a:t>
            </a:r>
          </a:p>
          <a:p>
            <a:pPr algn="ctr"/>
            <a:endParaRPr lang="en-AU" sz="2800" dirty="0">
              <a:latin typeface="Showcard Gothic" pitchFamily="82" charset="0"/>
            </a:endParaRPr>
          </a:p>
          <a:p>
            <a:pPr algn="ctr"/>
            <a:r>
              <a:rPr lang="en-AU" sz="4800" b="1" dirty="0" smtClean="0">
                <a:ln w="18000">
                  <a:solidFill>
                    <a:schemeClr val="accent6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Showcard Gothic" pitchFamily="82" charset="0"/>
              </a:rPr>
              <a:t>NEXT GENERATION UPDATE</a:t>
            </a:r>
          </a:p>
          <a:p>
            <a:pPr algn="ctr"/>
            <a:r>
              <a:rPr lang="en-AU" sz="4800" dirty="0" smtClean="0">
                <a:latin typeface="Showcard Gothic" pitchFamily="82" charset="0"/>
              </a:rPr>
              <a:t>PRESENTER: </a:t>
            </a:r>
          </a:p>
          <a:p>
            <a:pPr algn="ctr"/>
            <a:r>
              <a:rPr lang="en-AU" sz="4800" b="1" dirty="0" smtClean="0">
                <a:ln w="18000">
                  <a:solidFill>
                    <a:schemeClr val="accent6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Showcard Gothic" pitchFamily="82" charset="0"/>
              </a:rPr>
              <a:t>ANDREW RECINOS </a:t>
            </a:r>
            <a:r>
              <a:rPr lang="en-AU" sz="2400" b="1" dirty="0" smtClean="0">
                <a:ln w="18000">
                  <a:solidFill>
                    <a:schemeClr val="accent6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Showcard Gothic" pitchFamily="82" charset="0"/>
              </a:rPr>
              <a:t>(Tessitura)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9819" y="5366989"/>
            <a:ext cx="2774181" cy="15154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24124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click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-3.88889E-6 5.82794E-7 L -1.11215 -0.00463 " pathEditMode="relative" rAng="0" ptsTypes="AA">
                                      <p:cBhvr>
                                        <p:cTn id="6" dur="4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5608" y="-2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/>
          </p:cNvSpPr>
          <p:nvPr>
            <p:ph type="ctrTitle"/>
          </p:nvPr>
        </p:nvSpPr>
        <p:spPr>
          <a:xfrm>
            <a:off x="0" y="304800"/>
            <a:ext cx="9144000" cy="1470025"/>
          </a:xfrm>
        </p:spPr>
        <p:txBody>
          <a:bodyPr/>
          <a:lstStyle/>
          <a:p>
            <a:r>
              <a:rPr lang="en-US" b="1" dirty="0" smtClean="0"/>
              <a:t>Tessitura Next Generation Update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9200" y="1600200"/>
            <a:ext cx="6400800" cy="762000"/>
          </a:xfrm>
        </p:spPr>
        <p:txBody>
          <a:bodyPr/>
          <a:lstStyle/>
          <a:p>
            <a:pPr>
              <a:defRPr/>
            </a:pPr>
            <a:r>
              <a:rPr lang="en-US" sz="2400" b="1" dirty="0" smtClean="0">
                <a:solidFill>
                  <a:schemeClr val="bg1">
                    <a:lumMod val="50000"/>
                  </a:schemeClr>
                </a:solidFill>
              </a:rPr>
              <a:t>Monday, 21 February, 2011</a:t>
            </a:r>
            <a:endParaRPr lang="en-US" sz="2400" b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 bwMode="auto">
          <a:xfrm>
            <a:off x="457200" y="3962400"/>
            <a:ext cx="784860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en-US" sz="2800" b="1" dirty="0">
                <a:solidFill>
                  <a:srgbClr val="7F7F7F"/>
                </a:solidFill>
                <a:latin typeface="+mj-lt"/>
                <a:ea typeface="+mj-ea"/>
                <a:cs typeface="+mj-cs"/>
              </a:rPr>
              <a:t>Andrew </a:t>
            </a:r>
            <a:r>
              <a:rPr lang="en-US" sz="2800" b="1" dirty="0" smtClean="0">
                <a:solidFill>
                  <a:srgbClr val="7F7F7F"/>
                </a:solidFill>
                <a:latin typeface="+mj-lt"/>
                <a:ea typeface="+mj-ea"/>
                <a:cs typeface="+mj-cs"/>
              </a:rPr>
              <a:t>Recinos</a:t>
            </a:r>
          </a:p>
          <a:p>
            <a:pPr algn="ctr">
              <a:defRPr/>
            </a:pPr>
            <a:endParaRPr lang="en-US" sz="2800" b="1" dirty="0" smtClean="0">
              <a:solidFill>
                <a:srgbClr val="7F7F7F"/>
              </a:solidFill>
              <a:latin typeface="+mj-lt"/>
              <a:ea typeface="+mj-ea"/>
              <a:cs typeface="+mj-cs"/>
            </a:endParaRPr>
          </a:p>
          <a:p>
            <a:pPr algn="ctr">
              <a:defRPr/>
            </a:pPr>
            <a:r>
              <a:rPr lang="en-US" sz="2800" dirty="0" smtClean="0">
                <a:solidFill>
                  <a:srgbClr val="7F7F7F"/>
                </a:solidFill>
                <a:latin typeface="+mj-lt"/>
                <a:ea typeface="+mj-ea"/>
                <a:cs typeface="+mj-cs"/>
              </a:rPr>
              <a:t>Tessitura Next Generation </a:t>
            </a:r>
          </a:p>
          <a:p>
            <a:pPr algn="ctr">
              <a:defRPr/>
            </a:pPr>
            <a:r>
              <a:rPr lang="en-US" sz="2800" dirty="0" smtClean="0">
                <a:solidFill>
                  <a:srgbClr val="7F7F7F"/>
                </a:solidFill>
                <a:latin typeface="+mj-lt"/>
                <a:ea typeface="+mj-ea"/>
                <a:cs typeface="+mj-cs"/>
              </a:rPr>
              <a:t>Product Member</a:t>
            </a:r>
            <a:r>
              <a:rPr lang="en-US" sz="3200" dirty="0">
                <a:solidFill>
                  <a:srgbClr val="7F7F7F"/>
                </a:solidFill>
                <a:latin typeface="+mj-lt"/>
                <a:ea typeface="+mj-ea"/>
                <a:cs typeface="+mj-cs"/>
              </a:rPr>
              <a:t/>
            </a:r>
            <a:br>
              <a:rPr lang="en-US" sz="3200" dirty="0">
                <a:solidFill>
                  <a:srgbClr val="7F7F7F"/>
                </a:solidFill>
                <a:latin typeface="+mj-lt"/>
                <a:ea typeface="+mj-ea"/>
                <a:cs typeface="+mj-cs"/>
              </a:rPr>
            </a:br>
            <a:endParaRPr lang="en-US" sz="3200" dirty="0">
              <a:solidFill>
                <a:srgbClr val="7F7F7F"/>
              </a:solidFill>
              <a:latin typeface="+mj-lt"/>
              <a:ea typeface="+mj-ea"/>
              <a:cs typeface="+mj-cs"/>
            </a:endParaRPr>
          </a:p>
          <a:p>
            <a:pPr>
              <a:defRPr/>
            </a:pPr>
            <a:endParaRPr lang="en-US" sz="2400" dirty="0">
              <a:solidFill>
                <a:srgbClr val="7F7F7F"/>
              </a:solidFill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188981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4"/>
          <p:cNvSpPr>
            <a:spLocks noGrp="1"/>
          </p:cNvSpPr>
          <p:nvPr>
            <p:ph type="title"/>
          </p:nvPr>
        </p:nvSpPr>
        <p:spPr>
          <a:xfrm>
            <a:off x="381000" y="274638"/>
            <a:ext cx="8077200" cy="1143000"/>
          </a:xfrm>
        </p:spPr>
        <p:txBody>
          <a:bodyPr/>
          <a:lstStyle/>
          <a:p>
            <a:pPr algn="l" eaLnBrk="1" hangingPunct="1"/>
            <a:r>
              <a:rPr lang="en-US" dirty="0" smtClean="0"/>
              <a:t>If you are just joining us….</a:t>
            </a:r>
          </a:p>
        </p:txBody>
      </p:sp>
      <p:sp>
        <p:nvSpPr>
          <p:cNvPr id="18435" name="Content Placeholder 3"/>
          <p:cNvSpPr>
            <a:spLocks noGrp="1"/>
          </p:cNvSpPr>
          <p:nvPr>
            <p:ph idx="1"/>
          </p:nvPr>
        </p:nvSpPr>
        <p:spPr>
          <a:xfrm>
            <a:off x="228600" y="1371600"/>
            <a:ext cx="8458200" cy="4648200"/>
          </a:xfrm>
          <a:solidFill>
            <a:schemeClr val="bg1">
              <a:alpha val="94901"/>
            </a:schemeClr>
          </a:solidFill>
        </p:spPr>
        <p:txBody>
          <a:bodyPr>
            <a:normAutofit lnSpcReduction="10000"/>
          </a:bodyPr>
          <a:lstStyle/>
          <a:p>
            <a:r>
              <a:rPr lang="en-US" sz="3600" dirty="0" smtClean="0"/>
              <a:t>Tessitura Next Generation Project:</a:t>
            </a:r>
          </a:p>
          <a:p>
            <a:pPr lvl="1"/>
            <a:r>
              <a:rPr lang="en-US" dirty="0" smtClean="0"/>
              <a:t>Multi-year, member-mandated initiative to </a:t>
            </a:r>
            <a:r>
              <a:rPr lang="en-US" b="1" dirty="0" smtClean="0">
                <a:solidFill>
                  <a:srgbClr val="FF0000"/>
                </a:solidFill>
              </a:rPr>
              <a:t>evolve</a:t>
            </a:r>
            <a:r>
              <a:rPr lang="en-US" dirty="0" smtClean="0"/>
              <a:t> the Tessitura application from the best in the industry today, to the best in the future</a:t>
            </a:r>
          </a:p>
          <a:p>
            <a:pPr lvl="1"/>
            <a:r>
              <a:rPr lang="en-US" dirty="0" smtClean="0"/>
              <a:t>Project governed by Board Steering Committee</a:t>
            </a:r>
          </a:p>
          <a:p>
            <a:pPr lvl="1"/>
            <a:r>
              <a:rPr lang="en-US" dirty="0" smtClean="0"/>
              <a:t>Membership represented by Member Advisory Committee and Epic Story Committees</a:t>
            </a:r>
          </a:p>
          <a:p>
            <a:pPr lvl="1"/>
            <a:r>
              <a:rPr lang="en-US" dirty="0" smtClean="0"/>
              <a:t>Product development is happening now, by Tessitura development staff in US, and </a:t>
            </a:r>
            <a:r>
              <a:rPr lang="en-US" dirty="0" err="1" smtClean="0"/>
              <a:t>ThoughtWorks</a:t>
            </a:r>
            <a:r>
              <a:rPr lang="en-US" dirty="0" smtClean="0"/>
              <a:t> staff in India</a:t>
            </a:r>
          </a:p>
          <a:p>
            <a:endParaRPr lang="en-US" sz="4400" dirty="0" smtClean="0">
              <a:solidFill>
                <a:srgbClr val="F04E2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02891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 build="p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4"/>
          <p:cNvSpPr>
            <a:spLocks noGrp="1"/>
          </p:cNvSpPr>
          <p:nvPr>
            <p:ph type="title"/>
          </p:nvPr>
        </p:nvSpPr>
        <p:spPr>
          <a:xfrm>
            <a:off x="381000" y="274638"/>
            <a:ext cx="8077200" cy="1143000"/>
          </a:xfrm>
        </p:spPr>
        <p:txBody>
          <a:bodyPr/>
          <a:lstStyle/>
          <a:p>
            <a:pPr algn="l" eaLnBrk="1" hangingPunct="1"/>
            <a:r>
              <a:rPr lang="en-US" dirty="0" smtClean="0"/>
              <a:t>If you are just joining us….</a:t>
            </a:r>
          </a:p>
        </p:txBody>
      </p:sp>
      <p:sp>
        <p:nvSpPr>
          <p:cNvPr id="18435" name="Content Placeholder 3"/>
          <p:cNvSpPr>
            <a:spLocks noGrp="1"/>
          </p:cNvSpPr>
          <p:nvPr>
            <p:ph idx="1"/>
          </p:nvPr>
        </p:nvSpPr>
        <p:spPr>
          <a:xfrm>
            <a:off x="228600" y="1371600"/>
            <a:ext cx="8458200" cy="4648200"/>
          </a:xfrm>
          <a:solidFill>
            <a:schemeClr val="bg1">
              <a:alpha val="94901"/>
            </a:schemeClr>
          </a:solidFill>
        </p:spPr>
        <p:txBody>
          <a:bodyPr/>
          <a:lstStyle/>
          <a:p>
            <a:r>
              <a:rPr lang="en-US" sz="3600" dirty="0" smtClean="0"/>
              <a:t>Goals of the </a:t>
            </a:r>
            <a:r>
              <a:rPr lang="en-US" sz="3600" dirty="0" err="1" smtClean="0"/>
              <a:t>NextGen</a:t>
            </a:r>
            <a:r>
              <a:rPr lang="en-US" sz="3600" dirty="0" smtClean="0"/>
              <a:t> Project</a:t>
            </a:r>
          </a:p>
          <a:p>
            <a:pPr lvl="1"/>
            <a:r>
              <a:rPr lang="en-US" dirty="0" smtClean="0"/>
              <a:t>Add </a:t>
            </a:r>
            <a:r>
              <a:rPr lang="en-US" b="1" dirty="0" smtClean="0">
                <a:solidFill>
                  <a:srgbClr val="FF0000"/>
                </a:solidFill>
              </a:rPr>
              <a:t>major</a:t>
            </a:r>
            <a:r>
              <a:rPr lang="en-US" dirty="0" smtClean="0"/>
              <a:t> new and enhanced functionality to help meet the current and future business needs of the users</a:t>
            </a:r>
          </a:p>
          <a:p>
            <a:pPr lvl="1"/>
            <a:r>
              <a:rPr lang="en-US" dirty="0" smtClean="0"/>
              <a:t>Make the application more flexible and interoperable by adding a robust “</a:t>
            </a:r>
            <a:r>
              <a:rPr lang="en-US" b="1" dirty="0" smtClean="0">
                <a:solidFill>
                  <a:srgbClr val="FF0000"/>
                </a:solidFill>
              </a:rPr>
              <a:t>services layer</a:t>
            </a:r>
            <a:r>
              <a:rPr lang="en-US" dirty="0" smtClean="0"/>
              <a:t>” to the existing product</a:t>
            </a:r>
          </a:p>
          <a:p>
            <a:pPr lvl="1"/>
            <a:r>
              <a:rPr lang="en-US" dirty="0" smtClean="0"/>
              <a:t>Revisit the overall Tessitura </a:t>
            </a:r>
            <a:r>
              <a:rPr lang="en-US" b="1" dirty="0" smtClean="0">
                <a:solidFill>
                  <a:srgbClr val="FF0000"/>
                </a:solidFill>
              </a:rPr>
              <a:t>user interface </a:t>
            </a:r>
            <a:r>
              <a:rPr lang="en-US" dirty="0" smtClean="0"/>
              <a:t>after the first two goals are met</a:t>
            </a:r>
          </a:p>
          <a:p>
            <a:pPr lvl="1"/>
            <a:endParaRPr lang="en-US" dirty="0" smtClean="0"/>
          </a:p>
          <a:p>
            <a:endParaRPr lang="en-US" sz="4400" dirty="0" smtClean="0">
              <a:solidFill>
                <a:srgbClr val="F04E2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59859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 build="p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4"/>
          <p:cNvSpPr>
            <a:spLocks noGrp="1"/>
          </p:cNvSpPr>
          <p:nvPr>
            <p:ph type="title"/>
          </p:nvPr>
        </p:nvSpPr>
        <p:spPr>
          <a:xfrm>
            <a:off x="381000" y="274638"/>
            <a:ext cx="8077200" cy="1143000"/>
          </a:xfrm>
        </p:spPr>
        <p:txBody>
          <a:bodyPr/>
          <a:lstStyle/>
          <a:p>
            <a:pPr algn="l" eaLnBrk="1" hangingPunct="1"/>
            <a:r>
              <a:rPr lang="en-US" dirty="0" smtClean="0"/>
              <a:t>If you are just joining us….</a:t>
            </a:r>
          </a:p>
        </p:txBody>
      </p:sp>
      <p:sp>
        <p:nvSpPr>
          <p:cNvPr id="18435" name="Content Placeholder 3"/>
          <p:cNvSpPr>
            <a:spLocks noGrp="1"/>
          </p:cNvSpPr>
          <p:nvPr>
            <p:ph idx="1"/>
          </p:nvPr>
        </p:nvSpPr>
        <p:spPr>
          <a:xfrm>
            <a:off x="228600" y="1371600"/>
            <a:ext cx="8458200" cy="4648200"/>
          </a:xfrm>
          <a:solidFill>
            <a:schemeClr val="bg1">
              <a:alpha val="94901"/>
            </a:schemeClr>
          </a:solidFill>
        </p:spPr>
        <p:txBody>
          <a:bodyPr>
            <a:normAutofit lnSpcReduction="10000"/>
          </a:bodyPr>
          <a:lstStyle/>
          <a:p>
            <a:r>
              <a:rPr lang="en-US" sz="3600" dirty="0" smtClean="0"/>
              <a:t>What </a:t>
            </a:r>
            <a:r>
              <a:rPr lang="en-US" sz="3600" dirty="0" err="1" smtClean="0"/>
              <a:t>NextGen</a:t>
            </a:r>
            <a:r>
              <a:rPr lang="en-US" sz="3600" dirty="0" smtClean="0"/>
              <a:t> means to you</a:t>
            </a:r>
          </a:p>
          <a:p>
            <a:pPr lvl="1"/>
            <a:r>
              <a:rPr lang="en-US" dirty="0" smtClean="0"/>
              <a:t>Starting with Version 11, you will start to see major new annual functional additions to Tessitura, both through the front end and “under the hood”</a:t>
            </a:r>
          </a:p>
          <a:p>
            <a:pPr lvl="1"/>
            <a:r>
              <a:rPr lang="en-US" dirty="0" smtClean="0"/>
              <a:t>These new functionalities are the direct result of licensee feedback and input</a:t>
            </a:r>
          </a:p>
          <a:p>
            <a:pPr lvl="1"/>
            <a:r>
              <a:rPr lang="en-US" dirty="0" smtClean="0"/>
              <a:t>The annual upgrade process is going to be more involved during this period</a:t>
            </a:r>
          </a:p>
          <a:p>
            <a:pPr lvl="1"/>
            <a:r>
              <a:rPr lang="en-US" dirty="0" smtClean="0"/>
              <a:t>The </a:t>
            </a:r>
            <a:r>
              <a:rPr lang="en-US" dirty="0" err="1" smtClean="0"/>
              <a:t>NextGen</a:t>
            </a:r>
            <a:r>
              <a:rPr lang="en-US" dirty="0" smtClean="0"/>
              <a:t> project is moving from </a:t>
            </a:r>
            <a:r>
              <a:rPr lang="en-US" b="1" dirty="0" smtClean="0">
                <a:solidFill>
                  <a:srgbClr val="FF0000"/>
                </a:solidFill>
              </a:rPr>
              <a:t>visioning</a:t>
            </a:r>
            <a:r>
              <a:rPr lang="en-US" dirty="0" smtClean="0"/>
              <a:t> to </a:t>
            </a:r>
            <a:r>
              <a:rPr lang="en-US" b="1" dirty="0" smtClean="0">
                <a:solidFill>
                  <a:srgbClr val="FF0000"/>
                </a:solidFill>
              </a:rPr>
              <a:t>reality</a:t>
            </a:r>
            <a:r>
              <a:rPr lang="en-US" dirty="0" smtClean="0"/>
              <a:t>…</a:t>
            </a:r>
          </a:p>
          <a:p>
            <a:pPr lvl="1"/>
            <a:endParaRPr lang="en-US" dirty="0" smtClean="0"/>
          </a:p>
          <a:p>
            <a:endParaRPr lang="en-US" sz="4400" dirty="0" smtClean="0">
              <a:solidFill>
                <a:srgbClr val="F04E2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43750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 build="p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4"/>
          <p:cNvSpPr>
            <a:spLocks noGrp="1"/>
          </p:cNvSpPr>
          <p:nvPr>
            <p:ph type="title"/>
          </p:nvPr>
        </p:nvSpPr>
        <p:spPr>
          <a:xfrm>
            <a:off x="609600" y="274638"/>
            <a:ext cx="8077200" cy="1143000"/>
          </a:xfrm>
        </p:spPr>
        <p:txBody>
          <a:bodyPr/>
          <a:lstStyle/>
          <a:p>
            <a:pPr algn="l" eaLnBrk="1" hangingPunct="1"/>
            <a:endParaRPr lang="en-US" smtClean="0"/>
          </a:p>
        </p:txBody>
      </p:sp>
      <p:sp>
        <p:nvSpPr>
          <p:cNvPr id="18435" name="Content Placeholder 3"/>
          <p:cNvSpPr>
            <a:spLocks noGrp="1"/>
          </p:cNvSpPr>
          <p:nvPr>
            <p:ph idx="1"/>
          </p:nvPr>
        </p:nvSpPr>
        <p:spPr>
          <a:xfrm>
            <a:off x="0" y="228600"/>
            <a:ext cx="9144000" cy="6019800"/>
          </a:xfrm>
          <a:solidFill>
            <a:srgbClr val="F04E2E">
              <a:alpha val="94901"/>
            </a:srgbClr>
          </a:solidFill>
        </p:spPr>
        <p:txBody>
          <a:bodyPr/>
          <a:lstStyle/>
          <a:p>
            <a:pPr eaLnBrk="1" hangingPunct="1">
              <a:buFont typeface="Arial" charset="0"/>
              <a:buNone/>
            </a:pPr>
            <a:endParaRPr lang="en-US" dirty="0" smtClean="0"/>
          </a:p>
          <a:p>
            <a:pPr algn="ctr" eaLnBrk="1" hangingPunct="1">
              <a:buFont typeface="Arial" charset="0"/>
              <a:buNone/>
            </a:pPr>
            <a:endParaRPr lang="en-US" sz="3600" dirty="0" smtClean="0"/>
          </a:p>
          <a:p>
            <a:pPr algn="ctr" eaLnBrk="1" hangingPunct="1">
              <a:buFont typeface="Arial" charset="0"/>
              <a:buNone/>
            </a:pPr>
            <a:r>
              <a:rPr lang="en-US" sz="5400" dirty="0" smtClean="0"/>
              <a:t/>
            </a:r>
            <a:br>
              <a:rPr lang="en-US" sz="5400" dirty="0" smtClean="0"/>
            </a:br>
            <a:r>
              <a:rPr lang="en-US" sz="5400" dirty="0" smtClean="0">
                <a:solidFill>
                  <a:schemeClr val="bg1"/>
                </a:solidFill>
              </a:rPr>
              <a:t>Agenda</a:t>
            </a:r>
          </a:p>
        </p:txBody>
      </p:sp>
    </p:spTree>
    <p:extLst>
      <p:ext uri="{BB962C8B-B14F-4D97-AF65-F5344CB8AC3E}">
        <p14:creationId xmlns:p14="http://schemas.microsoft.com/office/powerpoint/2010/main" val="3534317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4"/>
          <p:cNvSpPr>
            <a:spLocks noGrp="1"/>
          </p:cNvSpPr>
          <p:nvPr>
            <p:ph type="title"/>
          </p:nvPr>
        </p:nvSpPr>
        <p:spPr>
          <a:xfrm>
            <a:off x="381000" y="274638"/>
            <a:ext cx="8077200" cy="1143000"/>
          </a:xfrm>
        </p:spPr>
        <p:txBody>
          <a:bodyPr/>
          <a:lstStyle/>
          <a:p>
            <a:pPr algn="l" eaLnBrk="1" hangingPunct="1"/>
            <a:r>
              <a:rPr lang="en-US" dirty="0" smtClean="0"/>
              <a:t>Agenda</a:t>
            </a:r>
          </a:p>
        </p:txBody>
      </p:sp>
      <p:sp>
        <p:nvSpPr>
          <p:cNvPr id="18435" name="Content Placeholder 3"/>
          <p:cNvSpPr>
            <a:spLocks noGrp="1"/>
          </p:cNvSpPr>
          <p:nvPr>
            <p:ph idx="1"/>
          </p:nvPr>
        </p:nvSpPr>
        <p:spPr>
          <a:xfrm>
            <a:off x="228600" y="1371600"/>
            <a:ext cx="8458200" cy="4648200"/>
          </a:xfrm>
          <a:solidFill>
            <a:schemeClr val="bg1">
              <a:alpha val="94901"/>
            </a:schemeClr>
          </a:solidFill>
        </p:spPr>
        <p:txBody>
          <a:bodyPr/>
          <a:lstStyle/>
          <a:p>
            <a:r>
              <a:rPr lang="en-US" sz="3600" dirty="0" smtClean="0"/>
              <a:t>Roadmap Survey Results</a:t>
            </a:r>
            <a:endParaRPr lang="en-US" sz="3600" dirty="0" smtClean="0">
              <a:solidFill>
                <a:srgbClr val="F04E2E"/>
              </a:solidFill>
            </a:endParaRPr>
          </a:p>
          <a:p>
            <a:r>
              <a:rPr lang="en-US" sz="3600" dirty="0" smtClean="0"/>
              <a:t>Version 11 Release Vision</a:t>
            </a:r>
          </a:p>
          <a:p>
            <a:r>
              <a:rPr lang="en-US" sz="3600" dirty="0" smtClean="0"/>
              <a:t>First Look at Version 11</a:t>
            </a:r>
          </a:p>
          <a:p>
            <a:r>
              <a:rPr lang="en-US" sz="3600" dirty="0" smtClean="0"/>
              <a:t>Timeline</a:t>
            </a:r>
          </a:p>
          <a:p>
            <a:r>
              <a:rPr lang="en-US" sz="3600" dirty="0" smtClean="0"/>
              <a:t>Preparing for Version 11</a:t>
            </a:r>
          </a:p>
          <a:p>
            <a:r>
              <a:rPr lang="en-US" sz="3600" dirty="0" smtClean="0"/>
              <a:t>Q&amp;A</a:t>
            </a:r>
          </a:p>
          <a:p>
            <a:endParaRPr lang="en-US" sz="4400" dirty="0" smtClean="0">
              <a:solidFill>
                <a:srgbClr val="F04E2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0383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4"/>
          <p:cNvSpPr>
            <a:spLocks noGrp="1"/>
          </p:cNvSpPr>
          <p:nvPr>
            <p:ph type="title"/>
          </p:nvPr>
        </p:nvSpPr>
        <p:spPr>
          <a:xfrm>
            <a:off x="609600" y="274638"/>
            <a:ext cx="8077200" cy="1143000"/>
          </a:xfrm>
        </p:spPr>
        <p:txBody>
          <a:bodyPr/>
          <a:lstStyle/>
          <a:p>
            <a:pPr algn="l" eaLnBrk="1" hangingPunct="1"/>
            <a:endParaRPr lang="en-US" smtClean="0"/>
          </a:p>
        </p:txBody>
      </p:sp>
      <p:sp>
        <p:nvSpPr>
          <p:cNvPr id="18435" name="Content Placeholder 3"/>
          <p:cNvSpPr>
            <a:spLocks noGrp="1"/>
          </p:cNvSpPr>
          <p:nvPr>
            <p:ph idx="1"/>
          </p:nvPr>
        </p:nvSpPr>
        <p:spPr>
          <a:xfrm>
            <a:off x="0" y="228600"/>
            <a:ext cx="9144000" cy="6019800"/>
          </a:xfrm>
          <a:solidFill>
            <a:srgbClr val="F04E2E">
              <a:alpha val="94901"/>
            </a:srgbClr>
          </a:solidFill>
        </p:spPr>
        <p:txBody>
          <a:bodyPr/>
          <a:lstStyle/>
          <a:p>
            <a:pPr eaLnBrk="1" hangingPunct="1">
              <a:buFont typeface="Arial" charset="0"/>
              <a:buNone/>
            </a:pPr>
            <a:endParaRPr lang="en-US" dirty="0" smtClean="0"/>
          </a:p>
          <a:p>
            <a:pPr algn="ctr" eaLnBrk="1" hangingPunct="1">
              <a:buFont typeface="Arial" charset="0"/>
              <a:buNone/>
            </a:pPr>
            <a:endParaRPr lang="en-US" sz="3600" dirty="0" smtClean="0"/>
          </a:p>
          <a:p>
            <a:pPr algn="ctr" eaLnBrk="1" hangingPunct="1">
              <a:buFont typeface="Arial" charset="0"/>
              <a:buNone/>
            </a:pPr>
            <a:r>
              <a:rPr lang="en-US" sz="5400" dirty="0" smtClean="0"/>
              <a:t/>
            </a:r>
            <a:br>
              <a:rPr lang="en-US" sz="5400" dirty="0" smtClean="0"/>
            </a:br>
            <a:r>
              <a:rPr lang="en-US" sz="5400" dirty="0" smtClean="0">
                <a:solidFill>
                  <a:schemeClr val="bg1"/>
                </a:solidFill>
              </a:rPr>
              <a:t>Functionality Roadmap </a:t>
            </a:r>
          </a:p>
          <a:p>
            <a:pPr algn="ctr" eaLnBrk="1" hangingPunct="1">
              <a:buFont typeface="Arial" charset="0"/>
              <a:buNone/>
            </a:pPr>
            <a:r>
              <a:rPr lang="en-US" sz="5400" dirty="0" smtClean="0">
                <a:solidFill>
                  <a:schemeClr val="bg1"/>
                </a:solidFill>
              </a:rPr>
              <a:t>Survey Recap</a:t>
            </a:r>
          </a:p>
        </p:txBody>
      </p:sp>
    </p:spTree>
    <p:extLst>
      <p:ext uri="{BB962C8B-B14F-4D97-AF65-F5344CB8AC3E}">
        <p14:creationId xmlns:p14="http://schemas.microsoft.com/office/powerpoint/2010/main" val="1073072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4"/>
          <p:cNvSpPr>
            <a:spLocks noGrp="1"/>
          </p:cNvSpPr>
          <p:nvPr>
            <p:ph type="title"/>
          </p:nvPr>
        </p:nvSpPr>
        <p:spPr>
          <a:xfrm>
            <a:off x="609600" y="274638"/>
            <a:ext cx="8077200" cy="1143000"/>
          </a:xfrm>
        </p:spPr>
        <p:txBody>
          <a:bodyPr>
            <a:normAutofit fontScale="90000"/>
          </a:bodyPr>
          <a:lstStyle/>
          <a:p>
            <a:pPr algn="l" eaLnBrk="1" hangingPunct="1"/>
            <a:r>
              <a:rPr lang="en-US" dirty="0" smtClean="0"/>
              <a:t>Functionality Roadmap Survey Recap</a:t>
            </a:r>
          </a:p>
        </p:txBody>
      </p:sp>
      <p:sp>
        <p:nvSpPr>
          <p:cNvPr id="18435" name="Content Placeholder 3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4648200"/>
          </a:xfrm>
          <a:solidFill>
            <a:schemeClr val="bg1">
              <a:alpha val="94901"/>
            </a:schemeClr>
          </a:solidFill>
        </p:spPr>
        <p:txBody>
          <a:bodyPr/>
          <a:lstStyle/>
          <a:p>
            <a:r>
              <a:rPr lang="en-US" sz="3600" dirty="0" smtClean="0"/>
              <a:t>August 2010 - TLCC: </a:t>
            </a:r>
          </a:p>
          <a:p>
            <a:pPr lvl="1"/>
            <a:r>
              <a:rPr lang="en-US" dirty="0" smtClean="0"/>
              <a:t>We debuted list of 14 major new or enhanced functionalities we proposed adding as part of </a:t>
            </a:r>
            <a:r>
              <a:rPr lang="en-US" dirty="0" err="1" smtClean="0"/>
              <a:t>NextGen</a:t>
            </a:r>
            <a:endParaRPr lang="en-US" sz="4000" dirty="0" smtClean="0">
              <a:solidFill>
                <a:srgbClr val="F04E2E"/>
              </a:solidFill>
            </a:endParaRPr>
          </a:p>
          <a:p>
            <a:pPr lvl="1"/>
            <a:r>
              <a:rPr lang="en-US" dirty="0" smtClean="0"/>
              <a:t>In series of MAC, user, and staff sessions at Conference, discussed ranking, adding and removing items from the Functionality Roadmap</a:t>
            </a:r>
            <a:endParaRPr lang="en-US" sz="1800" dirty="0" smtClean="0"/>
          </a:p>
        </p:txBody>
      </p:sp>
    </p:spTree>
    <p:extLst>
      <p:ext uri="{BB962C8B-B14F-4D97-AF65-F5344CB8AC3E}">
        <p14:creationId xmlns:p14="http://schemas.microsoft.com/office/powerpoint/2010/main" val="37136733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4"/>
          <p:cNvSpPr>
            <a:spLocks noGrp="1"/>
          </p:cNvSpPr>
          <p:nvPr>
            <p:ph type="title"/>
          </p:nvPr>
        </p:nvSpPr>
        <p:spPr>
          <a:xfrm>
            <a:off x="609600" y="274638"/>
            <a:ext cx="8077200" cy="1143000"/>
          </a:xfrm>
        </p:spPr>
        <p:txBody>
          <a:bodyPr>
            <a:normAutofit fontScale="90000"/>
          </a:bodyPr>
          <a:lstStyle/>
          <a:p>
            <a:pPr algn="l" eaLnBrk="1" hangingPunct="1"/>
            <a:r>
              <a:rPr lang="en-US" dirty="0" smtClean="0"/>
              <a:t>Functionality Roadmap Survey Recap</a:t>
            </a:r>
          </a:p>
        </p:txBody>
      </p:sp>
      <p:sp>
        <p:nvSpPr>
          <p:cNvPr id="18435" name="Content Placeholder 3"/>
          <p:cNvSpPr>
            <a:spLocks noGrp="1"/>
          </p:cNvSpPr>
          <p:nvPr>
            <p:ph idx="1"/>
          </p:nvPr>
        </p:nvSpPr>
        <p:spPr>
          <a:xfrm>
            <a:off x="0" y="1219200"/>
            <a:ext cx="9144000" cy="4648200"/>
          </a:xfrm>
          <a:solidFill>
            <a:schemeClr val="bg1">
              <a:alpha val="94901"/>
            </a:schemeClr>
          </a:solidFill>
        </p:spPr>
        <p:txBody>
          <a:bodyPr/>
          <a:lstStyle/>
          <a:p>
            <a:r>
              <a:rPr lang="en-US" sz="3600" dirty="0" smtClean="0"/>
              <a:t>September – October 2010</a:t>
            </a:r>
          </a:p>
          <a:p>
            <a:pPr lvl="1"/>
            <a:r>
              <a:rPr lang="en-US" dirty="0" smtClean="0"/>
              <a:t>Received more Roadmap feedback via on-line survey on Tessitura website</a:t>
            </a:r>
            <a:endParaRPr lang="en-US" sz="1800" dirty="0" smtClean="0"/>
          </a:p>
        </p:txBody>
      </p:sp>
      <p:pic>
        <p:nvPicPr>
          <p:cNvPr id="84995" name="Picture 3"/>
          <p:cNvPicPr>
            <a:picLocks noChangeAspect="1" noChangeArrowheads="1"/>
          </p:cNvPicPr>
          <p:nvPr/>
        </p:nvPicPr>
        <p:blipFill>
          <a:blip r:embed="rId3" cstate="print"/>
          <a:srcRect t="6780" r="25872"/>
          <a:stretch>
            <a:fillRect/>
          </a:stretch>
        </p:blipFill>
        <p:spPr bwMode="auto">
          <a:xfrm>
            <a:off x="838200" y="2876550"/>
            <a:ext cx="7491413" cy="31432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228140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4"/>
          <p:cNvSpPr>
            <a:spLocks noGrp="1"/>
          </p:cNvSpPr>
          <p:nvPr>
            <p:ph type="title"/>
          </p:nvPr>
        </p:nvSpPr>
        <p:spPr>
          <a:xfrm>
            <a:off x="609600" y="274638"/>
            <a:ext cx="8077200" cy="1143000"/>
          </a:xfrm>
        </p:spPr>
        <p:txBody>
          <a:bodyPr>
            <a:normAutofit fontScale="90000"/>
          </a:bodyPr>
          <a:lstStyle/>
          <a:p>
            <a:pPr algn="l" eaLnBrk="1" hangingPunct="1"/>
            <a:r>
              <a:rPr lang="en-US" dirty="0" smtClean="0"/>
              <a:t>Functionality Roadmap Survey Recap</a:t>
            </a:r>
          </a:p>
        </p:txBody>
      </p:sp>
      <p:sp>
        <p:nvSpPr>
          <p:cNvPr id="18435" name="Content Placeholder 3"/>
          <p:cNvSpPr>
            <a:spLocks noGrp="1"/>
          </p:cNvSpPr>
          <p:nvPr>
            <p:ph idx="1"/>
          </p:nvPr>
        </p:nvSpPr>
        <p:spPr>
          <a:xfrm>
            <a:off x="0" y="1219200"/>
            <a:ext cx="9144000" cy="4648200"/>
          </a:xfrm>
          <a:solidFill>
            <a:schemeClr val="bg1">
              <a:alpha val="94901"/>
            </a:schemeClr>
          </a:solidFill>
        </p:spPr>
        <p:txBody>
          <a:bodyPr/>
          <a:lstStyle/>
          <a:p>
            <a:r>
              <a:rPr lang="en-US" sz="3600" dirty="0" smtClean="0"/>
              <a:t>Compiled Results:</a:t>
            </a:r>
          </a:p>
          <a:p>
            <a:pPr lvl="1"/>
            <a:r>
              <a:rPr lang="en-US" dirty="0" smtClean="0"/>
              <a:t>Eight of the original 14 still in the top 14</a:t>
            </a:r>
          </a:p>
          <a:p>
            <a:pPr lvl="1"/>
            <a:r>
              <a:rPr lang="en-US" dirty="0" smtClean="0"/>
              <a:t>Six new items were more popular than the original 14:</a:t>
            </a:r>
          </a:p>
          <a:p>
            <a:pPr lvl="2"/>
            <a:r>
              <a:rPr lang="en-US" dirty="0" smtClean="0"/>
              <a:t>End User Customizable Reports</a:t>
            </a:r>
          </a:p>
          <a:p>
            <a:pPr lvl="2"/>
            <a:r>
              <a:rPr lang="en-US" dirty="0" smtClean="0"/>
              <a:t>Enhanced Gift Card/Payment Processing</a:t>
            </a:r>
          </a:p>
          <a:p>
            <a:pPr lvl="2"/>
            <a:r>
              <a:rPr lang="en-US" dirty="0" smtClean="0"/>
              <a:t>Improved Security Model and Administration</a:t>
            </a:r>
          </a:p>
          <a:p>
            <a:pPr lvl="2"/>
            <a:r>
              <a:rPr lang="en-US" dirty="0" smtClean="0"/>
              <a:t>Flexibility in Package Set-up</a:t>
            </a:r>
          </a:p>
          <a:p>
            <a:pPr lvl="2"/>
            <a:r>
              <a:rPr lang="en-US" dirty="0" smtClean="0"/>
              <a:t>Support for non-ticketed Education Outreach/Workshops</a:t>
            </a:r>
          </a:p>
          <a:p>
            <a:pPr lvl="2"/>
            <a:r>
              <a:rPr lang="en-US" dirty="0" smtClean="0"/>
              <a:t>Enhanced workflow around Patron Interactions</a:t>
            </a:r>
          </a:p>
          <a:p>
            <a:pPr lvl="2"/>
            <a:endParaRPr lang="en-US" dirty="0" smtClean="0"/>
          </a:p>
          <a:p>
            <a:pPr lvl="2"/>
            <a:endParaRPr lang="en-US" dirty="0" smtClean="0"/>
          </a:p>
          <a:p>
            <a:pPr lvl="2"/>
            <a:endParaRPr lang="en-US" dirty="0" smtClean="0"/>
          </a:p>
          <a:p>
            <a:pPr lvl="2"/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390980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58735"/>
            <a:ext cx="9144000" cy="65992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457008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4"/>
          <p:cNvSpPr>
            <a:spLocks noGrp="1"/>
          </p:cNvSpPr>
          <p:nvPr>
            <p:ph type="title"/>
          </p:nvPr>
        </p:nvSpPr>
        <p:spPr>
          <a:xfrm>
            <a:off x="609600" y="274638"/>
            <a:ext cx="8077200" cy="1143000"/>
          </a:xfrm>
        </p:spPr>
        <p:txBody>
          <a:bodyPr>
            <a:normAutofit fontScale="90000"/>
          </a:bodyPr>
          <a:lstStyle/>
          <a:p>
            <a:pPr algn="l" eaLnBrk="1" hangingPunct="1"/>
            <a:r>
              <a:rPr lang="en-US" dirty="0" smtClean="0"/>
              <a:t>Functionality Roadmap Survey Recap</a:t>
            </a:r>
          </a:p>
        </p:txBody>
      </p:sp>
      <p:sp>
        <p:nvSpPr>
          <p:cNvPr id="18435" name="Content Placeholder 3"/>
          <p:cNvSpPr>
            <a:spLocks noGrp="1"/>
          </p:cNvSpPr>
          <p:nvPr>
            <p:ph idx="1"/>
          </p:nvPr>
        </p:nvSpPr>
        <p:spPr>
          <a:xfrm>
            <a:off x="0" y="1219200"/>
            <a:ext cx="9144000" cy="4648200"/>
          </a:xfrm>
          <a:solidFill>
            <a:schemeClr val="bg1">
              <a:alpha val="94901"/>
            </a:schemeClr>
          </a:solidFill>
        </p:spPr>
        <p:txBody>
          <a:bodyPr/>
          <a:lstStyle/>
          <a:p>
            <a:r>
              <a:rPr lang="en-US" sz="3600" dirty="0" smtClean="0"/>
              <a:t>Two of the Top 5 are planned for Version 11:</a:t>
            </a:r>
          </a:p>
          <a:p>
            <a:pPr lvl="1"/>
            <a:r>
              <a:rPr lang="en-US" dirty="0" smtClean="0"/>
              <a:t>New Constituent Relationship Model</a:t>
            </a:r>
          </a:p>
          <a:p>
            <a:pPr lvl="1"/>
            <a:r>
              <a:rPr lang="en-US" dirty="0" smtClean="0"/>
              <a:t>Custom Hooks</a:t>
            </a:r>
          </a:p>
          <a:p>
            <a:pPr lvl="1"/>
            <a:endParaRPr lang="en-US" dirty="0" smtClean="0"/>
          </a:p>
          <a:p>
            <a:pPr lvl="1"/>
            <a:endParaRPr lang="en-US" dirty="0" smtClean="0"/>
          </a:p>
          <a:p>
            <a:pPr lvl="2"/>
            <a:endParaRPr lang="en-US" dirty="0" smtClean="0"/>
          </a:p>
          <a:p>
            <a:pPr lvl="2"/>
            <a:endParaRPr lang="en-US" dirty="0" smtClean="0"/>
          </a:p>
          <a:p>
            <a:pPr lvl="2"/>
            <a:endParaRPr lang="en-US" dirty="0" smtClean="0"/>
          </a:p>
          <a:p>
            <a:pPr lvl="2"/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000307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4"/>
          <p:cNvSpPr>
            <a:spLocks noGrp="1"/>
          </p:cNvSpPr>
          <p:nvPr>
            <p:ph type="title"/>
          </p:nvPr>
        </p:nvSpPr>
        <p:spPr>
          <a:xfrm>
            <a:off x="609600" y="274638"/>
            <a:ext cx="8077200" cy="1143000"/>
          </a:xfrm>
        </p:spPr>
        <p:txBody>
          <a:bodyPr/>
          <a:lstStyle/>
          <a:p>
            <a:pPr algn="l" eaLnBrk="1" hangingPunct="1"/>
            <a:endParaRPr lang="en-US" smtClean="0"/>
          </a:p>
        </p:txBody>
      </p:sp>
      <p:sp>
        <p:nvSpPr>
          <p:cNvPr id="18435" name="Content Placeholder 3"/>
          <p:cNvSpPr>
            <a:spLocks noGrp="1"/>
          </p:cNvSpPr>
          <p:nvPr>
            <p:ph idx="1"/>
          </p:nvPr>
        </p:nvSpPr>
        <p:spPr>
          <a:xfrm>
            <a:off x="0" y="228600"/>
            <a:ext cx="9144000" cy="6019800"/>
          </a:xfrm>
          <a:solidFill>
            <a:srgbClr val="F04E2E">
              <a:alpha val="94901"/>
            </a:srgbClr>
          </a:solidFill>
        </p:spPr>
        <p:txBody>
          <a:bodyPr/>
          <a:lstStyle/>
          <a:p>
            <a:pPr eaLnBrk="1" hangingPunct="1">
              <a:buFont typeface="Arial" charset="0"/>
              <a:buNone/>
            </a:pPr>
            <a:endParaRPr lang="en-US" dirty="0" smtClean="0"/>
          </a:p>
          <a:p>
            <a:pPr algn="ctr" eaLnBrk="1" hangingPunct="1">
              <a:buFont typeface="Arial" charset="0"/>
              <a:buNone/>
            </a:pPr>
            <a:endParaRPr lang="en-US" sz="3600" dirty="0" smtClean="0"/>
          </a:p>
          <a:p>
            <a:pPr algn="ctr" eaLnBrk="1" hangingPunct="1">
              <a:buFont typeface="Arial" charset="0"/>
              <a:buNone/>
            </a:pPr>
            <a:endParaRPr lang="en-US" sz="2000" dirty="0" smtClean="0"/>
          </a:p>
          <a:p>
            <a:pPr algn="ctr" eaLnBrk="1" hangingPunct="1">
              <a:buFont typeface="Arial" charset="0"/>
              <a:buNone/>
            </a:pPr>
            <a:r>
              <a:rPr lang="en-US" sz="5400" dirty="0" smtClean="0"/>
              <a:t/>
            </a:r>
            <a:br>
              <a:rPr lang="en-US" sz="5400" dirty="0" smtClean="0"/>
            </a:br>
            <a:r>
              <a:rPr lang="en-US" sz="5400" dirty="0" smtClean="0">
                <a:solidFill>
                  <a:schemeClr val="bg1"/>
                </a:solidFill>
              </a:rPr>
              <a:t>Version 11 Vision</a:t>
            </a:r>
          </a:p>
        </p:txBody>
      </p:sp>
    </p:spTree>
    <p:extLst>
      <p:ext uri="{BB962C8B-B14F-4D97-AF65-F5344CB8AC3E}">
        <p14:creationId xmlns:p14="http://schemas.microsoft.com/office/powerpoint/2010/main" val="23517148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4"/>
          <p:cNvSpPr>
            <a:spLocks noGrp="1"/>
          </p:cNvSpPr>
          <p:nvPr>
            <p:ph type="title"/>
          </p:nvPr>
        </p:nvSpPr>
        <p:spPr>
          <a:xfrm>
            <a:off x="609600" y="274638"/>
            <a:ext cx="8077200" cy="1143000"/>
          </a:xfrm>
        </p:spPr>
        <p:txBody>
          <a:bodyPr/>
          <a:lstStyle/>
          <a:p>
            <a:pPr algn="l" eaLnBrk="1" hangingPunct="1"/>
            <a:r>
              <a:rPr lang="en-US" dirty="0" smtClean="0"/>
              <a:t>Version 11 Vision</a:t>
            </a:r>
          </a:p>
        </p:txBody>
      </p:sp>
      <p:sp>
        <p:nvSpPr>
          <p:cNvPr id="18435" name="Content Placeholder 3"/>
          <p:cNvSpPr>
            <a:spLocks noGrp="1"/>
          </p:cNvSpPr>
          <p:nvPr>
            <p:ph idx="1"/>
          </p:nvPr>
        </p:nvSpPr>
        <p:spPr>
          <a:xfrm>
            <a:off x="0" y="1219200"/>
            <a:ext cx="9144000" cy="4648200"/>
          </a:xfrm>
          <a:solidFill>
            <a:schemeClr val="bg1">
              <a:alpha val="94901"/>
            </a:schemeClr>
          </a:solidFill>
        </p:spPr>
        <p:txBody>
          <a:bodyPr/>
          <a:lstStyle/>
          <a:p>
            <a:r>
              <a:rPr lang="en-US" sz="3600" dirty="0" smtClean="0"/>
              <a:t>Add to the existing Tessitura application:</a:t>
            </a:r>
          </a:p>
          <a:p>
            <a:pPr lvl="1"/>
            <a:r>
              <a:rPr lang="en-US" dirty="0" smtClean="0"/>
              <a:t>New Constituent Relationship Model</a:t>
            </a:r>
          </a:p>
          <a:p>
            <a:pPr lvl="1"/>
            <a:r>
              <a:rPr lang="en-US" dirty="0" smtClean="0"/>
              <a:t>First New Services Layer</a:t>
            </a:r>
          </a:p>
          <a:p>
            <a:pPr lvl="1"/>
            <a:r>
              <a:rPr lang="en-US" dirty="0" smtClean="0"/>
              <a:t>Custom Hooks</a:t>
            </a:r>
          </a:p>
          <a:p>
            <a:pPr lvl="1"/>
            <a:r>
              <a:rPr lang="en-US" dirty="0" smtClean="0"/>
              <a:t>Upgraded User Interface</a:t>
            </a:r>
          </a:p>
          <a:p>
            <a:pPr lvl="1"/>
            <a:r>
              <a:rPr lang="en-US" dirty="0" smtClean="0"/>
              <a:t>New Credit Card Server (possibly)</a:t>
            </a:r>
          </a:p>
          <a:p>
            <a:pPr lvl="1"/>
            <a:endParaRPr lang="en-US" dirty="0" smtClean="0"/>
          </a:p>
          <a:p>
            <a:pPr lvl="1"/>
            <a:endParaRPr lang="en-US" dirty="0" smtClean="0"/>
          </a:p>
          <a:p>
            <a:pPr lvl="2"/>
            <a:endParaRPr lang="en-US" dirty="0" smtClean="0"/>
          </a:p>
          <a:p>
            <a:pPr lvl="2"/>
            <a:endParaRPr lang="en-US" dirty="0" smtClean="0"/>
          </a:p>
          <a:p>
            <a:pPr lvl="2"/>
            <a:endParaRPr lang="en-US" dirty="0" smtClean="0"/>
          </a:p>
          <a:p>
            <a:pPr lvl="2"/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7969160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4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/>
          <a:lstStyle/>
          <a:p>
            <a:pPr algn="l" eaLnBrk="1" hangingPunct="1"/>
            <a:r>
              <a:rPr lang="en-US" dirty="0" smtClean="0"/>
              <a:t>New Constituent Relationship Model</a:t>
            </a:r>
          </a:p>
        </p:txBody>
      </p:sp>
      <p:sp>
        <p:nvSpPr>
          <p:cNvPr id="18435" name="Content Placeholder 3"/>
          <p:cNvSpPr>
            <a:spLocks noGrp="1"/>
          </p:cNvSpPr>
          <p:nvPr>
            <p:ph idx="1"/>
          </p:nvPr>
        </p:nvSpPr>
        <p:spPr>
          <a:xfrm>
            <a:off x="0" y="1219200"/>
            <a:ext cx="9144000" cy="4648200"/>
          </a:xfrm>
          <a:solidFill>
            <a:schemeClr val="bg1">
              <a:alpha val="94901"/>
            </a:schemeClr>
          </a:solidFill>
        </p:spPr>
        <p:txBody>
          <a:bodyPr/>
          <a:lstStyle/>
          <a:p>
            <a:r>
              <a:rPr lang="en-US" dirty="0" smtClean="0"/>
              <a:t>Seeks to addresses the limitations of “Name2”</a:t>
            </a:r>
          </a:p>
          <a:p>
            <a:pPr>
              <a:buNone/>
            </a:pPr>
            <a:endParaRPr lang="en-US" dirty="0" smtClean="0"/>
          </a:p>
          <a:p>
            <a:pPr lvl="1"/>
            <a:endParaRPr lang="en-US" dirty="0" smtClean="0"/>
          </a:p>
          <a:p>
            <a:pPr lvl="2"/>
            <a:endParaRPr lang="en-US" dirty="0" smtClean="0"/>
          </a:p>
          <a:p>
            <a:pPr lvl="2"/>
            <a:endParaRPr lang="en-US" dirty="0" smtClean="0"/>
          </a:p>
          <a:p>
            <a:pPr lvl="2"/>
            <a:endParaRPr lang="en-US" dirty="0" smtClean="0"/>
          </a:p>
          <a:p>
            <a:pPr lvl="2"/>
            <a:endParaRPr lang="en-US" dirty="0" smtClean="0"/>
          </a:p>
        </p:txBody>
      </p:sp>
      <p:pic>
        <p:nvPicPr>
          <p:cNvPr id="86019" name="Picture 3"/>
          <p:cNvPicPr>
            <a:picLocks noChangeAspect="1" noChangeArrowheads="1"/>
          </p:cNvPicPr>
          <p:nvPr/>
        </p:nvPicPr>
        <p:blipFill>
          <a:blip r:embed="rId3" cstate="print"/>
          <a:srcRect b="9091"/>
          <a:stretch>
            <a:fillRect/>
          </a:stretch>
        </p:blipFill>
        <p:spPr bwMode="auto">
          <a:xfrm>
            <a:off x="152400" y="1981200"/>
            <a:ext cx="8744971" cy="2286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Rectangle 4"/>
          <p:cNvSpPr/>
          <p:nvPr/>
        </p:nvSpPr>
        <p:spPr>
          <a:xfrm>
            <a:off x="152400" y="3733800"/>
            <a:ext cx="5562600" cy="381000"/>
          </a:xfrm>
          <a:prstGeom prst="rect">
            <a:avLst/>
          </a:prstGeom>
          <a:noFill/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9090" name="Picture 2"/>
          <p:cNvPicPr>
            <a:picLocks noChangeAspect="1" noChangeArrowheads="1"/>
          </p:cNvPicPr>
          <p:nvPr/>
        </p:nvPicPr>
        <p:blipFill>
          <a:blip r:embed="rId4" cstate="print"/>
          <a:srcRect r="34963"/>
          <a:stretch>
            <a:fillRect/>
          </a:stretch>
        </p:blipFill>
        <p:spPr bwMode="auto">
          <a:xfrm>
            <a:off x="1447800" y="4495800"/>
            <a:ext cx="7411453" cy="18288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0735824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4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/>
          <a:lstStyle/>
          <a:p>
            <a:pPr algn="l" eaLnBrk="1" hangingPunct="1"/>
            <a:r>
              <a:rPr lang="en-US" dirty="0" smtClean="0"/>
              <a:t>New Constituent Relationship Model</a:t>
            </a:r>
          </a:p>
        </p:txBody>
      </p:sp>
      <p:sp>
        <p:nvSpPr>
          <p:cNvPr id="18435" name="Content Placeholder 3"/>
          <p:cNvSpPr>
            <a:spLocks noGrp="1"/>
          </p:cNvSpPr>
          <p:nvPr>
            <p:ph idx="1"/>
          </p:nvPr>
        </p:nvSpPr>
        <p:spPr>
          <a:xfrm>
            <a:off x="0" y="1219200"/>
            <a:ext cx="9144000" cy="4648200"/>
          </a:xfrm>
          <a:solidFill>
            <a:schemeClr val="bg1">
              <a:alpha val="94901"/>
            </a:schemeClr>
          </a:solidFill>
        </p:spPr>
        <p:txBody>
          <a:bodyPr/>
          <a:lstStyle/>
          <a:p>
            <a:r>
              <a:rPr lang="en-US" dirty="0" smtClean="0"/>
              <a:t>Seeks to addresses the limitations of “Name2”</a:t>
            </a:r>
          </a:p>
          <a:p>
            <a:pPr>
              <a:buNone/>
            </a:pPr>
            <a:endParaRPr lang="en-US" dirty="0" smtClean="0"/>
          </a:p>
          <a:p>
            <a:pPr lvl="1"/>
            <a:endParaRPr lang="en-US" dirty="0" smtClean="0"/>
          </a:p>
          <a:p>
            <a:pPr lvl="2"/>
            <a:endParaRPr lang="en-US" dirty="0" smtClean="0"/>
          </a:p>
          <a:p>
            <a:pPr lvl="2"/>
            <a:endParaRPr lang="en-US" dirty="0" smtClean="0"/>
          </a:p>
          <a:p>
            <a:pPr lvl="2"/>
            <a:endParaRPr lang="en-US" dirty="0" smtClean="0"/>
          </a:p>
          <a:p>
            <a:pPr lvl="2"/>
            <a:endParaRPr lang="en-US" dirty="0" smtClean="0"/>
          </a:p>
        </p:txBody>
      </p:sp>
      <p:pic>
        <p:nvPicPr>
          <p:cNvPr id="8704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1000" y="1828800"/>
            <a:ext cx="8202521" cy="1905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Rectangle 6"/>
          <p:cNvSpPr/>
          <p:nvPr/>
        </p:nvSpPr>
        <p:spPr>
          <a:xfrm>
            <a:off x="7239000" y="2514600"/>
            <a:ext cx="1066800" cy="685800"/>
          </a:xfrm>
          <a:prstGeom prst="rect">
            <a:avLst/>
          </a:prstGeom>
          <a:noFill/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03788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4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/>
          <a:lstStyle/>
          <a:p>
            <a:pPr algn="l" eaLnBrk="1" hangingPunct="1"/>
            <a:r>
              <a:rPr lang="en-US" dirty="0" smtClean="0"/>
              <a:t>New Constituent Relationship Model</a:t>
            </a:r>
          </a:p>
        </p:txBody>
      </p:sp>
      <p:sp>
        <p:nvSpPr>
          <p:cNvPr id="18435" name="Content Placeholder 3"/>
          <p:cNvSpPr>
            <a:spLocks noGrp="1"/>
          </p:cNvSpPr>
          <p:nvPr>
            <p:ph idx="1"/>
          </p:nvPr>
        </p:nvSpPr>
        <p:spPr>
          <a:xfrm>
            <a:off x="0" y="1219200"/>
            <a:ext cx="9144000" cy="4648200"/>
          </a:xfrm>
          <a:solidFill>
            <a:schemeClr val="bg1">
              <a:alpha val="94901"/>
            </a:schemeClr>
          </a:solidFill>
        </p:spPr>
        <p:txBody>
          <a:bodyPr/>
          <a:lstStyle/>
          <a:p>
            <a:r>
              <a:rPr lang="en-US" dirty="0" smtClean="0"/>
              <a:t>Seeks to addresses the limitations of “Name2”</a:t>
            </a:r>
          </a:p>
          <a:p>
            <a:pPr>
              <a:buNone/>
            </a:pPr>
            <a:endParaRPr lang="en-US" dirty="0" smtClean="0"/>
          </a:p>
          <a:p>
            <a:pPr lvl="1"/>
            <a:endParaRPr lang="en-US" dirty="0" smtClean="0"/>
          </a:p>
          <a:p>
            <a:pPr lvl="2"/>
            <a:endParaRPr lang="en-US" dirty="0" smtClean="0"/>
          </a:p>
          <a:p>
            <a:pPr lvl="2"/>
            <a:endParaRPr lang="en-US" dirty="0" smtClean="0"/>
          </a:p>
          <a:p>
            <a:pPr lvl="2"/>
            <a:endParaRPr lang="en-US" dirty="0" smtClean="0"/>
          </a:p>
          <a:p>
            <a:pPr lvl="2"/>
            <a:endParaRPr lang="en-US" dirty="0" smtClean="0"/>
          </a:p>
        </p:txBody>
      </p:sp>
      <p:pic>
        <p:nvPicPr>
          <p:cNvPr id="8806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" y="1828800"/>
            <a:ext cx="8702842" cy="381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Rectangle 7"/>
          <p:cNvSpPr/>
          <p:nvPr/>
        </p:nvSpPr>
        <p:spPr>
          <a:xfrm>
            <a:off x="457200" y="3505200"/>
            <a:ext cx="1752600" cy="304800"/>
          </a:xfrm>
          <a:prstGeom prst="rect">
            <a:avLst/>
          </a:prstGeom>
          <a:noFill/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457200" y="4495800"/>
            <a:ext cx="1752600" cy="304800"/>
          </a:xfrm>
          <a:prstGeom prst="rect">
            <a:avLst/>
          </a:prstGeom>
          <a:noFill/>
          <a:ln w="349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22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4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/>
          <a:lstStyle/>
          <a:p>
            <a:pPr algn="l" eaLnBrk="1" hangingPunct="1"/>
            <a:r>
              <a:rPr lang="en-US" dirty="0" smtClean="0"/>
              <a:t>New Constituent Relationship Model</a:t>
            </a:r>
          </a:p>
        </p:txBody>
      </p:sp>
      <p:sp>
        <p:nvSpPr>
          <p:cNvPr id="18435" name="Content Placeholder 3"/>
          <p:cNvSpPr>
            <a:spLocks noGrp="1"/>
          </p:cNvSpPr>
          <p:nvPr>
            <p:ph idx="1"/>
          </p:nvPr>
        </p:nvSpPr>
        <p:spPr>
          <a:xfrm>
            <a:off x="0" y="1219200"/>
            <a:ext cx="9144000" cy="4648200"/>
          </a:xfrm>
          <a:solidFill>
            <a:schemeClr val="bg1">
              <a:alpha val="94901"/>
            </a:schemeClr>
          </a:solidFill>
        </p:spPr>
        <p:txBody>
          <a:bodyPr>
            <a:normAutofit lnSpcReduction="10000"/>
          </a:bodyPr>
          <a:lstStyle/>
          <a:p>
            <a:r>
              <a:rPr lang="en-US" dirty="0" smtClean="0"/>
              <a:t>Families can now be reflected as equal members of a group, rather than Name1+Name2+some associations</a:t>
            </a:r>
          </a:p>
          <a:p>
            <a:r>
              <a:rPr lang="en-US" dirty="0" smtClean="0"/>
              <a:t>Creates </a:t>
            </a:r>
            <a:r>
              <a:rPr lang="en-US" b="1" dirty="0" smtClean="0">
                <a:solidFill>
                  <a:srgbClr val="FF0000"/>
                </a:solidFill>
              </a:rPr>
              <a:t>new</a:t>
            </a:r>
            <a:r>
              <a:rPr lang="en-US" dirty="0" smtClean="0"/>
              <a:t> accounts for former Name1s and Name2s</a:t>
            </a:r>
          </a:p>
          <a:p>
            <a:r>
              <a:rPr lang="en-US" dirty="0" smtClean="0"/>
              <a:t>Allows for each member of a family to have their own specific emails, phones, etc.</a:t>
            </a:r>
          </a:p>
          <a:p>
            <a:r>
              <a:rPr lang="en-US" dirty="0" smtClean="0"/>
              <a:t>Still retains ability for household to be treated as a single entity</a:t>
            </a:r>
          </a:p>
          <a:p>
            <a:pPr lvl="1"/>
            <a:endParaRPr lang="en-US" dirty="0" smtClean="0"/>
          </a:p>
          <a:p>
            <a:pPr lvl="2"/>
            <a:endParaRPr lang="en-US" dirty="0" smtClean="0"/>
          </a:p>
          <a:p>
            <a:pPr lvl="2"/>
            <a:endParaRPr lang="en-US" dirty="0" smtClean="0"/>
          </a:p>
          <a:p>
            <a:pPr lvl="2"/>
            <a:endParaRPr lang="en-US" dirty="0" smtClean="0"/>
          </a:p>
          <a:p>
            <a:pPr lvl="2"/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2548124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 build="p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Title 3"/>
          <p:cNvSpPr>
            <a:spLocks noGrp="1"/>
          </p:cNvSpPr>
          <p:nvPr>
            <p:ph type="title"/>
          </p:nvPr>
        </p:nvSpPr>
        <p:spPr>
          <a:xfrm>
            <a:off x="457200" y="0"/>
            <a:ext cx="8534400" cy="1143000"/>
          </a:xfrm>
        </p:spPr>
        <p:txBody>
          <a:bodyPr/>
          <a:lstStyle/>
          <a:p>
            <a:pPr algn="l"/>
            <a:r>
              <a:rPr lang="en-US" dirty="0" smtClean="0"/>
              <a:t>New Constituent Relationship model</a:t>
            </a:r>
          </a:p>
        </p:txBody>
      </p:sp>
      <p:sp>
        <p:nvSpPr>
          <p:cNvPr id="5" name="Subtitle 2"/>
          <p:cNvSpPr>
            <a:spLocks noGrp="1"/>
          </p:cNvSpPr>
          <p:nvPr>
            <p:ph idx="1"/>
          </p:nvPr>
        </p:nvSpPr>
        <p:spPr>
          <a:xfrm>
            <a:off x="304800" y="914400"/>
            <a:ext cx="8534400" cy="1935162"/>
          </a:xfrm>
        </p:spPr>
        <p:txBody>
          <a:bodyPr/>
          <a:lstStyle/>
          <a:p>
            <a:pPr marL="514350" indent="-514350">
              <a:spcAft>
                <a:spcPts val="600"/>
              </a:spcAft>
            </a:pPr>
            <a:r>
              <a:rPr lang="en-US" sz="2800" dirty="0" smtClean="0"/>
              <a:t>How this will look in the application:</a:t>
            </a:r>
            <a:endParaRPr lang="en-US" sz="2400" dirty="0" smtClean="0">
              <a:solidFill>
                <a:schemeClr val="bg1">
                  <a:lumMod val="50000"/>
                </a:schemeClr>
              </a:solidFill>
            </a:endParaRPr>
          </a:p>
          <a:p>
            <a:pPr marL="514350" indent="-514350">
              <a:spcAft>
                <a:spcPts val="600"/>
              </a:spcAft>
              <a:buNone/>
            </a:pPr>
            <a:r>
              <a:rPr lang="en-US" dirty="0" smtClean="0"/>
              <a:t>Version 10:</a:t>
            </a: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3" cstate="print"/>
          <a:srcRect t="11504" r="38122" b="55943"/>
          <a:stretch>
            <a:fillRect/>
          </a:stretch>
        </p:blipFill>
        <p:spPr bwMode="auto">
          <a:xfrm>
            <a:off x="609600" y="2057400"/>
            <a:ext cx="8136082" cy="205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701993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Title 3"/>
          <p:cNvSpPr>
            <a:spLocks noGrp="1"/>
          </p:cNvSpPr>
          <p:nvPr>
            <p:ph type="title"/>
          </p:nvPr>
        </p:nvSpPr>
        <p:spPr>
          <a:xfrm>
            <a:off x="457200" y="0"/>
            <a:ext cx="8534400" cy="1143000"/>
          </a:xfrm>
        </p:spPr>
        <p:txBody>
          <a:bodyPr/>
          <a:lstStyle/>
          <a:p>
            <a:pPr algn="l"/>
            <a:r>
              <a:rPr lang="en-US" dirty="0" smtClean="0"/>
              <a:t>New Constituent Relationship model</a:t>
            </a:r>
          </a:p>
        </p:txBody>
      </p:sp>
      <p:sp>
        <p:nvSpPr>
          <p:cNvPr id="5" name="Subtitle 2"/>
          <p:cNvSpPr>
            <a:spLocks noGrp="1"/>
          </p:cNvSpPr>
          <p:nvPr>
            <p:ph idx="1"/>
          </p:nvPr>
        </p:nvSpPr>
        <p:spPr>
          <a:xfrm>
            <a:off x="304800" y="914400"/>
            <a:ext cx="8534400" cy="1935162"/>
          </a:xfrm>
        </p:spPr>
        <p:txBody>
          <a:bodyPr/>
          <a:lstStyle/>
          <a:p>
            <a:pPr marL="514350" indent="-514350">
              <a:spcAft>
                <a:spcPts val="600"/>
              </a:spcAft>
            </a:pPr>
            <a:r>
              <a:rPr lang="en-US" sz="2800" dirty="0" smtClean="0"/>
              <a:t>How this will look in the application:</a:t>
            </a:r>
            <a:endParaRPr lang="en-US" sz="2400" dirty="0" smtClean="0">
              <a:solidFill>
                <a:schemeClr val="bg1">
                  <a:lumMod val="50000"/>
                </a:schemeClr>
              </a:solidFill>
            </a:endParaRPr>
          </a:p>
          <a:p>
            <a:pPr marL="514350" indent="-514350">
              <a:spcAft>
                <a:spcPts val="600"/>
              </a:spcAft>
              <a:buNone/>
            </a:pPr>
            <a:r>
              <a:rPr lang="en-US" dirty="0" smtClean="0"/>
              <a:t>Version 11:</a:t>
            </a:r>
          </a:p>
        </p:txBody>
      </p:sp>
      <p:pic>
        <p:nvPicPr>
          <p:cNvPr id="23" name="Picture 22" descr="Constituent View - Group - General (New).jpg"/>
          <p:cNvPicPr>
            <a:picLocks noChangeAspect="1"/>
          </p:cNvPicPr>
          <p:nvPr/>
        </p:nvPicPr>
        <p:blipFill>
          <a:blip r:embed="rId3" cstate="print"/>
          <a:srcRect t="2471" r="49031" b="52422"/>
          <a:stretch>
            <a:fillRect/>
          </a:stretch>
        </p:blipFill>
        <p:spPr>
          <a:xfrm>
            <a:off x="228600" y="2057400"/>
            <a:ext cx="6424127" cy="3886200"/>
          </a:xfrm>
          <a:prstGeom prst="rect">
            <a:avLst/>
          </a:prstGeom>
        </p:spPr>
      </p:pic>
      <p:sp>
        <p:nvSpPr>
          <p:cNvPr id="30" name="Rectangle 29"/>
          <p:cNvSpPr/>
          <p:nvPr/>
        </p:nvSpPr>
        <p:spPr>
          <a:xfrm>
            <a:off x="381000" y="4191000"/>
            <a:ext cx="3276600" cy="4572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Rectangle 30"/>
          <p:cNvSpPr/>
          <p:nvPr/>
        </p:nvSpPr>
        <p:spPr>
          <a:xfrm>
            <a:off x="381000" y="4800600"/>
            <a:ext cx="762000" cy="8382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733800" y="4800600"/>
            <a:ext cx="1600200" cy="8382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40158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31" grpId="0" animBg="1"/>
      <p:bldP spid="32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Title 3"/>
          <p:cNvSpPr>
            <a:spLocks noGrp="1"/>
          </p:cNvSpPr>
          <p:nvPr>
            <p:ph type="title"/>
          </p:nvPr>
        </p:nvSpPr>
        <p:spPr>
          <a:xfrm>
            <a:off x="457200" y="0"/>
            <a:ext cx="8534400" cy="1143000"/>
          </a:xfrm>
        </p:spPr>
        <p:txBody>
          <a:bodyPr/>
          <a:lstStyle/>
          <a:p>
            <a:pPr algn="l"/>
            <a:r>
              <a:rPr lang="en-US" dirty="0" smtClean="0"/>
              <a:t>New Constituent Relationship model</a:t>
            </a:r>
          </a:p>
        </p:txBody>
      </p:sp>
      <p:sp>
        <p:nvSpPr>
          <p:cNvPr id="5" name="Subtitle 2"/>
          <p:cNvSpPr>
            <a:spLocks noGrp="1"/>
          </p:cNvSpPr>
          <p:nvPr>
            <p:ph idx="1"/>
          </p:nvPr>
        </p:nvSpPr>
        <p:spPr>
          <a:xfrm>
            <a:off x="304800" y="914400"/>
            <a:ext cx="8534400" cy="1935162"/>
          </a:xfrm>
        </p:spPr>
        <p:txBody>
          <a:bodyPr/>
          <a:lstStyle/>
          <a:p>
            <a:pPr marL="514350" indent="-514350">
              <a:spcAft>
                <a:spcPts val="600"/>
              </a:spcAft>
            </a:pPr>
            <a:r>
              <a:rPr lang="en-US" sz="2800" dirty="0" smtClean="0"/>
              <a:t>How this will look in the application:</a:t>
            </a:r>
            <a:endParaRPr lang="en-US" sz="2400" dirty="0" smtClean="0">
              <a:solidFill>
                <a:schemeClr val="bg1">
                  <a:lumMod val="50000"/>
                </a:schemeClr>
              </a:solidFill>
            </a:endParaRPr>
          </a:p>
          <a:p>
            <a:pPr marL="514350" indent="-514350">
              <a:spcAft>
                <a:spcPts val="600"/>
              </a:spcAft>
              <a:buNone/>
            </a:pPr>
            <a:r>
              <a:rPr lang="en-US" dirty="0" smtClean="0"/>
              <a:t>Version 10:</a:t>
            </a: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" y="2286000"/>
            <a:ext cx="8117511" cy="3733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6"/>
          <p:cNvSpPr/>
          <p:nvPr/>
        </p:nvSpPr>
        <p:spPr>
          <a:xfrm>
            <a:off x="6019800" y="3962400"/>
            <a:ext cx="1143000" cy="2209800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91686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Title 3"/>
          <p:cNvSpPr>
            <a:spLocks noGrp="1"/>
          </p:cNvSpPr>
          <p:nvPr>
            <p:ph type="title"/>
          </p:nvPr>
        </p:nvSpPr>
        <p:spPr>
          <a:xfrm>
            <a:off x="457200" y="0"/>
            <a:ext cx="8534400" cy="1143000"/>
          </a:xfrm>
        </p:spPr>
        <p:txBody>
          <a:bodyPr/>
          <a:lstStyle/>
          <a:p>
            <a:pPr algn="l"/>
            <a:r>
              <a:rPr lang="en-US" dirty="0" smtClean="0"/>
              <a:t>New Constituent Relationship model</a:t>
            </a:r>
          </a:p>
        </p:txBody>
      </p:sp>
      <p:sp>
        <p:nvSpPr>
          <p:cNvPr id="5" name="Subtitle 2"/>
          <p:cNvSpPr>
            <a:spLocks noGrp="1"/>
          </p:cNvSpPr>
          <p:nvPr>
            <p:ph idx="1"/>
          </p:nvPr>
        </p:nvSpPr>
        <p:spPr>
          <a:xfrm>
            <a:off x="304800" y="914400"/>
            <a:ext cx="8534400" cy="1935162"/>
          </a:xfrm>
        </p:spPr>
        <p:txBody>
          <a:bodyPr/>
          <a:lstStyle/>
          <a:p>
            <a:pPr marL="514350" indent="-514350">
              <a:spcAft>
                <a:spcPts val="600"/>
              </a:spcAft>
            </a:pPr>
            <a:r>
              <a:rPr lang="en-US" sz="2800" dirty="0" smtClean="0"/>
              <a:t>How this will look in the application:</a:t>
            </a:r>
            <a:endParaRPr lang="en-US" sz="2400" dirty="0" smtClean="0">
              <a:solidFill>
                <a:schemeClr val="bg1">
                  <a:lumMod val="50000"/>
                </a:schemeClr>
              </a:solidFill>
            </a:endParaRPr>
          </a:p>
          <a:p>
            <a:pPr marL="514350" indent="-514350">
              <a:spcAft>
                <a:spcPts val="600"/>
              </a:spcAft>
              <a:buNone/>
            </a:pPr>
            <a:r>
              <a:rPr lang="en-US" dirty="0" smtClean="0"/>
              <a:t>Version 11:</a:t>
            </a:r>
          </a:p>
        </p:txBody>
      </p:sp>
      <p:pic>
        <p:nvPicPr>
          <p:cNvPr id="8" name="Picture 7" descr="Constituent View - Group - Attributes - Ungrouped.jpg"/>
          <p:cNvPicPr>
            <a:picLocks noChangeAspect="1"/>
          </p:cNvPicPr>
          <p:nvPr/>
        </p:nvPicPr>
        <p:blipFill>
          <a:blip r:embed="rId3" cstate="print"/>
          <a:srcRect t="3240" r="30000" b="48153"/>
          <a:stretch>
            <a:fillRect/>
          </a:stretch>
        </p:blipFill>
        <p:spPr>
          <a:xfrm>
            <a:off x="381000" y="2133600"/>
            <a:ext cx="8303741" cy="342900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381001" y="4267200"/>
            <a:ext cx="1143000" cy="1447800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52666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Title 3"/>
          <p:cNvSpPr>
            <a:spLocks noGrp="1"/>
          </p:cNvSpPr>
          <p:nvPr>
            <p:ph type="title"/>
          </p:nvPr>
        </p:nvSpPr>
        <p:spPr>
          <a:xfrm>
            <a:off x="457200" y="0"/>
            <a:ext cx="8534400" cy="1143000"/>
          </a:xfrm>
        </p:spPr>
        <p:txBody>
          <a:bodyPr/>
          <a:lstStyle/>
          <a:p>
            <a:pPr algn="l"/>
            <a:r>
              <a:rPr lang="en-US" dirty="0" smtClean="0"/>
              <a:t>New Constituent Relationship model</a:t>
            </a:r>
          </a:p>
        </p:txBody>
      </p:sp>
      <p:sp>
        <p:nvSpPr>
          <p:cNvPr id="5" name="Subtitle 2"/>
          <p:cNvSpPr>
            <a:spLocks noGrp="1"/>
          </p:cNvSpPr>
          <p:nvPr>
            <p:ph idx="1"/>
          </p:nvPr>
        </p:nvSpPr>
        <p:spPr>
          <a:xfrm>
            <a:off x="304800" y="914400"/>
            <a:ext cx="8534400" cy="1935162"/>
          </a:xfrm>
        </p:spPr>
        <p:txBody>
          <a:bodyPr>
            <a:normAutofit fontScale="85000" lnSpcReduction="20000"/>
          </a:bodyPr>
          <a:lstStyle/>
          <a:p>
            <a:pPr marL="514350" indent="-514350">
              <a:spcAft>
                <a:spcPts val="600"/>
              </a:spcAft>
            </a:pPr>
            <a:r>
              <a:rPr lang="en-US" sz="2800" dirty="0" smtClean="0"/>
              <a:t>Other features:</a:t>
            </a:r>
          </a:p>
          <a:p>
            <a:pPr marL="914400" lvl="1" indent="-514350">
              <a:spcAft>
                <a:spcPts val="600"/>
              </a:spcAft>
            </a:pPr>
            <a:r>
              <a:rPr lang="en-US" dirty="0" smtClean="0"/>
              <a:t>List Manager, Extractions, Output Set Builder and Account Merges are all being enhanced to work with new model</a:t>
            </a:r>
          </a:p>
          <a:p>
            <a:pPr marL="914400" lvl="1" indent="-514350">
              <a:spcAft>
                <a:spcPts val="600"/>
              </a:spcAft>
            </a:pPr>
            <a:r>
              <a:rPr lang="en-US" dirty="0" smtClean="0"/>
              <a:t>Control Groups functionality will continue to restrict data as it does today</a:t>
            </a:r>
          </a:p>
        </p:txBody>
      </p:sp>
    </p:spTree>
    <p:extLst>
      <p:ext uri="{BB962C8B-B14F-4D97-AF65-F5344CB8AC3E}">
        <p14:creationId xmlns:p14="http://schemas.microsoft.com/office/powerpoint/2010/main" val="29510053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Title 3"/>
          <p:cNvSpPr>
            <a:spLocks noGrp="1"/>
          </p:cNvSpPr>
          <p:nvPr>
            <p:ph type="title"/>
          </p:nvPr>
        </p:nvSpPr>
        <p:spPr>
          <a:xfrm>
            <a:off x="457200" y="0"/>
            <a:ext cx="8534400" cy="1143000"/>
          </a:xfrm>
        </p:spPr>
        <p:txBody>
          <a:bodyPr/>
          <a:lstStyle/>
          <a:p>
            <a:pPr algn="l"/>
            <a:r>
              <a:rPr lang="en-US" dirty="0" smtClean="0"/>
              <a:t>New Services Layer</a:t>
            </a:r>
          </a:p>
        </p:txBody>
      </p:sp>
      <p:sp>
        <p:nvSpPr>
          <p:cNvPr id="5" name="Subtitle 2"/>
          <p:cNvSpPr>
            <a:spLocks noGrp="1"/>
          </p:cNvSpPr>
          <p:nvPr>
            <p:ph idx="1"/>
          </p:nvPr>
        </p:nvSpPr>
        <p:spPr>
          <a:xfrm>
            <a:off x="304800" y="914400"/>
            <a:ext cx="8534400" cy="1935162"/>
          </a:xfrm>
        </p:spPr>
        <p:txBody>
          <a:bodyPr>
            <a:normAutofit fontScale="55000" lnSpcReduction="20000"/>
          </a:bodyPr>
          <a:lstStyle/>
          <a:p>
            <a:pPr marL="514350" indent="-514350">
              <a:spcAft>
                <a:spcPts val="600"/>
              </a:spcAft>
            </a:pPr>
            <a:r>
              <a:rPr lang="en-US" sz="2800" dirty="0" smtClean="0"/>
              <a:t>Modern Software Design Best Practice</a:t>
            </a:r>
          </a:p>
          <a:p>
            <a:pPr marL="514350" indent="-514350">
              <a:spcAft>
                <a:spcPts val="600"/>
              </a:spcAft>
            </a:pPr>
            <a:r>
              <a:rPr lang="en-US" sz="2800" dirty="0" smtClean="0"/>
              <a:t>Takes much of the business logic out of the database and user interface and puts it into a more portable code base</a:t>
            </a:r>
          </a:p>
          <a:p>
            <a:pPr marL="514350" indent="-514350">
              <a:spcAft>
                <a:spcPts val="600"/>
              </a:spcAft>
            </a:pPr>
            <a:r>
              <a:rPr lang="en-US" sz="2800" dirty="0" smtClean="0"/>
              <a:t>Allows much more of Tessitura functionality to be available on the web</a:t>
            </a:r>
          </a:p>
          <a:p>
            <a:pPr marL="514350" indent="-514350">
              <a:spcAft>
                <a:spcPts val="600"/>
              </a:spcAft>
            </a:pPr>
            <a:r>
              <a:rPr lang="en-US" sz="2800" dirty="0" smtClean="0"/>
              <a:t>For Version 11, much of the constituent business logic will happen (for the first time) in the services layer</a:t>
            </a:r>
          </a:p>
          <a:p>
            <a:pPr marL="514350" indent="-514350">
              <a:spcAft>
                <a:spcPts val="600"/>
              </a:spcAft>
            </a:pPr>
            <a:r>
              <a:rPr lang="en-US" sz="2800" dirty="0" smtClean="0"/>
              <a:t>The rest of the services layer will roll out in subsequent upgrades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6201280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Title 3"/>
          <p:cNvSpPr>
            <a:spLocks noGrp="1"/>
          </p:cNvSpPr>
          <p:nvPr>
            <p:ph type="title"/>
          </p:nvPr>
        </p:nvSpPr>
        <p:spPr>
          <a:xfrm>
            <a:off x="457200" y="0"/>
            <a:ext cx="8534400" cy="1143000"/>
          </a:xfrm>
        </p:spPr>
        <p:txBody>
          <a:bodyPr/>
          <a:lstStyle/>
          <a:p>
            <a:pPr algn="l"/>
            <a:r>
              <a:rPr lang="en-US" dirty="0" smtClean="0"/>
              <a:t>Custom Hooks</a:t>
            </a:r>
          </a:p>
        </p:txBody>
      </p:sp>
      <p:sp>
        <p:nvSpPr>
          <p:cNvPr id="5" name="Subtitle 2"/>
          <p:cNvSpPr>
            <a:spLocks noGrp="1"/>
          </p:cNvSpPr>
          <p:nvPr>
            <p:ph idx="1"/>
          </p:nvPr>
        </p:nvSpPr>
        <p:spPr>
          <a:xfrm>
            <a:off x="304800" y="808038"/>
            <a:ext cx="8534400" cy="1935162"/>
          </a:xfrm>
        </p:spPr>
        <p:txBody>
          <a:bodyPr>
            <a:normAutofit fontScale="47500" lnSpcReduction="20000"/>
          </a:bodyPr>
          <a:lstStyle/>
          <a:p>
            <a:pPr marL="514350" indent="-514350">
              <a:spcAft>
                <a:spcPts val="600"/>
              </a:spcAft>
            </a:pPr>
            <a:r>
              <a:rPr lang="en-US" sz="2800" dirty="0" smtClean="0"/>
              <a:t>Services Layer enables Custom “Hooks”, essentially a very flexible way to intercept actions between the user application and the database</a:t>
            </a:r>
          </a:p>
          <a:p>
            <a:pPr marL="514350" indent="-514350">
              <a:spcAft>
                <a:spcPts val="600"/>
              </a:spcAft>
            </a:pPr>
            <a:r>
              <a:rPr lang="en-US" sz="2800" dirty="0" smtClean="0"/>
              <a:t>Only available where there are services</a:t>
            </a:r>
          </a:p>
          <a:p>
            <a:pPr marL="514350" indent="-514350">
              <a:spcAft>
                <a:spcPts val="600"/>
              </a:spcAft>
            </a:pPr>
            <a:r>
              <a:rPr lang="en-US" sz="2800" dirty="0" smtClean="0"/>
              <a:t>Requires basic knowledge of a .NET language (such as VB.NET), we will include samples and helper utilities</a:t>
            </a:r>
          </a:p>
          <a:p>
            <a:pPr marL="514350" indent="-514350">
              <a:spcAft>
                <a:spcPts val="600"/>
              </a:spcAft>
            </a:pPr>
            <a:r>
              <a:rPr lang="en-US" sz="2800" dirty="0" smtClean="0"/>
              <a:t>Example 1 – You could write a hook to add a Constituency when a child is added to a family</a:t>
            </a:r>
          </a:p>
          <a:p>
            <a:pPr marL="514350" indent="-514350">
              <a:spcAft>
                <a:spcPts val="600"/>
              </a:spcAft>
            </a:pPr>
            <a:r>
              <a:rPr lang="en-US" sz="2800" dirty="0" smtClean="0"/>
              <a:t>Example 2 – You could write a hook to send an email to the Development Director when someone has the “Major Donor” constituency added to their account.</a:t>
            </a:r>
          </a:p>
        </p:txBody>
      </p:sp>
    </p:spTree>
    <p:extLst>
      <p:ext uri="{BB962C8B-B14F-4D97-AF65-F5344CB8AC3E}">
        <p14:creationId xmlns:p14="http://schemas.microsoft.com/office/powerpoint/2010/main" val="37434516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Title 3"/>
          <p:cNvSpPr>
            <a:spLocks noGrp="1"/>
          </p:cNvSpPr>
          <p:nvPr>
            <p:ph type="title"/>
          </p:nvPr>
        </p:nvSpPr>
        <p:spPr>
          <a:xfrm>
            <a:off x="457200" y="0"/>
            <a:ext cx="8534400" cy="1143000"/>
          </a:xfrm>
        </p:spPr>
        <p:txBody>
          <a:bodyPr/>
          <a:lstStyle/>
          <a:p>
            <a:pPr algn="l"/>
            <a:r>
              <a:rPr lang="en-US" dirty="0" smtClean="0"/>
              <a:t>Updated User Interface</a:t>
            </a:r>
          </a:p>
        </p:txBody>
      </p:sp>
      <p:sp>
        <p:nvSpPr>
          <p:cNvPr id="5" name="Subtitle 2"/>
          <p:cNvSpPr>
            <a:spLocks noGrp="1"/>
          </p:cNvSpPr>
          <p:nvPr>
            <p:ph idx="1"/>
          </p:nvPr>
        </p:nvSpPr>
        <p:spPr>
          <a:xfrm>
            <a:off x="304800" y="1036638"/>
            <a:ext cx="8534400" cy="1935162"/>
          </a:xfrm>
        </p:spPr>
        <p:txBody>
          <a:bodyPr>
            <a:normAutofit fontScale="92500" lnSpcReduction="10000"/>
          </a:bodyPr>
          <a:lstStyle/>
          <a:p>
            <a:pPr marL="514350" indent="-514350">
              <a:spcAft>
                <a:spcPts val="600"/>
              </a:spcAft>
            </a:pPr>
            <a:r>
              <a:rPr lang="en-US" sz="2800" dirty="0" smtClean="0"/>
              <a:t>Required to support New Constituent Model</a:t>
            </a:r>
          </a:p>
          <a:p>
            <a:pPr marL="514350" indent="-514350">
              <a:spcAft>
                <a:spcPts val="600"/>
              </a:spcAft>
            </a:pPr>
            <a:r>
              <a:rPr lang="en-US" sz="2800" dirty="0" smtClean="0"/>
              <a:t>Opportunity to provide a more current look and feel</a:t>
            </a:r>
          </a:p>
          <a:p>
            <a:pPr marL="514350" indent="-514350">
              <a:spcAft>
                <a:spcPts val="600"/>
              </a:spcAft>
            </a:pPr>
            <a:r>
              <a:rPr lang="en-US" sz="2800" dirty="0" smtClean="0"/>
              <a:t>Considered an interim update, will revisit overall User Interface paradigm later in the project </a:t>
            </a:r>
          </a:p>
        </p:txBody>
      </p:sp>
    </p:spTree>
    <p:extLst>
      <p:ext uri="{BB962C8B-B14F-4D97-AF65-F5344CB8AC3E}">
        <p14:creationId xmlns:p14="http://schemas.microsoft.com/office/powerpoint/2010/main" val="34517246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4"/>
          <p:cNvSpPr>
            <a:spLocks noGrp="1"/>
          </p:cNvSpPr>
          <p:nvPr>
            <p:ph type="title"/>
          </p:nvPr>
        </p:nvSpPr>
        <p:spPr>
          <a:xfrm>
            <a:off x="609600" y="274638"/>
            <a:ext cx="8077200" cy="1143000"/>
          </a:xfrm>
        </p:spPr>
        <p:txBody>
          <a:bodyPr/>
          <a:lstStyle/>
          <a:p>
            <a:pPr algn="l" eaLnBrk="1" hangingPunct="1"/>
            <a:endParaRPr lang="en-US" smtClean="0"/>
          </a:p>
        </p:txBody>
      </p:sp>
      <p:sp>
        <p:nvSpPr>
          <p:cNvPr id="18435" name="Content Placeholder 3"/>
          <p:cNvSpPr>
            <a:spLocks noGrp="1"/>
          </p:cNvSpPr>
          <p:nvPr>
            <p:ph idx="1"/>
          </p:nvPr>
        </p:nvSpPr>
        <p:spPr>
          <a:xfrm>
            <a:off x="0" y="228600"/>
            <a:ext cx="9144000" cy="6019800"/>
          </a:xfrm>
          <a:solidFill>
            <a:srgbClr val="F04E2E">
              <a:alpha val="94901"/>
            </a:srgbClr>
          </a:solidFill>
        </p:spPr>
        <p:txBody>
          <a:bodyPr/>
          <a:lstStyle/>
          <a:p>
            <a:pPr eaLnBrk="1" hangingPunct="1">
              <a:buFont typeface="Arial" charset="0"/>
              <a:buNone/>
            </a:pPr>
            <a:endParaRPr lang="en-US" dirty="0" smtClean="0"/>
          </a:p>
          <a:p>
            <a:pPr algn="ctr" eaLnBrk="1" hangingPunct="1">
              <a:buFont typeface="Arial" charset="0"/>
              <a:buNone/>
            </a:pPr>
            <a:endParaRPr lang="en-US" sz="3600" dirty="0" smtClean="0"/>
          </a:p>
          <a:p>
            <a:pPr algn="ctr" eaLnBrk="1" hangingPunct="1">
              <a:buFont typeface="Arial" charset="0"/>
              <a:buNone/>
            </a:pPr>
            <a:endParaRPr lang="en-US" sz="2000" dirty="0" smtClean="0"/>
          </a:p>
          <a:p>
            <a:pPr algn="ctr" eaLnBrk="1" hangingPunct="1">
              <a:buFont typeface="Arial" charset="0"/>
              <a:buNone/>
            </a:pPr>
            <a:r>
              <a:rPr lang="en-US" sz="5400" dirty="0" smtClean="0"/>
              <a:t/>
            </a:r>
            <a:br>
              <a:rPr lang="en-US" sz="5400" dirty="0" smtClean="0"/>
            </a:br>
            <a:r>
              <a:rPr lang="en-US" sz="5400" dirty="0" smtClean="0">
                <a:solidFill>
                  <a:schemeClr val="bg1"/>
                </a:solidFill>
              </a:rPr>
              <a:t>Showcase</a:t>
            </a:r>
          </a:p>
        </p:txBody>
      </p:sp>
    </p:spTree>
    <p:extLst>
      <p:ext uri="{BB962C8B-B14F-4D97-AF65-F5344CB8AC3E}">
        <p14:creationId xmlns:p14="http://schemas.microsoft.com/office/powerpoint/2010/main" val="9190120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4"/>
          <p:cNvSpPr>
            <a:spLocks noGrp="1"/>
          </p:cNvSpPr>
          <p:nvPr>
            <p:ph type="title"/>
          </p:nvPr>
        </p:nvSpPr>
        <p:spPr>
          <a:xfrm>
            <a:off x="609600" y="274638"/>
            <a:ext cx="8077200" cy="1143000"/>
          </a:xfrm>
        </p:spPr>
        <p:txBody>
          <a:bodyPr/>
          <a:lstStyle/>
          <a:p>
            <a:pPr algn="l" eaLnBrk="1" hangingPunct="1"/>
            <a:endParaRPr lang="en-US" smtClean="0"/>
          </a:p>
        </p:txBody>
      </p:sp>
      <p:sp>
        <p:nvSpPr>
          <p:cNvPr id="18435" name="Content Placeholder 3"/>
          <p:cNvSpPr>
            <a:spLocks noGrp="1"/>
          </p:cNvSpPr>
          <p:nvPr>
            <p:ph idx="1"/>
          </p:nvPr>
        </p:nvSpPr>
        <p:spPr>
          <a:xfrm>
            <a:off x="0" y="228600"/>
            <a:ext cx="9144000" cy="6019800"/>
          </a:xfrm>
          <a:solidFill>
            <a:srgbClr val="F04E2E">
              <a:alpha val="94901"/>
            </a:srgbClr>
          </a:solidFill>
        </p:spPr>
        <p:txBody>
          <a:bodyPr/>
          <a:lstStyle/>
          <a:p>
            <a:pPr eaLnBrk="1" hangingPunct="1">
              <a:buFont typeface="Arial" charset="0"/>
              <a:buNone/>
            </a:pPr>
            <a:endParaRPr lang="en-US" dirty="0" smtClean="0"/>
          </a:p>
          <a:p>
            <a:pPr algn="ctr" eaLnBrk="1" hangingPunct="1">
              <a:buFont typeface="Arial" charset="0"/>
              <a:buNone/>
            </a:pPr>
            <a:endParaRPr lang="en-US" sz="3600" dirty="0" smtClean="0"/>
          </a:p>
          <a:p>
            <a:pPr algn="ctr" eaLnBrk="1" hangingPunct="1">
              <a:buFont typeface="Arial" charset="0"/>
              <a:buNone/>
            </a:pPr>
            <a:endParaRPr lang="en-US" sz="2000" dirty="0" smtClean="0"/>
          </a:p>
          <a:p>
            <a:pPr algn="ctr" eaLnBrk="1" hangingPunct="1">
              <a:buFont typeface="Arial" charset="0"/>
              <a:buNone/>
            </a:pPr>
            <a:r>
              <a:rPr lang="en-US" sz="5400" dirty="0" smtClean="0"/>
              <a:t/>
            </a:r>
            <a:br>
              <a:rPr lang="en-US" sz="5400" dirty="0" smtClean="0"/>
            </a:br>
            <a:r>
              <a:rPr lang="en-US" sz="5400" dirty="0" smtClean="0">
                <a:solidFill>
                  <a:schemeClr val="bg1"/>
                </a:solidFill>
              </a:rPr>
              <a:t>Version 11 Timeline</a:t>
            </a:r>
          </a:p>
        </p:txBody>
      </p:sp>
    </p:spTree>
    <p:extLst>
      <p:ext uri="{BB962C8B-B14F-4D97-AF65-F5344CB8AC3E}">
        <p14:creationId xmlns:p14="http://schemas.microsoft.com/office/powerpoint/2010/main" val="2350327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Title 3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pPr algn="l"/>
            <a:r>
              <a:rPr lang="en-US" dirty="0" smtClean="0"/>
              <a:t>Version 11 Timeline</a:t>
            </a:r>
          </a:p>
        </p:txBody>
      </p:sp>
      <p:sp>
        <p:nvSpPr>
          <p:cNvPr id="5" name="Subtitle 2"/>
          <p:cNvSpPr>
            <a:spLocks noGrp="1"/>
          </p:cNvSpPr>
          <p:nvPr>
            <p:ph idx="1"/>
          </p:nvPr>
        </p:nvSpPr>
        <p:spPr>
          <a:xfrm>
            <a:off x="609600" y="1189038"/>
            <a:ext cx="8534400" cy="4830762"/>
          </a:xfrm>
        </p:spPr>
        <p:txBody>
          <a:bodyPr/>
          <a:lstStyle/>
          <a:p>
            <a:pPr marL="514350" indent="-514350">
              <a:spcAft>
                <a:spcPts val="600"/>
              </a:spcAft>
              <a:buBlip>
                <a:blip r:embed="rId3"/>
              </a:buBlip>
            </a:pPr>
            <a:r>
              <a:rPr lang="en-US" sz="2800" dirty="0" smtClean="0"/>
              <a:t>March 2011: Incomplete version to Sandbox (sample data) for MAC </a:t>
            </a:r>
            <a:r>
              <a:rPr lang="en-US" sz="2800" smtClean="0"/>
              <a:t>and interested users</a:t>
            </a:r>
            <a:endParaRPr lang="en-US" sz="2800" dirty="0" smtClean="0"/>
          </a:p>
          <a:p>
            <a:pPr marL="514350" indent="-514350">
              <a:spcAft>
                <a:spcPts val="600"/>
              </a:spcAft>
              <a:buBlip>
                <a:blip r:embed="rId3"/>
              </a:buBlip>
            </a:pPr>
            <a:r>
              <a:rPr lang="en-US" sz="2800" dirty="0" smtClean="0"/>
              <a:t>April 2011: Sandbox for web developers</a:t>
            </a:r>
          </a:p>
          <a:p>
            <a:pPr marL="514350" indent="-514350">
              <a:spcAft>
                <a:spcPts val="600"/>
              </a:spcAft>
              <a:buBlip>
                <a:blip r:embed="rId3"/>
              </a:buBlip>
            </a:pPr>
            <a:r>
              <a:rPr lang="en-US" sz="2800" dirty="0" smtClean="0"/>
              <a:t>June 2011: Start Alpha testing with select MAC volunteers</a:t>
            </a:r>
          </a:p>
          <a:p>
            <a:pPr marL="514350" indent="-514350">
              <a:spcAft>
                <a:spcPts val="600"/>
              </a:spcAft>
              <a:buBlip>
                <a:blip r:embed="rId3"/>
              </a:buBlip>
            </a:pPr>
            <a:r>
              <a:rPr lang="en-US" sz="2800" dirty="0" smtClean="0"/>
              <a:t>July 2011: Start BETA testing with selected users</a:t>
            </a:r>
          </a:p>
          <a:p>
            <a:pPr marL="514350" indent="-514350">
              <a:spcAft>
                <a:spcPts val="600"/>
              </a:spcAft>
              <a:buBlip>
                <a:blip r:embed="rId3"/>
              </a:buBlip>
            </a:pPr>
            <a:r>
              <a:rPr lang="en-US" sz="2800" dirty="0" smtClean="0"/>
              <a:t>October 2011: General release of v11</a:t>
            </a:r>
          </a:p>
          <a:p>
            <a:pPr marL="514350" indent="-514350">
              <a:spcAft>
                <a:spcPts val="600"/>
              </a:spcAft>
              <a:buBlip>
                <a:blip r:embed="rId3"/>
              </a:buBlip>
            </a:pPr>
            <a:r>
              <a:rPr lang="en-US" sz="2800" i="1" dirty="0" smtClean="0"/>
              <a:t>Upgrade deadline will be at least 6 months after General Release</a:t>
            </a:r>
            <a:endParaRPr lang="en-US" sz="2400" i="1" dirty="0" smtClean="0"/>
          </a:p>
          <a:p>
            <a:pPr marL="514350" indent="-514350">
              <a:spcAft>
                <a:spcPts val="600"/>
              </a:spcAft>
            </a:pPr>
            <a:endParaRPr lang="en-US" dirty="0" smtClean="0">
              <a:solidFill>
                <a:schemeClr val="bg1">
                  <a:lumMod val="50000"/>
                </a:schemeClr>
              </a:solidFill>
            </a:endParaRPr>
          </a:p>
          <a:p>
            <a:pPr marL="514350" indent="-514350">
              <a:spcAft>
                <a:spcPts val="600"/>
              </a:spcAft>
            </a:pPr>
            <a:endParaRPr lang="en-US" sz="2400" dirty="0" smtClean="0">
              <a:solidFill>
                <a:schemeClr val="bg1">
                  <a:lumMod val="50000"/>
                </a:schemeClr>
              </a:solidFill>
            </a:endParaRPr>
          </a:p>
          <a:p>
            <a:pPr marL="514350" indent="-514350">
              <a:spcAft>
                <a:spcPts val="600"/>
              </a:spcAft>
              <a:buNone/>
            </a:pPr>
            <a:endParaRPr lang="en-US" sz="2800" dirty="0" smtClean="0">
              <a:solidFill>
                <a:schemeClr val="bg1">
                  <a:lumMod val="50000"/>
                </a:schemeClr>
              </a:solidFill>
            </a:endParaRPr>
          </a:p>
          <a:p>
            <a:pPr marL="514350" indent="-514350">
              <a:spcAft>
                <a:spcPts val="1200"/>
              </a:spcAft>
              <a:buNone/>
            </a:pPr>
            <a:endParaRPr lang="en-US" sz="2800" dirty="0" smtClean="0">
              <a:solidFill>
                <a:schemeClr val="bg1">
                  <a:lumMod val="50000"/>
                </a:schemeClr>
              </a:solidFill>
            </a:endParaRPr>
          </a:p>
          <a:p>
            <a:pPr eaLnBrk="1" hangingPunct="1">
              <a:defRPr/>
            </a:pPr>
            <a:endParaRPr lang="en-US" sz="2800" dirty="0" smtClean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93798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4"/>
          <p:cNvSpPr>
            <a:spLocks noGrp="1"/>
          </p:cNvSpPr>
          <p:nvPr>
            <p:ph type="title"/>
          </p:nvPr>
        </p:nvSpPr>
        <p:spPr>
          <a:xfrm>
            <a:off x="609600" y="274638"/>
            <a:ext cx="8077200" cy="1143000"/>
          </a:xfrm>
        </p:spPr>
        <p:txBody>
          <a:bodyPr/>
          <a:lstStyle/>
          <a:p>
            <a:pPr algn="l" eaLnBrk="1" hangingPunct="1"/>
            <a:endParaRPr lang="en-US" smtClean="0"/>
          </a:p>
        </p:txBody>
      </p:sp>
      <p:sp>
        <p:nvSpPr>
          <p:cNvPr id="18435" name="Content Placeholder 3"/>
          <p:cNvSpPr>
            <a:spLocks noGrp="1"/>
          </p:cNvSpPr>
          <p:nvPr>
            <p:ph idx="1"/>
          </p:nvPr>
        </p:nvSpPr>
        <p:spPr>
          <a:xfrm>
            <a:off x="0" y="228600"/>
            <a:ext cx="9144000" cy="6019800"/>
          </a:xfrm>
          <a:solidFill>
            <a:srgbClr val="F04E2E">
              <a:alpha val="94901"/>
            </a:srgbClr>
          </a:solidFill>
        </p:spPr>
        <p:txBody>
          <a:bodyPr/>
          <a:lstStyle/>
          <a:p>
            <a:pPr eaLnBrk="1" hangingPunct="1">
              <a:buFont typeface="Arial" charset="0"/>
              <a:buNone/>
            </a:pPr>
            <a:endParaRPr lang="en-US" dirty="0" smtClean="0"/>
          </a:p>
          <a:p>
            <a:pPr algn="ctr" eaLnBrk="1" hangingPunct="1">
              <a:buFont typeface="Arial" charset="0"/>
              <a:buNone/>
            </a:pPr>
            <a:endParaRPr lang="en-US" sz="3600" dirty="0" smtClean="0"/>
          </a:p>
          <a:p>
            <a:pPr algn="ctr" eaLnBrk="1" hangingPunct="1">
              <a:buFont typeface="Arial" charset="0"/>
              <a:buNone/>
            </a:pPr>
            <a:endParaRPr lang="en-US" sz="2000" dirty="0" smtClean="0"/>
          </a:p>
          <a:p>
            <a:pPr algn="ctr" eaLnBrk="1" hangingPunct="1">
              <a:buFont typeface="Arial" charset="0"/>
              <a:buNone/>
            </a:pPr>
            <a:r>
              <a:rPr lang="en-US" sz="5400" dirty="0" smtClean="0"/>
              <a:t/>
            </a:r>
            <a:br>
              <a:rPr lang="en-US" sz="5400" dirty="0" smtClean="0"/>
            </a:br>
            <a:r>
              <a:rPr lang="en-US" sz="5400" dirty="0" smtClean="0">
                <a:solidFill>
                  <a:schemeClr val="bg1"/>
                </a:solidFill>
              </a:rPr>
              <a:t>Preparing for Version 11</a:t>
            </a:r>
          </a:p>
        </p:txBody>
      </p:sp>
    </p:spTree>
    <p:extLst>
      <p:ext uri="{BB962C8B-B14F-4D97-AF65-F5344CB8AC3E}">
        <p14:creationId xmlns:p14="http://schemas.microsoft.com/office/powerpoint/2010/main" val="1377616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Title 3"/>
          <p:cNvSpPr>
            <a:spLocks noGrp="1"/>
          </p:cNvSpPr>
          <p:nvPr>
            <p:ph type="title"/>
          </p:nvPr>
        </p:nvSpPr>
        <p:spPr>
          <a:xfrm>
            <a:off x="457200" y="0"/>
            <a:ext cx="8534400" cy="1143000"/>
          </a:xfrm>
        </p:spPr>
        <p:txBody>
          <a:bodyPr/>
          <a:lstStyle/>
          <a:p>
            <a:pPr algn="l"/>
            <a:r>
              <a:rPr lang="en-US" dirty="0" smtClean="0"/>
              <a:t>How you can prepare starting now</a:t>
            </a:r>
          </a:p>
        </p:txBody>
      </p:sp>
      <p:sp>
        <p:nvSpPr>
          <p:cNvPr id="5" name="Subtitle 2"/>
          <p:cNvSpPr>
            <a:spLocks noGrp="1"/>
          </p:cNvSpPr>
          <p:nvPr>
            <p:ph idx="1"/>
          </p:nvPr>
        </p:nvSpPr>
        <p:spPr>
          <a:xfrm>
            <a:off x="304800" y="1036638"/>
            <a:ext cx="8534400" cy="1935162"/>
          </a:xfrm>
        </p:spPr>
        <p:txBody>
          <a:bodyPr>
            <a:normAutofit fontScale="25000" lnSpcReduction="20000"/>
          </a:bodyPr>
          <a:lstStyle/>
          <a:p>
            <a:pPr marL="514350" indent="-514350">
              <a:spcAft>
                <a:spcPts val="600"/>
              </a:spcAft>
            </a:pPr>
            <a:r>
              <a:rPr lang="en-US" sz="2800" dirty="0" smtClean="0"/>
              <a:t>New page on tessituranetwork.com:</a:t>
            </a:r>
          </a:p>
          <a:p>
            <a:pPr marL="914400" lvl="1" indent="-514350">
              <a:spcAft>
                <a:spcPts val="600"/>
              </a:spcAft>
            </a:pPr>
            <a:r>
              <a:rPr lang="en-US" dirty="0" smtClean="0"/>
              <a:t>From Homepage to </a:t>
            </a:r>
            <a:r>
              <a:rPr lang="en-US" dirty="0" err="1" smtClean="0"/>
              <a:t>NextGen</a:t>
            </a:r>
            <a:r>
              <a:rPr lang="en-US" dirty="0" smtClean="0"/>
              <a:t> Page</a:t>
            </a:r>
          </a:p>
          <a:p>
            <a:pPr marL="914400" lvl="1" indent="-514350">
              <a:spcAft>
                <a:spcPts val="600"/>
              </a:spcAft>
            </a:pPr>
            <a:r>
              <a:rPr lang="en-US" dirty="0" smtClean="0"/>
              <a:t>Choose “Preparing for Version 11”</a:t>
            </a:r>
          </a:p>
          <a:p>
            <a:pPr marL="914400" lvl="1" indent="-514350">
              <a:spcAft>
                <a:spcPts val="600"/>
              </a:spcAft>
            </a:pPr>
            <a:endParaRPr lang="en-US" sz="2000" dirty="0" smtClean="0"/>
          </a:p>
          <a:p>
            <a:pPr marL="914400" lvl="1" indent="-514350">
              <a:spcAft>
                <a:spcPts val="600"/>
              </a:spcAft>
            </a:pPr>
            <a:endParaRPr lang="en-US" sz="2000" dirty="0" smtClean="0"/>
          </a:p>
          <a:p>
            <a:pPr marL="914400" lvl="1" indent="-514350">
              <a:spcAft>
                <a:spcPts val="600"/>
              </a:spcAft>
            </a:pPr>
            <a:endParaRPr lang="en-US" sz="2000" dirty="0" smtClean="0"/>
          </a:p>
          <a:p>
            <a:pPr marL="914400" lvl="1" indent="-514350">
              <a:spcAft>
                <a:spcPts val="600"/>
              </a:spcAft>
            </a:pPr>
            <a:endParaRPr lang="en-US" sz="2000" dirty="0" smtClean="0"/>
          </a:p>
          <a:p>
            <a:pPr marL="914400" lvl="1" indent="-514350">
              <a:spcAft>
                <a:spcPts val="600"/>
              </a:spcAft>
            </a:pPr>
            <a:endParaRPr lang="en-US" sz="2000" dirty="0" smtClean="0"/>
          </a:p>
          <a:p>
            <a:pPr marL="914400" lvl="1" indent="-514350">
              <a:spcAft>
                <a:spcPts val="600"/>
              </a:spcAft>
              <a:buNone/>
            </a:pPr>
            <a:endParaRPr lang="en-US" sz="2000" dirty="0" smtClean="0"/>
          </a:p>
          <a:p>
            <a:pPr marL="514350" indent="-514350">
              <a:spcAft>
                <a:spcPts val="600"/>
              </a:spcAft>
            </a:pPr>
            <a:r>
              <a:rPr lang="en-US" sz="2400" dirty="0" smtClean="0"/>
              <a:t>Frequently update check-list of tasks to ensure a smooth transition</a:t>
            </a:r>
          </a:p>
          <a:p>
            <a:pPr marL="914400" lvl="1" indent="-514350">
              <a:spcAft>
                <a:spcPts val="600"/>
              </a:spcAft>
            </a:pPr>
            <a:endParaRPr lang="en-US" sz="1600" dirty="0" smtClean="0"/>
          </a:p>
          <a:p>
            <a:pPr marL="514350" indent="-514350">
              <a:spcAft>
                <a:spcPts val="600"/>
              </a:spcAft>
              <a:buNone/>
            </a:pPr>
            <a:endParaRPr lang="en-US" sz="2400" dirty="0" smtClean="0"/>
          </a:p>
          <a:p>
            <a:pPr marL="914400" lvl="1" indent="-514350">
              <a:spcAft>
                <a:spcPts val="600"/>
              </a:spcAft>
            </a:pPr>
            <a:endParaRPr lang="en-US" dirty="0" smtClean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33600" y="2748311"/>
            <a:ext cx="4800600" cy="258568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260091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4"/>
          <p:cNvSpPr>
            <a:spLocks noGrp="1"/>
          </p:cNvSpPr>
          <p:nvPr>
            <p:ph type="title"/>
          </p:nvPr>
        </p:nvSpPr>
        <p:spPr>
          <a:xfrm>
            <a:off x="609600" y="274638"/>
            <a:ext cx="8077200" cy="1143000"/>
          </a:xfrm>
        </p:spPr>
        <p:txBody>
          <a:bodyPr/>
          <a:lstStyle/>
          <a:p>
            <a:pPr algn="l" eaLnBrk="1" hangingPunct="1"/>
            <a:endParaRPr lang="en-US" smtClean="0"/>
          </a:p>
        </p:txBody>
      </p:sp>
      <p:sp>
        <p:nvSpPr>
          <p:cNvPr id="18435" name="Content Placeholder 3"/>
          <p:cNvSpPr>
            <a:spLocks noGrp="1"/>
          </p:cNvSpPr>
          <p:nvPr>
            <p:ph idx="1"/>
          </p:nvPr>
        </p:nvSpPr>
        <p:spPr>
          <a:xfrm>
            <a:off x="0" y="228600"/>
            <a:ext cx="9144000" cy="6019800"/>
          </a:xfrm>
          <a:solidFill>
            <a:srgbClr val="F04E2E">
              <a:alpha val="94901"/>
            </a:srgbClr>
          </a:solidFill>
        </p:spPr>
        <p:txBody>
          <a:bodyPr/>
          <a:lstStyle/>
          <a:p>
            <a:pPr eaLnBrk="1" hangingPunct="1">
              <a:buFont typeface="Arial" charset="0"/>
              <a:buNone/>
            </a:pPr>
            <a:endParaRPr lang="en-US" dirty="0" smtClean="0"/>
          </a:p>
          <a:p>
            <a:pPr algn="ctr" eaLnBrk="1" hangingPunct="1">
              <a:buFont typeface="Arial" charset="0"/>
              <a:buNone/>
            </a:pPr>
            <a:endParaRPr lang="en-US" sz="5400" dirty="0" smtClean="0"/>
          </a:p>
          <a:p>
            <a:pPr algn="ctr" eaLnBrk="1" hangingPunct="1">
              <a:buFont typeface="Arial" charset="0"/>
              <a:buNone/>
            </a:pPr>
            <a:r>
              <a:rPr lang="en-US" sz="5400" dirty="0" smtClean="0"/>
              <a:t/>
            </a:r>
            <a:br>
              <a:rPr lang="en-US" sz="5400" dirty="0" smtClean="0"/>
            </a:br>
            <a:r>
              <a:rPr lang="en-US" sz="5400" dirty="0" smtClean="0">
                <a:solidFill>
                  <a:schemeClr val="bg1"/>
                </a:solidFill>
              </a:rPr>
              <a:t>Technical Considerations</a:t>
            </a:r>
          </a:p>
          <a:p>
            <a:pPr algn="ctr" eaLnBrk="1" hangingPunct="1">
              <a:buFont typeface="Arial" charset="0"/>
              <a:buNone/>
            </a:pPr>
            <a:endParaRPr lang="en-US" sz="5400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9778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smtClean="0"/>
              <a:t>Technical Considerations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dirty="0" smtClean="0"/>
              <a:t>SQL Server 2008 </a:t>
            </a:r>
          </a:p>
          <a:p>
            <a:r>
              <a:rPr lang="en-US" sz="2800" dirty="0" smtClean="0"/>
              <a:t>SQL Server Reporting Services</a:t>
            </a:r>
          </a:p>
          <a:p>
            <a:r>
              <a:rPr lang="en-US" sz="2800" dirty="0" smtClean="0"/>
              <a:t>IIS 7, .NET 4.0</a:t>
            </a:r>
          </a:p>
          <a:p>
            <a:r>
              <a:rPr lang="en-US" sz="2800" dirty="0" smtClean="0"/>
              <a:t>Gateway Server will have more workload</a:t>
            </a:r>
          </a:p>
          <a:p>
            <a:r>
              <a:rPr lang="en-US" sz="2800" dirty="0" smtClean="0"/>
              <a:t>Much more detail at technical break-out session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835563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4"/>
          <p:cNvSpPr>
            <a:spLocks noGrp="1"/>
          </p:cNvSpPr>
          <p:nvPr>
            <p:ph type="title"/>
          </p:nvPr>
        </p:nvSpPr>
        <p:spPr>
          <a:xfrm>
            <a:off x="609600" y="274638"/>
            <a:ext cx="8077200" cy="1143000"/>
          </a:xfrm>
        </p:spPr>
        <p:txBody>
          <a:bodyPr/>
          <a:lstStyle/>
          <a:p>
            <a:pPr algn="l" eaLnBrk="1" hangingPunct="1"/>
            <a:endParaRPr lang="en-US" smtClean="0"/>
          </a:p>
        </p:txBody>
      </p:sp>
      <p:sp>
        <p:nvSpPr>
          <p:cNvPr id="18435" name="Content Placeholder 3"/>
          <p:cNvSpPr>
            <a:spLocks noGrp="1"/>
          </p:cNvSpPr>
          <p:nvPr>
            <p:ph idx="1"/>
          </p:nvPr>
        </p:nvSpPr>
        <p:spPr>
          <a:xfrm>
            <a:off x="0" y="228600"/>
            <a:ext cx="9144000" cy="6019800"/>
          </a:xfrm>
          <a:solidFill>
            <a:srgbClr val="F04E2E">
              <a:alpha val="94901"/>
            </a:srgbClr>
          </a:solidFill>
        </p:spPr>
        <p:txBody>
          <a:bodyPr/>
          <a:lstStyle/>
          <a:p>
            <a:pPr eaLnBrk="1" hangingPunct="1">
              <a:buFont typeface="Arial" charset="0"/>
              <a:buNone/>
            </a:pPr>
            <a:endParaRPr lang="en-US" dirty="0" smtClean="0"/>
          </a:p>
          <a:p>
            <a:pPr algn="ctr" eaLnBrk="1" hangingPunct="1">
              <a:buFont typeface="Arial" charset="0"/>
              <a:buNone/>
            </a:pPr>
            <a:endParaRPr lang="en-US" sz="3600" dirty="0" smtClean="0"/>
          </a:p>
          <a:p>
            <a:pPr algn="ctr" eaLnBrk="1" hangingPunct="1">
              <a:buFont typeface="Arial" charset="0"/>
              <a:buNone/>
            </a:pPr>
            <a:r>
              <a:rPr lang="en-US" sz="5400" dirty="0" smtClean="0"/>
              <a:t/>
            </a:r>
            <a:br>
              <a:rPr lang="en-US" sz="5400" dirty="0" smtClean="0"/>
            </a:br>
            <a:r>
              <a:rPr lang="en-US" sz="5400" dirty="0" smtClean="0">
                <a:solidFill>
                  <a:schemeClr val="bg1"/>
                </a:solidFill>
              </a:rPr>
              <a:t>Version 11:</a:t>
            </a:r>
          </a:p>
          <a:p>
            <a:pPr algn="ctr" eaLnBrk="1" hangingPunct="1">
              <a:buFont typeface="Arial" charset="0"/>
              <a:buNone/>
            </a:pPr>
            <a:r>
              <a:rPr lang="en-US" sz="5400" dirty="0" smtClean="0">
                <a:solidFill>
                  <a:schemeClr val="bg1"/>
                </a:solidFill>
              </a:rPr>
              <a:t>Business Considerations</a:t>
            </a:r>
          </a:p>
        </p:txBody>
      </p:sp>
    </p:spTree>
    <p:extLst>
      <p:ext uri="{BB962C8B-B14F-4D97-AF65-F5344CB8AC3E}">
        <p14:creationId xmlns:p14="http://schemas.microsoft.com/office/powerpoint/2010/main" val="544331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Title 3"/>
          <p:cNvSpPr>
            <a:spLocks noGrp="1"/>
          </p:cNvSpPr>
          <p:nvPr>
            <p:ph type="title"/>
          </p:nvPr>
        </p:nvSpPr>
        <p:spPr>
          <a:xfrm>
            <a:off x="457200" y="0"/>
            <a:ext cx="8534400" cy="1143000"/>
          </a:xfrm>
        </p:spPr>
        <p:txBody>
          <a:bodyPr/>
          <a:lstStyle/>
          <a:p>
            <a:pPr algn="l"/>
            <a:r>
              <a:rPr lang="en-US" dirty="0" smtClean="0"/>
              <a:t>Training and Documentation</a:t>
            </a:r>
          </a:p>
        </p:txBody>
      </p:sp>
      <p:sp>
        <p:nvSpPr>
          <p:cNvPr id="5" name="Subtitle 2"/>
          <p:cNvSpPr>
            <a:spLocks noGrp="1"/>
          </p:cNvSpPr>
          <p:nvPr>
            <p:ph idx="1"/>
          </p:nvPr>
        </p:nvSpPr>
        <p:spPr>
          <a:xfrm>
            <a:off x="304800" y="1036638"/>
            <a:ext cx="8534400" cy="1935162"/>
          </a:xfrm>
        </p:spPr>
        <p:txBody>
          <a:bodyPr>
            <a:normAutofit fontScale="70000" lnSpcReduction="20000"/>
          </a:bodyPr>
          <a:lstStyle/>
          <a:p>
            <a:pPr marL="514350" indent="-514350">
              <a:spcAft>
                <a:spcPts val="600"/>
              </a:spcAft>
            </a:pPr>
            <a:r>
              <a:rPr lang="en-US" sz="2800" dirty="0" smtClean="0"/>
              <a:t>New Constituent Model will change all aspects of Constituent Functionality, from adding and editing Constituents, to Lists, Extractions and Merges</a:t>
            </a:r>
          </a:p>
          <a:p>
            <a:pPr marL="914400" lvl="1" indent="-514350">
              <a:spcAft>
                <a:spcPts val="600"/>
              </a:spcAft>
            </a:pPr>
            <a:r>
              <a:rPr lang="en-US" sz="2400" dirty="0" smtClean="0"/>
              <a:t>We will provide documentation and learning materials to explain new functionality and give a translation from Version 10 to Version 11</a:t>
            </a:r>
          </a:p>
          <a:p>
            <a:pPr marL="914400" lvl="1" indent="-514350">
              <a:spcAft>
                <a:spcPts val="600"/>
              </a:spcAft>
            </a:pPr>
            <a:r>
              <a:rPr lang="en-US" sz="2400" dirty="0" smtClean="0"/>
              <a:t>TLCC 2011 will have many opportunities to learn about Version 11 changes</a:t>
            </a:r>
          </a:p>
          <a:p>
            <a:pPr marL="514350" indent="-514350">
              <a:spcAft>
                <a:spcPts val="600"/>
              </a:spcAft>
            </a:pPr>
            <a:r>
              <a:rPr lang="en-US" sz="2800" dirty="0" smtClean="0"/>
              <a:t>Plan to release documentation as it is completed, in advance of upgrade</a:t>
            </a:r>
          </a:p>
        </p:txBody>
      </p:sp>
    </p:spTree>
    <p:extLst>
      <p:ext uri="{BB962C8B-B14F-4D97-AF65-F5344CB8AC3E}">
        <p14:creationId xmlns:p14="http://schemas.microsoft.com/office/powerpoint/2010/main" val="298630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Title 3"/>
          <p:cNvSpPr>
            <a:spLocks noGrp="1"/>
          </p:cNvSpPr>
          <p:nvPr>
            <p:ph type="title"/>
          </p:nvPr>
        </p:nvSpPr>
        <p:spPr>
          <a:xfrm>
            <a:off x="457200" y="0"/>
            <a:ext cx="8534400" cy="1143000"/>
          </a:xfrm>
        </p:spPr>
        <p:txBody>
          <a:bodyPr/>
          <a:lstStyle/>
          <a:p>
            <a:pPr algn="l"/>
            <a:r>
              <a:rPr lang="en-US" dirty="0" smtClean="0"/>
              <a:t>Upgrade Decisions</a:t>
            </a:r>
          </a:p>
        </p:txBody>
      </p:sp>
      <p:sp>
        <p:nvSpPr>
          <p:cNvPr id="5" name="Subtitle 2"/>
          <p:cNvSpPr>
            <a:spLocks noGrp="1"/>
          </p:cNvSpPr>
          <p:nvPr>
            <p:ph idx="1"/>
          </p:nvPr>
        </p:nvSpPr>
        <p:spPr>
          <a:xfrm>
            <a:off x="304800" y="1036638"/>
            <a:ext cx="8534400" cy="1935162"/>
          </a:xfrm>
        </p:spPr>
        <p:txBody>
          <a:bodyPr>
            <a:normAutofit fontScale="70000" lnSpcReduction="20000"/>
          </a:bodyPr>
          <a:lstStyle/>
          <a:p>
            <a:pPr marL="514350" indent="-514350">
              <a:spcAft>
                <a:spcPts val="600"/>
              </a:spcAft>
            </a:pPr>
            <a:r>
              <a:rPr lang="en-US" sz="2800" dirty="0" smtClean="0"/>
              <a:t>New Constituent Model will require adding new constituents and changing existing ones</a:t>
            </a:r>
          </a:p>
          <a:p>
            <a:pPr marL="514350" indent="-514350">
              <a:spcAft>
                <a:spcPts val="600"/>
              </a:spcAft>
            </a:pPr>
            <a:r>
              <a:rPr lang="en-US" sz="2800" dirty="0" err="1" smtClean="0"/>
              <a:t>NextGen</a:t>
            </a:r>
            <a:r>
              <a:rPr lang="en-US" sz="2800" dirty="0" smtClean="0"/>
              <a:t> team is working on scripting necessary to do this.  Will include variety of organization-specific decisions.</a:t>
            </a:r>
          </a:p>
          <a:p>
            <a:pPr marL="514350" indent="-514350">
              <a:spcAft>
                <a:spcPts val="600"/>
              </a:spcAft>
            </a:pPr>
            <a:r>
              <a:rPr lang="en-US" sz="2800" dirty="0" smtClean="0"/>
              <a:t>Too early to discuss these items yet, but as we have them solidified, will get documentation out as it will require business/technical discussion.</a:t>
            </a:r>
          </a:p>
        </p:txBody>
      </p:sp>
    </p:spTree>
    <p:extLst>
      <p:ext uri="{BB962C8B-B14F-4D97-AF65-F5344CB8AC3E}">
        <p14:creationId xmlns:p14="http://schemas.microsoft.com/office/powerpoint/2010/main" val="3350114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4"/>
          <p:cNvSpPr>
            <a:spLocks noGrp="1"/>
          </p:cNvSpPr>
          <p:nvPr>
            <p:ph type="title"/>
          </p:nvPr>
        </p:nvSpPr>
        <p:spPr>
          <a:xfrm>
            <a:off x="609600" y="274638"/>
            <a:ext cx="8077200" cy="1143000"/>
          </a:xfrm>
        </p:spPr>
        <p:txBody>
          <a:bodyPr/>
          <a:lstStyle/>
          <a:p>
            <a:pPr algn="l" eaLnBrk="1" hangingPunct="1"/>
            <a:endParaRPr lang="en-US" smtClean="0"/>
          </a:p>
        </p:txBody>
      </p:sp>
      <p:sp>
        <p:nvSpPr>
          <p:cNvPr id="18435" name="Content Placeholder 3"/>
          <p:cNvSpPr>
            <a:spLocks noGrp="1"/>
          </p:cNvSpPr>
          <p:nvPr>
            <p:ph idx="1"/>
          </p:nvPr>
        </p:nvSpPr>
        <p:spPr>
          <a:xfrm>
            <a:off x="0" y="228600"/>
            <a:ext cx="9144000" cy="6019800"/>
          </a:xfrm>
          <a:solidFill>
            <a:srgbClr val="F04E2E">
              <a:alpha val="94901"/>
            </a:srgbClr>
          </a:solidFill>
        </p:spPr>
        <p:txBody>
          <a:bodyPr/>
          <a:lstStyle/>
          <a:p>
            <a:pPr eaLnBrk="1" hangingPunct="1">
              <a:buFont typeface="Arial" charset="0"/>
              <a:buNone/>
            </a:pPr>
            <a:endParaRPr lang="en-US" dirty="0" smtClean="0"/>
          </a:p>
          <a:p>
            <a:pPr algn="ctr" eaLnBrk="1" hangingPunct="1">
              <a:buFont typeface="Arial" charset="0"/>
              <a:buNone/>
            </a:pPr>
            <a:endParaRPr lang="en-US" sz="3600" dirty="0" smtClean="0"/>
          </a:p>
          <a:p>
            <a:pPr algn="ctr" eaLnBrk="1" hangingPunct="1">
              <a:buFont typeface="Arial" charset="0"/>
              <a:buNone/>
            </a:pPr>
            <a:r>
              <a:rPr lang="en-US" sz="5400" dirty="0" smtClean="0"/>
              <a:t/>
            </a:r>
            <a:br>
              <a:rPr lang="en-US" sz="5400" dirty="0" smtClean="0"/>
            </a:br>
            <a:r>
              <a:rPr lang="en-US" sz="5400" dirty="0" smtClean="0">
                <a:solidFill>
                  <a:schemeClr val="bg1"/>
                </a:solidFill>
              </a:rPr>
              <a:t>Version 11:</a:t>
            </a:r>
          </a:p>
          <a:p>
            <a:pPr algn="ctr" eaLnBrk="1" hangingPunct="1">
              <a:buFont typeface="Arial" charset="0"/>
              <a:buNone/>
            </a:pPr>
            <a:r>
              <a:rPr lang="en-US" sz="5400" dirty="0" smtClean="0">
                <a:solidFill>
                  <a:schemeClr val="bg1"/>
                </a:solidFill>
              </a:rPr>
              <a:t>Customization/Website Considerations</a:t>
            </a:r>
          </a:p>
        </p:txBody>
      </p:sp>
    </p:spTree>
    <p:extLst>
      <p:ext uri="{BB962C8B-B14F-4D97-AF65-F5344CB8AC3E}">
        <p14:creationId xmlns:p14="http://schemas.microsoft.com/office/powerpoint/2010/main" val="1146175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Title 3"/>
          <p:cNvSpPr>
            <a:spLocks noGrp="1"/>
          </p:cNvSpPr>
          <p:nvPr>
            <p:ph type="title"/>
          </p:nvPr>
        </p:nvSpPr>
        <p:spPr>
          <a:xfrm>
            <a:off x="457200" y="0"/>
            <a:ext cx="8534400" cy="1143000"/>
          </a:xfrm>
        </p:spPr>
        <p:txBody>
          <a:bodyPr/>
          <a:lstStyle/>
          <a:p>
            <a:pPr algn="l"/>
            <a:r>
              <a:rPr lang="en-US" dirty="0" smtClean="0"/>
              <a:t>Customization Considerations</a:t>
            </a:r>
          </a:p>
        </p:txBody>
      </p:sp>
      <p:sp>
        <p:nvSpPr>
          <p:cNvPr id="5" name="Subtitle 2"/>
          <p:cNvSpPr>
            <a:spLocks noGrp="1"/>
          </p:cNvSpPr>
          <p:nvPr>
            <p:ph idx="1"/>
          </p:nvPr>
        </p:nvSpPr>
        <p:spPr>
          <a:xfrm>
            <a:off x="304800" y="1036638"/>
            <a:ext cx="8534400" cy="1935162"/>
          </a:xfrm>
        </p:spPr>
        <p:txBody>
          <a:bodyPr>
            <a:normAutofit fontScale="62500" lnSpcReduction="20000"/>
          </a:bodyPr>
          <a:lstStyle/>
          <a:p>
            <a:pPr marL="514350" indent="-514350">
              <a:spcAft>
                <a:spcPts val="600"/>
              </a:spcAft>
            </a:pPr>
            <a:r>
              <a:rPr lang="en-US" dirty="0" smtClean="0"/>
              <a:t>The Data Model is changing:</a:t>
            </a:r>
          </a:p>
          <a:p>
            <a:pPr marL="514350" indent="-514350">
              <a:spcAft>
                <a:spcPts val="600"/>
              </a:spcAft>
            </a:pPr>
            <a:r>
              <a:rPr lang="en-US" sz="2400" dirty="0" smtClean="0"/>
              <a:t>Associations table (TX_XREF) is being replaced with two new tables</a:t>
            </a:r>
          </a:p>
          <a:p>
            <a:pPr marL="914400" lvl="1" indent="-514350">
              <a:spcAft>
                <a:spcPts val="600"/>
              </a:spcAft>
            </a:pPr>
            <a:r>
              <a:rPr lang="en-US" sz="2400" dirty="0" smtClean="0">
                <a:solidFill>
                  <a:srgbClr val="FF0000"/>
                </a:solidFill>
              </a:rPr>
              <a:t>We will provide a view to replicate the existing TX_XREF</a:t>
            </a:r>
          </a:p>
          <a:p>
            <a:pPr marL="514350" indent="-514350">
              <a:spcAft>
                <a:spcPts val="600"/>
              </a:spcAft>
            </a:pPr>
            <a:r>
              <a:rPr lang="en-US" sz="2400" dirty="0" smtClean="0"/>
              <a:t>Name2 is going away</a:t>
            </a:r>
          </a:p>
          <a:p>
            <a:pPr marL="914400" lvl="1" indent="-514350">
              <a:spcAft>
                <a:spcPts val="600"/>
              </a:spcAft>
            </a:pPr>
            <a:r>
              <a:rPr lang="en-US" sz="2400" dirty="0" smtClean="0">
                <a:solidFill>
                  <a:srgbClr val="FF0000"/>
                </a:solidFill>
              </a:rPr>
              <a:t>We will provide views where possible to give backward compatibility for former Name2 functionality, to help ease transition.</a:t>
            </a:r>
          </a:p>
          <a:p>
            <a:pPr marL="514350" indent="-514350">
              <a:spcAft>
                <a:spcPts val="600"/>
              </a:spcAft>
              <a:buNone/>
            </a:pPr>
            <a:endParaRPr lang="en-US" sz="2400" dirty="0" smtClean="0"/>
          </a:p>
          <a:p>
            <a:pPr marL="914400" lvl="1" indent="-514350">
              <a:spcAft>
                <a:spcPts val="600"/>
              </a:spcAft>
            </a:pP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2213999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Title 3"/>
          <p:cNvSpPr>
            <a:spLocks noGrp="1"/>
          </p:cNvSpPr>
          <p:nvPr>
            <p:ph type="title"/>
          </p:nvPr>
        </p:nvSpPr>
        <p:spPr>
          <a:xfrm>
            <a:off x="457200" y="0"/>
            <a:ext cx="8534400" cy="1143000"/>
          </a:xfrm>
        </p:spPr>
        <p:txBody>
          <a:bodyPr/>
          <a:lstStyle/>
          <a:p>
            <a:pPr algn="l"/>
            <a:r>
              <a:rPr lang="en-US" dirty="0" smtClean="0"/>
              <a:t>Customization Considerations</a:t>
            </a:r>
          </a:p>
        </p:txBody>
      </p:sp>
      <p:sp>
        <p:nvSpPr>
          <p:cNvPr id="5" name="Subtitle 2"/>
          <p:cNvSpPr>
            <a:spLocks noGrp="1"/>
          </p:cNvSpPr>
          <p:nvPr>
            <p:ph idx="1"/>
          </p:nvPr>
        </p:nvSpPr>
        <p:spPr>
          <a:xfrm>
            <a:off x="304800" y="1036638"/>
            <a:ext cx="8534400" cy="1935162"/>
          </a:xfrm>
        </p:spPr>
        <p:txBody>
          <a:bodyPr>
            <a:normAutofit fontScale="55000" lnSpcReduction="20000"/>
          </a:bodyPr>
          <a:lstStyle/>
          <a:p>
            <a:pPr marL="514350" indent="-514350">
              <a:spcAft>
                <a:spcPts val="600"/>
              </a:spcAft>
            </a:pPr>
            <a:r>
              <a:rPr lang="en-US" sz="2800" dirty="0" smtClean="0"/>
              <a:t>Where there are other data model changes we will work to provide bridge between v10 and v11</a:t>
            </a:r>
          </a:p>
          <a:p>
            <a:pPr marL="514350" indent="-514350">
              <a:spcAft>
                <a:spcPts val="600"/>
              </a:spcAft>
            </a:pPr>
            <a:r>
              <a:rPr lang="en-US" sz="2800" dirty="0" smtClean="0"/>
              <a:t>As part of upgrade, we will provide audit reporting to identify custom SQL code that should be reviewed due to data model changes</a:t>
            </a:r>
          </a:p>
          <a:p>
            <a:pPr marL="514350" indent="-514350">
              <a:spcAft>
                <a:spcPts val="600"/>
              </a:spcAft>
            </a:pPr>
            <a:r>
              <a:rPr lang="en-US" sz="2800" dirty="0" smtClean="0"/>
              <a:t>Post-upgrade, we hope and anticipate that the new data model changes get worked into future customizations so that organizations take advantage of the many benefits of the new model</a:t>
            </a:r>
          </a:p>
          <a:p>
            <a:pPr marL="914400" lvl="1" indent="-514350">
              <a:spcAft>
                <a:spcPts val="600"/>
              </a:spcAft>
              <a:buNone/>
            </a:pP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6087055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Title 3"/>
          <p:cNvSpPr>
            <a:spLocks noGrp="1"/>
          </p:cNvSpPr>
          <p:nvPr>
            <p:ph type="title"/>
          </p:nvPr>
        </p:nvSpPr>
        <p:spPr>
          <a:xfrm>
            <a:off x="457200" y="0"/>
            <a:ext cx="8534400" cy="1143000"/>
          </a:xfrm>
        </p:spPr>
        <p:txBody>
          <a:bodyPr/>
          <a:lstStyle/>
          <a:p>
            <a:pPr algn="l"/>
            <a:r>
              <a:rPr lang="en-US" dirty="0" smtClean="0"/>
              <a:t>Customization Summary</a:t>
            </a:r>
          </a:p>
        </p:txBody>
      </p:sp>
      <p:sp>
        <p:nvSpPr>
          <p:cNvPr id="5" name="Subtitle 2"/>
          <p:cNvSpPr>
            <a:spLocks noGrp="1"/>
          </p:cNvSpPr>
          <p:nvPr>
            <p:ph idx="1"/>
          </p:nvPr>
        </p:nvSpPr>
        <p:spPr>
          <a:xfrm>
            <a:off x="304800" y="1036638"/>
            <a:ext cx="8534400" cy="1935162"/>
          </a:xfrm>
        </p:spPr>
        <p:txBody>
          <a:bodyPr>
            <a:normAutofit fontScale="55000" lnSpcReduction="20000"/>
          </a:bodyPr>
          <a:lstStyle/>
          <a:p>
            <a:pPr marL="514350" indent="-514350">
              <a:spcAft>
                <a:spcPts val="600"/>
              </a:spcAft>
            </a:pPr>
            <a:r>
              <a:rPr lang="en-US" sz="2800" dirty="0" smtClean="0"/>
              <a:t>Our goal for customizations in the upgrade to v11:</a:t>
            </a:r>
          </a:p>
          <a:p>
            <a:pPr marL="914400" lvl="1" indent="-514350">
              <a:spcAft>
                <a:spcPts val="600"/>
              </a:spcAft>
            </a:pPr>
            <a:r>
              <a:rPr lang="en-US" sz="2400" dirty="0" smtClean="0"/>
              <a:t>Majority of your customizations will be unaffected</a:t>
            </a:r>
          </a:p>
          <a:p>
            <a:pPr marL="914400" lvl="1" indent="-514350">
              <a:spcAft>
                <a:spcPts val="600"/>
              </a:spcAft>
            </a:pPr>
            <a:r>
              <a:rPr lang="en-US" sz="2400" dirty="0" smtClean="0"/>
              <a:t>Where the data model requires a change to a customization,  in general, we anticipate a fairly simple change such as swapping out an existing table or view with a new view that provides backward compatibility</a:t>
            </a:r>
          </a:p>
          <a:p>
            <a:pPr marL="914400" lvl="1" indent="-514350">
              <a:spcAft>
                <a:spcPts val="600"/>
              </a:spcAft>
            </a:pPr>
            <a:r>
              <a:rPr lang="en-US" sz="2400" dirty="0" smtClean="0"/>
              <a:t>It is still possible, based on your custom code, that more extensive changes to custom work may be required.</a:t>
            </a:r>
          </a:p>
          <a:p>
            <a:pPr marL="914400" lvl="1" indent="-514350">
              <a:spcAft>
                <a:spcPts val="600"/>
              </a:spcAft>
            </a:pPr>
            <a:r>
              <a:rPr lang="en-US" sz="2400" dirty="0" smtClean="0"/>
              <a:t>Regardless, we anticipate being able to help you identify where customizations will need your review</a:t>
            </a:r>
          </a:p>
          <a:p>
            <a:pPr marL="914400" lvl="1" indent="-514350">
              <a:spcAft>
                <a:spcPts val="600"/>
              </a:spcAft>
            </a:pPr>
            <a:endParaRPr lang="en-US" sz="1600" dirty="0" smtClean="0"/>
          </a:p>
          <a:p>
            <a:pPr marL="514350" indent="-514350">
              <a:spcAft>
                <a:spcPts val="600"/>
              </a:spcAft>
              <a:buNone/>
            </a:pPr>
            <a:endParaRPr lang="en-US" sz="2400" dirty="0" smtClean="0"/>
          </a:p>
          <a:p>
            <a:pPr marL="914400" lvl="1" indent="-514350">
              <a:spcAft>
                <a:spcPts val="600"/>
              </a:spcAft>
            </a:pP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771633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Title 3"/>
          <p:cNvSpPr>
            <a:spLocks noGrp="1"/>
          </p:cNvSpPr>
          <p:nvPr>
            <p:ph type="title"/>
          </p:nvPr>
        </p:nvSpPr>
        <p:spPr>
          <a:xfrm>
            <a:off x="457200" y="0"/>
            <a:ext cx="8534400" cy="1143000"/>
          </a:xfrm>
        </p:spPr>
        <p:txBody>
          <a:bodyPr/>
          <a:lstStyle/>
          <a:p>
            <a:pPr algn="l"/>
            <a:r>
              <a:rPr lang="en-US" dirty="0" smtClean="0"/>
              <a:t>Website Considerations</a:t>
            </a:r>
          </a:p>
        </p:txBody>
      </p:sp>
      <p:sp>
        <p:nvSpPr>
          <p:cNvPr id="5" name="Subtitle 2"/>
          <p:cNvSpPr>
            <a:spLocks noGrp="1"/>
          </p:cNvSpPr>
          <p:nvPr>
            <p:ph idx="1"/>
          </p:nvPr>
        </p:nvSpPr>
        <p:spPr>
          <a:xfrm>
            <a:off x="304800" y="1036638"/>
            <a:ext cx="8534400" cy="1935162"/>
          </a:xfrm>
        </p:spPr>
        <p:txBody>
          <a:bodyPr>
            <a:normAutofit fontScale="55000" lnSpcReduction="20000"/>
          </a:bodyPr>
          <a:lstStyle/>
          <a:p>
            <a:pPr marL="514350" indent="-514350">
              <a:spcAft>
                <a:spcPts val="600"/>
              </a:spcAft>
            </a:pPr>
            <a:r>
              <a:rPr lang="en-US" sz="2800" dirty="0" smtClean="0"/>
              <a:t>Very cognizant of need to impact website functionality as little as possible</a:t>
            </a:r>
          </a:p>
          <a:p>
            <a:pPr marL="514350" indent="-514350">
              <a:spcAft>
                <a:spcPts val="600"/>
              </a:spcAft>
            </a:pPr>
            <a:r>
              <a:rPr lang="en-US" sz="2800" dirty="0" smtClean="0"/>
              <a:t>Have arrived at an initial plan to keep existing API functional in Version 11, even with the change in data model.</a:t>
            </a:r>
          </a:p>
          <a:p>
            <a:pPr marL="514350" indent="-514350">
              <a:spcAft>
                <a:spcPts val="600"/>
              </a:spcAft>
            </a:pPr>
            <a:r>
              <a:rPr lang="en-US" sz="2800" dirty="0" smtClean="0"/>
              <a:t>During testing in April and May, we will confirm this plan and keep community posted on progress.</a:t>
            </a:r>
          </a:p>
          <a:p>
            <a:pPr marL="514350" indent="-514350">
              <a:spcAft>
                <a:spcPts val="600"/>
              </a:spcAft>
            </a:pPr>
            <a:r>
              <a:rPr lang="en-US" sz="2800" dirty="0" smtClean="0"/>
              <a:t>Version 11 will include a number of robust new services that work in the new model, providing the opportunity for organizations to take advantage of the new model if desired.</a:t>
            </a:r>
            <a:endParaRPr lang="en-US" sz="2400" dirty="0" smtClean="0"/>
          </a:p>
          <a:p>
            <a:pPr marL="914400" lvl="1" indent="-514350">
              <a:spcAft>
                <a:spcPts val="600"/>
              </a:spcAft>
            </a:pPr>
            <a:endParaRPr lang="en-US" sz="1600" dirty="0" smtClean="0"/>
          </a:p>
          <a:p>
            <a:pPr marL="514350" indent="-514350">
              <a:spcAft>
                <a:spcPts val="600"/>
              </a:spcAft>
              <a:buNone/>
            </a:pPr>
            <a:endParaRPr lang="en-US" sz="2400" dirty="0" smtClean="0"/>
          </a:p>
          <a:p>
            <a:pPr marL="914400" lvl="1" indent="-514350">
              <a:spcAft>
                <a:spcPts val="600"/>
              </a:spcAft>
            </a:pP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996983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4"/>
          <p:cNvSpPr>
            <a:spLocks noGrp="1"/>
          </p:cNvSpPr>
          <p:nvPr>
            <p:ph type="title"/>
          </p:nvPr>
        </p:nvSpPr>
        <p:spPr>
          <a:xfrm>
            <a:off x="609600" y="274638"/>
            <a:ext cx="8077200" cy="1143000"/>
          </a:xfrm>
        </p:spPr>
        <p:txBody>
          <a:bodyPr/>
          <a:lstStyle/>
          <a:p>
            <a:pPr algn="l" eaLnBrk="1" hangingPunct="1"/>
            <a:endParaRPr lang="en-US" smtClean="0"/>
          </a:p>
        </p:txBody>
      </p:sp>
      <p:sp>
        <p:nvSpPr>
          <p:cNvPr id="18435" name="Content Placeholder 3"/>
          <p:cNvSpPr>
            <a:spLocks noGrp="1"/>
          </p:cNvSpPr>
          <p:nvPr>
            <p:ph idx="1"/>
          </p:nvPr>
        </p:nvSpPr>
        <p:spPr>
          <a:xfrm>
            <a:off x="0" y="228600"/>
            <a:ext cx="9144000" cy="6019800"/>
          </a:xfrm>
          <a:solidFill>
            <a:srgbClr val="F04E2E">
              <a:alpha val="94901"/>
            </a:srgbClr>
          </a:solidFill>
        </p:spPr>
        <p:txBody>
          <a:bodyPr/>
          <a:lstStyle/>
          <a:p>
            <a:pPr eaLnBrk="1" hangingPunct="1">
              <a:buFont typeface="Arial" charset="0"/>
              <a:buNone/>
            </a:pPr>
            <a:endParaRPr lang="en-US" dirty="0" smtClean="0"/>
          </a:p>
          <a:p>
            <a:pPr algn="ctr" eaLnBrk="1" hangingPunct="1">
              <a:buFont typeface="Arial" charset="0"/>
              <a:buNone/>
            </a:pPr>
            <a:endParaRPr lang="en-US" sz="3600" dirty="0" smtClean="0"/>
          </a:p>
          <a:p>
            <a:pPr algn="ctr" eaLnBrk="1" hangingPunct="1">
              <a:buFont typeface="Arial" charset="0"/>
              <a:buNone/>
            </a:pPr>
            <a:r>
              <a:rPr lang="en-US" sz="5400" dirty="0" smtClean="0"/>
              <a:t/>
            </a:r>
            <a:br>
              <a:rPr lang="en-US" sz="5400" dirty="0" smtClean="0"/>
            </a:br>
            <a:r>
              <a:rPr lang="en-US" sz="5400" dirty="0" err="1" smtClean="0">
                <a:solidFill>
                  <a:schemeClr val="bg1"/>
                </a:solidFill>
              </a:rPr>
              <a:t>Wanna</a:t>
            </a:r>
            <a:r>
              <a:rPr lang="en-US" sz="5400" dirty="0" smtClean="0">
                <a:solidFill>
                  <a:schemeClr val="bg1"/>
                </a:solidFill>
              </a:rPr>
              <a:t> Learn More?</a:t>
            </a:r>
          </a:p>
        </p:txBody>
      </p:sp>
    </p:spTree>
    <p:extLst>
      <p:ext uri="{BB962C8B-B14F-4D97-AF65-F5344CB8AC3E}">
        <p14:creationId xmlns:p14="http://schemas.microsoft.com/office/powerpoint/2010/main" val="4099171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Title 3"/>
          <p:cNvSpPr>
            <a:spLocks noGrp="1"/>
          </p:cNvSpPr>
          <p:nvPr>
            <p:ph type="title"/>
          </p:nvPr>
        </p:nvSpPr>
        <p:spPr>
          <a:xfrm>
            <a:off x="457200" y="0"/>
            <a:ext cx="8534400" cy="1143000"/>
          </a:xfrm>
        </p:spPr>
        <p:txBody>
          <a:bodyPr/>
          <a:lstStyle/>
          <a:p>
            <a:pPr algn="l"/>
            <a:r>
              <a:rPr lang="en-US" dirty="0" err="1" smtClean="0"/>
              <a:t>NextGen</a:t>
            </a:r>
            <a:r>
              <a:rPr lang="en-US" dirty="0" smtClean="0"/>
              <a:t> at ANZTRUC2011</a:t>
            </a:r>
          </a:p>
        </p:txBody>
      </p:sp>
      <p:sp>
        <p:nvSpPr>
          <p:cNvPr id="5" name="Subtitle 2"/>
          <p:cNvSpPr>
            <a:spLocks noGrp="1"/>
          </p:cNvSpPr>
          <p:nvPr>
            <p:ph idx="1"/>
          </p:nvPr>
        </p:nvSpPr>
        <p:spPr>
          <a:xfrm>
            <a:off x="304800" y="1036638"/>
            <a:ext cx="8534400" cy="1935162"/>
          </a:xfrm>
        </p:spPr>
        <p:txBody>
          <a:bodyPr>
            <a:normAutofit fontScale="25000" lnSpcReduction="20000"/>
          </a:bodyPr>
          <a:lstStyle/>
          <a:p>
            <a:pPr marL="514350" indent="-514350">
              <a:spcAft>
                <a:spcPts val="600"/>
              </a:spcAft>
            </a:pPr>
            <a:r>
              <a:rPr lang="en-US" sz="2800" b="1" dirty="0" smtClean="0"/>
              <a:t>In-depth with Constituent Model changes in V 11</a:t>
            </a:r>
          </a:p>
          <a:p>
            <a:pPr marL="914400" lvl="1" indent="-514350">
              <a:spcAft>
                <a:spcPts val="600"/>
              </a:spcAft>
            </a:pPr>
            <a:r>
              <a:rPr lang="en-US" sz="2400" b="1" dirty="0" smtClean="0"/>
              <a:t>1:30 – 2:30 Today</a:t>
            </a:r>
            <a:endParaRPr lang="en-US" sz="2400" dirty="0" smtClean="0"/>
          </a:p>
          <a:p>
            <a:pPr marL="514350" indent="-514350">
              <a:spcAft>
                <a:spcPts val="600"/>
              </a:spcAft>
            </a:pPr>
            <a:r>
              <a:rPr lang="en-US" sz="2800" b="1" dirty="0" smtClean="0"/>
              <a:t>Tech Review of Version 11 </a:t>
            </a:r>
          </a:p>
          <a:p>
            <a:pPr marL="914400" lvl="1" indent="-514350">
              <a:spcAft>
                <a:spcPts val="600"/>
              </a:spcAft>
            </a:pPr>
            <a:r>
              <a:rPr lang="en-US" sz="2400" b="1" dirty="0" smtClean="0"/>
              <a:t>(with Ron Wilson via </a:t>
            </a:r>
            <a:r>
              <a:rPr lang="en-US" sz="2400" b="1" dirty="0" err="1" smtClean="0"/>
              <a:t>Webex</a:t>
            </a:r>
            <a:r>
              <a:rPr lang="en-US" sz="2400" b="1" dirty="0" smtClean="0"/>
              <a:t>)</a:t>
            </a:r>
          </a:p>
          <a:p>
            <a:pPr marL="914400" lvl="1" indent="-514350">
              <a:spcAft>
                <a:spcPts val="600"/>
              </a:spcAft>
            </a:pPr>
            <a:r>
              <a:rPr lang="en-US" sz="2400" b="1" dirty="0" smtClean="0"/>
              <a:t>2:30 – 3:30 Today</a:t>
            </a:r>
          </a:p>
          <a:p>
            <a:pPr marL="514350" indent="-514350">
              <a:spcAft>
                <a:spcPts val="600"/>
              </a:spcAft>
            </a:pPr>
            <a:r>
              <a:rPr lang="en-US" sz="2800" b="1" dirty="0" smtClean="0"/>
              <a:t>People to Corner about </a:t>
            </a:r>
            <a:r>
              <a:rPr lang="en-US" sz="2800" b="1" dirty="0" err="1" smtClean="0"/>
              <a:t>NextGen</a:t>
            </a:r>
            <a:endParaRPr lang="en-US" sz="2800" b="1" dirty="0" smtClean="0"/>
          </a:p>
          <a:p>
            <a:pPr marL="914400" lvl="1" indent="-514350">
              <a:spcAft>
                <a:spcPts val="600"/>
              </a:spcAft>
            </a:pPr>
            <a:r>
              <a:rPr lang="en-US" sz="2400" b="1" dirty="0" smtClean="0"/>
              <a:t>Jack Rubin</a:t>
            </a:r>
          </a:p>
          <a:p>
            <a:pPr marL="914400" lvl="1" indent="-514350">
              <a:spcAft>
                <a:spcPts val="600"/>
              </a:spcAft>
            </a:pPr>
            <a:r>
              <a:rPr lang="en-US" sz="2400" b="1" dirty="0" smtClean="0"/>
              <a:t>Dale Bradbury</a:t>
            </a:r>
          </a:p>
          <a:p>
            <a:pPr marL="914400" lvl="1" indent="-514350">
              <a:spcAft>
                <a:spcPts val="600"/>
              </a:spcAft>
            </a:pPr>
            <a:r>
              <a:rPr lang="en-US" sz="2400" b="1" dirty="0" smtClean="0"/>
              <a:t>Anna Wessely</a:t>
            </a:r>
          </a:p>
          <a:p>
            <a:pPr marL="914400" lvl="1" indent="-514350">
              <a:spcAft>
                <a:spcPts val="600"/>
              </a:spcAft>
            </a:pPr>
            <a:r>
              <a:rPr lang="en-US" sz="2400" b="1" dirty="0" smtClean="0"/>
              <a:t>(Me)</a:t>
            </a:r>
          </a:p>
          <a:p>
            <a:pPr marL="514350" indent="-514350">
              <a:spcAft>
                <a:spcPts val="600"/>
              </a:spcAft>
            </a:pPr>
            <a:endParaRPr lang="en-US" sz="2400" b="1" dirty="0" smtClean="0"/>
          </a:p>
          <a:p>
            <a:pPr marL="914400" lvl="1" indent="-514350">
              <a:spcAft>
                <a:spcPts val="600"/>
              </a:spcAft>
            </a:pPr>
            <a:endParaRPr lang="en-US" sz="1600" dirty="0" smtClean="0"/>
          </a:p>
          <a:p>
            <a:pPr marL="514350" indent="-514350">
              <a:spcAft>
                <a:spcPts val="600"/>
              </a:spcAft>
              <a:buNone/>
            </a:pPr>
            <a:endParaRPr lang="en-US" sz="2400" dirty="0" smtClean="0"/>
          </a:p>
          <a:p>
            <a:pPr marL="914400" lvl="1" indent="-514350">
              <a:spcAft>
                <a:spcPts val="600"/>
              </a:spcAft>
            </a:pP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4277906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ubtitle 2"/>
          <p:cNvSpPr>
            <a:spLocks noGrp="1"/>
          </p:cNvSpPr>
          <p:nvPr>
            <p:ph idx="1"/>
          </p:nvPr>
        </p:nvSpPr>
        <p:spPr>
          <a:xfrm>
            <a:off x="2438400" y="914400"/>
            <a:ext cx="4267200" cy="4191000"/>
          </a:xfrm>
        </p:spPr>
        <p:txBody>
          <a:bodyPr anchor="ctr">
            <a:scene3d>
              <a:camera prst="perspectiveBelow" fov="0">
                <a:rot lat="0" lon="0" rev="0"/>
              </a:camera>
              <a:lightRig rig="morning" dir="t"/>
            </a:scene3d>
            <a:sp3d extrusionH="57150" prstMaterial="translucentPowder">
              <a:bevelT w="38100" h="38100"/>
              <a:extrusionClr>
                <a:schemeClr val="accent3"/>
              </a:extrusionClr>
            </a:sp3d>
          </a:bodyPr>
          <a:lstStyle/>
          <a:p>
            <a:pPr algn="ctr" eaLnBrk="1" hangingPunct="1">
              <a:buFont typeface="Arial" charset="0"/>
              <a:buNone/>
              <a:defRPr/>
            </a:pPr>
            <a:r>
              <a:rPr lang="en-US" sz="16000" b="1" dirty="0" smtClean="0"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</a:rPr>
              <a:t>Q&amp;A</a:t>
            </a:r>
          </a:p>
        </p:txBody>
      </p:sp>
    </p:spTree>
    <p:extLst>
      <p:ext uri="{BB962C8B-B14F-4D97-AF65-F5344CB8AC3E}">
        <p14:creationId xmlns:p14="http://schemas.microsoft.com/office/powerpoint/2010/main" val="3890966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4"/>
          <p:cNvSpPr>
            <a:spLocks noGrp="1"/>
          </p:cNvSpPr>
          <p:nvPr>
            <p:ph type="title"/>
          </p:nvPr>
        </p:nvSpPr>
        <p:spPr>
          <a:xfrm>
            <a:off x="609600" y="274638"/>
            <a:ext cx="8077200" cy="1143000"/>
          </a:xfrm>
        </p:spPr>
        <p:txBody>
          <a:bodyPr/>
          <a:lstStyle/>
          <a:p>
            <a:pPr algn="l" eaLnBrk="1" hangingPunct="1"/>
            <a:endParaRPr lang="en-US" smtClean="0"/>
          </a:p>
        </p:txBody>
      </p:sp>
      <p:sp>
        <p:nvSpPr>
          <p:cNvPr id="18435" name="Content Placeholder 3"/>
          <p:cNvSpPr>
            <a:spLocks noGrp="1"/>
          </p:cNvSpPr>
          <p:nvPr>
            <p:ph idx="1"/>
          </p:nvPr>
        </p:nvSpPr>
        <p:spPr>
          <a:xfrm>
            <a:off x="0" y="228600"/>
            <a:ext cx="9144000" cy="6019800"/>
          </a:xfrm>
          <a:solidFill>
            <a:srgbClr val="F04E2E">
              <a:alpha val="94901"/>
            </a:srgbClr>
          </a:solidFill>
        </p:spPr>
        <p:txBody>
          <a:bodyPr/>
          <a:lstStyle/>
          <a:p>
            <a:pPr eaLnBrk="1" hangingPunct="1">
              <a:buFont typeface="Arial" charset="0"/>
              <a:buNone/>
            </a:pPr>
            <a:endParaRPr lang="en-US" dirty="0" smtClean="0"/>
          </a:p>
          <a:p>
            <a:pPr algn="ctr" eaLnBrk="1" hangingPunct="1">
              <a:buFont typeface="Arial" charset="0"/>
              <a:buNone/>
            </a:pPr>
            <a:endParaRPr lang="en-US" sz="3600" dirty="0" smtClean="0"/>
          </a:p>
          <a:p>
            <a:pPr algn="ctr" eaLnBrk="1" hangingPunct="1">
              <a:buFont typeface="Arial" charset="0"/>
              <a:buNone/>
            </a:pPr>
            <a:r>
              <a:rPr lang="en-US" sz="5400" dirty="0" smtClean="0"/>
              <a:t/>
            </a:r>
            <a:br>
              <a:rPr lang="en-US" sz="5400" dirty="0" smtClean="0"/>
            </a:br>
            <a:r>
              <a:rPr lang="en-US" sz="5400" dirty="0" smtClean="0">
                <a:solidFill>
                  <a:schemeClr val="bg1"/>
                </a:solidFill>
              </a:rPr>
              <a:t>Thank you!</a:t>
            </a:r>
          </a:p>
        </p:txBody>
      </p:sp>
    </p:spTree>
    <p:extLst>
      <p:ext uri="{BB962C8B-B14F-4D97-AF65-F5344CB8AC3E}">
        <p14:creationId xmlns:p14="http://schemas.microsoft.com/office/powerpoint/2010/main" val="3486232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79511" y="404664"/>
            <a:ext cx="8712969" cy="5262979"/>
          </a:xfrm>
          <a:prstGeom prst="rect">
            <a:avLst/>
          </a:prstGeom>
          <a:solidFill>
            <a:schemeClr val="accent6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AU" sz="20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50800" dist="76200" dir="16200000" rotWithShape="0">
                    <a:prstClr val="black">
                      <a:alpha val="49000"/>
                    </a:prstClr>
                  </a:outerShdw>
                </a:effectLst>
                <a:latin typeface="Showcard Gothic" pitchFamily="82" charset="0"/>
              </a:rPr>
              <a:t>AUSTRALIA &amp; NEW ZEALAND TESSITURA REGIONAL USERS CONFERENCE</a:t>
            </a:r>
            <a:endParaRPr lang="en-AU" sz="2000" dirty="0" smtClean="0">
              <a:latin typeface="Showcard Gothic" pitchFamily="82" charset="0"/>
            </a:endParaRPr>
          </a:p>
          <a:p>
            <a:pPr algn="ctr"/>
            <a:endParaRPr lang="en-AU" sz="4800" dirty="0" smtClean="0">
              <a:latin typeface="Showcard Gothic" pitchFamily="82" charset="0"/>
            </a:endParaRPr>
          </a:p>
          <a:p>
            <a:pPr algn="ctr"/>
            <a:r>
              <a:rPr lang="en-AU" sz="4800" dirty="0" smtClean="0">
                <a:latin typeface="Showcard Gothic" pitchFamily="82" charset="0"/>
              </a:rPr>
              <a:t>MONDAY 21 FEBRUARY  </a:t>
            </a:r>
            <a:r>
              <a:rPr lang="en-AU" sz="4800" b="1" dirty="0" smtClean="0">
                <a:ln w="18000">
                  <a:solidFill>
                    <a:schemeClr val="accent6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Showcard Gothic" pitchFamily="82" charset="0"/>
              </a:rPr>
              <a:t>WHAT’S NEXT</a:t>
            </a:r>
          </a:p>
          <a:p>
            <a:pPr algn="ctr"/>
            <a:endParaRPr lang="en-AU" sz="2800" dirty="0">
              <a:latin typeface="Showcard Gothic" pitchFamily="82" charset="0"/>
            </a:endParaRPr>
          </a:p>
          <a:p>
            <a:pPr algn="ctr"/>
            <a:r>
              <a:rPr lang="en-AU" sz="4800" dirty="0" smtClean="0">
                <a:latin typeface="Showcard Gothic" pitchFamily="82" charset="0"/>
              </a:rPr>
              <a:t>MORNING TEA</a:t>
            </a:r>
          </a:p>
          <a:p>
            <a:pPr algn="ctr"/>
            <a:r>
              <a:rPr lang="en-AU" sz="4800" b="1" dirty="0" smtClean="0">
                <a:ln w="18000">
                  <a:solidFill>
                    <a:schemeClr val="accent6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Showcard Gothic" pitchFamily="82" charset="0"/>
              </a:rPr>
              <a:t>MTC THEATRE LEVEL 1 FOYER</a:t>
            </a:r>
          </a:p>
          <a:p>
            <a:pPr algn="ctr"/>
            <a:r>
              <a:rPr lang="en-AU" sz="4800" b="1" dirty="0" smtClean="0">
                <a:ln w="18000">
                  <a:solidFill>
                    <a:schemeClr val="accent6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Showcard Gothic" pitchFamily="82" charset="0"/>
              </a:rPr>
              <a:t>11.00AM-11.30AM</a:t>
            </a:r>
            <a:endParaRPr lang="en-AU" sz="4800" b="1" dirty="0">
              <a:ln w="18000">
                <a:solidFill>
                  <a:schemeClr val="accent6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Showcard Gothic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883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461</TotalTime>
  <Words>1537</Words>
  <Application>Microsoft Office PowerPoint</Application>
  <PresentationFormat>On-screen Show (4:3)</PresentationFormat>
  <Paragraphs>305</Paragraphs>
  <Slides>50</Slides>
  <Notes>48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50</vt:i4>
      </vt:variant>
    </vt:vector>
  </HeadingPairs>
  <TitlesOfParts>
    <vt:vector size="51" baseType="lpstr">
      <vt:lpstr>Office Theme</vt:lpstr>
      <vt:lpstr>AUSTRALIA &amp; NEW ZEALAND TESSITURA REGIONAL USERS CONFERENCE 2011 ANZTRUC  </vt:lpstr>
      <vt:lpstr>Conference partner</vt:lpstr>
      <vt:lpstr> Sponsors      supporters</vt:lpstr>
      <vt:lpstr>PowerPoint Presentation</vt:lpstr>
      <vt:lpstr>Tessitura Next Generation Update</vt:lpstr>
      <vt:lpstr>If you are just joining us….</vt:lpstr>
      <vt:lpstr>If you are just joining us….</vt:lpstr>
      <vt:lpstr>If you are just joining us….</vt:lpstr>
      <vt:lpstr>PowerPoint Presentation</vt:lpstr>
      <vt:lpstr>Agenda</vt:lpstr>
      <vt:lpstr>PowerPoint Presentation</vt:lpstr>
      <vt:lpstr>Functionality Roadmap Survey Recap</vt:lpstr>
      <vt:lpstr>Functionality Roadmap Survey Recap</vt:lpstr>
      <vt:lpstr>Functionality Roadmap Survey Recap</vt:lpstr>
      <vt:lpstr>PowerPoint Presentation</vt:lpstr>
      <vt:lpstr>Functionality Roadmap Survey Recap</vt:lpstr>
      <vt:lpstr>PowerPoint Presentation</vt:lpstr>
      <vt:lpstr>Version 11 Vision</vt:lpstr>
      <vt:lpstr>New Constituent Relationship Model</vt:lpstr>
      <vt:lpstr>New Constituent Relationship Model</vt:lpstr>
      <vt:lpstr>New Constituent Relationship Model</vt:lpstr>
      <vt:lpstr>New Constituent Relationship Model</vt:lpstr>
      <vt:lpstr>New Constituent Relationship model</vt:lpstr>
      <vt:lpstr>New Constituent Relationship model</vt:lpstr>
      <vt:lpstr>New Constituent Relationship model</vt:lpstr>
      <vt:lpstr>New Constituent Relationship model</vt:lpstr>
      <vt:lpstr>New Constituent Relationship model</vt:lpstr>
      <vt:lpstr>New Services Layer</vt:lpstr>
      <vt:lpstr>Custom Hooks</vt:lpstr>
      <vt:lpstr>Updated User Interface</vt:lpstr>
      <vt:lpstr>PowerPoint Presentation</vt:lpstr>
      <vt:lpstr>PowerPoint Presentation</vt:lpstr>
      <vt:lpstr>Version 11 Timeline</vt:lpstr>
      <vt:lpstr>PowerPoint Presentation</vt:lpstr>
      <vt:lpstr>How you can prepare starting now</vt:lpstr>
      <vt:lpstr>PowerPoint Presentation</vt:lpstr>
      <vt:lpstr>Technical Considerations</vt:lpstr>
      <vt:lpstr>PowerPoint Presentation</vt:lpstr>
      <vt:lpstr>Training and Documentation</vt:lpstr>
      <vt:lpstr>Upgrade Decisions</vt:lpstr>
      <vt:lpstr>PowerPoint Presentation</vt:lpstr>
      <vt:lpstr>Customization Considerations</vt:lpstr>
      <vt:lpstr>Customization Considerations</vt:lpstr>
      <vt:lpstr>Customization Summary</vt:lpstr>
      <vt:lpstr>Website Considerations</vt:lpstr>
      <vt:lpstr>PowerPoint Presentation</vt:lpstr>
      <vt:lpstr>NextGen at ANZTRUC2011</vt:lpstr>
      <vt:lpstr>PowerPoint Presentation</vt:lpstr>
      <vt:lpstr>PowerPoint Presentation</vt:lpstr>
      <vt:lpstr>PowerPoint Presentation</vt:lpstr>
    </vt:vector>
  </TitlesOfParts>
  <Company>Melbourne Theatre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Tracey Webster</dc:creator>
  <cp:lastModifiedBy>Tracey Webster</cp:lastModifiedBy>
  <cp:revision>38</cp:revision>
  <dcterms:created xsi:type="dcterms:W3CDTF">2011-02-19T01:39:53Z</dcterms:created>
  <dcterms:modified xsi:type="dcterms:W3CDTF">2011-03-30T07:09:59Z</dcterms:modified>
</cp:coreProperties>
</file>