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84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85" r:id="rId29"/>
    <p:sldId id="28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607ED7-1DA4-4E40-8F09-439721C2DD90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1F1E43-3671-46A8-96BC-1CAB1529BC4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1622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1C7F86-BAE2-4E94-A24E-7B57C2CE6856}" type="slidenum">
              <a:rPr lang="en-AU">
                <a:solidFill>
                  <a:prstClr val="black"/>
                </a:solidFill>
              </a:rPr>
              <a:pPr/>
              <a:t>2</a:t>
            </a:fld>
            <a:endParaRPr lang="en-AU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19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20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21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22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23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24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52A93-AA38-4544-A676-260E6604409A}" type="slidenum">
              <a:rPr lang="en-AU" smtClean="0">
                <a:solidFill>
                  <a:prstClr val="black"/>
                </a:solidFill>
              </a:rPr>
              <a:pPr/>
              <a:t>25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6466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5803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9293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28421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9363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32632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1485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738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7378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1262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5299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logo_soh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6145213"/>
            <a:ext cx="4452938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617538"/>
            <a:ext cx="8421688" cy="18002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8775" y="2565400"/>
            <a:ext cx="8421688" cy="431800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ct val="0"/>
              </a:spcBef>
              <a:buFontTx/>
              <a:buNone/>
              <a:defRPr sz="3600"/>
            </a:lvl1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2370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443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53895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950" y="1870075"/>
            <a:ext cx="4241800" cy="3598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150" y="1870075"/>
            <a:ext cx="4243388" cy="3598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1466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4040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1080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7731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010395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45077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59674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6538" y="258763"/>
            <a:ext cx="2159000" cy="5210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7950" y="258763"/>
            <a:ext cx="6326188" cy="5210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285573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58763"/>
            <a:ext cx="8421688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7950" y="1870075"/>
            <a:ext cx="8637588" cy="35988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AU" noProof="0" smtClean="0"/>
          </a:p>
        </p:txBody>
      </p:sp>
    </p:spTree>
    <p:extLst>
      <p:ext uri="{BB962C8B-B14F-4D97-AF65-F5344CB8AC3E}">
        <p14:creationId xmlns:p14="http://schemas.microsoft.com/office/powerpoint/2010/main" val="19659233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7950" y="258763"/>
            <a:ext cx="8637588" cy="5210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745939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58763"/>
            <a:ext cx="8421688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7950" y="1870075"/>
            <a:ext cx="4241800" cy="3598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150" y="1870075"/>
            <a:ext cx="4243388" cy="3598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5927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50A2E-5DBF-47EF-80E4-2FD6D1412CD4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ABEF1-C99E-4AF5-A6B2-A06A31D90F3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28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58763"/>
            <a:ext cx="8421688" cy="64770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" y="1870075"/>
            <a:ext cx="8637588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pic>
        <p:nvPicPr>
          <p:cNvPr id="1028" name="Picture 9" descr="logo_soh_black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356100" y="6145213"/>
            <a:ext cx="4452938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2148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185738" indent="-185738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Char char="•"/>
        <a:defRPr sz="2100">
          <a:solidFill>
            <a:srgbClr val="000000"/>
          </a:solidFill>
          <a:latin typeface="+mn-lt"/>
          <a:ea typeface="+mn-ea"/>
          <a:cs typeface="+mn-cs"/>
        </a:defRPr>
      </a:lvl1pPr>
      <a:lvl2pPr marL="2058988" indent="-28575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Char char="–"/>
        <a:defRPr sz="2100">
          <a:solidFill>
            <a:srgbClr val="000000"/>
          </a:solidFill>
          <a:latin typeface="+mn-lt"/>
          <a:cs typeface="+mn-cs"/>
        </a:defRPr>
      </a:lvl2pPr>
      <a:lvl3pPr marL="2466975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3pPr>
      <a:lvl4pPr marL="2874963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4pPr>
      <a:lvl5pPr marL="32829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5pPr>
      <a:lvl6pPr marL="37401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6pPr>
      <a:lvl7pPr marL="41973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7pPr>
      <a:lvl8pPr marL="46545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8pPr>
      <a:lvl9pPr marL="51117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452431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 smtClean="0">
              <a:latin typeface="Showcard Gothic" pitchFamily="82" charset="0"/>
            </a:endParaRPr>
          </a:p>
          <a:p>
            <a:pPr algn="ctr"/>
            <a:r>
              <a:rPr lang="en-AU" sz="4800" dirty="0" smtClean="0">
                <a:latin typeface="Showcard Gothic" pitchFamily="82" charset="0"/>
              </a:rPr>
              <a:t>TUESDAY 22 FEBRUARY </a:t>
            </a:r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#6 </a:t>
            </a:r>
          </a:p>
          <a:p>
            <a:pPr algn="ctr"/>
            <a:endParaRPr lang="en-AU" sz="2800" dirty="0">
              <a:latin typeface="Showcard Gothic" pitchFamily="82" charset="0"/>
            </a:endParaRP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TESSITURA MAGIC</a:t>
            </a:r>
          </a:p>
          <a:p>
            <a:pPr algn="ctr"/>
            <a:r>
              <a:rPr lang="en-AU" sz="4800" dirty="0" smtClean="0">
                <a:latin typeface="Showcard Gothic" pitchFamily="82" charset="0"/>
              </a:rPr>
              <a:t>PRESENTER: </a:t>
            </a: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KIM LEE </a:t>
            </a:r>
            <a:r>
              <a:rPr lang="en-AU" sz="24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(SOH) </a:t>
            </a:r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&amp; Friends</a:t>
            </a:r>
            <a:endParaRPr lang="en-AU" sz="4800" b="1" dirty="0">
              <a:ln w="18000">
                <a:solidFill>
                  <a:schemeClr val="accent6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0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419872" y="1556792"/>
            <a:ext cx="2592288" cy="648072"/>
          </a:xfrm>
          <a:prstGeom prst="roundRect">
            <a:avLst/>
          </a:prstGeom>
          <a:solidFill>
            <a:srgbClr val="DEA900"/>
          </a:solidFill>
          <a:ln>
            <a:solidFill>
              <a:srgbClr val="DEA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617538"/>
            <a:ext cx="8421688" cy="2163389"/>
          </a:xfrm>
        </p:spPr>
        <p:txBody>
          <a:bodyPr/>
          <a:lstStyle/>
          <a:p>
            <a:pPr eaLnBrk="1" hangingPunct="1"/>
            <a:r>
              <a:rPr lang="en-AU" dirty="0" smtClean="0"/>
              <a:t>    Tessitura </a:t>
            </a:r>
            <a:br>
              <a:rPr lang="en-AU" dirty="0" smtClean="0"/>
            </a:br>
            <a:r>
              <a:rPr lang="en-AU" dirty="0" smtClean="0"/>
              <a:t>		Magic  </a:t>
            </a:r>
            <a:br>
              <a:rPr lang="en-AU" dirty="0" smtClean="0"/>
            </a:br>
            <a:r>
              <a:rPr lang="en-AU" dirty="0" smtClean="0"/>
              <a:t>			    ANZTRUC</a:t>
            </a:r>
            <a:br>
              <a:rPr lang="en-AU" dirty="0" smtClean="0"/>
            </a:br>
            <a:r>
              <a:rPr lang="en-AU" dirty="0" smtClean="0"/>
              <a:t>                                              Style</a:t>
            </a:r>
            <a:br>
              <a:rPr lang="en-AU" dirty="0" smtClean="0"/>
            </a:br>
            <a:endParaRPr lang="en-AU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3933056"/>
            <a:ext cx="870959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5738" indent="-185738" algn="ctr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AU" sz="3200" kern="0" dirty="0" smtClean="0">
              <a:solidFill>
                <a:srgbClr val="000000"/>
              </a:solidFill>
            </a:endParaRPr>
          </a:p>
          <a:p>
            <a:pPr marL="185738" indent="-185738" algn="ctr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AU" sz="3200" kern="0" dirty="0" smtClean="0">
                <a:solidFill>
                  <a:srgbClr val="000000"/>
                </a:solidFill>
              </a:rPr>
              <a:t>UCSS Reset Users Password</a:t>
            </a:r>
          </a:p>
        </p:txBody>
      </p:sp>
    </p:spTree>
    <p:extLst>
      <p:ext uri="{BB962C8B-B14F-4D97-AF65-F5344CB8AC3E}">
        <p14:creationId xmlns:p14="http://schemas.microsoft.com/office/powerpoint/2010/main" val="400842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What is it and why is it magic?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412776"/>
            <a:ext cx="8637588" cy="4320479"/>
          </a:xfrm>
          <a:noFill/>
        </p:spPr>
        <p:txBody>
          <a:bodyPr/>
          <a:lstStyle/>
          <a:p>
            <a:pPr marL="628650" indent="-230400">
              <a:buFont typeface="Arial" pitchFamily="34" charset="0"/>
              <a:buChar char="♪"/>
            </a:pPr>
            <a:r>
              <a:rPr lang="en-AU" dirty="0" smtClean="0"/>
              <a:t>A Utility run from the Tessitura client</a:t>
            </a:r>
          </a:p>
          <a:p>
            <a:pPr marL="628650" indent="-230400"/>
            <a:endParaRPr lang="en-AU" sz="800" dirty="0" smtClean="0"/>
          </a:p>
          <a:p>
            <a:pPr marL="628650" indent="-230400">
              <a:buFont typeface="Arial" pitchFamily="34" charset="0"/>
              <a:buChar char="♪"/>
            </a:pPr>
            <a:r>
              <a:rPr lang="en-AU" dirty="0" smtClean="0"/>
              <a:t>Allows a manager to reset a users password, without needing access to the Tessitura Security module.</a:t>
            </a:r>
          </a:p>
          <a:p>
            <a:pPr marL="628650" indent="-230400">
              <a:buNone/>
            </a:pPr>
            <a:endParaRPr lang="en-AU" dirty="0" smtClean="0"/>
          </a:p>
          <a:p>
            <a:pPr marL="628650" indent="-230400">
              <a:buFont typeface="Arial" pitchFamily="34" charset="0"/>
              <a:buChar char="♪"/>
            </a:pPr>
            <a:r>
              <a:rPr lang="en-AU" dirty="0" smtClean="0"/>
              <a:t>Its secure, the temporary password is emailed only to the user, not the manger.</a:t>
            </a:r>
          </a:p>
          <a:p>
            <a:pPr marL="628650" indent="-230400">
              <a:buNone/>
            </a:pPr>
            <a:endParaRPr lang="en-AU" dirty="0" smtClean="0"/>
          </a:p>
          <a:p>
            <a:pPr marL="628650" indent="-230400">
              <a:lnSpc>
                <a:spcPct val="100000"/>
              </a:lnSpc>
              <a:buFont typeface="Arial" pitchFamily="34" charset="0"/>
              <a:buChar char="♪"/>
            </a:pPr>
            <a:r>
              <a:rPr lang="en-AU" dirty="0" smtClean="0"/>
              <a:t>A temporary password is generated, which allows the user change their password to something they will remember at logon.</a:t>
            </a:r>
          </a:p>
          <a:p>
            <a:pPr marL="628650" indent="-230400">
              <a:lnSpc>
                <a:spcPct val="100000"/>
              </a:lnSpc>
              <a:buNone/>
            </a:pPr>
            <a:endParaRPr lang="en-AU" dirty="0" smtClean="0"/>
          </a:p>
          <a:p>
            <a:pPr marL="628650" indent="-230400">
              <a:buFont typeface="Arial" pitchFamily="34" charset="0"/>
              <a:buChar char="♪"/>
            </a:pPr>
            <a:r>
              <a:rPr lang="en-AU" dirty="0" smtClean="0"/>
              <a:t>Saves time for users, managers and Tessitura administrators .</a:t>
            </a:r>
          </a:p>
        </p:txBody>
      </p:sp>
    </p:spTree>
    <p:extLst>
      <p:ext uri="{BB962C8B-B14F-4D97-AF65-F5344CB8AC3E}">
        <p14:creationId xmlns:p14="http://schemas.microsoft.com/office/powerpoint/2010/main" val="237186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The scenario….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916832"/>
            <a:ext cx="8496944" cy="3240360"/>
          </a:xfrm>
          <a:noFill/>
        </p:spPr>
        <p:txBody>
          <a:bodyPr/>
          <a:lstStyle/>
          <a:p>
            <a:pPr>
              <a:buNone/>
            </a:pPr>
            <a:r>
              <a:rPr lang="en-US" i="1" dirty="0" smtClean="0"/>
              <a:t>User:  I can’t access Tessitura, its not accepting my password</a:t>
            </a:r>
          </a:p>
          <a:p>
            <a:pPr>
              <a:buNone/>
            </a:pPr>
            <a:endParaRPr lang="en-AU" dirty="0" smtClean="0"/>
          </a:p>
          <a:p>
            <a:pPr>
              <a:buNone/>
            </a:pPr>
            <a:r>
              <a:rPr lang="en-US" dirty="0" smtClean="0"/>
              <a:t>Manager:  Do you know what your password is?</a:t>
            </a:r>
          </a:p>
          <a:p>
            <a:pPr>
              <a:buNone/>
            </a:pPr>
            <a:endParaRPr lang="en-AU" dirty="0" smtClean="0"/>
          </a:p>
          <a:p>
            <a:pPr marL="809625" indent="-809625">
              <a:buNone/>
            </a:pPr>
            <a:r>
              <a:rPr lang="en-US" i="1" dirty="0" smtClean="0"/>
              <a:t>User:  I think so, but its my first shift in two weeks, so then again     maybe I don’t.</a:t>
            </a:r>
          </a:p>
          <a:p>
            <a:pPr>
              <a:buNone/>
            </a:pPr>
            <a:endParaRPr lang="en-AU" dirty="0" smtClean="0"/>
          </a:p>
          <a:p>
            <a:pPr>
              <a:buNone/>
            </a:pPr>
            <a:r>
              <a:rPr lang="en-US" dirty="0" smtClean="0"/>
              <a:t>Manager:  Let me reset that for you…….</a:t>
            </a:r>
            <a:endParaRPr lang="en-AU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3284984"/>
            <a:ext cx="8709596" cy="406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5738" indent="-185738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AU" sz="21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97093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How does it work?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268760"/>
            <a:ext cx="8637588" cy="406797"/>
          </a:xfrm>
          <a:noFill/>
        </p:spPr>
        <p:txBody>
          <a:bodyPr/>
          <a:lstStyle/>
          <a:p>
            <a:pPr eaLnBrk="1" hangingPunct="1">
              <a:buNone/>
            </a:pPr>
            <a:r>
              <a:rPr lang="en-AU" dirty="0" smtClean="0"/>
              <a:t>Manager locates the UCSS Reset users password Utility, in Reports &amp; Utilities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772816"/>
            <a:ext cx="396044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3284984"/>
            <a:ext cx="8709596" cy="406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5738" indent="-185738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AU" sz="2100" kern="0" dirty="0" smtClean="0">
                <a:solidFill>
                  <a:srgbClr val="000000"/>
                </a:solidFill>
              </a:rPr>
              <a:t>Selects the user from the drop down and clicks OK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861048"/>
            <a:ext cx="5938057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77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How does it work?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7920880" cy="375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3186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How does it work?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776"/>
            <a:ext cx="8637588" cy="910853"/>
          </a:xfrm>
          <a:noFill/>
        </p:spPr>
        <p:txBody>
          <a:bodyPr/>
          <a:lstStyle/>
          <a:p>
            <a:pPr eaLnBrk="1" hangingPunct="1">
              <a:buNone/>
            </a:pPr>
            <a:r>
              <a:rPr lang="en-AU" dirty="0" smtClean="0"/>
              <a:t>The user receives an email with a temporary password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792088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1180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How does it work?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340768"/>
            <a:ext cx="8781604" cy="766837"/>
          </a:xfrm>
          <a:noFill/>
        </p:spPr>
        <p:txBody>
          <a:bodyPr/>
          <a:lstStyle/>
          <a:p>
            <a:pPr marL="0" lvl="1" indent="0" eaLnBrk="1" hangingPunct="1">
              <a:buNone/>
            </a:pPr>
            <a:r>
              <a:rPr lang="en-AU" dirty="0" smtClean="0"/>
              <a:t>The user logs in with temporary password supplied in the email (they can even copy + paste!), and is prompted to change their password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32956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132856"/>
            <a:ext cx="32575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1520" y="5085184"/>
            <a:ext cx="8892480" cy="7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1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AU" sz="2100" kern="0" dirty="0" smtClean="0">
                <a:solidFill>
                  <a:srgbClr val="000000"/>
                </a:solidFill>
              </a:rPr>
              <a:t>Password updated!  User has successfully logged into Tessitura without a call to Helpdesk/Tessitura System Administrator </a:t>
            </a:r>
          </a:p>
        </p:txBody>
      </p:sp>
    </p:spTree>
    <p:extLst>
      <p:ext uri="{BB962C8B-B14F-4D97-AF65-F5344CB8AC3E}">
        <p14:creationId xmlns:p14="http://schemas.microsoft.com/office/powerpoint/2010/main" val="292177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Setup – email addresses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776"/>
            <a:ext cx="8637588" cy="838845"/>
          </a:xfrm>
          <a:noFill/>
        </p:spPr>
        <p:txBody>
          <a:bodyPr/>
          <a:lstStyle/>
          <a:p>
            <a:pPr marL="0" indent="0" eaLnBrk="1" hangingPunct="1">
              <a:buNone/>
            </a:pPr>
            <a:r>
              <a:rPr lang="en-AU" dirty="0" smtClean="0"/>
              <a:t>In Tessitura Security, every ‘human’ user needs to have an email address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04864"/>
            <a:ext cx="57912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51520" y="4653136"/>
            <a:ext cx="8637588" cy="838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85738" indent="-185738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AU" sz="2100" kern="0" dirty="0" smtClean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4509120"/>
            <a:ext cx="8637588" cy="838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AU" sz="2100" kern="0" dirty="0" smtClean="0">
                <a:solidFill>
                  <a:srgbClr val="000000"/>
                </a:solidFill>
              </a:rPr>
              <a:t>Shared email addresses like ‘boxoffice@organisation.com.au’ can be used, but are less secure. </a:t>
            </a:r>
          </a:p>
        </p:txBody>
      </p:sp>
    </p:spTree>
    <p:extLst>
      <p:ext uri="{BB962C8B-B14F-4D97-AF65-F5344CB8AC3E}">
        <p14:creationId xmlns:p14="http://schemas.microsoft.com/office/powerpoint/2010/main" val="14320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Setup – who can reset who?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268760"/>
            <a:ext cx="8637588" cy="4248472"/>
          </a:xfrm>
          <a:noFill/>
        </p:spPr>
        <p:txBody>
          <a:bodyPr/>
          <a:lstStyle/>
          <a:p>
            <a:pPr marL="628650" lvl="2">
              <a:buFont typeface="Arial" pitchFamily="34" charset="0"/>
              <a:buChar char="♪"/>
            </a:pPr>
            <a:endParaRPr lang="en-AU" dirty="0" smtClean="0"/>
          </a:p>
          <a:p>
            <a:pPr marL="628650" lvl="2">
              <a:buFont typeface="Arial" pitchFamily="34" charset="0"/>
              <a:buChar char="♪"/>
            </a:pPr>
            <a:r>
              <a:rPr lang="en-AU" dirty="0" smtClean="0"/>
              <a:t>Users who are allocated as Managers of a User Group in Tessitura Security can reset passwords for all users who have that User Group as their Default. </a:t>
            </a:r>
          </a:p>
          <a:p>
            <a:pPr marL="1036638" lvl="3">
              <a:buFont typeface="Arial" pitchFamily="34" charset="0"/>
              <a:buChar char="♫"/>
            </a:pPr>
            <a:endParaRPr lang="en-AU" i="1" dirty="0" smtClean="0"/>
          </a:p>
          <a:p>
            <a:pPr marL="1036638" lvl="3">
              <a:buFont typeface="Arial" pitchFamily="34" charset="0"/>
              <a:buChar char="♫"/>
            </a:pPr>
            <a:r>
              <a:rPr lang="en-AU" i="1" dirty="0" smtClean="0"/>
              <a:t>Users may already be Managers of a User Group for the purpose of closing Batches and assigning Ticklers.  </a:t>
            </a:r>
          </a:p>
          <a:p>
            <a:pPr marL="628650" lvl="2">
              <a:buFont typeface="Arial" pitchFamily="34" charset="0"/>
              <a:buChar char="♪"/>
            </a:pPr>
            <a:endParaRPr lang="en-AU" dirty="0" smtClean="0"/>
          </a:p>
          <a:p>
            <a:pPr marL="630238" lvl="1">
              <a:buFont typeface="Arial" pitchFamily="34" charset="0"/>
              <a:buChar char="♪"/>
            </a:pPr>
            <a:r>
              <a:rPr lang="en-AU" dirty="0" smtClean="0"/>
              <a:t>A local table exists where User Groups can be defined as being able to reset passwords for users in other User Groups.  Only the Tessitura System Administrator can edit this table.</a:t>
            </a:r>
          </a:p>
          <a:p>
            <a:pPr eaLnBrk="1" hangingPunct="1"/>
            <a:endParaRPr lang="en-AU" dirty="0" smtClean="0"/>
          </a:p>
          <a:p>
            <a:pPr eaLnBrk="1" hangingPunct="1"/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401234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Setup – Database Mail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776"/>
            <a:ext cx="8637588" cy="4392488"/>
          </a:xfrm>
          <a:noFill/>
        </p:spPr>
        <p:txBody>
          <a:bodyPr/>
          <a:lstStyle/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Setup Database Mail on your database server - other Tessitura features such as emailed scheduled reports can use Database Mail so this may already be setup on your server</a:t>
            </a:r>
          </a:p>
          <a:p>
            <a:pPr marL="628650" lvl="1" indent="-266700">
              <a:buNone/>
            </a:pPr>
            <a:endParaRPr lang="en-GB" dirty="0" smtClean="0"/>
          </a:p>
          <a:p>
            <a:pPr marL="542925" lvl="2" indent="-230400">
              <a:buFont typeface="Arial" pitchFamily="34" charset="0"/>
              <a:buChar char="♪"/>
            </a:pPr>
            <a:r>
              <a:rPr lang="en-GB" dirty="0" smtClean="0"/>
              <a:t>Plenty of online resources for Database Mail setup</a:t>
            </a:r>
          </a:p>
          <a:p>
            <a:pPr marL="542925" lvl="3" indent="-180975">
              <a:buNone/>
            </a:pPr>
            <a:r>
              <a:rPr lang="en-AU" u="sng" dirty="0" smtClean="0">
                <a:solidFill>
                  <a:srgbClr val="3333FF"/>
                </a:solidFill>
              </a:rPr>
              <a:t>http://technet.microsoft.com/en-us/library/ms175951.aspx</a:t>
            </a:r>
          </a:p>
          <a:p>
            <a:pPr marL="542925" lvl="3" indent="-180975">
              <a:buNone/>
            </a:pPr>
            <a:endParaRPr lang="en-AU" u="sng" dirty="0" smtClean="0">
              <a:solidFill>
                <a:srgbClr val="3333FF"/>
              </a:solidFill>
            </a:endParaRPr>
          </a:p>
          <a:p>
            <a:pPr marL="542925" lvl="3" indent="-230400">
              <a:buFont typeface="Arial" pitchFamily="34" charset="0"/>
              <a:buChar char="♪"/>
            </a:pPr>
            <a:r>
              <a:rPr lang="en-AU" dirty="0" smtClean="0"/>
              <a:t>Ensure </a:t>
            </a:r>
            <a:r>
              <a:rPr lang="en-GB" dirty="0" smtClean="0"/>
              <a:t>Public Profile is ticked and Default Profile is set to YES</a:t>
            </a:r>
          </a:p>
          <a:p>
            <a:pPr marL="996950" lvl="3" indent="-180975">
              <a:buFont typeface="Arial" pitchFamily="34" charset="0"/>
              <a:buChar char="•"/>
            </a:pPr>
            <a:endParaRPr lang="en-AU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221088"/>
            <a:ext cx="520065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365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Setup – the pieces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70075"/>
            <a:ext cx="8637588" cy="4367237"/>
          </a:xfrm>
          <a:noFill/>
        </p:spPr>
        <p:txBody>
          <a:bodyPr/>
          <a:lstStyle/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Stored Procedure – contains details of your servers, uses </a:t>
            </a:r>
            <a:r>
              <a:rPr lang="en-AU" dirty="0" err="1" smtClean="0"/>
              <a:t>sql</a:t>
            </a:r>
            <a:r>
              <a:rPr lang="en-AU" dirty="0" smtClean="0"/>
              <a:t> to generate random password, controls email layout (html), sends email via DB Mail</a:t>
            </a:r>
          </a:p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View – controls drop down in report i.e. who can reset who</a:t>
            </a:r>
          </a:p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Local Reference Table – feeds data into view above</a:t>
            </a:r>
          </a:p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Infomaker object - report</a:t>
            </a:r>
          </a:p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Report Setup – </a:t>
            </a:r>
            <a:r>
              <a:rPr lang="en-US" dirty="0" smtClean="0"/>
              <a:t>to add to Tessitura reports menu. Defines the report and the parameters. </a:t>
            </a:r>
            <a:endParaRPr lang="en-AU" dirty="0" smtClean="0"/>
          </a:p>
          <a:p>
            <a:pPr marL="542925" lvl="1" indent="-180975">
              <a:buNone/>
            </a:pPr>
            <a:endParaRPr lang="en-GB" dirty="0" smtClean="0"/>
          </a:p>
          <a:p>
            <a:pPr eaLnBrk="1" hangingPunct="1"/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247283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649958"/>
          </a:xfrm>
        </p:spPr>
        <p:txBody>
          <a:bodyPr/>
          <a:lstStyle/>
          <a:p>
            <a:r>
              <a:rPr lang="en-AU" dirty="0" smtClean="0"/>
              <a:t>Where can I get it?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196753"/>
            <a:ext cx="8637588" cy="4896544"/>
          </a:xfrm>
          <a:noFill/>
        </p:spPr>
        <p:txBody>
          <a:bodyPr/>
          <a:lstStyle/>
          <a:p>
            <a:pPr marL="542925" lvl="1" indent="-230400">
              <a:buFont typeface="Arial" pitchFamily="34" charset="0"/>
              <a:buChar char="♪"/>
            </a:pPr>
            <a:r>
              <a:rPr lang="en-AU" dirty="0" smtClean="0"/>
              <a:t>Tessitura Shared Reports on TASK – written by Warren Evans, Royal Shakespeare Company UK </a:t>
            </a:r>
          </a:p>
          <a:p>
            <a:pPr marL="542925" lvl="1" indent="-230400">
              <a:buFont typeface="Arial" pitchFamily="34" charset="0"/>
              <a:buChar char="♪"/>
            </a:pPr>
            <a:endParaRPr lang="en-AU" dirty="0" smtClean="0"/>
          </a:p>
          <a:p>
            <a:pPr marL="542925" lvl="2" indent="-230400">
              <a:buFont typeface="Arial" pitchFamily="34" charset="0"/>
              <a:buChar char="♪"/>
            </a:pPr>
            <a:r>
              <a:rPr lang="en-GB" dirty="0" smtClean="0"/>
              <a:t>What we changed:</a:t>
            </a:r>
          </a:p>
          <a:p>
            <a:pPr marL="950913" lvl="3" indent="-230400">
              <a:buFont typeface="Arial" pitchFamily="34" charset="0"/>
              <a:buChar char="♫"/>
            </a:pPr>
            <a:r>
              <a:rPr lang="en-GB" dirty="0" smtClean="0"/>
              <a:t>Changed view to allow Managers of Users to reset passwords, as well as User Groups mapped in Local Reference table.</a:t>
            </a:r>
          </a:p>
          <a:p>
            <a:pPr marL="950913" lvl="3" indent="-230400">
              <a:buFont typeface="Arial" pitchFamily="34" charset="0"/>
              <a:buChar char="♫"/>
            </a:pPr>
            <a:r>
              <a:rPr lang="en-GB" dirty="0" smtClean="0"/>
              <a:t>Added into the SP and the email WHO ran the reset password report</a:t>
            </a:r>
          </a:p>
          <a:p>
            <a:pPr marL="950913" lvl="3" indent="-230400">
              <a:buFont typeface="Arial" pitchFamily="34" charset="0"/>
              <a:buChar char="♫"/>
            </a:pPr>
            <a:r>
              <a:rPr lang="en-GB" dirty="0" smtClean="0"/>
              <a:t>Got rid of zero (confusion with o) and added symbols to randomly generated password</a:t>
            </a:r>
          </a:p>
          <a:p>
            <a:pPr marL="950913" lvl="3" indent="-230400">
              <a:buFont typeface="Arial" pitchFamily="34" charset="0"/>
              <a:buChar char="♫"/>
            </a:pPr>
            <a:r>
              <a:rPr lang="en-GB" dirty="0" smtClean="0"/>
              <a:t>Added logic report can be run from Production and Test systems, and email identifies which system password was reset for.</a:t>
            </a:r>
          </a:p>
          <a:p>
            <a:pPr marL="950913" lvl="3" indent="-230400">
              <a:buFont typeface="Arial" pitchFamily="34" charset="0"/>
              <a:buChar char="♫"/>
            </a:pPr>
            <a:endParaRPr lang="en-AU" dirty="0" smtClean="0"/>
          </a:p>
          <a:p>
            <a:pPr eaLnBrk="1" hangingPunct="1"/>
            <a:endParaRPr lang="en-AU" dirty="0" smtClean="0"/>
          </a:p>
          <a:p>
            <a:pPr eaLnBrk="1" hangingPunct="1"/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285715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4797152"/>
            <a:ext cx="3096344" cy="648072"/>
          </a:xfrm>
          <a:prstGeom prst="roundRect">
            <a:avLst/>
          </a:prstGeom>
          <a:solidFill>
            <a:srgbClr val="DEA900"/>
          </a:solidFill>
          <a:ln>
            <a:solidFill>
              <a:srgbClr val="DEA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971600" y="764704"/>
            <a:ext cx="7741617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AU" sz="4800" dirty="0" smtClean="0">
                <a:solidFill>
                  <a:srgbClr val="000000"/>
                </a:solidFill>
              </a:rPr>
              <a:t>“</a:t>
            </a:r>
            <a:r>
              <a:rPr lang="en-AU" sz="3200" dirty="0" smtClean="0">
                <a:solidFill>
                  <a:srgbClr val="000000"/>
                </a:solidFill>
              </a:rPr>
              <a:t>This report saves time for the end user and also relieves the helpdesk of an irritating task.  It’s especially useful for users who return to the office after a period of leave/absence – the main circumstance where users frequently forget their passwords!”</a:t>
            </a:r>
            <a:endParaRPr lang="en-AU" sz="3200" dirty="0">
              <a:solidFill>
                <a:srgbClr val="000000"/>
              </a:solidFill>
            </a:endParaRP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467544" y="5013176"/>
            <a:ext cx="7269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AU" sz="1200" b="1" dirty="0" smtClean="0">
                <a:solidFill>
                  <a:srgbClr val="000000"/>
                </a:solidFill>
              </a:rPr>
              <a:t>AUSTRALIAN CHAMBER ORCHESTRA</a:t>
            </a:r>
            <a:endParaRPr lang="en-AU" sz="1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849514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4797152"/>
            <a:ext cx="1800200" cy="648072"/>
          </a:xfrm>
          <a:prstGeom prst="roundRect">
            <a:avLst/>
          </a:prstGeom>
          <a:solidFill>
            <a:srgbClr val="DEA900"/>
          </a:solidFill>
          <a:ln>
            <a:solidFill>
              <a:srgbClr val="DEA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899592" y="1196752"/>
            <a:ext cx="7741617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3200" dirty="0" smtClean="0">
                <a:solidFill>
                  <a:srgbClr val="000000"/>
                </a:solidFill>
              </a:rPr>
              <a:t>“This report has allowed us to be more responsive - it's immediate and confidential.  It doesn't involve too many "additional" people or time, and allows department managers with access to be autonomous.”</a:t>
            </a: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467544" y="5013176"/>
            <a:ext cx="7269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AU" sz="1200" b="1" dirty="0" smtClean="0">
                <a:solidFill>
                  <a:srgbClr val="000000"/>
                </a:solidFill>
              </a:rPr>
              <a:t>OPERA  AUSTRALIA</a:t>
            </a:r>
            <a:endParaRPr lang="en-AU" sz="1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59359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4797152"/>
            <a:ext cx="2160240" cy="648072"/>
          </a:xfrm>
          <a:prstGeom prst="roundRect">
            <a:avLst/>
          </a:prstGeom>
          <a:solidFill>
            <a:srgbClr val="DEA900"/>
          </a:solidFill>
          <a:ln>
            <a:solidFill>
              <a:srgbClr val="DEA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755576" y="1412776"/>
            <a:ext cx="7741617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srgbClr val="000000"/>
                </a:solidFill>
              </a:rPr>
              <a:t>“We use the utility about once a week (three times a day on the first week back from holiday). It’s perfect for the infrequent Tessitura users who never remember their passwords.”</a:t>
            </a:r>
            <a:endParaRPr lang="en-AU" sz="3200" dirty="0">
              <a:solidFill>
                <a:srgbClr val="000000"/>
              </a:solidFill>
            </a:endParaRP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467544" y="5013176"/>
            <a:ext cx="7269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AU" sz="1200" b="1" dirty="0" smtClean="0">
                <a:solidFill>
                  <a:srgbClr val="000000"/>
                </a:solidFill>
              </a:rPr>
              <a:t>BELL  SHAKESPEARE</a:t>
            </a:r>
            <a:endParaRPr lang="en-AU" sz="1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92076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4797152"/>
            <a:ext cx="2304256" cy="648072"/>
          </a:xfrm>
          <a:prstGeom prst="roundRect">
            <a:avLst/>
          </a:prstGeom>
          <a:solidFill>
            <a:srgbClr val="DEA900"/>
          </a:solidFill>
          <a:ln>
            <a:solidFill>
              <a:srgbClr val="DEA9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755576" y="1412776"/>
            <a:ext cx="7741617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3200" dirty="0" smtClean="0">
                <a:solidFill>
                  <a:srgbClr val="000000"/>
                </a:solidFill>
              </a:rPr>
              <a:t>“This report is great especially on weekends as it saves us from having to wake up the IT person at 8:30am on Saturday mornings!”</a:t>
            </a: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467544" y="5013176"/>
            <a:ext cx="7269162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AU" sz="1200" b="1" dirty="0" smtClean="0">
                <a:solidFill>
                  <a:srgbClr val="000000"/>
                </a:solidFill>
              </a:rPr>
              <a:t>SYDNEY OPERA  HOUSE</a:t>
            </a:r>
            <a:endParaRPr lang="en-AU" sz="1200" b="1" dirty="0">
              <a:solidFill>
                <a:srgbClr val="000000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717032"/>
            <a:ext cx="141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7452252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Q &amp; 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70075"/>
            <a:ext cx="8637588" cy="838845"/>
          </a:xfrm>
          <a:noFill/>
        </p:spPr>
        <p:txBody>
          <a:bodyPr/>
          <a:lstStyle/>
          <a:p>
            <a:pPr eaLnBrk="1" hangingPunct="1"/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48972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A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16200000" sx="103000" sy="103000" rotWithShape="0">
                    <a:prstClr val="black">
                      <a:alpha val="40000"/>
                    </a:prstClr>
                  </a:outerShdw>
                </a:effectLst>
                <a:latin typeface="Showcard Gothic" pitchFamily="82" charset="0"/>
              </a:rPr>
              <a:t>TESSITURA MAGIC</a:t>
            </a:r>
            <a:endParaRPr lang="en-A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16200000" sx="103000" sy="103000" rotWithShape="0">
                  <a:prstClr val="black">
                    <a:alpha val="40000"/>
                  </a:prstClr>
                </a:outerShdw>
              </a:effectLst>
              <a:latin typeface="Showcard Gothic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A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50800" dist="38100" dir="16200000" sx="103000" sy="103000" rotWithShape="0">
                    <a:prstClr val="black">
                      <a:alpha val="40000"/>
                    </a:prstClr>
                  </a:outerShdw>
                </a:effectLst>
                <a:latin typeface="Showcard Gothic" pitchFamily="82" charset="0"/>
              </a:rPr>
              <a:t>ANZTRUC STYLE</a:t>
            </a:r>
            <a:endParaRPr lang="en-A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50800" dist="38100" dir="16200000" sx="103000" sy="103000" rotWithShape="0">
                  <a:prstClr val="black">
                    <a:alpha val="40000"/>
                  </a:prstClr>
                </a:out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10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Product Information Module – Sydney Opera House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AU" dirty="0"/>
              <a:t>Through a series of custom screens this utility allows for a more structured and secure means of providing production information.  It frees up the limited functionality currently utilised via the “Synopsis” tab in “Productions”.  We also have a Report that allows Product Category elements to be copied from one Production Season to another.</a:t>
            </a:r>
          </a:p>
          <a:p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904" y="476672"/>
            <a:ext cx="6791325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458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Cancelled Performance Report – Melbourne Theatre Company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AU" dirty="0" smtClean="0"/>
              <a:t>Allows constituent details to be separated into the relevant contact modes for ease of instigating </a:t>
            </a:r>
            <a:r>
              <a:rPr lang="en-AU" dirty="0" err="1" smtClean="0"/>
              <a:t>sms</a:t>
            </a:r>
            <a:r>
              <a:rPr lang="en-AU" dirty="0" smtClean="0"/>
              <a:t> and </a:t>
            </a:r>
            <a:r>
              <a:rPr lang="en-AU" dirty="0" err="1" smtClean="0"/>
              <a:t>eblast</a:t>
            </a:r>
            <a:r>
              <a:rPr lang="en-AU" dirty="0" smtClean="0"/>
              <a:t> advice in the case of cancelled performances.</a:t>
            </a:r>
            <a:endParaRPr lang="en-A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15" b="20915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76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Special Request – Melbourne Theatre Company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AU" dirty="0" smtClean="0"/>
              <a:t>When a line item in an order is special requested to another constituent a “ghosting” of the purchase is retained in the custom screen.</a:t>
            </a:r>
            <a:endParaRPr lang="en-A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3" b="258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20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Access Control – Melbourne Theatre Company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AU" dirty="0" smtClean="0"/>
              <a:t>By using access control we can tell who attended their booked performance. Great for following up any issues.</a:t>
            </a:r>
            <a:endParaRPr lang="en-A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3" b="2583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46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The Australian Ballet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4" r="766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84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Order Import Utility – Melbourne Theatre Company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AU" dirty="0" smtClean="0"/>
              <a:t>By using order import utility we can see exactly which seats have been sold by Ticketmaster to our MTC </a:t>
            </a:r>
            <a:r>
              <a:rPr lang="en-AU" smtClean="0"/>
              <a:t>Theatre events.</a:t>
            </a:r>
            <a:endParaRPr lang="en-A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1" r="15491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54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UCSS </a:t>
            </a:r>
            <a:r>
              <a:rPr lang="en-AU" dirty="0" err="1" smtClean="0"/>
              <a:t>Perf</a:t>
            </a:r>
            <a:r>
              <a:rPr lang="en-AU" dirty="0" smtClean="0"/>
              <a:t> Seating Book – Melbourne Theatre Company from SOH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AU" dirty="0" smtClean="0"/>
              <a:t>Similar to the Performance Seating Book Report except it groups seating by section and seats.</a:t>
            </a:r>
            <a:endParaRPr lang="en-A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7" r="4967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4060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Autofit/>
          </a:bodyPr>
          <a:lstStyle/>
          <a:p>
            <a:r>
              <a:rPr lang="en-A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Q &amp; A</a:t>
            </a:r>
            <a:endParaRPr lang="en-A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34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526297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 smtClean="0">
              <a:latin typeface="Showcard Gothic" pitchFamily="82" charset="0"/>
            </a:endParaRPr>
          </a:p>
          <a:p>
            <a:pPr algn="ctr"/>
            <a:endParaRPr lang="en-AU" sz="4800" dirty="0" smtClean="0">
              <a:latin typeface="Showcard Gothic" pitchFamily="82" charset="0"/>
            </a:endParaRPr>
          </a:p>
          <a:p>
            <a:pPr algn="ctr"/>
            <a:r>
              <a:rPr lang="en-AU" sz="4800" dirty="0" smtClean="0">
                <a:latin typeface="Showcard Gothic" pitchFamily="82" charset="0"/>
              </a:rPr>
              <a:t>Tuesday 22 FEBRUARY  </a:t>
            </a:r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WHAT’S NEXT</a:t>
            </a:r>
          </a:p>
          <a:p>
            <a:pPr algn="ctr"/>
            <a:endParaRPr lang="en-AU" sz="2800" dirty="0">
              <a:latin typeface="Showcard Gothic" pitchFamily="82" charset="0"/>
            </a:endParaRPr>
          </a:p>
          <a:p>
            <a:pPr algn="ctr"/>
            <a:r>
              <a:rPr lang="en-AU" sz="4800" dirty="0" smtClean="0">
                <a:latin typeface="Showcard Gothic" pitchFamily="82" charset="0"/>
              </a:rPr>
              <a:t>Conference conclusion</a:t>
            </a:r>
          </a:p>
          <a:p>
            <a:pPr algn="ctr"/>
            <a:r>
              <a:rPr lang="en-AU" sz="4800" b="1" dirty="0" err="1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lawler</a:t>
            </a:r>
            <a:endParaRPr lang="en-AU" sz="4800" b="1" dirty="0" smtClean="0">
              <a:ln w="18000">
                <a:solidFill>
                  <a:schemeClr val="accent6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2.30PM-3.00PM</a:t>
            </a:r>
            <a:endParaRPr lang="en-AU" sz="4800" b="1" dirty="0">
              <a:ln w="18000">
                <a:solidFill>
                  <a:schemeClr val="accent6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29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werpoint template_black">
  <a:themeElements>
    <a:clrScheme name="Master_SOH_blue 1">
      <a:dk1>
        <a:srgbClr val="0098C3"/>
      </a:dk1>
      <a:lt1>
        <a:srgbClr val="FFFFFF"/>
      </a:lt1>
      <a:dk2>
        <a:srgbClr val="0098C3"/>
      </a:dk2>
      <a:lt2>
        <a:srgbClr val="808080"/>
      </a:lt2>
      <a:accent1>
        <a:srgbClr val="0098C3"/>
      </a:accent1>
      <a:accent2>
        <a:srgbClr val="C60C30"/>
      </a:accent2>
      <a:accent3>
        <a:srgbClr val="FFFFFF"/>
      </a:accent3>
      <a:accent4>
        <a:srgbClr val="0081A6"/>
      </a:accent4>
      <a:accent5>
        <a:srgbClr val="AACADE"/>
      </a:accent5>
      <a:accent6>
        <a:srgbClr val="B30A2A"/>
      </a:accent6>
      <a:hlink>
        <a:srgbClr val="D539AF"/>
      </a:hlink>
      <a:folHlink>
        <a:srgbClr val="F6A108"/>
      </a:folHlink>
    </a:clrScheme>
    <a:fontScheme name="Master_SOH_blu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_SOH_blue 1">
        <a:dk1>
          <a:srgbClr val="0098C3"/>
        </a:dk1>
        <a:lt1>
          <a:srgbClr val="FFFFFF"/>
        </a:lt1>
        <a:dk2>
          <a:srgbClr val="0098C3"/>
        </a:dk2>
        <a:lt2>
          <a:srgbClr val="808080"/>
        </a:lt2>
        <a:accent1>
          <a:srgbClr val="0098C3"/>
        </a:accent1>
        <a:accent2>
          <a:srgbClr val="C60C30"/>
        </a:accent2>
        <a:accent3>
          <a:srgbClr val="FFFFFF"/>
        </a:accent3>
        <a:accent4>
          <a:srgbClr val="0081A6"/>
        </a:accent4>
        <a:accent5>
          <a:srgbClr val="AACADE"/>
        </a:accent5>
        <a:accent6>
          <a:srgbClr val="B30A2A"/>
        </a:accent6>
        <a:hlink>
          <a:srgbClr val="D539AF"/>
        </a:hlink>
        <a:folHlink>
          <a:srgbClr val="F6A10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945</Words>
  <Application>Microsoft Office PowerPoint</Application>
  <PresentationFormat>On-screen Show (4:3)</PresentationFormat>
  <Paragraphs>108</Paragraphs>
  <Slides>28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Office Theme</vt:lpstr>
      <vt:lpstr>Powerpoint template_black</vt:lpstr>
      <vt:lpstr>PowerPoint Presentation</vt:lpstr>
      <vt:lpstr>    Tessitura    Magic          ANZTRUC                                               Style </vt:lpstr>
      <vt:lpstr>What is it and why is it magic?</vt:lpstr>
      <vt:lpstr>The scenario….</vt:lpstr>
      <vt:lpstr>How does it work?</vt:lpstr>
      <vt:lpstr>How does it work?</vt:lpstr>
      <vt:lpstr>How does it work?</vt:lpstr>
      <vt:lpstr>How does it work?</vt:lpstr>
      <vt:lpstr>Setup – email addresses</vt:lpstr>
      <vt:lpstr>Setup – who can reset who?</vt:lpstr>
      <vt:lpstr>Setup – Database Mail</vt:lpstr>
      <vt:lpstr>Setup – the pieces</vt:lpstr>
      <vt:lpstr>Where can I get it?</vt:lpstr>
      <vt:lpstr>PowerPoint Presentation</vt:lpstr>
      <vt:lpstr>PowerPoint Presentation</vt:lpstr>
      <vt:lpstr>PowerPoint Presentation</vt:lpstr>
      <vt:lpstr>PowerPoint Presentation</vt:lpstr>
      <vt:lpstr>Q &amp; A</vt:lpstr>
      <vt:lpstr>TESSITURA MAGIC</vt:lpstr>
      <vt:lpstr>Product Information Module – Sydney Opera House</vt:lpstr>
      <vt:lpstr>Cancelled Performance Report – Melbourne Theatre Company</vt:lpstr>
      <vt:lpstr>Special Request – Melbourne Theatre Company</vt:lpstr>
      <vt:lpstr>Access Control – Melbourne Theatre Company</vt:lpstr>
      <vt:lpstr>The Australian Ballet</vt:lpstr>
      <vt:lpstr>Order Import Utility – Melbourne Theatre Company</vt:lpstr>
      <vt:lpstr>UCSS Perf Seating Book – Melbourne Theatre Company from SOH</vt:lpstr>
      <vt:lpstr>Q &amp; A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 &amp; A</dc:title>
  <dc:creator>Tracey Webster</dc:creator>
  <cp:lastModifiedBy>Tracey Webster</cp:lastModifiedBy>
  <cp:revision>5</cp:revision>
  <dcterms:created xsi:type="dcterms:W3CDTF">2011-03-10T21:44:43Z</dcterms:created>
  <dcterms:modified xsi:type="dcterms:W3CDTF">2011-03-30T07:11:06Z</dcterms:modified>
</cp:coreProperties>
</file>