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ags/tag5.xml" ContentType="application/vnd.openxmlformats-officedocument.presentationml.tags+xml"/>
  <Override PartName="/ppt/notesSlides/notesSlide11.xml" ContentType="application/vnd.openxmlformats-officedocument.presentationml.notesSlide+xml"/>
  <Override PartName="/ppt/tags/tag6.xml" ContentType="application/vnd.openxmlformats-officedocument.presentationml.tags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0.xml" ContentType="application/vnd.openxmlformats-officedocument.presentationml.tags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charts/chart3.xml" ContentType="application/vnd.openxmlformats-officedocument.drawingml.chart+xml"/>
  <Override PartName="/ppt/tags/tag12.xml" ContentType="application/vnd.openxmlformats-officedocument.presentationml.tags+xml"/>
  <Override PartName="/ppt/notesSlides/notesSlide19.xml" ContentType="application/vnd.openxmlformats-officedocument.presentationml.notesSlide+xml"/>
  <Override PartName="/ppt/tags/tag13.xml" ContentType="application/vnd.openxmlformats-officedocument.presentationml.tags+xml"/>
  <Override PartName="/ppt/notesSlides/notesSlide20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15.xml" ContentType="application/vnd.openxmlformats-officedocument.presentationml.tags+xml"/>
  <Override PartName="/ppt/notesSlides/notesSlide22.xml" ContentType="application/vnd.openxmlformats-officedocument.presentationml.notesSlide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17.xml" ContentType="application/vnd.openxmlformats-officedocument.presentationml.tags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tags/tag18.xml" ContentType="application/vnd.openxmlformats-officedocument.presentationml.tags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58" r:id="rId30"/>
    <p:sldId id="259" r:id="rId31"/>
    <p:sldId id="260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oh.com\corporatedata\users\kmcswain\merge%20stat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oh.com\corporatedata\users\kmcswain\merge%20stat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soh.com\corporatedata\users\kmcswain\merge%20stat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soh.com\corporatedata\users\kmcswain\merge%20sta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A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13101487314085"/>
          <c:y val="1.7391321599187444E-2"/>
          <c:w val="0.85852416885389315"/>
          <c:h val="0.74496444839462284"/>
        </c:manualLayout>
      </c:layout>
      <c:lineChart>
        <c:grouping val="standard"/>
        <c:varyColors val="0"/>
        <c:ser>
          <c:idx val="0"/>
          <c:order val="0"/>
          <c:tx>
            <c:strRef>
              <c:f>Sheet10!$B$1</c:f>
              <c:strCache>
                <c:ptCount val="1"/>
                <c:pt idx="0">
                  <c:v>merges</c:v>
                </c:pt>
              </c:strCache>
            </c:strRef>
          </c:tx>
          <c:marker>
            <c:symbol val="none"/>
          </c:marker>
          <c:cat>
            <c:strRef>
              <c:f>Sheet10!$A$2:$A$66</c:f>
              <c:strCache>
                <c:ptCount val="64"/>
                <c:pt idx="0">
                  <c:v>2005-09</c:v>
                </c:pt>
                <c:pt idx="1">
                  <c:v>2005-10</c:v>
                </c:pt>
                <c:pt idx="2">
                  <c:v>2005-11</c:v>
                </c:pt>
                <c:pt idx="3">
                  <c:v>2005-12</c:v>
                </c:pt>
                <c:pt idx="4">
                  <c:v>2006-01</c:v>
                </c:pt>
                <c:pt idx="5">
                  <c:v>2006-02</c:v>
                </c:pt>
                <c:pt idx="6">
                  <c:v>2006-03</c:v>
                </c:pt>
                <c:pt idx="7">
                  <c:v>2006-04</c:v>
                </c:pt>
                <c:pt idx="8">
                  <c:v>2006-05</c:v>
                </c:pt>
                <c:pt idx="9">
                  <c:v>2006-06</c:v>
                </c:pt>
                <c:pt idx="10">
                  <c:v>2006-07</c:v>
                </c:pt>
                <c:pt idx="11">
                  <c:v>2006-08</c:v>
                </c:pt>
                <c:pt idx="12">
                  <c:v>2006-09</c:v>
                </c:pt>
                <c:pt idx="13">
                  <c:v>2006-10</c:v>
                </c:pt>
                <c:pt idx="14">
                  <c:v>2006-11</c:v>
                </c:pt>
                <c:pt idx="15">
                  <c:v>2006-12</c:v>
                </c:pt>
                <c:pt idx="16">
                  <c:v>2007-01</c:v>
                </c:pt>
                <c:pt idx="17">
                  <c:v>2007-02</c:v>
                </c:pt>
                <c:pt idx="18">
                  <c:v>2007-03</c:v>
                </c:pt>
                <c:pt idx="19">
                  <c:v>2007-04</c:v>
                </c:pt>
                <c:pt idx="20">
                  <c:v>2007-05</c:v>
                </c:pt>
                <c:pt idx="21">
                  <c:v>2007-06</c:v>
                </c:pt>
                <c:pt idx="22">
                  <c:v>2007-07</c:v>
                </c:pt>
                <c:pt idx="23">
                  <c:v>2007-08</c:v>
                </c:pt>
                <c:pt idx="24">
                  <c:v>2007-09</c:v>
                </c:pt>
                <c:pt idx="25">
                  <c:v>2007-10</c:v>
                </c:pt>
                <c:pt idx="26">
                  <c:v>2007-11</c:v>
                </c:pt>
                <c:pt idx="27">
                  <c:v>2007-12</c:v>
                </c:pt>
                <c:pt idx="28">
                  <c:v>2008-01</c:v>
                </c:pt>
                <c:pt idx="29">
                  <c:v>2008-02</c:v>
                </c:pt>
                <c:pt idx="30">
                  <c:v>2008-03</c:v>
                </c:pt>
                <c:pt idx="31">
                  <c:v>2008-04</c:v>
                </c:pt>
                <c:pt idx="32">
                  <c:v>2008-05</c:v>
                </c:pt>
                <c:pt idx="33">
                  <c:v>2008-06</c:v>
                </c:pt>
                <c:pt idx="34">
                  <c:v>2008-07</c:v>
                </c:pt>
                <c:pt idx="35">
                  <c:v>2008-08</c:v>
                </c:pt>
                <c:pt idx="36">
                  <c:v>2008-09</c:v>
                </c:pt>
                <c:pt idx="37">
                  <c:v>2008-10</c:v>
                </c:pt>
                <c:pt idx="38">
                  <c:v>2008-11</c:v>
                </c:pt>
                <c:pt idx="39">
                  <c:v>2008-12</c:v>
                </c:pt>
                <c:pt idx="40">
                  <c:v>2009-01</c:v>
                </c:pt>
                <c:pt idx="41">
                  <c:v>2009-02</c:v>
                </c:pt>
                <c:pt idx="42">
                  <c:v>2009-03</c:v>
                </c:pt>
                <c:pt idx="43">
                  <c:v>2009-04</c:v>
                </c:pt>
                <c:pt idx="44">
                  <c:v>2009-05</c:v>
                </c:pt>
                <c:pt idx="45">
                  <c:v>2009-06</c:v>
                </c:pt>
                <c:pt idx="46">
                  <c:v>2009-07</c:v>
                </c:pt>
                <c:pt idx="47">
                  <c:v>2009-08</c:v>
                </c:pt>
                <c:pt idx="48">
                  <c:v>2009-09</c:v>
                </c:pt>
                <c:pt idx="49">
                  <c:v>2009-10</c:v>
                </c:pt>
                <c:pt idx="50">
                  <c:v>2009-11</c:v>
                </c:pt>
                <c:pt idx="51">
                  <c:v>2009-12</c:v>
                </c:pt>
                <c:pt idx="52">
                  <c:v>2010-01</c:v>
                </c:pt>
                <c:pt idx="53">
                  <c:v>2010-02</c:v>
                </c:pt>
                <c:pt idx="54">
                  <c:v>2010-03</c:v>
                </c:pt>
                <c:pt idx="55">
                  <c:v>2010-04</c:v>
                </c:pt>
                <c:pt idx="56">
                  <c:v>2010-05</c:v>
                </c:pt>
                <c:pt idx="57">
                  <c:v>2010-06</c:v>
                </c:pt>
                <c:pt idx="58">
                  <c:v>2010-07</c:v>
                </c:pt>
                <c:pt idx="59">
                  <c:v>2010-08</c:v>
                </c:pt>
                <c:pt idx="60">
                  <c:v>2010-09</c:v>
                </c:pt>
                <c:pt idx="61">
                  <c:v>2010-10</c:v>
                </c:pt>
                <c:pt idx="62">
                  <c:v>2010-11</c:v>
                </c:pt>
                <c:pt idx="63">
                  <c:v>2010-12</c:v>
                </c:pt>
              </c:strCache>
            </c:strRef>
          </c:cat>
          <c:val>
            <c:numRef>
              <c:f>Sheet10!$B$2:$B$66</c:f>
              <c:numCache>
                <c:formatCode>General</c:formatCode>
                <c:ptCount val="6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1637</c:v>
                </c:pt>
                <c:pt idx="9">
                  <c:v>0</c:v>
                </c:pt>
                <c:pt idx="10">
                  <c:v>0</c:v>
                </c:pt>
                <c:pt idx="11">
                  <c:v>101469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2707</c:v>
                </c:pt>
                <c:pt idx="21">
                  <c:v>3916</c:v>
                </c:pt>
                <c:pt idx="22">
                  <c:v>4696</c:v>
                </c:pt>
                <c:pt idx="23">
                  <c:v>0</c:v>
                </c:pt>
                <c:pt idx="24">
                  <c:v>0</c:v>
                </c:pt>
                <c:pt idx="25">
                  <c:v>61544</c:v>
                </c:pt>
                <c:pt idx="26">
                  <c:v>0</c:v>
                </c:pt>
                <c:pt idx="27">
                  <c:v>8087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1642</c:v>
                </c:pt>
                <c:pt idx="32">
                  <c:v>3200</c:v>
                </c:pt>
                <c:pt idx="33">
                  <c:v>10890</c:v>
                </c:pt>
                <c:pt idx="34">
                  <c:v>3257</c:v>
                </c:pt>
                <c:pt idx="35">
                  <c:v>2679</c:v>
                </c:pt>
                <c:pt idx="36">
                  <c:v>3197</c:v>
                </c:pt>
                <c:pt idx="37">
                  <c:v>3506</c:v>
                </c:pt>
                <c:pt idx="38">
                  <c:v>42990</c:v>
                </c:pt>
                <c:pt idx="39">
                  <c:v>2697</c:v>
                </c:pt>
                <c:pt idx="40">
                  <c:v>2621</c:v>
                </c:pt>
                <c:pt idx="41">
                  <c:v>1658</c:v>
                </c:pt>
                <c:pt idx="42">
                  <c:v>2830</c:v>
                </c:pt>
                <c:pt idx="43">
                  <c:v>3389</c:v>
                </c:pt>
                <c:pt idx="44">
                  <c:v>12074</c:v>
                </c:pt>
                <c:pt idx="45">
                  <c:v>2937</c:v>
                </c:pt>
                <c:pt idx="46">
                  <c:v>6065</c:v>
                </c:pt>
                <c:pt idx="47">
                  <c:v>1533</c:v>
                </c:pt>
                <c:pt idx="48">
                  <c:v>2623</c:v>
                </c:pt>
                <c:pt idx="49">
                  <c:v>14488</c:v>
                </c:pt>
                <c:pt idx="50">
                  <c:v>0</c:v>
                </c:pt>
                <c:pt idx="51">
                  <c:v>2474</c:v>
                </c:pt>
                <c:pt idx="52">
                  <c:v>9060</c:v>
                </c:pt>
                <c:pt idx="53">
                  <c:v>6247</c:v>
                </c:pt>
                <c:pt idx="54">
                  <c:v>4420</c:v>
                </c:pt>
                <c:pt idx="55">
                  <c:v>0</c:v>
                </c:pt>
                <c:pt idx="56">
                  <c:v>8102</c:v>
                </c:pt>
                <c:pt idx="57">
                  <c:v>0</c:v>
                </c:pt>
                <c:pt idx="58">
                  <c:v>6084</c:v>
                </c:pt>
                <c:pt idx="59">
                  <c:v>5606</c:v>
                </c:pt>
                <c:pt idx="60">
                  <c:v>0</c:v>
                </c:pt>
                <c:pt idx="61">
                  <c:v>16789</c:v>
                </c:pt>
                <c:pt idx="62">
                  <c:v>4557</c:v>
                </c:pt>
                <c:pt idx="63">
                  <c:v>4379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8785920"/>
        <c:axId val="173484864"/>
      </c:lineChart>
      <c:dateAx>
        <c:axId val="1687859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3480000"/>
          <a:lstStyle/>
          <a:p>
            <a:pPr>
              <a:defRPr sz="1600"/>
            </a:pPr>
            <a:endParaRPr lang="en-US"/>
          </a:p>
        </c:txPr>
        <c:crossAx val="173484864"/>
        <c:crosses val="autoZero"/>
        <c:auto val="0"/>
        <c:lblOffset val="100"/>
        <c:baseTimeUnit val="days"/>
      </c:dateAx>
      <c:valAx>
        <c:axId val="173484864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687859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42166108923884615"/>
          <c:y val="0.15830721189709149"/>
          <c:w val="9.5566601049868874E-2"/>
          <c:h val="4.2991850111892334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A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13101487314085"/>
          <c:y val="1.7391321599187434E-2"/>
          <c:w val="0.85852416885389315"/>
          <c:h val="0.74496444839462284"/>
        </c:manualLayout>
      </c:layout>
      <c:lineChart>
        <c:grouping val="standard"/>
        <c:varyColors val="0"/>
        <c:ser>
          <c:idx val="0"/>
          <c:order val="0"/>
          <c:tx>
            <c:strRef>
              <c:f>Sheet10!$B$1</c:f>
              <c:strCache>
                <c:ptCount val="1"/>
                <c:pt idx="0">
                  <c:v>merges</c:v>
                </c:pt>
              </c:strCache>
            </c:strRef>
          </c:tx>
          <c:marker>
            <c:symbol val="none"/>
          </c:marker>
          <c:cat>
            <c:strRef>
              <c:f>Sheet10!$A$2:$A$18</c:f>
              <c:strCache>
                <c:ptCount val="17"/>
                <c:pt idx="0">
                  <c:v>2005-09</c:v>
                </c:pt>
                <c:pt idx="1">
                  <c:v>2005-10</c:v>
                </c:pt>
                <c:pt idx="2">
                  <c:v>2005-11</c:v>
                </c:pt>
                <c:pt idx="3">
                  <c:v>2005-12</c:v>
                </c:pt>
                <c:pt idx="4">
                  <c:v>2006-01</c:v>
                </c:pt>
                <c:pt idx="5">
                  <c:v>2006-02</c:v>
                </c:pt>
                <c:pt idx="6">
                  <c:v>2006-03</c:v>
                </c:pt>
                <c:pt idx="7">
                  <c:v>2006-04</c:v>
                </c:pt>
                <c:pt idx="8">
                  <c:v>2006-05</c:v>
                </c:pt>
                <c:pt idx="9">
                  <c:v>2006-06</c:v>
                </c:pt>
                <c:pt idx="10">
                  <c:v>2006-07</c:v>
                </c:pt>
                <c:pt idx="11">
                  <c:v>2006-08</c:v>
                </c:pt>
                <c:pt idx="12">
                  <c:v>2006-09</c:v>
                </c:pt>
                <c:pt idx="13">
                  <c:v>2006-10</c:v>
                </c:pt>
                <c:pt idx="14">
                  <c:v>2006-11</c:v>
                </c:pt>
                <c:pt idx="15">
                  <c:v>2006-12</c:v>
                </c:pt>
                <c:pt idx="16">
                  <c:v>2007-01</c:v>
                </c:pt>
              </c:strCache>
            </c:strRef>
          </c:cat>
          <c:val>
            <c:numRef>
              <c:f>Sheet10!$B$2:$B$18</c:f>
              <c:numCache>
                <c:formatCode>General</c:formatCode>
                <c:ptCount val="1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1637</c:v>
                </c:pt>
                <c:pt idx="9">
                  <c:v>0</c:v>
                </c:pt>
                <c:pt idx="10">
                  <c:v>0</c:v>
                </c:pt>
                <c:pt idx="11">
                  <c:v>101469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275712"/>
        <c:axId val="124470976"/>
      </c:lineChart>
      <c:dateAx>
        <c:axId val="1562757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3480000"/>
          <a:lstStyle/>
          <a:p>
            <a:pPr>
              <a:defRPr sz="1600"/>
            </a:pPr>
            <a:endParaRPr lang="en-US"/>
          </a:p>
        </c:txPr>
        <c:crossAx val="124470976"/>
        <c:crosses val="autoZero"/>
        <c:auto val="0"/>
        <c:lblOffset val="100"/>
        <c:baseTimeUnit val="days"/>
      </c:dateAx>
      <c:valAx>
        <c:axId val="1244709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5627571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42166108923884638"/>
          <c:y val="0.1583072118970916"/>
          <c:w val="9.5566601049868846E-2"/>
          <c:h val="4.2991850111892327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A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13101487314085"/>
          <c:y val="1.7391321599187444E-2"/>
          <c:w val="0.85852416885389315"/>
          <c:h val="0.74496444839462284"/>
        </c:manualLayout>
      </c:layout>
      <c:lineChart>
        <c:grouping val="standard"/>
        <c:varyColors val="0"/>
        <c:ser>
          <c:idx val="0"/>
          <c:order val="0"/>
          <c:tx>
            <c:strRef>
              <c:f>Sheet10!$B$1</c:f>
              <c:strCache>
                <c:ptCount val="1"/>
                <c:pt idx="0">
                  <c:v>merges</c:v>
                </c:pt>
              </c:strCache>
            </c:strRef>
          </c:tx>
          <c:marker>
            <c:symbol val="none"/>
          </c:marker>
          <c:cat>
            <c:strRef>
              <c:f>Sheet10!$A$2:$A$28</c:f>
              <c:strCache>
                <c:ptCount val="27"/>
                <c:pt idx="0">
                  <c:v>2005-09</c:v>
                </c:pt>
                <c:pt idx="1">
                  <c:v>2005-10</c:v>
                </c:pt>
                <c:pt idx="2">
                  <c:v>2005-11</c:v>
                </c:pt>
                <c:pt idx="3">
                  <c:v>2005-12</c:v>
                </c:pt>
                <c:pt idx="4">
                  <c:v>2006-01</c:v>
                </c:pt>
                <c:pt idx="5">
                  <c:v>2006-02</c:v>
                </c:pt>
                <c:pt idx="6">
                  <c:v>2006-03</c:v>
                </c:pt>
                <c:pt idx="7">
                  <c:v>2006-04</c:v>
                </c:pt>
                <c:pt idx="8">
                  <c:v>2006-05</c:v>
                </c:pt>
                <c:pt idx="9">
                  <c:v>2006-06</c:v>
                </c:pt>
                <c:pt idx="10">
                  <c:v>2006-07</c:v>
                </c:pt>
                <c:pt idx="11">
                  <c:v>2006-08</c:v>
                </c:pt>
                <c:pt idx="12">
                  <c:v>2006-09</c:v>
                </c:pt>
                <c:pt idx="13">
                  <c:v>2006-10</c:v>
                </c:pt>
                <c:pt idx="14">
                  <c:v>2006-11</c:v>
                </c:pt>
                <c:pt idx="15">
                  <c:v>2006-12</c:v>
                </c:pt>
                <c:pt idx="16">
                  <c:v>2007-01</c:v>
                </c:pt>
                <c:pt idx="17">
                  <c:v>2007-02</c:v>
                </c:pt>
                <c:pt idx="18">
                  <c:v>2007-03</c:v>
                </c:pt>
                <c:pt idx="19">
                  <c:v>2007-04</c:v>
                </c:pt>
                <c:pt idx="20">
                  <c:v>2007-05</c:v>
                </c:pt>
                <c:pt idx="21">
                  <c:v>2007-06</c:v>
                </c:pt>
                <c:pt idx="22">
                  <c:v>2007-07</c:v>
                </c:pt>
                <c:pt idx="23">
                  <c:v>2007-08</c:v>
                </c:pt>
                <c:pt idx="24">
                  <c:v>2007-09</c:v>
                </c:pt>
                <c:pt idx="25">
                  <c:v>2007-10</c:v>
                </c:pt>
                <c:pt idx="26">
                  <c:v>2007-11</c:v>
                </c:pt>
              </c:strCache>
            </c:strRef>
          </c:cat>
          <c:val>
            <c:numRef>
              <c:f>Sheet10!$B$2:$B$28</c:f>
              <c:numCache>
                <c:formatCode>General</c:formatCode>
                <c:ptCount val="2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1637</c:v>
                </c:pt>
                <c:pt idx="9">
                  <c:v>0</c:v>
                </c:pt>
                <c:pt idx="10">
                  <c:v>0</c:v>
                </c:pt>
                <c:pt idx="11">
                  <c:v>101469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2707</c:v>
                </c:pt>
                <c:pt idx="21">
                  <c:v>3916</c:v>
                </c:pt>
                <c:pt idx="22">
                  <c:v>4696</c:v>
                </c:pt>
                <c:pt idx="23">
                  <c:v>0</c:v>
                </c:pt>
                <c:pt idx="24">
                  <c:v>0</c:v>
                </c:pt>
                <c:pt idx="25">
                  <c:v>61544</c:v>
                </c:pt>
                <c:pt idx="26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6832768"/>
        <c:axId val="124475008"/>
      </c:lineChart>
      <c:dateAx>
        <c:axId val="15683276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3480000"/>
          <a:lstStyle/>
          <a:p>
            <a:pPr>
              <a:defRPr sz="1600"/>
            </a:pPr>
            <a:endParaRPr lang="en-US"/>
          </a:p>
        </c:txPr>
        <c:crossAx val="124475008"/>
        <c:crosses val="autoZero"/>
        <c:auto val="0"/>
        <c:lblOffset val="100"/>
        <c:baseTimeUnit val="days"/>
      </c:dateAx>
      <c:valAx>
        <c:axId val="1244750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5683276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42166108923884654"/>
          <c:y val="0.15830721189709177"/>
          <c:w val="9.5566601049868846E-2"/>
          <c:h val="4.2991850111892327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A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13101487314085"/>
          <c:y val="2.7704461409049801E-2"/>
          <c:w val="0.85852416885389315"/>
          <c:h val="0.74496444839462284"/>
        </c:manualLayout>
      </c:layout>
      <c:lineChart>
        <c:grouping val="standard"/>
        <c:varyColors val="0"/>
        <c:ser>
          <c:idx val="0"/>
          <c:order val="0"/>
          <c:tx>
            <c:strRef>
              <c:f>Sheet10!$B$1</c:f>
              <c:strCache>
                <c:ptCount val="1"/>
                <c:pt idx="0">
                  <c:v>merges</c:v>
                </c:pt>
              </c:strCache>
            </c:strRef>
          </c:tx>
          <c:marker>
            <c:symbol val="none"/>
          </c:marker>
          <c:cat>
            <c:strRef>
              <c:f>Sheet10!$A$2:$A$58</c:f>
              <c:strCache>
                <c:ptCount val="57"/>
                <c:pt idx="0">
                  <c:v>2005-09</c:v>
                </c:pt>
                <c:pt idx="1">
                  <c:v>2005-10</c:v>
                </c:pt>
                <c:pt idx="2">
                  <c:v>2005-11</c:v>
                </c:pt>
                <c:pt idx="3">
                  <c:v>2005-12</c:v>
                </c:pt>
                <c:pt idx="4">
                  <c:v>2006-01</c:v>
                </c:pt>
                <c:pt idx="5">
                  <c:v>2006-02</c:v>
                </c:pt>
                <c:pt idx="6">
                  <c:v>2006-03</c:v>
                </c:pt>
                <c:pt idx="7">
                  <c:v>2006-04</c:v>
                </c:pt>
                <c:pt idx="8">
                  <c:v>2006-05</c:v>
                </c:pt>
                <c:pt idx="9">
                  <c:v>2006-06</c:v>
                </c:pt>
                <c:pt idx="10">
                  <c:v>2006-07</c:v>
                </c:pt>
                <c:pt idx="11">
                  <c:v>2006-08</c:v>
                </c:pt>
                <c:pt idx="12">
                  <c:v>2006-09</c:v>
                </c:pt>
                <c:pt idx="13">
                  <c:v>2006-10</c:v>
                </c:pt>
                <c:pt idx="14">
                  <c:v>2006-11</c:v>
                </c:pt>
                <c:pt idx="15">
                  <c:v>2006-12</c:v>
                </c:pt>
                <c:pt idx="16">
                  <c:v>2007-01</c:v>
                </c:pt>
                <c:pt idx="17">
                  <c:v>2007-02</c:v>
                </c:pt>
                <c:pt idx="18">
                  <c:v>2007-03</c:v>
                </c:pt>
                <c:pt idx="19">
                  <c:v>2007-04</c:v>
                </c:pt>
                <c:pt idx="20">
                  <c:v>2007-05</c:v>
                </c:pt>
                <c:pt idx="21">
                  <c:v>2007-06</c:v>
                </c:pt>
                <c:pt idx="22">
                  <c:v>2007-07</c:v>
                </c:pt>
                <c:pt idx="23">
                  <c:v>2007-08</c:v>
                </c:pt>
                <c:pt idx="24">
                  <c:v>2007-09</c:v>
                </c:pt>
                <c:pt idx="25">
                  <c:v>2007-10</c:v>
                </c:pt>
                <c:pt idx="26">
                  <c:v>2007-11</c:v>
                </c:pt>
                <c:pt idx="27">
                  <c:v>2007-12</c:v>
                </c:pt>
                <c:pt idx="28">
                  <c:v>2008-01</c:v>
                </c:pt>
                <c:pt idx="29">
                  <c:v>2008-02</c:v>
                </c:pt>
                <c:pt idx="30">
                  <c:v>2008-03</c:v>
                </c:pt>
                <c:pt idx="31">
                  <c:v>2008-04</c:v>
                </c:pt>
                <c:pt idx="32">
                  <c:v>2008-05</c:v>
                </c:pt>
                <c:pt idx="33">
                  <c:v>2008-06</c:v>
                </c:pt>
                <c:pt idx="34">
                  <c:v>2008-07</c:v>
                </c:pt>
                <c:pt idx="35">
                  <c:v>2008-08</c:v>
                </c:pt>
                <c:pt idx="36">
                  <c:v>2008-09</c:v>
                </c:pt>
                <c:pt idx="37">
                  <c:v>2008-10</c:v>
                </c:pt>
                <c:pt idx="38">
                  <c:v>2008-11</c:v>
                </c:pt>
                <c:pt idx="39">
                  <c:v>2008-12</c:v>
                </c:pt>
                <c:pt idx="40">
                  <c:v>2009-01</c:v>
                </c:pt>
                <c:pt idx="41">
                  <c:v>2009-02</c:v>
                </c:pt>
                <c:pt idx="42">
                  <c:v>2009-03</c:v>
                </c:pt>
                <c:pt idx="43">
                  <c:v>2009-04</c:v>
                </c:pt>
                <c:pt idx="44">
                  <c:v>2009-05</c:v>
                </c:pt>
                <c:pt idx="45">
                  <c:v>2009-06</c:v>
                </c:pt>
                <c:pt idx="46">
                  <c:v>2009-07</c:v>
                </c:pt>
                <c:pt idx="47">
                  <c:v>2009-08</c:v>
                </c:pt>
                <c:pt idx="48">
                  <c:v>2009-09</c:v>
                </c:pt>
                <c:pt idx="49">
                  <c:v>2009-10</c:v>
                </c:pt>
                <c:pt idx="50">
                  <c:v>2009-11</c:v>
                </c:pt>
                <c:pt idx="51">
                  <c:v>2009-12</c:v>
                </c:pt>
                <c:pt idx="52">
                  <c:v>2010-01</c:v>
                </c:pt>
                <c:pt idx="53">
                  <c:v>2010-02</c:v>
                </c:pt>
                <c:pt idx="54">
                  <c:v>2010-03</c:v>
                </c:pt>
                <c:pt idx="55">
                  <c:v>2010-04</c:v>
                </c:pt>
                <c:pt idx="56">
                  <c:v>2010-05</c:v>
                </c:pt>
              </c:strCache>
            </c:strRef>
          </c:cat>
          <c:val>
            <c:numRef>
              <c:f>Sheet10!$B$2:$B$58</c:f>
              <c:numCache>
                <c:formatCode>General</c:formatCode>
                <c:ptCount val="5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1637</c:v>
                </c:pt>
                <c:pt idx="9">
                  <c:v>0</c:v>
                </c:pt>
                <c:pt idx="10">
                  <c:v>0</c:v>
                </c:pt>
                <c:pt idx="11">
                  <c:v>101469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2707</c:v>
                </c:pt>
                <c:pt idx="21">
                  <c:v>3916</c:v>
                </c:pt>
                <c:pt idx="22">
                  <c:v>4696</c:v>
                </c:pt>
                <c:pt idx="23">
                  <c:v>0</c:v>
                </c:pt>
                <c:pt idx="24">
                  <c:v>0</c:v>
                </c:pt>
                <c:pt idx="25">
                  <c:v>61544</c:v>
                </c:pt>
                <c:pt idx="26">
                  <c:v>0</c:v>
                </c:pt>
                <c:pt idx="27">
                  <c:v>8087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1642</c:v>
                </c:pt>
                <c:pt idx="32">
                  <c:v>3200</c:v>
                </c:pt>
                <c:pt idx="33">
                  <c:v>10890</c:v>
                </c:pt>
                <c:pt idx="34">
                  <c:v>3257</c:v>
                </c:pt>
                <c:pt idx="35">
                  <c:v>2679</c:v>
                </c:pt>
                <c:pt idx="36">
                  <c:v>3197</c:v>
                </c:pt>
                <c:pt idx="37">
                  <c:v>3506</c:v>
                </c:pt>
                <c:pt idx="38">
                  <c:v>42990</c:v>
                </c:pt>
                <c:pt idx="39">
                  <c:v>2697</c:v>
                </c:pt>
                <c:pt idx="40">
                  <c:v>2621</c:v>
                </c:pt>
                <c:pt idx="41">
                  <c:v>1658</c:v>
                </c:pt>
                <c:pt idx="42">
                  <c:v>2830</c:v>
                </c:pt>
                <c:pt idx="43">
                  <c:v>3389</c:v>
                </c:pt>
                <c:pt idx="44">
                  <c:v>12074</c:v>
                </c:pt>
                <c:pt idx="45">
                  <c:v>2937</c:v>
                </c:pt>
                <c:pt idx="46">
                  <c:v>6065</c:v>
                </c:pt>
                <c:pt idx="47">
                  <c:v>1533</c:v>
                </c:pt>
                <c:pt idx="48">
                  <c:v>2623</c:v>
                </c:pt>
                <c:pt idx="49">
                  <c:v>14488</c:v>
                </c:pt>
                <c:pt idx="50">
                  <c:v>0</c:v>
                </c:pt>
                <c:pt idx="51">
                  <c:v>2474</c:v>
                </c:pt>
                <c:pt idx="52">
                  <c:v>9060</c:v>
                </c:pt>
                <c:pt idx="53">
                  <c:v>6247</c:v>
                </c:pt>
                <c:pt idx="54">
                  <c:v>4420</c:v>
                </c:pt>
                <c:pt idx="55">
                  <c:v>0</c:v>
                </c:pt>
                <c:pt idx="56">
                  <c:v>8102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821696"/>
        <c:axId val="124496704"/>
      </c:lineChart>
      <c:dateAx>
        <c:axId val="1538216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3480000"/>
          <a:lstStyle/>
          <a:p>
            <a:pPr>
              <a:defRPr sz="1600"/>
            </a:pPr>
            <a:endParaRPr lang="en-US"/>
          </a:p>
        </c:txPr>
        <c:crossAx val="124496704"/>
        <c:crosses val="autoZero"/>
        <c:auto val="0"/>
        <c:lblOffset val="100"/>
        <c:baseTimeUnit val="days"/>
      </c:dateAx>
      <c:valAx>
        <c:axId val="1244967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1538216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42166108923884593"/>
          <c:y val="0.15830721189709135"/>
          <c:w val="9.5566601049868777E-2"/>
          <c:h val="4.2991850111892327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50879-7879-446D-8EFB-B507A6E0724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469BFF-D617-4B99-A2F7-97EF0404DE5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95818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3674E1-9D7B-4380-9E4B-CC88674E99FA}" type="slidenum">
              <a:rPr lang="en-AU">
                <a:solidFill>
                  <a:prstClr val="black"/>
                </a:solidFill>
              </a:rPr>
              <a:pPr/>
              <a:t>2</a:t>
            </a:fld>
            <a:endParaRPr lang="en-AU">
              <a:solidFill>
                <a:prstClr val="black"/>
              </a:solidFill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We established a highly distilled and sophisticated measure of duplication </a:t>
            </a:r>
          </a:p>
          <a:p>
            <a:r>
              <a:rPr lang="en-AU" dirty="0" smtClean="0"/>
              <a:t>– the Jessica Block Quotient, after</a:t>
            </a:r>
            <a:r>
              <a:rPr lang="en-AU" baseline="0" dirty="0" smtClean="0"/>
              <a:t> Jessica discovered that there were 8 of her in the database. </a:t>
            </a:r>
          </a:p>
          <a:p>
            <a:r>
              <a:rPr lang="en-AU" baseline="0" dirty="0" smtClean="0"/>
              <a:t>So we started with a JBQ of 8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Remember that at this point we were working on a collection of dupe sets returned</a:t>
            </a:r>
            <a:r>
              <a:rPr lang="en-AU" baseline="0" dirty="0" smtClean="0"/>
              <a:t> to us by PMM, so we didn’t have to worry about that bit</a:t>
            </a:r>
          </a:p>
          <a:p>
            <a:r>
              <a:rPr lang="en-AU" dirty="0" smtClean="0"/>
              <a:t>Was that Brave?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JBQ was still 8</a:t>
            </a:r>
            <a:r>
              <a:rPr lang="en-AU" baseline="0" dirty="0" smtClean="0"/>
              <a:t> because each of those 8 had a completely different address</a:t>
            </a:r>
          </a:p>
          <a:p>
            <a:r>
              <a:rPr lang="en-AU" baseline="0" dirty="0" smtClean="0"/>
              <a:t>Although Lesley Diskin was bravely trying./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23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411666-F744-49FD-A785-832F4174659E}" type="slidenum">
              <a:rPr lang="en-AU" smtClean="0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en-A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2191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5334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4927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038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57319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27458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8579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7899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637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5222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80362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logo_soh_rgb_grey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110288"/>
            <a:ext cx="4211638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775" y="617538"/>
            <a:ext cx="8421688" cy="18002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8775" y="2565400"/>
            <a:ext cx="8421688" cy="431800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ct val="0"/>
              </a:spcBef>
              <a:buFontTx/>
              <a:buNone/>
              <a:defRPr sz="3600"/>
            </a:lvl1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239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defTabSz="360000">
              <a:lnSpc>
                <a:spcPct val="100000"/>
              </a:lnSpc>
              <a:defRPr>
                <a:solidFill>
                  <a:schemeClr val="accent3">
                    <a:lumMod val="50000"/>
                  </a:schemeClr>
                </a:solidFill>
              </a:defRPr>
            </a:lvl1pPr>
            <a:lvl2pPr marL="631825" indent="-285750">
              <a:defRPr>
                <a:solidFill>
                  <a:schemeClr val="accent3">
                    <a:lumMod val="50000"/>
                  </a:schemeClr>
                </a:solidFill>
              </a:defRPr>
            </a:lvl2pPr>
            <a:lvl3pPr marL="985838" indent="-228600">
              <a:defRPr>
                <a:solidFill>
                  <a:schemeClr val="accent3">
                    <a:lumMod val="50000"/>
                  </a:schemeClr>
                </a:solidFill>
              </a:defRPr>
            </a:lvl3pPr>
            <a:lvl4pPr marL="1347788" indent="-228600">
              <a:defRPr>
                <a:solidFill>
                  <a:schemeClr val="accent3">
                    <a:lumMod val="50000"/>
                  </a:schemeClr>
                </a:solidFill>
              </a:defRPr>
            </a:lvl4pPr>
            <a:lvl5pPr marL="1619250" indent="-228600">
              <a:defRPr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7930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2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8137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950" y="1870075"/>
            <a:ext cx="4241800" cy="3598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150" y="1870075"/>
            <a:ext cx="4243388" cy="3598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641190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926351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445631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09032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745406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826658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58763"/>
            <a:ext cx="8421688" cy="6477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51520" y="1268760"/>
            <a:ext cx="8637588" cy="4320480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  <a:endParaRPr lang="en-AU" noProof="0" smtClean="0"/>
          </a:p>
        </p:txBody>
      </p:sp>
    </p:spTree>
    <p:extLst>
      <p:ext uri="{BB962C8B-B14F-4D97-AF65-F5344CB8AC3E}">
        <p14:creationId xmlns:p14="http://schemas.microsoft.com/office/powerpoint/2010/main" val="3683645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7950" y="258763"/>
            <a:ext cx="8637588" cy="52101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01991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58763"/>
            <a:ext cx="8421688" cy="6477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7950" y="1870075"/>
            <a:ext cx="4241800" cy="3598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2150" y="1870075"/>
            <a:ext cx="4243388" cy="3598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54670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0C342-18FC-411A-B1A4-7C32796CB772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47FFC-7A3E-4657-A705-5BD8EC79EC5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74845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58763"/>
            <a:ext cx="8421688" cy="647700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A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1520" y="1268760"/>
            <a:ext cx="8637588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 smtClean="0"/>
          </a:p>
        </p:txBody>
      </p:sp>
      <p:pic>
        <p:nvPicPr>
          <p:cNvPr id="1028" name="Picture 10" descr="logo_soh_rgb_grey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0" y="6110288"/>
            <a:ext cx="4211638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6158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2"/>
          </a:solidFill>
          <a:latin typeface="Arial" charset="0"/>
          <a:cs typeface="Arial" charset="0"/>
        </a:defRPr>
      </a:lvl9pPr>
    </p:titleStyle>
    <p:bodyStyle>
      <a:lvl1pPr marL="185738" indent="-185738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Char char="•"/>
        <a:defRPr sz="2100">
          <a:solidFill>
            <a:srgbClr val="000000"/>
          </a:solidFill>
          <a:latin typeface="+mn-lt"/>
          <a:ea typeface="+mn-ea"/>
          <a:cs typeface="+mn-cs"/>
        </a:defRPr>
      </a:lvl1pPr>
      <a:lvl2pPr marL="631825" indent="-28575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Char char="–"/>
        <a:defRPr sz="2100">
          <a:solidFill>
            <a:srgbClr val="000000"/>
          </a:solidFill>
          <a:latin typeface="+mn-lt"/>
          <a:cs typeface="+mn-cs"/>
        </a:defRPr>
      </a:lvl2pPr>
      <a:lvl3pPr marL="985838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3pPr>
      <a:lvl4pPr marL="1347788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4pPr>
      <a:lvl5pPr marL="1700213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5pPr>
      <a:lvl6pPr marL="37401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6pPr>
      <a:lvl7pPr marL="41973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7pPr>
      <a:lvl8pPr marL="46545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8pPr>
      <a:lvl9pPr marL="5111750" indent="-228600" algn="l" rtl="0" eaLnBrk="1" fontAlgn="base" hangingPunct="1">
        <a:lnSpc>
          <a:spcPts val="2200"/>
        </a:lnSpc>
        <a:spcBef>
          <a:spcPct val="20000"/>
        </a:spcBef>
        <a:spcAft>
          <a:spcPct val="0"/>
        </a:spcAft>
        <a:buFont typeface="Arial" charset="0"/>
        <a:buChar char="–"/>
        <a:defRPr sz="21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Microsoft_Word_97_-_2003_Document1.doc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8.xml"/><Relationship Id="rId4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1.xml"/><Relationship Id="rId4" Type="http://schemas.openxmlformats.org/officeDocument/2006/relationships/chart" Target="../charts/char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7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19" y="5366989"/>
            <a:ext cx="2774181" cy="15154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1" y="404664"/>
            <a:ext cx="8712969" cy="387798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TUESDAY 22 FEBRUARY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BREAKOUT SESSION #5 </a:t>
            </a:r>
          </a:p>
          <a:p>
            <a:pPr algn="ctr"/>
            <a:endParaRPr lang="en-AU" sz="14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4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CRM ISSUES</a:t>
            </a:r>
          </a:p>
          <a:p>
            <a:pPr algn="ctr"/>
            <a:r>
              <a:rPr lang="en-AU" sz="3600" dirty="0">
                <a:solidFill>
                  <a:prstClr val="black"/>
                </a:solidFill>
                <a:latin typeface="Showcard Gothic" pitchFamily="82" charset="0"/>
              </a:rPr>
              <a:t>PRESENTERS: </a:t>
            </a:r>
          </a:p>
          <a:p>
            <a:pPr algn="ctr"/>
            <a:r>
              <a:rPr lang="en-AU" sz="3600" b="1" dirty="0" smtClean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KEN </a:t>
            </a:r>
            <a:r>
              <a:rPr lang="en-AU" sz="36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MCSWAIN </a:t>
            </a:r>
            <a:r>
              <a:rPr lang="en-AU" sz="24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(SOH)</a:t>
            </a:r>
          </a:p>
        </p:txBody>
      </p:sp>
    </p:spTree>
    <p:extLst>
      <p:ext uri="{BB962C8B-B14F-4D97-AF65-F5344CB8AC3E}">
        <p14:creationId xmlns:p14="http://schemas.microsoft.com/office/powerpoint/2010/main" val="131301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88889E-6 5.82794E-7 L -1.11215 -0.00463 " pathEditMode="relative" rAng="0" ptsTypes="AA">
                                      <p:cBhvr>
                                        <p:cTn id="6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08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8775" y="617538"/>
            <a:ext cx="8421688" cy="1155277"/>
          </a:xfrm>
        </p:spPr>
        <p:txBody>
          <a:bodyPr/>
          <a:lstStyle/>
          <a:p>
            <a:pPr algn="ctr" eaLnBrk="1" hangingPunct="1"/>
            <a:r>
              <a:rPr lang="en-AU" dirty="0" smtClean="0"/>
              <a:t>-- Merging --</a:t>
            </a:r>
            <a:br>
              <a:rPr lang="en-AU" dirty="0" smtClean="0"/>
            </a:br>
            <a:r>
              <a:rPr lang="en-AU" dirty="0" smtClean="0"/>
              <a:t>The UCSS story</a:t>
            </a:r>
            <a:endParaRPr lang="en-AU" noProof="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6516216" y="5085184"/>
            <a:ext cx="21809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 smtClean="0">
                <a:solidFill>
                  <a:srgbClr val="FFFFFF">
                    <a:lumMod val="50000"/>
                  </a:srgbClr>
                </a:solidFill>
              </a:rPr>
              <a:t>Ken McSwain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 smtClean="0">
                <a:solidFill>
                  <a:srgbClr val="FFFFFF">
                    <a:lumMod val="50000"/>
                  </a:srgbClr>
                </a:solidFill>
              </a:rPr>
              <a:t>Feb 2011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dirty="0" smtClean="0">
                <a:solidFill>
                  <a:srgbClr val="FFFFFF">
                    <a:lumMod val="50000"/>
                  </a:srgbClr>
                </a:solidFill>
              </a:rPr>
              <a:t>For ANZTRUC2011</a:t>
            </a:r>
            <a:endParaRPr lang="en-AU" dirty="0">
              <a:solidFill>
                <a:srgbClr val="FFFFFF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360191"/>
      </p:ext>
    </p:extLst>
  </p:cSld>
  <p:clrMapOvr>
    <a:masterClrMapping/>
  </p:clrMapOvr>
  <p:transition advTm="155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noProof="0" dirty="0" smtClean="0"/>
              <a:t>What?</a:t>
            </a:r>
            <a:endParaRPr lang="en-AU" noProof="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58775" y="2565400"/>
            <a:ext cx="8421688" cy="3383880"/>
          </a:xfrm>
        </p:spPr>
        <p:txBody>
          <a:bodyPr/>
          <a:lstStyle/>
          <a:p>
            <a:r>
              <a:rPr lang="en-AU" noProof="0" dirty="0" smtClean="0">
                <a:solidFill>
                  <a:schemeClr val="accent3">
                    <a:lumMod val="50000"/>
                  </a:schemeClr>
                </a:solidFill>
              </a:rPr>
              <a:t>UCSS Consortium and its Tess</a:t>
            </a:r>
          </a:p>
          <a:p>
            <a:r>
              <a:rPr lang="en-AU" noProof="0" dirty="0" smtClean="0">
                <a:solidFill>
                  <a:schemeClr val="accent3">
                    <a:lumMod val="50000"/>
                  </a:schemeClr>
                </a:solidFill>
              </a:rPr>
              <a:t>How we got going</a:t>
            </a:r>
          </a:p>
          <a:p>
            <a:r>
              <a:rPr lang="en-AU" noProof="0" dirty="0" smtClean="0">
                <a:solidFill>
                  <a:schemeClr val="accent3">
                    <a:lumMod val="50000"/>
                  </a:schemeClr>
                </a:solidFill>
              </a:rPr>
              <a:t>What UCSS Did First</a:t>
            </a:r>
          </a:p>
          <a:p>
            <a:r>
              <a:rPr lang="en-AU" dirty="0" smtClean="0">
                <a:solidFill>
                  <a:schemeClr val="accent3">
                    <a:lumMod val="50000"/>
                  </a:schemeClr>
                </a:solidFill>
              </a:rPr>
              <a:t>What we thought about that</a:t>
            </a:r>
          </a:p>
          <a:p>
            <a:r>
              <a:rPr lang="en-AU" noProof="0" dirty="0" smtClean="0">
                <a:solidFill>
                  <a:schemeClr val="accent3">
                    <a:lumMod val="50000"/>
                  </a:schemeClr>
                </a:solidFill>
              </a:rPr>
              <a:t>What UCSS </a:t>
            </a:r>
            <a:r>
              <a:rPr lang="en-AU" dirty="0" smtClean="0">
                <a:solidFill>
                  <a:schemeClr val="accent3">
                    <a:lumMod val="50000"/>
                  </a:schemeClr>
                </a:solidFill>
              </a:rPr>
              <a:t>D</a:t>
            </a:r>
            <a:r>
              <a:rPr lang="en-AU" noProof="0" dirty="0" smtClean="0">
                <a:solidFill>
                  <a:schemeClr val="accent3">
                    <a:lumMod val="50000"/>
                  </a:schemeClr>
                </a:solidFill>
              </a:rPr>
              <a:t>id Next</a:t>
            </a:r>
          </a:p>
          <a:p>
            <a:r>
              <a:rPr lang="en-AU" dirty="0" smtClean="0">
                <a:solidFill>
                  <a:schemeClr val="accent3">
                    <a:lumMod val="50000"/>
                  </a:schemeClr>
                </a:solidFill>
              </a:rPr>
              <a:t>Where We’re At Now</a:t>
            </a:r>
            <a:endParaRPr lang="en-AU" noProof="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155042"/>
      </p:ext>
    </p:extLst>
  </p:cSld>
  <p:clrMapOvr>
    <a:masterClrMapping/>
  </p:clrMapOvr>
  <p:transition advTm="195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UCSS Consortium and its Tess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6256217"/>
      </p:ext>
    </p:extLst>
  </p:cSld>
  <p:clrMapOvr>
    <a:masterClrMapping/>
  </p:clrMapOvr>
  <p:transition advTm="339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Who is UCSS?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700808"/>
            <a:ext cx="8637588" cy="3600400"/>
          </a:xfrm>
          <a:noFill/>
        </p:spPr>
        <p:txBody>
          <a:bodyPr/>
          <a:lstStyle/>
          <a:p>
            <a:pPr marL="360363"/>
            <a:r>
              <a:rPr lang="en-US" sz="3200" i="1" dirty="0" smtClean="0">
                <a:solidFill>
                  <a:srgbClr val="0070C0"/>
                </a:solidFill>
              </a:rPr>
              <a:t>‘Unified Customer Support System’ </a:t>
            </a:r>
          </a:p>
          <a:p>
            <a:pPr marL="360363"/>
            <a:r>
              <a:rPr lang="en-US" sz="3200" dirty="0" smtClean="0"/>
              <a:t>6 Consortium partner </a:t>
            </a:r>
            <a:r>
              <a:rPr lang="en-US" sz="3200" dirty="0" err="1" smtClean="0"/>
              <a:t>organisations</a:t>
            </a:r>
            <a:r>
              <a:rPr lang="en-US" sz="3200" dirty="0" smtClean="0"/>
              <a:t> </a:t>
            </a:r>
            <a:endParaRPr lang="en-AU" sz="3200" dirty="0" smtClean="0"/>
          </a:p>
          <a:p>
            <a:pPr marL="804863" lvl="1" indent="-265113">
              <a:buFont typeface="Courier New" pitchFamily="49" charset="0"/>
              <a:buChar char="o"/>
            </a:pPr>
            <a:r>
              <a:rPr lang="en-AU" sz="3200" dirty="0" smtClean="0"/>
              <a:t>Sydney Opera House</a:t>
            </a:r>
          </a:p>
          <a:p>
            <a:pPr marL="804863" lvl="1" indent="-265113">
              <a:buFont typeface="Courier New" pitchFamily="49" charset="0"/>
              <a:buChar char="o"/>
            </a:pPr>
            <a:r>
              <a:rPr lang="en-US" sz="3200" dirty="0" smtClean="0"/>
              <a:t>Opera Australia</a:t>
            </a:r>
          </a:p>
          <a:p>
            <a:pPr marL="804863" lvl="1" indent="-265113">
              <a:buFont typeface="Courier New" pitchFamily="49" charset="0"/>
              <a:buChar char="o"/>
            </a:pPr>
            <a:r>
              <a:rPr lang="en-US" sz="3200" dirty="0" smtClean="0"/>
              <a:t>Australia Chamber Orchestra</a:t>
            </a:r>
          </a:p>
          <a:p>
            <a:pPr marL="804863" lvl="1" indent="-265113">
              <a:buFont typeface="Courier New" pitchFamily="49" charset="0"/>
              <a:buChar char="o"/>
            </a:pPr>
            <a:r>
              <a:rPr lang="en-US" sz="3200" dirty="0" smtClean="0"/>
              <a:t>Seymour Centre</a:t>
            </a:r>
          </a:p>
          <a:p>
            <a:pPr marL="804863" lvl="1" indent="-265113">
              <a:buFont typeface="Courier New" pitchFamily="49" charset="0"/>
              <a:buChar char="o"/>
            </a:pPr>
            <a:r>
              <a:rPr lang="en-US" sz="3200" dirty="0" smtClean="0"/>
              <a:t>Australian Brandenburg Orchestra</a:t>
            </a:r>
          </a:p>
          <a:p>
            <a:pPr marL="804863" lvl="1" indent="-265113">
              <a:buFont typeface="Courier New" pitchFamily="49" charset="0"/>
              <a:buChar char="o"/>
            </a:pPr>
            <a:r>
              <a:rPr lang="en-US" sz="3200" dirty="0" smtClean="0"/>
              <a:t>The Bell Shakespeare Company</a:t>
            </a:r>
            <a:endParaRPr lang="en-AU" sz="3200" dirty="0" smtClean="0"/>
          </a:p>
        </p:txBody>
      </p:sp>
    </p:spTree>
    <p:extLst>
      <p:ext uri="{BB962C8B-B14F-4D97-AF65-F5344CB8AC3E}">
        <p14:creationId xmlns:p14="http://schemas.microsoft.com/office/powerpoint/2010/main" val="3670185059"/>
      </p:ext>
    </p:extLst>
  </p:cSld>
  <p:clrMapOvr>
    <a:masterClrMapping/>
  </p:clrMapOvr>
  <p:transition advTm="15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AU" noProof="0" smtClean="0"/>
              <a:t>The UCSS Tess system – a snapshot</a:t>
            </a:r>
          </a:p>
        </p:txBody>
      </p:sp>
      <p:graphicFrame>
        <p:nvGraphicFramePr>
          <p:cNvPr id="6380" name="Group 236"/>
          <p:cNvGraphicFramePr>
            <a:graphicFrameLocks noGrp="1"/>
          </p:cNvGraphicFramePr>
          <p:nvPr>
            <p:ph type="tbl" idx="1"/>
          </p:nvPr>
        </p:nvGraphicFramePr>
        <p:xfrm>
          <a:off x="250825" y="1268413"/>
          <a:ext cx="8637081" cy="4657728"/>
        </p:xfrm>
        <a:graphic>
          <a:graphicData uri="http://schemas.openxmlformats.org/drawingml/2006/table">
            <a:tbl>
              <a:tblPr/>
              <a:tblGrid>
                <a:gridCol w="5113263"/>
                <a:gridCol w="3523818"/>
              </a:tblGrid>
              <a:tr h="6651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size (</a:t>
                      </a:r>
                      <a:r>
                        <a:rPr kumimoji="0" lang="en-A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incl</a:t>
                      </a: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AU" sz="2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impresario_cci</a:t>
                      </a: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188GB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Constituents (active / </a:t>
                      </a: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merged</a:t>
                      </a: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/ inactive)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1.6M / </a:t>
                      </a: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400K</a:t>
                      </a: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/ 100K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1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Users (Active / Peak Concurrent )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470  / 134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1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Seats Sold 2010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1.7M</a:t>
                      </a:r>
                      <a:endParaRPr kumimoji="0" lang="en-A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1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Net Payment </a:t>
                      </a:r>
                      <a:r>
                        <a:rPr kumimoji="0" lang="en-AU" sz="21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throughput</a:t>
                      </a: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2010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$107M</a:t>
                      </a:r>
                      <a:endParaRPr kumimoji="0" lang="en-A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1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Environments maintained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AU" sz="2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4 - Live; Model; Test; Test2</a:t>
                      </a: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16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2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9684" marR="10968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959184"/>
      </p:ext>
    </p:extLst>
  </p:cSld>
  <p:clrMapOvr>
    <a:masterClrMapping/>
  </p:clrMapOvr>
  <p:transition advTm="40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Merging timeline – a preview</a:t>
            </a:r>
            <a:endParaRPr lang="en-AU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0" y="1052736"/>
          <a:ext cx="914400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15398450"/>
      </p:ext>
    </p:extLst>
  </p:cSld>
  <p:clrMapOvr>
    <a:masterClrMapping/>
  </p:clrMapOvr>
  <p:transition advTm="334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accent3">
                    <a:lumMod val="50000"/>
                  </a:schemeClr>
                </a:solidFill>
              </a:rPr>
              <a:t>What UCSS Did First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63410841"/>
      </p:ext>
    </p:extLst>
  </p:cSld>
  <p:clrMapOvr>
    <a:masterClrMapping/>
  </p:clrMapOvr>
  <p:transition advTm="1079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In the beginning... JBQ = 8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520" y="1052736"/>
            <a:ext cx="8637588" cy="4896544"/>
          </a:xfrm>
        </p:spPr>
        <p:txBody>
          <a:bodyPr/>
          <a:lstStyle/>
          <a:p>
            <a:r>
              <a:rPr lang="en-AU" dirty="0" smtClean="0"/>
              <a:t>2005</a:t>
            </a:r>
          </a:p>
          <a:p>
            <a:pPr lvl="1"/>
            <a:r>
              <a:rPr lang="en-AU" dirty="0" smtClean="0"/>
              <a:t>Six databases worth of constituent records</a:t>
            </a:r>
          </a:p>
          <a:p>
            <a:pPr lvl="2"/>
            <a:r>
              <a:rPr lang="en-AU" dirty="0" smtClean="0"/>
              <a:t>SOH + Seymour - </a:t>
            </a:r>
            <a:r>
              <a:rPr lang="en-AU" dirty="0" err="1" smtClean="0"/>
              <a:t>Tix</a:t>
            </a:r>
            <a:r>
              <a:rPr lang="en-AU" dirty="0" smtClean="0"/>
              <a:t>  - 800,000</a:t>
            </a:r>
          </a:p>
          <a:p>
            <a:pPr lvl="2"/>
            <a:r>
              <a:rPr lang="en-AU" dirty="0" smtClean="0"/>
              <a:t>OA - </a:t>
            </a:r>
            <a:r>
              <a:rPr lang="en-AU" dirty="0" err="1" smtClean="0"/>
              <a:t>Tix</a:t>
            </a:r>
            <a:r>
              <a:rPr lang="en-AU" dirty="0" smtClean="0"/>
              <a:t>; Dev; Media - 160,000</a:t>
            </a:r>
          </a:p>
          <a:p>
            <a:pPr lvl="2"/>
            <a:r>
              <a:rPr lang="en-AU" dirty="0" smtClean="0"/>
              <a:t>ACO - </a:t>
            </a:r>
            <a:r>
              <a:rPr lang="en-AU" dirty="0" err="1" smtClean="0"/>
              <a:t>Tix</a:t>
            </a:r>
            <a:r>
              <a:rPr lang="en-AU" dirty="0" smtClean="0"/>
              <a:t>; Dev; Media  – 35,000</a:t>
            </a:r>
          </a:p>
          <a:p>
            <a:pPr lvl="1"/>
            <a:r>
              <a:rPr lang="en-AU" dirty="0" smtClean="0"/>
              <a:t>How many of those did we bring in?</a:t>
            </a:r>
          </a:p>
          <a:p>
            <a:pPr lvl="2"/>
            <a:r>
              <a:rPr lang="en-AU" dirty="0" err="1" smtClean="0"/>
              <a:t>Welll</a:t>
            </a:r>
            <a:r>
              <a:rPr lang="en-AU" dirty="0" smtClean="0"/>
              <a:t>, you see, we...... Well, actually...</a:t>
            </a:r>
          </a:p>
          <a:p>
            <a:pPr lvl="2"/>
            <a:r>
              <a:rPr lang="en-AU" dirty="0" smtClean="0"/>
              <a:t>... Well.. all of them. Unfiltered.  A million. </a:t>
            </a:r>
            <a:r>
              <a:rPr lang="en-AU" dirty="0" err="1" smtClean="0"/>
              <a:t>Count’em</a:t>
            </a:r>
            <a:r>
              <a:rPr lang="en-AU" dirty="0" smtClean="0"/>
              <a:t> </a:t>
            </a:r>
          </a:p>
          <a:p>
            <a:pPr lvl="2"/>
            <a:r>
              <a:rPr lang="en-AU" dirty="0" smtClean="0"/>
              <a:t>  </a:t>
            </a:r>
            <a:r>
              <a:rPr lang="en-AU" dirty="0" smtClean="0">
                <a:sym typeface="Wingdings" pitchFamily="2" charset="2"/>
              </a:rPr>
              <a:t></a:t>
            </a:r>
            <a:endParaRPr lang="en-AU" dirty="0" smtClean="0"/>
          </a:p>
          <a:p>
            <a:r>
              <a:rPr lang="en-AU" dirty="0" smtClean="0"/>
              <a:t>We thought there would probably be one or two dupes in there</a:t>
            </a:r>
          </a:p>
          <a:p>
            <a:r>
              <a:rPr lang="en-AU" dirty="0" smtClean="0"/>
              <a:t>But we figured we could deal with that later</a:t>
            </a:r>
          </a:p>
          <a:p>
            <a:r>
              <a:rPr lang="en-AU" dirty="0" smtClean="0"/>
              <a:t>Once we were Live.</a:t>
            </a:r>
          </a:p>
          <a:p>
            <a:r>
              <a:rPr lang="en-AU" dirty="0" smtClean="0"/>
              <a:t>And it only took a few years, in the end </a:t>
            </a:r>
          </a:p>
          <a:p>
            <a:pPr>
              <a:buNone/>
            </a:pPr>
            <a:endParaRPr lang="en-A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2339910"/>
      </p:ext>
    </p:extLst>
  </p:cSld>
  <p:clrMapOvr>
    <a:masterClrMapping/>
  </p:clrMapOvr>
  <p:transition advTm="112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First Steps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637588" cy="4824536"/>
          </a:xfrm>
        </p:spPr>
        <p:txBody>
          <a:bodyPr/>
          <a:lstStyle/>
          <a:p>
            <a:r>
              <a:rPr lang="en-AU" dirty="0" smtClean="0"/>
              <a:t>Proprietary Dupe identification</a:t>
            </a:r>
          </a:p>
          <a:p>
            <a:pPr lvl="1"/>
            <a:r>
              <a:rPr lang="en-AU" dirty="0" smtClean="0"/>
              <a:t>We gave them all to </a:t>
            </a:r>
            <a:r>
              <a:rPr lang="en-AU" smtClean="0"/>
              <a:t>PMM </a:t>
            </a:r>
          </a:p>
          <a:p>
            <a:pPr lvl="1"/>
            <a:r>
              <a:rPr lang="en-AU" smtClean="0"/>
              <a:t>(800K, primary addresses only, AUS only )</a:t>
            </a:r>
            <a:endParaRPr lang="en-AU" dirty="0" smtClean="0"/>
          </a:p>
          <a:p>
            <a:pPr lvl="1"/>
            <a:r>
              <a:rPr lang="en-AU" dirty="0" smtClean="0"/>
              <a:t>They returned dupe sets, based on names / addresses</a:t>
            </a:r>
            <a:r>
              <a:rPr lang="en-AU" smtClean="0"/>
              <a:t>. </a:t>
            </a:r>
          </a:p>
          <a:p>
            <a:pPr lvl="1"/>
            <a:r>
              <a:rPr lang="en-AU" smtClean="0"/>
              <a:t>&gt;100K  dupes</a:t>
            </a:r>
            <a:endParaRPr lang="en-AU" dirty="0" smtClean="0"/>
          </a:p>
          <a:p>
            <a:r>
              <a:rPr lang="en-AU" dirty="0" smtClean="0"/>
              <a:t>We had some questions:</a:t>
            </a:r>
          </a:p>
          <a:p>
            <a:pPr lvl="1"/>
            <a:r>
              <a:rPr lang="en-AU" dirty="0" smtClean="0"/>
              <a:t>But what to do with </a:t>
            </a:r>
            <a:r>
              <a:rPr lang="en-AU" smtClean="0"/>
              <a:t>them?</a:t>
            </a:r>
          </a:p>
          <a:p>
            <a:pPr lvl="1"/>
            <a:r>
              <a:rPr lang="en-AU" smtClean="0"/>
              <a:t>What are we aiming at?</a:t>
            </a:r>
            <a:endParaRPr lang="en-AU" dirty="0" smtClean="0"/>
          </a:p>
          <a:p>
            <a:pPr lvl="1"/>
            <a:r>
              <a:rPr lang="en-AU" dirty="0" smtClean="0"/>
              <a:t>How do we deal with such a large number?</a:t>
            </a:r>
          </a:p>
          <a:p>
            <a:pPr lvl="1"/>
            <a:r>
              <a:rPr lang="en-AU" smtClean="0"/>
              <a:t>Tess only works with merging pairs - what about sets of 6 dupes?</a:t>
            </a:r>
          </a:p>
          <a:p>
            <a:pPr lvl="1"/>
            <a:r>
              <a:rPr lang="en-AU" smtClean="0"/>
              <a:t>How </a:t>
            </a:r>
            <a:r>
              <a:rPr lang="en-AU" dirty="0" smtClean="0"/>
              <a:t>do we decide which one to keep?</a:t>
            </a:r>
          </a:p>
          <a:p>
            <a:pPr lvl="1"/>
            <a:r>
              <a:rPr lang="en-AU" dirty="0" smtClean="0"/>
              <a:t>How does the merge process work, </a:t>
            </a:r>
            <a:r>
              <a:rPr lang="en-AU" smtClean="0"/>
              <a:t>anyway?</a:t>
            </a:r>
            <a:endParaRPr lang="en-AU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96065"/>
      </p:ext>
    </p:extLst>
  </p:cSld>
  <p:clrMapOvr>
    <a:masterClrMapping/>
  </p:clrMapOvr>
  <p:transition advTm="109687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Nirvana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637588" cy="4608512"/>
          </a:xfrm>
        </p:spPr>
        <p:txBody>
          <a:bodyPr/>
          <a:lstStyle/>
          <a:p>
            <a:r>
              <a:rPr lang="en-AU" smtClean="0"/>
              <a:t>And a few possible answers</a:t>
            </a:r>
          </a:p>
          <a:p>
            <a:pPr lvl="1"/>
            <a:r>
              <a:rPr lang="en-AU" smtClean="0"/>
              <a:t>Decide the business rules around what makes a keep-id</a:t>
            </a:r>
          </a:p>
          <a:p>
            <a:pPr lvl="1"/>
            <a:r>
              <a:rPr lang="en-AU" smtClean="0"/>
              <a:t>Some custom code to pick the keep-id on the basis of those rules, and act on it automagically</a:t>
            </a:r>
          </a:p>
          <a:p>
            <a:pPr lvl="1"/>
            <a:r>
              <a:rPr lang="en-AU" smtClean="0"/>
              <a:t>Investigate the merge process and check that it works (for us)</a:t>
            </a:r>
          </a:p>
          <a:p>
            <a:pPr lvl="1"/>
            <a:r>
              <a:rPr lang="en-AU" smtClean="0"/>
              <a:t>And what we want is to have one </a:t>
            </a:r>
            <a:r>
              <a:rPr lang="en-AU" dirty="0" smtClean="0"/>
              <a:t>constituent record for each person (or org) that we deal with</a:t>
            </a:r>
            <a:r>
              <a:rPr lang="en-AU" smtClean="0"/>
              <a:t>. No more.</a:t>
            </a:r>
          </a:p>
          <a:p>
            <a:r>
              <a:rPr lang="en-AU" smtClean="0"/>
              <a:t>And along the way….</a:t>
            </a:r>
            <a:endParaRPr lang="en-AU" dirty="0" smtClean="0"/>
          </a:p>
          <a:p>
            <a:pPr lvl="1"/>
            <a:r>
              <a:rPr lang="en-AU" dirty="0" smtClean="0"/>
              <a:t>Don’t lose any useful information.</a:t>
            </a:r>
          </a:p>
          <a:p>
            <a:pPr lvl="1"/>
            <a:r>
              <a:rPr lang="en-AU" dirty="0" smtClean="0"/>
              <a:t>Don’t tread on anyone’s toes.</a:t>
            </a:r>
          </a:p>
          <a:p>
            <a:pPr lvl="1"/>
            <a:r>
              <a:rPr lang="en-AU" dirty="0" smtClean="0"/>
              <a:t>Don’t merge two records that aren’t dupes.</a:t>
            </a:r>
            <a:endParaRPr lang="en-A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5764968"/>
      </p:ext>
    </p:extLst>
  </p:cSld>
  <p:clrMapOvr>
    <a:masterClrMapping/>
  </p:clrMapOvr>
  <p:transition advTm="9120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does the merge </a:t>
            </a:r>
            <a:r>
              <a:rPr lang="en-AU" i="1" dirty="0" smtClean="0">
                <a:solidFill>
                  <a:srgbClr val="0070C0"/>
                </a:solidFill>
              </a:rPr>
              <a:t>do</a:t>
            </a:r>
            <a:r>
              <a:rPr lang="en-AU" dirty="0" smtClean="0"/>
              <a:t> anyway?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637588" cy="4896544"/>
          </a:xfrm>
        </p:spPr>
        <p:txBody>
          <a:bodyPr/>
          <a:lstStyle/>
          <a:p>
            <a:r>
              <a:rPr lang="en-AU" dirty="0" smtClean="0"/>
              <a:t>There’s an app for that??? </a:t>
            </a:r>
          </a:p>
          <a:p>
            <a:pPr lvl="1"/>
            <a:r>
              <a:rPr lang="en-AU" dirty="0" smtClean="0"/>
              <a:t>No, but there’s a doc.</a:t>
            </a:r>
          </a:p>
          <a:p>
            <a:pPr lvl="1"/>
            <a:r>
              <a:rPr lang="en-AU" dirty="0" smtClean="0"/>
              <a:t>Constituent_Merge_Process.doc </a:t>
            </a:r>
          </a:p>
          <a:p>
            <a:r>
              <a:rPr lang="en-AU" dirty="0" smtClean="0"/>
              <a:t>But what if we don’t want it to do exactly that???</a:t>
            </a:r>
          </a:p>
          <a:p>
            <a:pPr lvl="1"/>
            <a:r>
              <a:rPr lang="en-AU" dirty="0" smtClean="0"/>
              <a:t>Hack into the process with LP_CONST_MERGE</a:t>
            </a:r>
          </a:p>
          <a:p>
            <a:pPr lvl="1"/>
            <a:r>
              <a:rPr lang="en-AU" dirty="0" smtClean="0"/>
              <a:t>You can abort the merge</a:t>
            </a:r>
          </a:p>
          <a:p>
            <a:pPr lvl="1"/>
            <a:r>
              <a:rPr lang="en-AU" dirty="0" smtClean="0"/>
              <a:t>You can change what the merge does</a:t>
            </a:r>
          </a:p>
          <a:p>
            <a:pPr lvl="1"/>
            <a:r>
              <a:rPr lang="en-AU" dirty="0" smtClean="0"/>
              <a:t>Your change can happen before or after the Tess merge</a:t>
            </a:r>
          </a:p>
          <a:p>
            <a:r>
              <a:rPr lang="en-AU" dirty="0" smtClean="0"/>
              <a:t>We made quite a few changes </a:t>
            </a:r>
          </a:p>
          <a:p>
            <a:r>
              <a:rPr lang="en-AU" dirty="0" smtClean="0"/>
              <a:t>For example</a:t>
            </a:r>
          </a:p>
          <a:p>
            <a:pPr lvl="1"/>
            <a:r>
              <a:rPr lang="en-AU" dirty="0" err="1" smtClean="0"/>
              <a:t>CG’d</a:t>
            </a:r>
            <a:r>
              <a:rPr lang="en-AU" dirty="0" smtClean="0"/>
              <a:t> addresses are not inactivated when copied across</a:t>
            </a:r>
          </a:p>
          <a:p>
            <a:pPr lvl="1"/>
            <a:r>
              <a:rPr lang="en-AU" dirty="0" smtClean="0"/>
              <a:t>Keep the best prefix</a:t>
            </a:r>
          </a:p>
          <a:p>
            <a:pPr lvl="1"/>
            <a:r>
              <a:rPr lang="en-AU" dirty="0" smtClean="0"/>
              <a:t>And so on – more later</a:t>
            </a:r>
          </a:p>
          <a:p>
            <a:pPr lvl="1"/>
            <a:endParaRPr lang="en-AU" dirty="0"/>
          </a:p>
        </p:txBody>
      </p:sp>
      <p:graphicFrame>
        <p:nvGraphicFramePr>
          <p:cNvPr id="4" name="Object 3">
            <a:hlinkClick r:id="" action="ppaction://ole?verb=1"/>
          </p:cNvPr>
          <p:cNvGraphicFramePr>
            <a:graphicFrameLocks noChangeAspect="1"/>
          </p:cNvGraphicFramePr>
          <p:nvPr/>
        </p:nvGraphicFramePr>
        <p:xfrm>
          <a:off x="5148064" y="1556792"/>
          <a:ext cx="91440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showAsIcon="1" r:id="rId5" imgW="914400" imgH="714240" progId="Word.Document.8">
                  <p:embed/>
                </p:oleObj>
              </mc:Choice>
              <mc:Fallback>
                <p:oleObj name="Document" showAsIcon="1" r:id="rId5" imgW="914400" imgH="7142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064" y="1556792"/>
                        <a:ext cx="914400" cy="714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323628853"/>
      </p:ext>
    </p:extLst>
  </p:cSld>
  <p:clrMapOvr>
    <a:masterClrMapping/>
  </p:clrMapOvr>
  <p:transition advTm="1527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Picking the </a:t>
            </a:r>
            <a:r>
              <a:rPr lang="en-AU" dirty="0" err="1" smtClean="0"/>
              <a:t>noicest</a:t>
            </a:r>
            <a:r>
              <a:rPr lang="en-AU" dirty="0" smtClean="0"/>
              <a:t> constituent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637588" cy="4824536"/>
          </a:xfrm>
        </p:spPr>
        <p:txBody>
          <a:bodyPr/>
          <a:lstStyle/>
          <a:p>
            <a:r>
              <a:rPr lang="en-AU" dirty="0" smtClean="0"/>
              <a:t>Key point - </a:t>
            </a:r>
          </a:p>
          <a:p>
            <a:pPr lvl="1"/>
            <a:r>
              <a:rPr lang="en-AU" dirty="0" smtClean="0"/>
              <a:t>Almost everything gets copied across. </a:t>
            </a:r>
          </a:p>
          <a:p>
            <a:pPr lvl="1"/>
            <a:r>
              <a:rPr lang="en-AU" dirty="0" smtClean="0"/>
              <a:t>(You do lose the General tab)</a:t>
            </a:r>
          </a:p>
          <a:p>
            <a:pPr lvl="1"/>
            <a:r>
              <a:rPr lang="en-AU" dirty="0" smtClean="0"/>
              <a:t>So.... it hardly matters which one you keep.</a:t>
            </a:r>
          </a:p>
          <a:p>
            <a:r>
              <a:rPr lang="en-AU" dirty="0" smtClean="0"/>
              <a:t>Our logic </a:t>
            </a:r>
            <a:r>
              <a:rPr lang="en-AU" smtClean="0"/>
              <a:t>of keep-selection ended </a:t>
            </a:r>
            <a:r>
              <a:rPr lang="en-AU" dirty="0" smtClean="0"/>
              <a:t>up as well-</a:t>
            </a:r>
            <a:r>
              <a:rPr lang="en-AU" dirty="0" err="1" smtClean="0"/>
              <a:t>keptness</a:t>
            </a:r>
            <a:endParaRPr lang="en-AU" dirty="0" smtClean="0"/>
          </a:p>
          <a:p>
            <a:pPr lvl="1"/>
            <a:r>
              <a:rPr lang="en-AU" dirty="0" smtClean="0"/>
              <a:t>Try to pick the one that probably has the best-kept address record</a:t>
            </a:r>
          </a:p>
          <a:p>
            <a:pPr lvl="1"/>
            <a:r>
              <a:rPr lang="en-AU" dirty="0" smtClean="0"/>
              <a:t>Meaning the high-touch people</a:t>
            </a:r>
          </a:p>
          <a:p>
            <a:r>
              <a:rPr lang="en-AU" dirty="0" smtClean="0"/>
              <a:t>We prefer to Keep, generally</a:t>
            </a:r>
          </a:p>
          <a:p>
            <a:pPr lvl="1"/>
            <a:r>
              <a:rPr lang="en-AU" dirty="0" smtClean="0"/>
              <a:t>Donors</a:t>
            </a:r>
          </a:p>
          <a:p>
            <a:pPr lvl="1"/>
            <a:r>
              <a:rPr lang="en-AU" dirty="0" smtClean="0"/>
              <a:t>Then subscribers</a:t>
            </a:r>
          </a:p>
          <a:p>
            <a:pPr lvl="1"/>
            <a:r>
              <a:rPr lang="en-AU" dirty="0" smtClean="0"/>
              <a:t>Then people we deal with often (</a:t>
            </a:r>
            <a:r>
              <a:rPr lang="en-AU" dirty="0" err="1" smtClean="0"/>
              <a:t>eg</a:t>
            </a:r>
            <a:r>
              <a:rPr lang="en-AU" dirty="0" smtClean="0"/>
              <a:t> media)</a:t>
            </a:r>
          </a:p>
          <a:p>
            <a:pPr lvl="1"/>
            <a:r>
              <a:rPr lang="en-AU" dirty="0" smtClean="0"/>
              <a:t>Then people we’ve dealt with recently</a:t>
            </a:r>
          </a:p>
          <a:p>
            <a:r>
              <a:rPr lang="en-AU" dirty="0" smtClean="0"/>
              <a:t>And we block merges between two high-touch constituents</a:t>
            </a:r>
          </a:p>
          <a:p>
            <a:pPr lvl="1"/>
            <a:endParaRPr lang="en-AU" dirty="0" smtClean="0"/>
          </a:p>
          <a:p>
            <a:pPr lvl="1"/>
            <a:endParaRPr lang="en-A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9329465"/>
      </p:ext>
    </p:extLst>
  </p:cSld>
  <p:clrMapOvr>
    <a:masterClrMapping/>
  </p:clrMapOvr>
  <p:transition advTm="137984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How to merge such a large number?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637588" cy="4680520"/>
          </a:xfrm>
        </p:spPr>
        <p:txBody>
          <a:bodyPr/>
          <a:lstStyle/>
          <a:p>
            <a:r>
              <a:rPr lang="en-AU" dirty="0" smtClean="0"/>
              <a:t>We develop a script that </a:t>
            </a:r>
          </a:p>
          <a:p>
            <a:pPr lvl="1"/>
            <a:r>
              <a:rPr lang="en-AU" dirty="0" smtClean="0"/>
              <a:t>Grabs a set of </a:t>
            </a:r>
            <a:r>
              <a:rPr lang="en-AU" smtClean="0"/>
              <a:t>duplicates from </a:t>
            </a:r>
            <a:r>
              <a:rPr lang="en-AU" dirty="0" smtClean="0"/>
              <a:t>the PMM data </a:t>
            </a:r>
          </a:p>
          <a:p>
            <a:pPr lvl="1"/>
            <a:r>
              <a:rPr lang="en-AU" dirty="0" smtClean="0"/>
              <a:t>Gives each of them a rating on a probable-well-</a:t>
            </a:r>
            <a:r>
              <a:rPr lang="en-AU" dirty="0" err="1" smtClean="0"/>
              <a:t>keptness</a:t>
            </a:r>
            <a:r>
              <a:rPr lang="en-AU" dirty="0" smtClean="0"/>
              <a:t> scale</a:t>
            </a:r>
          </a:p>
          <a:p>
            <a:pPr lvl="1"/>
            <a:r>
              <a:rPr lang="en-AU" dirty="0" smtClean="0"/>
              <a:t>Picks the one with the highest rating</a:t>
            </a:r>
          </a:p>
          <a:p>
            <a:pPr lvl="1"/>
            <a:r>
              <a:rPr lang="en-AU" dirty="0" smtClean="0"/>
              <a:t>If there’s two, picks the one with the most recent activity.</a:t>
            </a:r>
          </a:p>
          <a:p>
            <a:pPr lvl="1"/>
            <a:r>
              <a:rPr lang="en-AU" dirty="0" smtClean="0"/>
              <a:t>We have a winner!</a:t>
            </a:r>
          </a:p>
          <a:p>
            <a:r>
              <a:rPr lang="en-AU" dirty="0" smtClean="0"/>
              <a:t>Then it schedules a series of merge pairs </a:t>
            </a:r>
          </a:p>
          <a:p>
            <a:pPr lvl="1"/>
            <a:r>
              <a:rPr lang="en-AU" dirty="0" smtClean="0"/>
              <a:t>Matches the winner as </a:t>
            </a:r>
            <a:r>
              <a:rPr lang="en-AU" dirty="0" err="1" smtClean="0"/>
              <a:t>keep_id</a:t>
            </a:r>
            <a:r>
              <a:rPr lang="en-AU" dirty="0" smtClean="0"/>
              <a:t> </a:t>
            </a:r>
          </a:p>
          <a:p>
            <a:pPr lvl="2"/>
            <a:r>
              <a:rPr lang="en-AU" dirty="0" smtClean="0"/>
              <a:t>with each other one of the set as </a:t>
            </a:r>
            <a:r>
              <a:rPr lang="en-AU" dirty="0" err="1" smtClean="0"/>
              <a:t>delete_id</a:t>
            </a:r>
            <a:endParaRPr lang="en-AU" dirty="0" smtClean="0"/>
          </a:p>
          <a:p>
            <a:r>
              <a:rPr lang="en-AU" dirty="0" smtClean="0"/>
              <a:t>Lots of testing and reviewing</a:t>
            </a:r>
          </a:p>
          <a:p>
            <a:r>
              <a:rPr lang="en-AU" dirty="0" smtClean="0"/>
              <a:t>August 2006 (11 months after Live)</a:t>
            </a:r>
          </a:p>
          <a:p>
            <a:pPr lvl="1"/>
            <a:r>
              <a:rPr lang="en-AU" dirty="0" smtClean="0"/>
              <a:t>Cross fingers, light blue touch paper and retire</a:t>
            </a:r>
          </a:p>
          <a:p>
            <a:pPr lvl="1"/>
            <a:r>
              <a:rPr lang="en-AU" dirty="0" smtClean="0"/>
              <a:t>100,000 constituent records automatically merged</a:t>
            </a:r>
            <a:endParaRPr lang="en-A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42242"/>
      </p:ext>
    </p:extLst>
  </p:cSld>
  <p:clrMapOvr>
    <a:masterClrMapping/>
  </p:clrMapOvr>
  <p:transition advTm="116874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So we’re here</a:t>
            </a:r>
            <a:endParaRPr lang="en-AU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0" y="1052736"/>
          <a:ext cx="4283968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762629795"/>
      </p:ext>
    </p:extLst>
  </p:cSld>
  <p:clrMapOvr>
    <a:masterClrMapping/>
  </p:clrMapOvr>
  <p:transition advTm="17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 smtClean="0">
                <a:solidFill>
                  <a:schemeClr val="accent3">
                    <a:lumMod val="50000"/>
                  </a:schemeClr>
                </a:solidFill>
              </a:rPr>
              <a:t>What we thought about the story so far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Not bad</a:t>
            </a:r>
          </a:p>
          <a:p>
            <a:r>
              <a:rPr lang="en-AU" dirty="0" smtClean="0"/>
              <a:t>Not too many errors</a:t>
            </a:r>
          </a:p>
          <a:p>
            <a:pPr lvl="1"/>
            <a:r>
              <a:rPr lang="en-AU" sz="1800" i="1" dirty="0" smtClean="0"/>
              <a:t>Apart from a certain embarrassment involving a Mr John Howard of Sydney </a:t>
            </a:r>
          </a:p>
          <a:p>
            <a:r>
              <a:rPr lang="en-AU" dirty="0" smtClean="0"/>
              <a:t>Still a lot of dupes left. JBQ was still 8</a:t>
            </a:r>
          </a:p>
          <a:p>
            <a:r>
              <a:rPr lang="en-AU" dirty="0" smtClean="0"/>
              <a:t>More being added every day</a:t>
            </a:r>
          </a:p>
          <a:p>
            <a:endParaRPr lang="en-AU" dirty="0" smtClean="0"/>
          </a:p>
          <a:p>
            <a:pPr lvl="1"/>
            <a:endParaRPr lang="en-AU" dirty="0" smtClean="0"/>
          </a:p>
          <a:p>
            <a:endParaRPr lang="en-A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5769857"/>
      </p:ext>
    </p:extLst>
  </p:cSld>
  <p:clrMapOvr>
    <a:masterClrMapping/>
  </p:clrMapOvr>
  <p:transition advTm="8514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accent3">
                    <a:lumMod val="50000"/>
                  </a:schemeClr>
                </a:solidFill>
              </a:rPr>
              <a:t>What UCSS Did next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83220501"/>
      </p:ext>
    </p:extLst>
  </p:cSld>
  <p:clrMapOvr>
    <a:masterClrMapping/>
  </p:clrMapOvr>
  <p:transition advTm="2484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...later..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520" y="1052736"/>
            <a:ext cx="8637588" cy="4680520"/>
          </a:xfrm>
        </p:spPr>
        <p:txBody>
          <a:bodyPr/>
          <a:lstStyle/>
          <a:p>
            <a:r>
              <a:rPr lang="en-AU" dirty="0" smtClean="0">
                <a:sym typeface="Wingdings" pitchFamily="2" charset="2"/>
              </a:rPr>
              <a:t>Two more databases joined the team</a:t>
            </a:r>
            <a:endParaRPr lang="en-AU" dirty="0" smtClean="0"/>
          </a:p>
          <a:p>
            <a:pPr lvl="1"/>
            <a:r>
              <a:rPr lang="en-AU" dirty="0" smtClean="0"/>
              <a:t>ABO – 35,000</a:t>
            </a:r>
          </a:p>
          <a:p>
            <a:pPr lvl="1"/>
            <a:r>
              <a:rPr lang="en-AU" dirty="0" smtClean="0"/>
              <a:t>Bell – 45,000</a:t>
            </a:r>
          </a:p>
          <a:p>
            <a:pPr lvl="1"/>
            <a:r>
              <a:rPr lang="en-AU" dirty="0" smtClean="0"/>
              <a:t>Online signups (via multiple websites), </a:t>
            </a:r>
          </a:p>
          <a:p>
            <a:r>
              <a:rPr lang="en-AU" dirty="0" smtClean="0"/>
              <a:t>Nov 2007</a:t>
            </a:r>
          </a:p>
          <a:p>
            <a:pPr lvl="1"/>
            <a:r>
              <a:rPr lang="en-AU" dirty="0" smtClean="0"/>
              <a:t>So we ran identify dupes again based on primary address</a:t>
            </a:r>
          </a:p>
          <a:p>
            <a:pPr lvl="1"/>
            <a:r>
              <a:rPr lang="en-AU" dirty="0" smtClean="0"/>
              <a:t>And another auto – merge</a:t>
            </a:r>
          </a:p>
          <a:p>
            <a:pPr lvl="1"/>
            <a:r>
              <a:rPr lang="en-AU" dirty="0" smtClean="0"/>
              <a:t>60,000 merged</a:t>
            </a:r>
          </a:p>
          <a:p>
            <a:pPr lvl="1"/>
            <a:endParaRPr lang="en-AU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74040608"/>
      </p:ext>
    </p:extLst>
  </p:cSld>
  <p:clrMapOvr>
    <a:masterClrMapping/>
  </p:clrMapOvr>
  <p:transition advTm="499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That gets us this far</a:t>
            </a:r>
            <a:endParaRPr lang="en-AU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0" y="1052736"/>
          <a:ext cx="4283968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094235348"/>
      </p:ext>
    </p:extLst>
  </p:cSld>
  <p:clrMapOvr>
    <a:masterClrMapping/>
  </p:clrMapOvr>
  <p:transition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...later again...</a:t>
            </a:r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520" y="1052736"/>
            <a:ext cx="8637588" cy="5112568"/>
          </a:xfrm>
        </p:spPr>
        <p:txBody>
          <a:bodyPr/>
          <a:lstStyle/>
          <a:p>
            <a:r>
              <a:rPr lang="en-AU" dirty="0" smtClean="0">
                <a:sym typeface="Wingdings" pitchFamily="2" charset="2"/>
              </a:rPr>
              <a:t>We’ve now added </a:t>
            </a:r>
            <a:r>
              <a:rPr lang="en-AU" dirty="0" smtClean="0"/>
              <a:t>another million or so since Live </a:t>
            </a:r>
            <a:r>
              <a:rPr lang="en-AU" dirty="0" smtClean="0">
                <a:sym typeface="Wingdings" pitchFamily="2" charset="2"/>
              </a:rPr>
              <a:t> </a:t>
            </a:r>
            <a:endParaRPr lang="en-AU" dirty="0" smtClean="0"/>
          </a:p>
          <a:p>
            <a:pPr lvl="1"/>
            <a:r>
              <a:rPr lang="en-AU" dirty="0" smtClean="0"/>
              <a:t>More online signups (now via 5 different websites), </a:t>
            </a:r>
          </a:p>
          <a:p>
            <a:pPr lvl="1"/>
            <a:r>
              <a:rPr lang="en-AU" dirty="0" smtClean="0"/>
              <a:t>Ticket History imports</a:t>
            </a:r>
          </a:p>
          <a:p>
            <a:pPr lvl="1"/>
            <a:r>
              <a:rPr lang="en-AU" dirty="0" smtClean="0"/>
              <a:t>Marketing sign-up campaigns</a:t>
            </a:r>
          </a:p>
          <a:p>
            <a:r>
              <a:rPr lang="en-AU" dirty="0" smtClean="0"/>
              <a:t>*** So... we need an on-going program of de-duping ***</a:t>
            </a:r>
          </a:p>
          <a:p>
            <a:r>
              <a:rPr lang="en-AU" dirty="0" smtClean="0"/>
              <a:t>We needed to develop our own method for </a:t>
            </a:r>
          </a:p>
          <a:p>
            <a:pPr lvl="1"/>
            <a:r>
              <a:rPr lang="en-AU" dirty="0" smtClean="0"/>
              <a:t>Identifying high-confidence dupe </a:t>
            </a:r>
            <a:r>
              <a:rPr lang="en-AU" dirty="0" smtClean="0">
                <a:solidFill>
                  <a:srgbClr val="FF0000"/>
                </a:solidFill>
              </a:rPr>
              <a:t>sets</a:t>
            </a:r>
          </a:p>
          <a:p>
            <a:pPr lvl="1"/>
            <a:r>
              <a:rPr lang="en-AU" dirty="0" smtClean="0"/>
              <a:t>With more powerful matching</a:t>
            </a:r>
          </a:p>
          <a:p>
            <a:pPr lvl="2"/>
            <a:r>
              <a:rPr lang="en-AU" dirty="0" smtClean="0"/>
              <a:t>Incorporate phone number and email checking</a:t>
            </a:r>
          </a:p>
          <a:p>
            <a:pPr lvl="2"/>
            <a:r>
              <a:rPr lang="en-AU" dirty="0" smtClean="0"/>
              <a:t>Improve address soft matching </a:t>
            </a:r>
          </a:p>
          <a:p>
            <a:pPr lvl="3"/>
            <a:r>
              <a:rPr lang="en-AU" i="1" dirty="0" smtClean="0"/>
              <a:t>(apologise to John Howard)</a:t>
            </a:r>
          </a:p>
          <a:p>
            <a:pPr lvl="1"/>
            <a:r>
              <a:rPr lang="en-AU" dirty="0" smtClean="0"/>
              <a:t>And there are still too many to do it manually</a:t>
            </a:r>
          </a:p>
          <a:p>
            <a:pPr lvl="1"/>
            <a:r>
              <a:rPr lang="en-AU" dirty="0" smtClean="0"/>
              <a:t>Merging those on a regular basis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4440037"/>
      </p:ext>
    </p:extLst>
  </p:cSld>
  <p:clrMapOvr>
    <a:masterClrMapping/>
  </p:clrMapOvr>
  <p:transition advTm="66641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Changes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637588" cy="4608512"/>
          </a:xfrm>
        </p:spPr>
        <p:txBody>
          <a:bodyPr/>
          <a:lstStyle/>
          <a:p>
            <a:r>
              <a:rPr lang="en-AU" dirty="0" smtClean="0"/>
              <a:t>Tightened up address matching</a:t>
            </a:r>
          </a:p>
          <a:p>
            <a:r>
              <a:rPr lang="en-AU" dirty="0" smtClean="0"/>
              <a:t>Made a new Identify Dupes to look for matches based on </a:t>
            </a:r>
          </a:p>
          <a:p>
            <a:pPr lvl="1"/>
            <a:r>
              <a:rPr lang="en-AU" dirty="0" smtClean="0"/>
              <a:t>Name + address</a:t>
            </a:r>
          </a:p>
          <a:p>
            <a:pPr lvl="1"/>
            <a:r>
              <a:rPr lang="en-AU" dirty="0" smtClean="0"/>
              <a:t>Name + phone number</a:t>
            </a:r>
          </a:p>
          <a:p>
            <a:pPr lvl="1"/>
            <a:r>
              <a:rPr lang="en-AU" dirty="0" smtClean="0"/>
              <a:t>Name + email</a:t>
            </a:r>
          </a:p>
          <a:p>
            <a:r>
              <a:rPr lang="en-AU" dirty="0" smtClean="0"/>
              <a:t>Cross-linked between matches (multi-match)</a:t>
            </a:r>
          </a:p>
          <a:p>
            <a:pPr lvl="1"/>
            <a:r>
              <a:rPr lang="en-AU" dirty="0" smtClean="0"/>
              <a:t>if A matches to B on Name + address, </a:t>
            </a:r>
          </a:p>
          <a:p>
            <a:pPr lvl="1"/>
            <a:r>
              <a:rPr lang="en-AU" dirty="0" smtClean="0"/>
              <a:t>And B matches to C on Name + email, </a:t>
            </a:r>
          </a:p>
          <a:p>
            <a:pPr lvl="1"/>
            <a:r>
              <a:rPr lang="en-AU" dirty="0" smtClean="0"/>
              <a:t>then A, B, and C are </a:t>
            </a:r>
            <a:r>
              <a:rPr lang="en-AU" dirty="0" smtClean="0">
                <a:solidFill>
                  <a:srgbClr val="FF0000"/>
                </a:solidFill>
              </a:rPr>
              <a:t>all</a:t>
            </a:r>
            <a:r>
              <a:rPr lang="en-AU" dirty="0" smtClean="0"/>
              <a:t> dupes</a:t>
            </a:r>
          </a:p>
          <a:p>
            <a:r>
              <a:rPr lang="en-AU" dirty="0" smtClean="0"/>
              <a:t>Extended hunt to include all addresses + emails + phone numbers (not just primary or active)</a:t>
            </a:r>
          </a:p>
          <a:p>
            <a:r>
              <a:rPr lang="en-AU" dirty="0" smtClean="0"/>
              <a:t>Refine merge mods to improve result</a:t>
            </a:r>
          </a:p>
        </p:txBody>
      </p:sp>
      <p:sp>
        <p:nvSpPr>
          <p:cNvPr id="5" name="Heart 4"/>
          <p:cNvSpPr/>
          <p:nvPr/>
        </p:nvSpPr>
        <p:spPr>
          <a:xfrm>
            <a:off x="4139952" y="2204864"/>
            <a:ext cx="1368152" cy="864096"/>
          </a:xfrm>
          <a:prstGeom prst="hear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AU" sz="1600" dirty="0" smtClean="0">
                <a:solidFill>
                  <a:srgbClr val="FFFFFF"/>
                </a:solidFill>
              </a:rPr>
              <a:t>Thanks Katie!</a:t>
            </a:r>
            <a:endParaRPr lang="en-AU" sz="1600" dirty="0">
              <a:solidFill>
                <a:srgbClr val="FFFFFF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9757403"/>
      </p:ext>
    </p:extLst>
  </p:cSld>
  <p:clrMapOvr>
    <a:masterClrMapping/>
  </p:clrMapOvr>
  <p:transition advTm="1690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Merge Mods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637588" cy="5184576"/>
          </a:xfrm>
        </p:spPr>
        <p:txBody>
          <a:bodyPr/>
          <a:lstStyle/>
          <a:p>
            <a:pPr marL="342900" indent="-342900">
              <a:buNone/>
            </a:pPr>
            <a:r>
              <a:rPr lang="en-AU" sz="2000" b="1" i="1" dirty="0" smtClean="0"/>
              <a:t>BEFORES</a:t>
            </a:r>
          </a:p>
          <a:p>
            <a:pPr marL="342900" indent="-342900">
              <a:buFont typeface="+mj-lt"/>
              <a:buAutoNum type="arabicPeriod"/>
            </a:pPr>
            <a:r>
              <a:rPr lang="en-AU" sz="2000" dirty="0" smtClean="0"/>
              <a:t>Abort merge if N2 does not match both </a:t>
            </a:r>
            <a:r>
              <a:rPr lang="en-AU" sz="2000" dirty="0" err="1" smtClean="0"/>
              <a:t>lname</a:t>
            </a:r>
            <a:r>
              <a:rPr lang="en-AU" sz="2000" dirty="0" smtClean="0"/>
              <a:t> and </a:t>
            </a:r>
            <a:r>
              <a:rPr lang="en-AU" sz="2000" dirty="0" err="1" smtClean="0"/>
              <a:t>fname</a:t>
            </a:r>
            <a:r>
              <a:rPr lang="en-AU" sz="2000" dirty="0" smtClean="0"/>
              <a:t> including nulls</a:t>
            </a:r>
          </a:p>
          <a:p>
            <a:pPr marL="342900" indent="-342900">
              <a:buFont typeface="+mj-lt"/>
              <a:buAutoNum type="arabicPeriod"/>
            </a:pPr>
            <a:r>
              <a:rPr lang="en-AU" sz="2000" dirty="0" smtClean="0"/>
              <a:t>Abort merge if  Delete N1 </a:t>
            </a:r>
            <a:r>
              <a:rPr lang="en-AU" sz="2000" dirty="0" err="1" smtClean="0"/>
              <a:t>lname</a:t>
            </a:r>
            <a:r>
              <a:rPr lang="en-AU" sz="2000" dirty="0" smtClean="0"/>
              <a:t> conflicts with Keep </a:t>
            </a:r>
            <a:r>
              <a:rPr lang="en-AU" sz="2000" dirty="0" err="1" smtClean="0"/>
              <a:t>lname</a:t>
            </a:r>
            <a:endParaRPr lang="en-AU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en-AU" sz="2000" dirty="0" smtClean="0"/>
              <a:t>Remove RTS attributes from D record, if K address is different </a:t>
            </a:r>
          </a:p>
          <a:p>
            <a:pPr marL="342900" indent="-342900">
              <a:buFont typeface="+mj-lt"/>
              <a:buAutoNum type="arabicPeriod"/>
            </a:pPr>
            <a:r>
              <a:rPr lang="en-AU" sz="2000" dirty="0" smtClean="0"/>
              <a:t>Remove UCSS Data Import Validity Attribute from D</a:t>
            </a:r>
          </a:p>
          <a:p>
            <a:pPr marL="342900" indent="-342900">
              <a:buFont typeface="+mj-lt"/>
              <a:buAutoNum type="arabicPeriod"/>
            </a:pPr>
            <a:r>
              <a:rPr lang="en-AU" sz="2000" dirty="0" smtClean="0"/>
              <a:t>Move control-grouped addresses from D to K so the main merge process doesn't inactivate them </a:t>
            </a:r>
          </a:p>
          <a:p>
            <a:pPr marL="342900" indent="-342900">
              <a:buFont typeface="+mj-lt"/>
              <a:buAutoNum type="arabicPeriod"/>
            </a:pPr>
            <a:r>
              <a:rPr lang="en-AU" sz="2000" dirty="0" smtClean="0"/>
              <a:t>Move UCSS addresses from D to K where active address type does not exist on K, so they are not inactivated.  </a:t>
            </a:r>
          </a:p>
          <a:p>
            <a:pPr marL="342900" indent="-342900">
              <a:buFont typeface="+mj-lt"/>
              <a:buAutoNum type="arabicPeriod"/>
            </a:pPr>
            <a:r>
              <a:rPr lang="en-AU" sz="2000" dirty="0" smtClean="0"/>
              <a:t>Move </a:t>
            </a:r>
            <a:r>
              <a:rPr lang="en-AU" sz="2000" dirty="0" err="1" smtClean="0"/>
              <a:t>eaddress</a:t>
            </a:r>
            <a:r>
              <a:rPr lang="en-AU" sz="2000" dirty="0" smtClean="0"/>
              <a:t> to keep id if it belongs to an active login, or K does not have a primary </a:t>
            </a:r>
            <a:r>
              <a:rPr lang="en-AU" sz="2000" dirty="0" err="1" smtClean="0"/>
              <a:t>eaddress</a:t>
            </a:r>
            <a:r>
              <a:rPr lang="en-AU" sz="2000" dirty="0" smtClean="0"/>
              <a:t> and D does</a:t>
            </a:r>
          </a:p>
          <a:p>
            <a:pPr marL="342900" indent="-342900">
              <a:buFont typeface="+mj-lt"/>
              <a:buAutoNum type="arabicPeriod"/>
            </a:pPr>
            <a:r>
              <a:rPr lang="en-AU" sz="2000" dirty="0" smtClean="0"/>
              <a:t>Move active e-addresses from D to K as active - unless they're duplicates (type, address and mail purposes) of one that's already there</a:t>
            </a:r>
          </a:p>
          <a:p>
            <a:endParaRPr lang="en-AU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5386994"/>
      </p:ext>
    </p:extLst>
  </p:cSld>
  <p:clrMapOvr>
    <a:masterClrMapping/>
  </p:clrMapOvr>
  <p:transition advTm="602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Merge Mods – continued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637588" cy="4824536"/>
          </a:xfrm>
        </p:spPr>
        <p:txBody>
          <a:bodyPr/>
          <a:lstStyle/>
          <a:p>
            <a:pPr marL="457200" indent="-457200">
              <a:buFont typeface="+mj-lt"/>
              <a:buAutoNum type="arabicPeriod" startAt="9"/>
            </a:pPr>
            <a:r>
              <a:rPr lang="en-AU" sz="2000" dirty="0" smtClean="0"/>
              <a:t>If D has a suffix, K doesn't, and the names match then copy the suffix across 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AU" sz="2000" dirty="0" smtClean="0"/>
              <a:t>Select the more specific prefix to keep - if the delete-id has a more specific prefix, move it across.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AU" sz="2000" dirty="0" smtClean="0"/>
              <a:t>If delete id has tasks which  are duplicated in the keep then move onto the keep solicitation.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AU" sz="2000" dirty="0" smtClean="0"/>
              <a:t>If delete id has goal, ask, recd, by data in the delete id which is not in the keep id then move the data over. </a:t>
            </a:r>
          </a:p>
          <a:p>
            <a:pPr marL="342900" indent="-342900">
              <a:buFont typeface="+mj-lt"/>
              <a:buAutoNum type="arabicPeriod" startAt="9"/>
            </a:pPr>
            <a:r>
              <a:rPr lang="en-AU" sz="2000" dirty="0" smtClean="0"/>
              <a:t>Deal with Org-contact attributes - If both have the same Org-contact attribute, and D's is older, update K's</a:t>
            </a:r>
          </a:p>
          <a:p>
            <a:pPr marL="342900" indent="-342900">
              <a:buNone/>
            </a:pPr>
            <a:r>
              <a:rPr lang="en-AU" sz="2000" b="1" dirty="0" smtClean="0"/>
              <a:t>AFTERS</a:t>
            </a:r>
          </a:p>
          <a:p>
            <a:pPr marL="457200" indent="-457200">
              <a:buNone/>
            </a:pPr>
            <a:r>
              <a:rPr lang="en-AU" sz="2000" dirty="0" smtClean="0"/>
              <a:t>14.- 22. Update local tables (9 of them)</a:t>
            </a:r>
          </a:p>
          <a:p>
            <a:pPr marL="457200" indent="-457200">
              <a:buNone/>
            </a:pPr>
            <a:r>
              <a:rPr lang="en-AU" sz="2000" dirty="0" smtClean="0"/>
              <a:t>23. If merged memberships have contributions attached move the contributions to the kept membership and </a:t>
            </a:r>
            <a:r>
              <a:rPr lang="en-AU" sz="2000" dirty="0" err="1" smtClean="0"/>
              <a:t>recalc</a:t>
            </a:r>
            <a:r>
              <a:rPr lang="en-AU" sz="2000" dirty="0" smtClean="0"/>
              <a:t>.</a:t>
            </a:r>
          </a:p>
          <a:p>
            <a:endParaRPr lang="en-AU" sz="2000" dirty="0" smtClean="0"/>
          </a:p>
          <a:p>
            <a:endParaRPr lang="en-A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556003"/>
      </p:ext>
    </p:extLst>
  </p:cSld>
  <p:clrMapOvr>
    <a:masterClrMapping/>
  </p:clrMapOvr>
  <p:transition advTm="67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>
                <a:solidFill>
                  <a:schemeClr val="accent3">
                    <a:lumMod val="50000"/>
                  </a:schemeClr>
                </a:solidFill>
              </a:rPr>
              <a:t>Where We got to</a:t>
            </a:r>
            <a:endParaRPr lang="en-A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mtClean="0"/>
              <a:t>Nov 2008</a:t>
            </a:r>
          </a:p>
          <a:p>
            <a:pPr lvl="1"/>
            <a:r>
              <a:rPr lang="en-AU" smtClean="0"/>
              <a:t>First pass using multi-match</a:t>
            </a:r>
          </a:p>
          <a:p>
            <a:pPr lvl="1"/>
            <a:r>
              <a:rPr lang="en-AU" smtClean="0"/>
              <a:t>Another 40K bite the dust</a:t>
            </a:r>
          </a:p>
          <a:p>
            <a:pPr lvl="1"/>
            <a:r>
              <a:rPr lang="en-AU" smtClean="0"/>
              <a:t>JBQ = 1 (at last!)</a:t>
            </a:r>
          </a:p>
          <a:p>
            <a:r>
              <a:rPr lang="en-AU" smtClean="0"/>
              <a:t>Now</a:t>
            </a:r>
          </a:p>
          <a:p>
            <a:pPr lvl="1"/>
            <a:r>
              <a:rPr lang="en-AU" smtClean="0"/>
              <a:t>Identify </a:t>
            </a:r>
            <a:r>
              <a:rPr lang="en-AU" dirty="0" smtClean="0"/>
              <a:t>dupes every night</a:t>
            </a:r>
          </a:p>
          <a:p>
            <a:pPr lvl="1"/>
            <a:r>
              <a:rPr lang="en-AU" dirty="0" smtClean="0"/>
              <a:t>Manually schedule where you can</a:t>
            </a:r>
          </a:p>
          <a:p>
            <a:pPr lvl="1"/>
            <a:r>
              <a:rPr lang="en-AU" dirty="0" smtClean="0"/>
              <a:t>Run scheduled merge every night</a:t>
            </a:r>
          </a:p>
          <a:p>
            <a:pPr lvl="1"/>
            <a:r>
              <a:rPr lang="en-AU" dirty="0" smtClean="0"/>
              <a:t>Run auto-merge every month</a:t>
            </a:r>
            <a:endParaRPr lang="en-A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6862238"/>
      </p:ext>
    </p:extLst>
  </p:cSld>
  <p:clrMapOvr>
    <a:masterClrMapping/>
  </p:clrMapOvr>
  <p:transition advTm="62218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Merging timeline</a:t>
            </a:r>
            <a:endParaRPr lang="en-AU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0" y="1052736"/>
          <a:ext cx="914400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Rectangular Callout 5"/>
          <p:cNvSpPr/>
          <p:nvPr/>
        </p:nvSpPr>
        <p:spPr>
          <a:xfrm>
            <a:off x="1259632" y="1052736"/>
            <a:ext cx="3384376" cy="360040"/>
          </a:xfrm>
          <a:prstGeom prst="wedgeRectCallout">
            <a:avLst>
              <a:gd name="adj1" fmla="val -8227"/>
              <a:gd name="adj2" fmla="val 215854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AU" dirty="0" smtClean="0">
                <a:solidFill>
                  <a:srgbClr val="FF0000"/>
                </a:solidFill>
              </a:rPr>
              <a:t>Original big chunk from PMM</a:t>
            </a:r>
            <a:endParaRPr lang="en-AU" dirty="0">
              <a:solidFill>
                <a:srgbClr val="FF0000"/>
              </a:solidFill>
            </a:endParaRPr>
          </a:p>
        </p:txBody>
      </p:sp>
      <p:sp>
        <p:nvSpPr>
          <p:cNvPr id="7" name="Rectangular Callout 6"/>
          <p:cNvSpPr/>
          <p:nvPr/>
        </p:nvSpPr>
        <p:spPr>
          <a:xfrm>
            <a:off x="3491880" y="1628800"/>
            <a:ext cx="4104456" cy="432048"/>
          </a:xfrm>
          <a:prstGeom prst="wedgeRectCallout">
            <a:avLst>
              <a:gd name="adj1" fmla="val -22611"/>
              <a:gd name="adj2" fmla="val 234655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AU" smtClean="0">
                <a:solidFill>
                  <a:srgbClr val="FF0000"/>
                </a:solidFill>
              </a:rPr>
              <a:t>Second big chunk using just address</a:t>
            </a:r>
            <a:endParaRPr lang="en-AU">
              <a:solidFill>
                <a:srgbClr val="FF0000"/>
              </a:solidFill>
            </a:endParaRPr>
          </a:p>
        </p:txBody>
      </p:sp>
      <p:sp>
        <p:nvSpPr>
          <p:cNvPr id="8" name="Rectangular Callout 7"/>
          <p:cNvSpPr/>
          <p:nvPr/>
        </p:nvSpPr>
        <p:spPr>
          <a:xfrm>
            <a:off x="5039544" y="2780928"/>
            <a:ext cx="3708920" cy="360040"/>
          </a:xfrm>
          <a:prstGeom prst="wedgeRectCallout">
            <a:avLst>
              <a:gd name="adj1" fmla="val -15431"/>
              <a:gd name="adj2" fmla="val 200694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AU" smtClean="0">
                <a:solidFill>
                  <a:srgbClr val="FF0000"/>
                </a:solidFill>
              </a:rPr>
              <a:t>First pass using multi-match</a:t>
            </a:r>
            <a:endParaRPr lang="en-AU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252204"/>
      </p:ext>
    </p:extLst>
  </p:cSld>
  <p:clrMapOvr>
    <a:masterClrMapping/>
  </p:clrMapOvr>
  <p:transition advTm="15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What we’ve learnt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It was a really bad idea to bring all of them in.</a:t>
            </a:r>
          </a:p>
          <a:p>
            <a:r>
              <a:rPr lang="en-AU" dirty="0" smtClean="0"/>
              <a:t>It doesn’t go away.</a:t>
            </a:r>
          </a:p>
          <a:p>
            <a:r>
              <a:rPr lang="en-AU" dirty="0" smtClean="0"/>
              <a:t>The Web is not your friend.</a:t>
            </a:r>
          </a:p>
          <a:p>
            <a:r>
              <a:rPr lang="en-AU" dirty="0" smtClean="0"/>
              <a:t>Don’t be scared of merging. Be Brave.</a:t>
            </a:r>
          </a:p>
          <a:p>
            <a:r>
              <a:rPr lang="en-AU" dirty="0" smtClean="0"/>
              <a:t>Well maybe a little bit scared.</a:t>
            </a:r>
          </a:p>
          <a:p>
            <a:r>
              <a:rPr lang="en-AU" dirty="0" smtClean="0"/>
              <a:t>There is a lot of value in Tess’s customisation hooks.</a:t>
            </a:r>
            <a:endParaRPr lang="en-A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874683"/>
      </p:ext>
    </p:extLst>
  </p:cSld>
  <p:clrMapOvr>
    <a:masterClrMapping/>
  </p:clrMapOvr>
  <p:transition advTm="107422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The End....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4561106"/>
      </p:ext>
    </p:extLst>
  </p:cSld>
  <p:clrMapOvr>
    <a:masterClrMapping/>
  </p:clrMapOvr>
  <p:transition advTm="1782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>
            <a:noAutofit/>
          </a:bodyPr>
          <a:lstStyle/>
          <a:p>
            <a:r>
              <a:rPr lang="en-AU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>Q &amp; A</a:t>
            </a:r>
            <a:endParaRPr lang="en-AU" sz="8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39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1" y="404664"/>
            <a:ext cx="8712969" cy="5262979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endParaRPr lang="en-AU" sz="48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Tuesday 22 FEBRUARY 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WHAT’S NEXT</a:t>
            </a:r>
          </a:p>
          <a:p>
            <a:pPr algn="ctr"/>
            <a:endParaRPr lang="en-AU" sz="28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LUNCH &amp; SPONSOR LAB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MRC SALON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12.30PM-1.30PM</a:t>
            </a:r>
          </a:p>
        </p:txBody>
      </p:sp>
    </p:spTree>
    <p:extLst>
      <p:ext uri="{BB962C8B-B14F-4D97-AF65-F5344CB8AC3E}">
        <p14:creationId xmlns:p14="http://schemas.microsoft.com/office/powerpoint/2010/main" val="119051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605" y="370386"/>
            <a:ext cx="9108504" cy="5878532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>
                <a:solidFill>
                  <a:srgbClr val="F79646">
                    <a:lumMod val="75000"/>
                  </a:srgb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endParaRPr lang="en-AU" sz="1600" dirty="0">
              <a:solidFill>
                <a:prstClr val="black"/>
              </a:solidFill>
              <a:latin typeface="Showcard Gothic" pitchFamily="82" charset="0"/>
            </a:endParaRPr>
          </a:p>
          <a:p>
            <a:pPr algn="ctr"/>
            <a:r>
              <a:rPr lang="en-AU" sz="4800" dirty="0">
                <a:solidFill>
                  <a:prstClr val="black"/>
                </a:solidFill>
                <a:latin typeface="Showcard Gothic" pitchFamily="82" charset="0"/>
              </a:rPr>
              <a:t>Tuesday 22 FEBRUARY  </a:t>
            </a:r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BREAKOUT SESSION #6 </a:t>
            </a:r>
          </a:p>
          <a:p>
            <a:pPr algn="ctr"/>
            <a:r>
              <a:rPr lang="en-AU" sz="4800" b="1" dirty="0">
                <a:ln w="18000">
                  <a:solidFill>
                    <a:srgbClr val="F79646"/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1.30pm-2.30pm</a:t>
            </a: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MOBILE/FUTURE TECHNOLOGY (PRESENTATION), MTC VIP SQUARE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PHILANTHROPY ROUNDTABLE (DISCUSSION), MRC VIP (WILLIAMS)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TESS ORGANISATION WIDE (DISCUSSION), MTC VIP LONG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TESSITURA MAGIC ANZTRUC STYLE (USER PRES), MTC LAWLER</a:t>
            </a:r>
          </a:p>
          <a:p>
            <a:pPr algn="ctr"/>
            <a:endParaRPr lang="en-AU" sz="1400" b="1" spc="-150" dirty="0">
              <a:solidFill>
                <a:prstClr val="black"/>
              </a:solidFill>
            </a:endParaRPr>
          </a:p>
          <a:p>
            <a:pPr algn="ctr"/>
            <a:r>
              <a:rPr lang="en-AU" sz="2800" b="1" spc="-150" dirty="0">
                <a:solidFill>
                  <a:prstClr val="black"/>
                </a:solidFill>
              </a:rPr>
              <a:t>APPEALS VS SOURCES (WORKSHOP), MRC REHEARSAL ROOM</a:t>
            </a:r>
          </a:p>
        </p:txBody>
      </p:sp>
    </p:spTree>
    <p:extLst>
      <p:ext uri="{BB962C8B-B14F-4D97-AF65-F5344CB8AC3E}">
        <p14:creationId xmlns:p14="http://schemas.microsoft.com/office/powerpoint/2010/main" val="203961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29.1|23|1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3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5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2.5|4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0.6|38.6|3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51.5|22.2|9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8.2|40.5|3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2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6.7|15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45.4|25.6|68.6|19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5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2.3|4.3|6.7|6.7|1.3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3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4.9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0.1|3.3|5.3|10.4|5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owerpoint template_grey">
  <a:themeElements>
    <a:clrScheme name="Master_SOH_blue 1">
      <a:dk1>
        <a:srgbClr val="0098C3"/>
      </a:dk1>
      <a:lt1>
        <a:srgbClr val="FFFFFF"/>
      </a:lt1>
      <a:dk2>
        <a:srgbClr val="0098C3"/>
      </a:dk2>
      <a:lt2>
        <a:srgbClr val="808080"/>
      </a:lt2>
      <a:accent1>
        <a:srgbClr val="0098C3"/>
      </a:accent1>
      <a:accent2>
        <a:srgbClr val="C60C30"/>
      </a:accent2>
      <a:accent3>
        <a:srgbClr val="FFFFFF"/>
      </a:accent3>
      <a:accent4>
        <a:srgbClr val="0081A6"/>
      </a:accent4>
      <a:accent5>
        <a:srgbClr val="AACADE"/>
      </a:accent5>
      <a:accent6>
        <a:srgbClr val="B30A2A"/>
      </a:accent6>
      <a:hlink>
        <a:srgbClr val="D539AF"/>
      </a:hlink>
      <a:folHlink>
        <a:srgbClr val="F6A108"/>
      </a:folHlink>
    </a:clrScheme>
    <a:fontScheme name="Master_SOH_blu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ster_SOH_blue 1">
        <a:dk1>
          <a:srgbClr val="0098C3"/>
        </a:dk1>
        <a:lt1>
          <a:srgbClr val="FFFFFF"/>
        </a:lt1>
        <a:dk2>
          <a:srgbClr val="0098C3"/>
        </a:dk2>
        <a:lt2>
          <a:srgbClr val="808080"/>
        </a:lt2>
        <a:accent1>
          <a:srgbClr val="0098C3"/>
        </a:accent1>
        <a:accent2>
          <a:srgbClr val="C60C30"/>
        </a:accent2>
        <a:accent3>
          <a:srgbClr val="FFFFFF"/>
        </a:accent3>
        <a:accent4>
          <a:srgbClr val="0081A6"/>
        </a:accent4>
        <a:accent5>
          <a:srgbClr val="AACADE"/>
        </a:accent5>
        <a:accent6>
          <a:srgbClr val="B30A2A"/>
        </a:accent6>
        <a:hlink>
          <a:srgbClr val="D539AF"/>
        </a:hlink>
        <a:folHlink>
          <a:srgbClr val="F6A10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1615</Words>
  <Application>Microsoft Office PowerPoint</Application>
  <PresentationFormat>On-screen Show (4:3)</PresentationFormat>
  <Paragraphs>262</Paragraphs>
  <Slides>30</Slides>
  <Notes>26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Office Theme</vt:lpstr>
      <vt:lpstr>Powerpoint template_grey</vt:lpstr>
      <vt:lpstr>Document</vt:lpstr>
      <vt:lpstr>PowerPoint Presentation</vt:lpstr>
      <vt:lpstr>-- Merging -- The UCSS story</vt:lpstr>
      <vt:lpstr>What?</vt:lpstr>
      <vt:lpstr>UCSS Consortium and its Tess</vt:lpstr>
      <vt:lpstr>Who is UCSS?</vt:lpstr>
      <vt:lpstr>The UCSS Tess system – a snapshot</vt:lpstr>
      <vt:lpstr>Merging timeline – a preview</vt:lpstr>
      <vt:lpstr>What UCSS Did First</vt:lpstr>
      <vt:lpstr>In the beginning... JBQ = 8</vt:lpstr>
      <vt:lpstr>First Steps</vt:lpstr>
      <vt:lpstr>Nirvana</vt:lpstr>
      <vt:lpstr>What does the merge do anyway?</vt:lpstr>
      <vt:lpstr>Picking the noicest constituent</vt:lpstr>
      <vt:lpstr>How to merge such a large number?</vt:lpstr>
      <vt:lpstr>So we’re here</vt:lpstr>
      <vt:lpstr>What we thought about the story so far</vt:lpstr>
      <vt:lpstr>What UCSS Did next</vt:lpstr>
      <vt:lpstr>...later..</vt:lpstr>
      <vt:lpstr>That gets us this far</vt:lpstr>
      <vt:lpstr>...later again...</vt:lpstr>
      <vt:lpstr>Changes</vt:lpstr>
      <vt:lpstr>Merge Mods</vt:lpstr>
      <vt:lpstr>Merge Mods – continued</vt:lpstr>
      <vt:lpstr>Where We got to</vt:lpstr>
      <vt:lpstr>Merging timeline</vt:lpstr>
      <vt:lpstr>What we’ve learnt</vt:lpstr>
      <vt:lpstr>The End....</vt:lpstr>
      <vt:lpstr>Q &amp; A</vt:lpstr>
      <vt:lpstr>PowerPoint Presentation</vt:lpstr>
      <vt:lpstr>PowerPoint Presentation</vt:lpstr>
    </vt:vector>
  </TitlesOfParts>
  <Company>Melbourne Theatre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Tracey Webster</dc:creator>
  <cp:lastModifiedBy>Tracey Webster</cp:lastModifiedBy>
  <cp:revision>2</cp:revision>
  <dcterms:created xsi:type="dcterms:W3CDTF">2011-03-11T04:22:30Z</dcterms:created>
  <dcterms:modified xsi:type="dcterms:W3CDTF">2011-03-30T06:56:15Z</dcterms:modified>
</cp:coreProperties>
</file>