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57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259" r:id="rId49"/>
    <p:sldId id="260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651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2775D7-FDE1-4AD6-808E-32D7BBAB93D9}" type="datetimeFigureOut">
              <a:rPr lang="en-AU" smtClean="0"/>
              <a:t>28/03/2011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295487-1507-4F0C-B35F-90C18D22DD8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49544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B8A-ADE8-4FFD-9BC7-E28338EF54A2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534BEB7-EA21-4E54-A0A4-E400078D969B}" type="slidenum">
              <a:rPr lang="en-US">
                <a:solidFill>
                  <a:prstClr val="black"/>
                </a:solidFill>
              </a:rPr>
              <a:pPr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441E72-D1DF-44A4-8129-8194A6850044}" type="slidenum">
              <a:rPr lang="en-US">
                <a:solidFill>
                  <a:prstClr val="black"/>
                </a:solidFill>
              </a:rPr>
              <a:pPr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89971B2-4049-45A2-93BF-4A0162BC24E0}" type="slidenum">
              <a:rPr lang="en-US">
                <a:solidFill>
                  <a:prstClr val="black"/>
                </a:solidFill>
              </a:rPr>
              <a:pPr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672BB2-0448-408C-B0C2-6561246C30AD}" type="slidenum">
              <a:rPr lang="en-US">
                <a:solidFill>
                  <a:prstClr val="black"/>
                </a:solidFill>
              </a:rPr>
              <a:pPr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BAE6D6-9893-4D20-9F77-9658D2325ACE}" type="slidenum">
              <a:rPr lang="en-US">
                <a:solidFill>
                  <a:prstClr val="black"/>
                </a:solidFill>
              </a:rPr>
              <a:pPr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013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1BE1C7-A0CB-47E8-964D-5D80041ED5AF}" type="slidenum">
              <a:rPr lang="en-US">
                <a:solidFill>
                  <a:prstClr val="black"/>
                </a:solidFill>
              </a:rPr>
              <a:pPr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024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1D7A82-CAB5-46B5-BC72-B7619AA47436}" type="slidenum">
              <a:rPr lang="en-US">
                <a:solidFill>
                  <a:prstClr val="black"/>
                </a:solidFill>
              </a:rPr>
              <a:pPr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50D1E4-80DD-4DDC-B302-7CCA4D4FEE8F}" type="slidenum">
              <a:rPr lang="en-US">
                <a:solidFill>
                  <a:prstClr val="black"/>
                </a:solidFill>
              </a:rPr>
              <a:pPr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73C7FB-7F35-4939-A356-938C31D0E5F3}" type="slidenum">
              <a:rPr lang="en-US">
                <a:solidFill>
                  <a:prstClr val="black"/>
                </a:solidFill>
              </a:rPr>
              <a:pPr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054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567402-0B16-474B-900B-70C09F4E26B1}" type="slidenum">
              <a:rPr lang="en-US">
                <a:solidFill>
                  <a:prstClr val="black"/>
                </a:solidFill>
              </a:rPr>
              <a:pPr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3F3F1F-55DF-4441-B1E0-B96BC0AB625F}" type="slidenum">
              <a:rPr lang="en-US">
                <a:solidFill>
                  <a:prstClr val="black"/>
                </a:solidFill>
              </a:rPr>
              <a:pPr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095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5C8D4A-2076-43B0-8568-52056B5E71FE}" type="slidenum">
              <a:rPr lang="en-US">
                <a:solidFill>
                  <a:prstClr val="black"/>
                </a:solidFill>
              </a:rPr>
              <a:pPr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105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FE09DC-AFC7-43C2-98CA-C6834823E711}" type="slidenum">
              <a:rPr lang="en-US">
                <a:solidFill>
                  <a:prstClr val="black"/>
                </a:solidFill>
              </a:rPr>
              <a:pPr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46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54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BF0054-0360-4C5C-BB96-1CB07A5B4AFE}" type="slidenum">
              <a:rPr lang="en-US">
                <a:solidFill>
                  <a:prstClr val="black"/>
                </a:solidFill>
              </a:rPr>
              <a:pPr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EF66E3-EF17-49E7-A40D-CA86101CEBCD}" type="slidenum">
              <a:rPr lang="en-US">
                <a:solidFill>
                  <a:prstClr val="black"/>
                </a:solidFill>
              </a:rPr>
              <a:pPr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55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6175" y="687388"/>
            <a:ext cx="4570413" cy="3429000"/>
          </a:xfrm>
          <a:ln/>
        </p:spPr>
      </p:sp>
      <p:sp>
        <p:nvSpPr>
          <p:cNvPr id="155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07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60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9C88E57-148F-45D8-9469-34B3FD82F808}" type="slidenum">
              <a:rPr lang="en-US">
                <a:solidFill>
                  <a:prstClr val="black"/>
                </a:solidFill>
              </a:rPr>
              <a:pPr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1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61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86E2BFD-7EA5-4D6A-BEA7-4C061D23B66C}" type="slidenum">
              <a:rPr lang="en-US">
                <a:solidFill>
                  <a:prstClr val="black"/>
                </a:solidFill>
              </a:rPr>
              <a:pPr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28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62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87D0235-6E1E-4F28-AFA0-C7007E7DD700}" type="slidenum">
              <a:rPr lang="en-US">
                <a:solidFill>
                  <a:prstClr val="black"/>
                </a:solidFill>
              </a:rPr>
              <a:pPr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63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3815A1-02A2-4F80-8FB2-55F5633BF598}" type="slidenum">
              <a:rPr lang="en-US">
                <a:solidFill>
                  <a:prstClr val="black"/>
                </a:solidFill>
              </a:rPr>
              <a:pPr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48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64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22C70F-3BAE-49CD-BC55-05631AA2CC79}" type="slidenum">
              <a:rPr lang="en-US">
                <a:solidFill>
                  <a:prstClr val="black"/>
                </a:solidFill>
              </a:rPr>
              <a:pPr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58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65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197907-CB0A-4E76-B34B-DB9D9CB01FB6}" type="slidenum">
              <a:rPr lang="en-US">
                <a:solidFill>
                  <a:prstClr val="black"/>
                </a:solidFill>
              </a:rPr>
              <a:pPr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6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66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548A16-C573-4A91-9D64-F1DA66700CC4}" type="slidenum">
              <a:rPr lang="en-US">
                <a:solidFill>
                  <a:prstClr val="black"/>
                </a:solidFill>
              </a:rPr>
              <a:pPr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79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67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45B8FD-0A45-4614-B98B-87A5E12BC4F0}" type="slidenum">
              <a:rPr lang="en-US">
                <a:solidFill>
                  <a:prstClr val="black"/>
                </a:solidFill>
              </a:rPr>
              <a:pPr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89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68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25BB43F-3E96-4794-B311-0894D7D0E2AC}" type="slidenum">
              <a:rPr lang="en-US">
                <a:solidFill>
                  <a:prstClr val="black"/>
                </a:solidFill>
              </a:rPr>
              <a:pPr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99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699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59CE89-A45E-4F7E-B6F5-07BFB24B9533}" type="slidenum">
              <a:rPr lang="en-US">
                <a:solidFill>
                  <a:prstClr val="black"/>
                </a:solidFill>
              </a:rPr>
              <a:pPr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10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71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4356C0-4FBC-40DF-8853-C7653D775766}" type="slidenum">
              <a:rPr lang="en-US">
                <a:solidFill>
                  <a:prstClr val="black"/>
                </a:solidFill>
              </a:rPr>
              <a:pPr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2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72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8ABE921-A84D-44EA-8832-6486193C7B94}" type="slidenum">
              <a:rPr lang="en-US">
                <a:solidFill>
                  <a:prstClr val="black"/>
                </a:solidFill>
              </a:rPr>
              <a:pPr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30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73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9E6CC0-7D2A-4ABA-8B3C-32A6BFC9E453}" type="slidenum">
              <a:rPr lang="en-US">
                <a:solidFill>
                  <a:prstClr val="black"/>
                </a:solidFill>
              </a:rPr>
              <a:pPr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0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74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4A19A3A-A2AF-4E6D-A47F-05BBAB9229A5}" type="slidenum">
              <a:rPr lang="en-US">
                <a:solidFill>
                  <a:prstClr val="black"/>
                </a:solidFill>
              </a:rPr>
              <a:pPr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51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75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26A9D4-E447-42C6-B984-62A44AD4F384}" type="slidenum">
              <a:rPr lang="en-US">
                <a:solidFill>
                  <a:prstClr val="black"/>
                </a:solidFill>
              </a:rPr>
              <a:pPr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54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45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E28A8D-0323-4FE8-8905-A10F99008125}" type="slidenum">
              <a:rPr lang="en-US">
                <a:solidFill>
                  <a:prstClr val="black"/>
                </a:solidFill>
              </a:rPr>
              <a:pPr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95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49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D71E85-8C86-4C58-A531-650350A250E2}" type="slidenum">
              <a:rPr lang="en-US">
                <a:solidFill>
                  <a:prstClr val="black"/>
                </a:solidFill>
              </a:rPr>
              <a:pPr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15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51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DDE70F-4774-4832-B3A8-650C889CBC3C}" type="slidenum">
              <a:rPr lang="en-US">
                <a:solidFill>
                  <a:prstClr val="black"/>
                </a:solidFill>
              </a:rPr>
              <a:pPr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90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290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23002A-9501-442E-A1D5-195B7CD9F69A}" type="slidenum">
              <a:rPr lang="en-US">
                <a:solidFill>
                  <a:prstClr val="black"/>
                </a:solidFill>
              </a:rPr>
              <a:pPr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331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46623A1-61C3-4296-8A8D-B03FC4493781}" type="slidenum">
              <a:rPr lang="en-US">
                <a:solidFill>
                  <a:prstClr val="black"/>
                </a:solidFill>
              </a:rPr>
              <a:pPr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41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341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C0AD74-DA15-484A-8172-86CC99103190}" type="slidenum">
              <a:rPr lang="en-US">
                <a:solidFill>
                  <a:prstClr val="black"/>
                </a:solidFill>
              </a:rPr>
              <a:pPr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51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35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8DFB3E-FBC3-49AC-A532-79E4FE692D0A}" type="slidenum">
              <a:rPr lang="en-US">
                <a:solidFill>
                  <a:prstClr val="black"/>
                </a:solidFill>
              </a:rPr>
              <a:pPr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61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76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803D2F-36F9-4728-941C-29DC8AA94C27}" type="slidenum">
              <a:rPr lang="en-US">
                <a:solidFill>
                  <a:prstClr val="black"/>
                </a:solidFill>
              </a:rPr>
              <a:pPr/>
              <a:t>44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2EA388-2033-43A8-B97E-29E07E5E4449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45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2EA388-2033-43A8-B97E-29E07E5E4449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46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D6E3-5CE5-40CA-93CA-815DB453233D}" type="datetimeFigureOut">
              <a:rPr lang="en-AU" smtClean="0"/>
              <a:t>28/03/2011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52CE-5D06-4E63-AF0A-2F75247FDAB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89933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D6E3-5CE5-40CA-93CA-815DB453233D}" type="datetimeFigureOut">
              <a:rPr lang="en-AU" smtClean="0"/>
              <a:t>28/03/2011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52CE-5D06-4E63-AF0A-2F75247FDAB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32149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D6E3-5CE5-40CA-93CA-815DB453233D}" type="datetimeFigureOut">
              <a:rPr lang="en-AU" smtClean="0"/>
              <a:t>28/03/2011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52CE-5D06-4E63-AF0A-2F75247FDAB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53680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D6E3-5CE5-40CA-93CA-815DB453233D}" type="datetimeFigureOut">
              <a:rPr lang="en-AU" smtClean="0"/>
              <a:t>28/03/2011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52CE-5D06-4E63-AF0A-2F75247FDAB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70922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D6E3-5CE5-40CA-93CA-815DB453233D}" type="datetimeFigureOut">
              <a:rPr lang="en-AU" smtClean="0"/>
              <a:t>28/03/2011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52CE-5D06-4E63-AF0A-2F75247FDAB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48703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D6E3-5CE5-40CA-93CA-815DB453233D}" type="datetimeFigureOut">
              <a:rPr lang="en-AU" smtClean="0"/>
              <a:t>28/03/2011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52CE-5D06-4E63-AF0A-2F75247FDAB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27922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D6E3-5CE5-40CA-93CA-815DB453233D}" type="datetimeFigureOut">
              <a:rPr lang="en-AU" smtClean="0"/>
              <a:t>28/03/2011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52CE-5D06-4E63-AF0A-2F75247FDAB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73211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D6E3-5CE5-40CA-93CA-815DB453233D}" type="datetimeFigureOut">
              <a:rPr lang="en-AU" smtClean="0"/>
              <a:t>28/03/2011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52CE-5D06-4E63-AF0A-2F75247FDAB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64694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D6E3-5CE5-40CA-93CA-815DB453233D}" type="datetimeFigureOut">
              <a:rPr lang="en-AU" smtClean="0"/>
              <a:t>28/03/2011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52CE-5D06-4E63-AF0A-2F75247FDAB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5302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D6E3-5CE5-40CA-93CA-815DB453233D}" type="datetimeFigureOut">
              <a:rPr lang="en-AU" smtClean="0"/>
              <a:t>28/03/2011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52CE-5D06-4E63-AF0A-2F75247FDAB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50810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D6E3-5CE5-40CA-93CA-815DB453233D}" type="datetimeFigureOut">
              <a:rPr lang="en-AU" smtClean="0"/>
              <a:t>28/03/2011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252CE-5D06-4E63-AF0A-2F75247FDAB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75971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CD6E3-5CE5-40CA-93CA-815DB453233D}" type="datetimeFigureOut">
              <a:rPr lang="en-AU" smtClean="0"/>
              <a:t>28/03/2011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252CE-5D06-4E63-AF0A-2F75247FDAB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88609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ssituranetwork.com/en/network/Learning/Documentation/Extractions%20and%20Lists.aspx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mailto:consulting@tessituranetwork.com" TargetMode="Externa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mailto:awessely@tessituranetwork.com" TargetMode="Externa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tessituranetwork.com/network/Learning/E-Learning/Lists%20and%20Extractions.aspx" TargetMode="Externa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819" y="5366989"/>
            <a:ext cx="2774181" cy="15154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1" y="404664"/>
            <a:ext cx="8712969" cy="4431983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>
                <a:solidFill>
                  <a:srgbClr val="F79646">
                    <a:lumMod val="75000"/>
                  </a:srgbClr>
                </a:solidFill>
                <a:effectLst>
                  <a:outerShdw blurRad="50800" dist="76200" dir="16200000" rotWithShape="0">
                    <a:prstClr val="black">
                      <a:alpha val="49000"/>
                    </a:prstClr>
                  </a:outerShdw>
                </a:effectLst>
                <a:latin typeface="Showcard Gothic" pitchFamily="82" charset="0"/>
              </a:rPr>
              <a:t>AUSTRALIA &amp; NEW ZEALAND TESSITURA REGIONAL USERS CONFERENCE</a:t>
            </a:r>
            <a:endParaRPr lang="en-AU" sz="20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TUESDAY 22 FEBRUARY </a:t>
            </a:r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BREAKOUT SESSION #5 </a:t>
            </a:r>
          </a:p>
          <a:p>
            <a:pPr algn="ctr"/>
            <a:endParaRPr lang="en-AU" sz="14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4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List/extractions workshop</a:t>
            </a:r>
          </a:p>
          <a:p>
            <a:pPr algn="ctr"/>
            <a:endParaRPr lang="en-AU" sz="36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3600" dirty="0">
                <a:solidFill>
                  <a:prstClr val="black"/>
                </a:solidFill>
                <a:latin typeface="Showcard Gothic" pitchFamily="82" charset="0"/>
              </a:rPr>
              <a:t>PRESENTER: </a:t>
            </a:r>
          </a:p>
          <a:p>
            <a:pPr algn="ctr"/>
            <a:r>
              <a:rPr lang="en-AU" sz="36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Anna </a:t>
            </a:r>
            <a:r>
              <a:rPr lang="en-AU" sz="3600" b="1" dirty="0" err="1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wessely</a:t>
            </a:r>
            <a:r>
              <a:rPr lang="en-AU" sz="36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 </a:t>
            </a:r>
            <a:r>
              <a:rPr lang="en-AU" sz="24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(tessitura)</a:t>
            </a:r>
          </a:p>
        </p:txBody>
      </p:sp>
    </p:spTree>
    <p:extLst>
      <p:ext uri="{BB962C8B-B14F-4D97-AF65-F5344CB8AC3E}">
        <p14:creationId xmlns:p14="http://schemas.microsoft.com/office/powerpoint/2010/main" val="152307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88889E-6 5.82794E-7 L -1.11215 -0.00463 " pathEditMode="relative" rAng="0" ptsTypes="AA">
                                      <p:cBhvr>
                                        <p:cTn id="6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08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cap="none" dirty="0" smtClean="0"/>
              <a:t>Is Anybody Out There?  </a:t>
            </a:r>
            <a:br>
              <a:rPr lang="en-US" cap="none" dirty="0" smtClean="0"/>
            </a:br>
            <a:r>
              <a:rPr lang="en-US" cap="none" dirty="0" smtClean="0"/>
              <a:t>Advanced Lists and Extractions</a:t>
            </a:r>
            <a:endParaRPr lang="en-US" cap="none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Presenter: Anna Wessely</a:t>
            </a:r>
          </a:p>
        </p:txBody>
      </p:sp>
    </p:spTree>
    <p:extLst>
      <p:ext uri="{BB962C8B-B14F-4D97-AF65-F5344CB8AC3E}">
        <p14:creationId xmlns:p14="http://schemas.microsoft.com/office/powerpoint/2010/main" val="347783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Your Host: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0" y="1600200"/>
            <a:ext cx="8915400" cy="4221163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en-US" sz="4400" b="1" dirty="0" smtClean="0"/>
              <a:t>Anna E. Wessely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US" dirty="0" smtClean="0"/>
              <a:t>Manager Asia Pacific/ Senior Application Specialist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US" dirty="0" smtClean="0">
                <a:hlinkClick r:id="rId3"/>
              </a:rPr>
              <a:t>awessely@tessituranetwork.com</a:t>
            </a:r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22278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dirty="0" smtClean="0"/>
              <a:t>The Plan</a:t>
            </a:r>
            <a:endParaRPr lang="en-US" dirty="0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295400"/>
            <a:ext cx="8305800" cy="4572000"/>
          </a:xfrm>
        </p:spPr>
        <p:txBody>
          <a:bodyPr>
            <a:normAutofit/>
          </a:bodyPr>
          <a:lstStyle/>
          <a:p>
            <a:pPr eaLnBrk="1" hangingPunct="1"/>
            <a:r>
              <a:rPr lang="en-AU" dirty="0" smtClean="0"/>
              <a:t>Extraction Set Quickie Overview</a:t>
            </a:r>
          </a:p>
          <a:p>
            <a:pPr eaLnBrk="1" hangingPunct="1"/>
            <a:r>
              <a:rPr lang="en-AU" dirty="0" smtClean="0"/>
              <a:t>When/why use an extraction</a:t>
            </a:r>
          </a:p>
          <a:p>
            <a:pPr eaLnBrk="1" hangingPunct="1"/>
            <a:r>
              <a:rPr lang="en-AU" dirty="0" smtClean="0"/>
              <a:t>Examples of uses</a:t>
            </a:r>
          </a:p>
          <a:p>
            <a:pPr lvl="1" eaLnBrk="1" hangingPunct="1"/>
            <a:r>
              <a:rPr lang="en-AU" dirty="0" smtClean="0"/>
              <a:t>Complex List: Elevated Event Invitation</a:t>
            </a:r>
          </a:p>
          <a:p>
            <a:pPr lvl="1"/>
            <a:r>
              <a:rPr lang="en-AU" dirty="0" smtClean="0"/>
              <a:t>Dynamic Copy: Call Sheets for Telefunding</a:t>
            </a:r>
          </a:p>
          <a:p>
            <a:pPr lvl="1" eaLnBrk="1" hangingPunct="1"/>
            <a:r>
              <a:rPr lang="en-AU" dirty="0" smtClean="0"/>
              <a:t>Segmented List: CYO Subscription Renewal &amp; Acquisition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6402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dirty="0" smtClean="0"/>
              <a:t>Extractions Overview</a:t>
            </a:r>
            <a:endParaRPr lang="en-US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What is an extraction set?</a:t>
            </a:r>
          </a:p>
          <a:p>
            <a:r>
              <a:rPr lang="en-US" dirty="0" smtClean="0"/>
              <a:t>Hierarchical discrete grouping of lists (segments); can generate output directly to a file, automatically promote segments, and/or be saved as a list.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44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sz="3200" dirty="0" smtClean="0"/>
              <a:t>Components of an Extraction</a:t>
            </a:r>
            <a:endParaRPr lang="en-US" sz="3200" dirty="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AU" dirty="0" smtClean="0"/>
              <a:t>Header – contains source and appeal details</a:t>
            </a:r>
          </a:p>
          <a:p>
            <a:pPr eaLnBrk="1" hangingPunct="1"/>
            <a:r>
              <a:rPr lang="en-AU" dirty="0" smtClean="0"/>
              <a:t>Body – contains Segments which are the discrete list elements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67058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dirty="0" smtClean="0"/>
              <a:t>Extraction Header</a:t>
            </a:r>
            <a:endParaRPr lang="en-US" dirty="0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2667000"/>
            <a:ext cx="7315200" cy="3154363"/>
          </a:xfrm>
        </p:spPr>
        <p:txBody>
          <a:bodyPr/>
          <a:lstStyle/>
          <a:p>
            <a:pPr eaLnBrk="1" hangingPunct="1"/>
            <a:r>
              <a:rPr lang="en-AU" dirty="0" smtClean="0"/>
              <a:t>For extraction which will be promoted directly from the extraction the header contains the default source and appeal data.</a:t>
            </a:r>
            <a:endParaRPr lang="en-US" dirty="0" smtClean="0"/>
          </a:p>
        </p:txBody>
      </p:sp>
      <p:sp>
        <p:nvSpPr>
          <p:cNvPr id="14340" name="Text Box 8"/>
          <p:cNvSpPr txBox="1">
            <a:spLocks noChangeArrowheads="1"/>
          </p:cNvSpPr>
          <p:nvPr/>
        </p:nvSpPr>
        <p:spPr bwMode="auto">
          <a:xfrm>
            <a:off x="3960813" y="4724400"/>
            <a:ext cx="5183187" cy="528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AU" sz="2800" dirty="0">
                <a:solidFill>
                  <a:prstClr val="black"/>
                </a:solidFill>
                <a:latin typeface="Futura Md BT" pitchFamily="34" charset="0"/>
              </a:rPr>
              <a:t>Sample Resultant Source Code</a:t>
            </a:r>
            <a:endParaRPr lang="en-US" sz="2800" dirty="0">
              <a:solidFill>
                <a:prstClr val="black"/>
              </a:solidFill>
              <a:latin typeface="Futura Md BT" pitchFamily="34" charset="0"/>
            </a:endParaRPr>
          </a:p>
        </p:txBody>
      </p:sp>
      <p:pic>
        <p:nvPicPr>
          <p:cNvPr id="14341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24000"/>
            <a:ext cx="9144000" cy="901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342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257800"/>
            <a:ext cx="9144000" cy="1009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0" y="6248400"/>
            <a:ext cx="9144000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062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dirty="0" smtClean="0"/>
              <a:t>Extraction Body</a:t>
            </a:r>
            <a:endParaRPr lang="en-US" dirty="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AU" dirty="0" smtClean="0"/>
              <a:t>Segments</a:t>
            </a:r>
          </a:p>
          <a:p>
            <a:pPr lvl="1" eaLnBrk="1" hangingPunct="1"/>
            <a:r>
              <a:rPr lang="en-AU" dirty="0" smtClean="0"/>
              <a:t>Discrete list of lists</a:t>
            </a:r>
          </a:p>
          <a:p>
            <a:pPr lvl="1" eaLnBrk="1" hangingPunct="1"/>
            <a:r>
              <a:rPr lang="en-AU" dirty="0" smtClean="0"/>
              <a:t>If generated counts are listed</a:t>
            </a:r>
          </a:p>
          <a:p>
            <a:pPr lvl="1" eaLnBrk="1" hangingPunct="1"/>
            <a:r>
              <a:rPr lang="en-AU" dirty="0" smtClean="0"/>
              <a:t>Settings for suppressions, random options, download numbers</a:t>
            </a:r>
          </a:p>
          <a:p>
            <a:pPr lvl="1" eaLnBrk="1" hangingPunct="1"/>
            <a:r>
              <a:rPr lang="en-AU" dirty="0" smtClean="0"/>
              <a:t>Appeal/Source details supersede default settings in header</a:t>
            </a:r>
          </a:p>
          <a:p>
            <a:pPr lvl="1"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3126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AU" sz="3200" dirty="0" smtClean="0"/>
              <a:t>Screenshot of Extraction Body</a:t>
            </a:r>
            <a:endParaRPr lang="en-US" sz="3200" dirty="0" smtClean="0"/>
          </a:p>
        </p:txBody>
      </p:sp>
      <p:pic>
        <p:nvPicPr>
          <p:cNvPr id="1638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47800"/>
            <a:ext cx="8534400" cy="2154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638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3810000"/>
            <a:ext cx="8534400" cy="2166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6786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dirty="0" smtClean="0"/>
              <a:t>Criteria Sets for Segments</a:t>
            </a:r>
            <a:endParaRPr lang="en-US" dirty="0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eaLnBrk="1" hangingPunct="1"/>
            <a:r>
              <a:rPr lang="en-AU" dirty="0" smtClean="0"/>
              <a:t>Segment criteria managed in the criteria set window</a:t>
            </a:r>
          </a:p>
          <a:p>
            <a:pPr lvl="1" eaLnBrk="1" hangingPunct="1"/>
            <a:r>
              <a:rPr lang="en-AU" dirty="0" smtClean="0"/>
              <a:t>Accessed by double-clicking on Segment</a:t>
            </a:r>
          </a:p>
          <a:p>
            <a:pPr lvl="1" eaLnBrk="1" hangingPunct="1"/>
            <a:r>
              <a:rPr lang="en-AU" dirty="0" smtClean="0"/>
              <a:t>Criteria tree, operators, and values same List Manager</a:t>
            </a:r>
          </a:p>
          <a:p>
            <a:pPr lvl="1" eaLnBrk="1" hangingPunct="1"/>
            <a:r>
              <a:rPr lang="en-AU" dirty="0" smtClean="0"/>
              <a:t>Inactive accounts NOT excluded implicitly in Extraction Sets</a:t>
            </a:r>
          </a:p>
          <a:p>
            <a:r>
              <a:rPr lang="en-US" dirty="0" smtClean="0"/>
              <a:t>Don’t Worry: During this class we will be looking at different uses of criteria, and criteria set functionality.  </a:t>
            </a:r>
          </a:p>
          <a:p>
            <a:pPr lvl="1" eaLnBrk="1" hangingPunct="1"/>
            <a:endParaRPr lang="en-AU" dirty="0" smtClean="0"/>
          </a:p>
          <a:p>
            <a:pPr lvl="1" eaLnBrk="1" hangingPunct="1">
              <a:buFont typeface="Wingdings" pitchFamily="2" charset="2"/>
              <a:buNone/>
            </a:pPr>
            <a:endParaRPr lang="en-AU" dirty="0" smtClean="0"/>
          </a:p>
        </p:txBody>
      </p:sp>
    </p:spTree>
    <p:extLst>
      <p:ext uri="{BB962C8B-B14F-4D97-AF65-F5344CB8AC3E}">
        <p14:creationId xmlns:p14="http://schemas.microsoft.com/office/powerpoint/2010/main" val="3044041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pPr eaLnBrk="1" hangingPunct="1"/>
            <a:r>
              <a:rPr lang="en-AU" sz="3200" dirty="0" smtClean="0"/>
              <a:t>Screenshot of criteria set window in Extraction Manager</a:t>
            </a:r>
            <a:endParaRPr lang="en-US" sz="3200" dirty="0" smtClean="0"/>
          </a:p>
        </p:txBody>
      </p:sp>
      <p:pic>
        <p:nvPicPr>
          <p:cNvPr id="1843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81200"/>
            <a:ext cx="9144000" cy="32210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9683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dirty="0" smtClean="0"/>
              <a:t>Suppressions</a:t>
            </a:r>
            <a:endParaRPr lang="en-US" dirty="0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AU" dirty="0" smtClean="0"/>
              <a:t>Finite groupings excluded from subsequent segment selections</a:t>
            </a:r>
          </a:p>
          <a:p>
            <a:pPr eaLnBrk="1" hangingPunct="1"/>
            <a:r>
              <a:rPr lang="en-AU" dirty="0" smtClean="0"/>
              <a:t>Suppressions use positive logic in the criteria set window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9419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AU" sz="3200" dirty="0" smtClean="0"/>
              <a:t>Screenshot of Suppression criteria set window 	</a:t>
            </a:r>
            <a:endParaRPr lang="en-US" sz="3200" dirty="0" smtClean="0"/>
          </a:p>
        </p:txBody>
      </p:sp>
      <p:pic>
        <p:nvPicPr>
          <p:cNvPr id="20483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05000"/>
            <a:ext cx="9144000" cy="29575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3780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81000"/>
            <a:ext cx="9144000" cy="2438400"/>
          </a:xfrm>
        </p:spPr>
        <p:txBody>
          <a:bodyPr>
            <a:normAutofit fontScale="90000"/>
          </a:bodyPr>
          <a:lstStyle/>
          <a:p>
            <a:pPr marL="762000" indent="-762000" eaLnBrk="1" hangingPunct="1"/>
            <a:r>
              <a:rPr lang="en-AU" dirty="0" smtClean="0"/>
              <a:t>When to Use Extraction Sets</a:t>
            </a:r>
            <a:br>
              <a:rPr lang="en-AU" dirty="0" smtClean="0"/>
            </a:b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Complexity of Selection</a:t>
            </a:r>
            <a:br>
              <a:rPr lang="en-AU" dirty="0" smtClean="0"/>
            </a:br>
            <a:r>
              <a:rPr lang="en-AU" sz="2400" dirty="0" smtClean="0"/>
              <a:t>or Check your </a:t>
            </a:r>
            <a:r>
              <a:rPr lang="en-AU" sz="2400" dirty="0" smtClean="0">
                <a:solidFill>
                  <a:schemeClr val="tx1"/>
                </a:solidFill>
              </a:rPr>
              <a:t>AND</a:t>
            </a:r>
            <a:r>
              <a:rPr lang="en-AU" sz="2400" dirty="0" smtClean="0"/>
              <a:t>s and </a:t>
            </a:r>
            <a:r>
              <a:rPr lang="en-AU" sz="2400" dirty="0" smtClean="0">
                <a:solidFill>
                  <a:schemeClr val="tx1"/>
                </a:solidFill>
              </a:rPr>
              <a:t>OR</a:t>
            </a:r>
            <a:r>
              <a:rPr lang="en-AU" sz="2400" dirty="0" smtClean="0"/>
              <a:t>s at the door</a:t>
            </a:r>
            <a:endParaRPr lang="en-US" sz="2400" dirty="0" smtClean="0"/>
          </a:p>
        </p:txBody>
      </p:sp>
      <p:sp>
        <p:nvSpPr>
          <p:cNvPr id="23556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2971800"/>
            <a:ext cx="8686800" cy="3124200"/>
          </a:xfrm>
        </p:spPr>
        <p:txBody>
          <a:bodyPr/>
          <a:lstStyle/>
          <a:p>
            <a:pPr marL="609600" indent="-609600"/>
            <a:r>
              <a:rPr lang="en-AU" dirty="0" smtClean="0"/>
              <a:t>Look at the definition of the pull to evaluate complexity</a:t>
            </a:r>
          </a:p>
          <a:p>
            <a:pPr marL="609600" indent="-609600"/>
            <a:r>
              <a:rPr lang="en-AU" dirty="0" smtClean="0"/>
              <a:t>If the selection can not be contained in a single list extraction sets may be appropriate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6440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762000" indent="-762000" eaLnBrk="1" hangingPunct="1"/>
            <a:r>
              <a:rPr lang="en-AU" sz="3200" dirty="0" smtClean="0"/>
              <a:t>Complexity of Selection</a:t>
            </a:r>
            <a:br>
              <a:rPr lang="en-AU" sz="3200" dirty="0" smtClean="0"/>
            </a:br>
            <a:r>
              <a:rPr lang="en-AU" sz="2000" dirty="0" smtClean="0"/>
              <a:t>or Check your </a:t>
            </a:r>
            <a:r>
              <a:rPr lang="en-AU" sz="2000" dirty="0" smtClean="0">
                <a:solidFill>
                  <a:schemeClr val="tx1"/>
                </a:solidFill>
              </a:rPr>
              <a:t>AND</a:t>
            </a:r>
            <a:r>
              <a:rPr lang="en-AU" sz="2000" dirty="0" smtClean="0"/>
              <a:t>s and </a:t>
            </a:r>
            <a:r>
              <a:rPr lang="en-AU" sz="2000" dirty="0" smtClean="0">
                <a:solidFill>
                  <a:schemeClr val="tx1"/>
                </a:solidFill>
              </a:rPr>
              <a:t>OR</a:t>
            </a:r>
            <a:r>
              <a:rPr lang="en-AU" sz="2000" dirty="0" smtClean="0"/>
              <a:t>s at the door</a:t>
            </a:r>
            <a:br>
              <a:rPr lang="en-AU" sz="2000" dirty="0" smtClean="0"/>
            </a:br>
            <a:r>
              <a:rPr lang="en-AU" sz="2000" dirty="0" smtClean="0"/>
              <a:t>Samples:</a:t>
            </a:r>
            <a:endParaRPr lang="en-US" sz="2000" dirty="0" smtClean="0"/>
          </a:p>
        </p:txBody>
      </p:sp>
      <p:graphicFrame>
        <p:nvGraphicFramePr>
          <p:cNvPr id="18497" name="Group 65"/>
          <p:cNvGraphicFramePr>
            <a:graphicFrameLocks noGrp="1"/>
          </p:cNvGraphicFramePr>
          <p:nvPr/>
        </p:nvGraphicFramePr>
        <p:xfrm>
          <a:off x="152400" y="1752600"/>
          <a:ext cx="8839200" cy="4933633"/>
        </p:xfrm>
        <a:graphic>
          <a:graphicData uri="http://schemas.openxmlformats.org/drawingml/2006/table">
            <a:tbl>
              <a:tblPr/>
              <a:tblGrid>
                <a:gridCol w="7071360"/>
                <a:gridCol w="1767840"/>
              </a:tblGrid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A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Definition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A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Result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876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A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Active Constituents (const) Purchased Magic Flute (MF) for Nov 9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A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List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A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Active const Purchased MF Nov 9 </a:t>
                      </a:r>
                      <a:r>
                        <a:rPr kumimoji="0" lang="en-A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15740"/>
                          </a:solidFill>
                          <a:effectLst/>
                          <a:latin typeface="+mn-lt"/>
                        </a:rPr>
                        <a:t>OR</a:t>
                      </a:r>
                      <a:r>
                        <a:rPr kumimoji="0" lang="en-A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11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A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List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54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A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Active Const Purchased MF Nov 9 </a:t>
                      </a:r>
                      <a:r>
                        <a:rPr kumimoji="0" lang="en-AU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1574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</a:t>
                      </a:r>
                      <a:r>
                        <a:rPr kumimoji="0" lang="en-A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11 </a:t>
                      </a:r>
                      <a:r>
                        <a:rPr kumimoji="0" lang="en-AU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1574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</a:t>
                      </a:r>
                      <a:r>
                        <a:rPr kumimoji="0" lang="en-A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17 </a:t>
                      </a:r>
                      <a:r>
                        <a:rPr kumimoji="0" lang="en-AU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1574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</a:t>
                      </a:r>
                      <a:r>
                        <a:rPr kumimoji="0" lang="en-A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Noah’s Flood on Sept 14 </a:t>
                      </a:r>
                      <a:r>
                        <a:rPr kumimoji="0" lang="en-AU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1574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</a:t>
                      </a:r>
                      <a:r>
                        <a:rPr kumimoji="0" lang="en-A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15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A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Extraction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455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A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Active Const Purchased MF Nov 9 </a:t>
                      </a:r>
                      <a:r>
                        <a:rPr kumimoji="0" lang="en-AU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1574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</a:t>
                      </a:r>
                      <a:r>
                        <a:rPr kumimoji="0" lang="en-A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11 </a:t>
                      </a:r>
                      <a:r>
                        <a:rPr kumimoji="0" lang="en-AU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1574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</a:t>
                      </a:r>
                      <a:r>
                        <a:rPr kumimoji="0" lang="en-A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Donors of &gt;= $60 in the last 6 months </a:t>
                      </a:r>
                      <a:r>
                        <a:rPr kumimoji="0" lang="en-AU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1574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NOT </a:t>
                      </a:r>
                      <a:r>
                        <a:rPr kumimoji="0" lang="en-AU" sz="2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Opt outs </a:t>
                      </a:r>
                      <a:r>
                        <a:rPr kumimoji="0" lang="en-AU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1574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NOT</a:t>
                      </a:r>
                      <a:r>
                        <a:rPr kumimoji="0" lang="en-A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Board members </a:t>
                      </a:r>
                      <a:r>
                        <a:rPr kumimoji="0" lang="en-AU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1574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NOT </a:t>
                      </a:r>
                      <a:r>
                        <a:rPr kumimoji="0" lang="en-A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donors over $20,000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33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A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Extraction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893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sz="3200" dirty="0" smtClean="0"/>
              <a:t>Segmentation used for Advanced Analysis</a:t>
            </a:r>
            <a:endParaRPr lang="en-US" sz="3200" dirty="0" smtClean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905000"/>
            <a:ext cx="7315200" cy="4221163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Segments can be used for testing different messaging, media, groupings, demographics against expected responses  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Develops advanced profile of the constituent’s communication behavior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34555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Oval 2"/>
          <p:cNvSpPr>
            <a:spLocks noChangeArrowheads="1"/>
          </p:cNvSpPr>
          <p:nvPr/>
        </p:nvSpPr>
        <p:spPr bwMode="auto">
          <a:xfrm>
            <a:off x="3505200" y="2971800"/>
            <a:ext cx="609600" cy="609600"/>
          </a:xfrm>
          <a:prstGeom prst="ellipse">
            <a:avLst/>
          </a:prstGeom>
          <a:solidFill>
            <a:srgbClr val="FFCC99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9635" name="Oval 3"/>
          <p:cNvSpPr>
            <a:spLocks noChangeArrowheads="1"/>
          </p:cNvSpPr>
          <p:nvPr/>
        </p:nvSpPr>
        <p:spPr bwMode="auto">
          <a:xfrm>
            <a:off x="1828800" y="2971800"/>
            <a:ext cx="609600" cy="6096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9636" name="Oval 4"/>
          <p:cNvSpPr>
            <a:spLocks noChangeArrowheads="1"/>
          </p:cNvSpPr>
          <p:nvPr/>
        </p:nvSpPr>
        <p:spPr bwMode="auto">
          <a:xfrm>
            <a:off x="5181600" y="2971800"/>
            <a:ext cx="609600" cy="609600"/>
          </a:xfrm>
          <a:prstGeom prst="ellipse">
            <a:avLst/>
          </a:prstGeom>
          <a:solidFill>
            <a:schemeClr val="accent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9637" name="Oval 5"/>
          <p:cNvSpPr>
            <a:spLocks noChangeArrowheads="1"/>
          </p:cNvSpPr>
          <p:nvPr/>
        </p:nvSpPr>
        <p:spPr bwMode="auto">
          <a:xfrm>
            <a:off x="7086600" y="2971800"/>
            <a:ext cx="609600" cy="609600"/>
          </a:xfrm>
          <a:prstGeom prst="ellipse">
            <a:avLst/>
          </a:prstGeom>
          <a:solidFill>
            <a:srgbClr val="CC99FF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9638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200" dirty="0" smtClean="0"/>
              <a:t>Constituent Selection Process</a:t>
            </a:r>
            <a:br>
              <a:rPr lang="en-US" sz="3200" dirty="0" smtClean="0"/>
            </a:br>
            <a:r>
              <a:rPr lang="en-US" sz="3200" dirty="0" smtClean="0"/>
              <a:t>Segment Definition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Define and Order the Segments</a:t>
            </a:r>
            <a:endParaRPr lang="en-US" dirty="0"/>
          </a:p>
        </p:txBody>
      </p:sp>
      <p:sp>
        <p:nvSpPr>
          <p:cNvPr id="87047" name="Oval 7"/>
          <p:cNvSpPr>
            <a:spLocks noChangeArrowheads="1"/>
          </p:cNvSpPr>
          <p:nvPr/>
        </p:nvSpPr>
        <p:spPr bwMode="auto">
          <a:xfrm>
            <a:off x="3733800" y="5562600"/>
            <a:ext cx="609600" cy="6096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7048" name="Oval 8"/>
          <p:cNvSpPr>
            <a:spLocks noChangeArrowheads="1"/>
          </p:cNvSpPr>
          <p:nvPr/>
        </p:nvSpPr>
        <p:spPr bwMode="auto">
          <a:xfrm>
            <a:off x="4191000" y="5562600"/>
            <a:ext cx="609600" cy="6096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7049" name="Oval 9"/>
          <p:cNvSpPr>
            <a:spLocks noChangeArrowheads="1"/>
          </p:cNvSpPr>
          <p:nvPr/>
        </p:nvSpPr>
        <p:spPr bwMode="auto">
          <a:xfrm>
            <a:off x="3962400" y="5791200"/>
            <a:ext cx="609600" cy="609600"/>
          </a:xfrm>
          <a:prstGeom prst="ellipse">
            <a:avLst/>
          </a:prstGeom>
          <a:solidFill>
            <a:schemeClr val="bg1">
              <a:alpha val="39999"/>
            </a:schemeClr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7050" name="Oval 10"/>
          <p:cNvSpPr>
            <a:spLocks noChangeArrowheads="1"/>
          </p:cNvSpPr>
          <p:nvPr/>
        </p:nvSpPr>
        <p:spPr bwMode="auto">
          <a:xfrm>
            <a:off x="7543800" y="5562600"/>
            <a:ext cx="609600" cy="609600"/>
          </a:xfrm>
          <a:prstGeom prst="ellipse">
            <a:avLst/>
          </a:prstGeom>
          <a:solidFill>
            <a:schemeClr val="bg1">
              <a:alpha val="39999"/>
            </a:schemeClr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842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7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7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7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7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7" grpId="0" animBg="1"/>
      <p:bldP spid="87048" grpId="0" animBg="1"/>
      <p:bldP spid="87049" grpId="0" animBg="1"/>
      <p:bldP spid="8705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Constituent Selection Process</a:t>
            </a:r>
            <a:br>
              <a:rPr lang="en-US" dirty="0" smtClean="0"/>
            </a:br>
            <a:r>
              <a:rPr lang="en-US" dirty="0" smtClean="0"/>
              <a:t>Original Order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52400" y="1295400"/>
            <a:ext cx="8686800" cy="487362"/>
          </a:xfrm>
        </p:spPr>
        <p:txBody>
          <a:bodyPr>
            <a:normAutofit/>
          </a:bodyPr>
          <a:lstStyle/>
          <a:p>
            <a:r>
              <a:rPr lang="en-US" dirty="0" smtClean="0"/>
              <a:t>Identified	Selected	Suppression		Final</a:t>
            </a:r>
            <a:endParaRPr lang="en-US" dirty="0"/>
          </a:p>
        </p:txBody>
      </p:sp>
      <p:sp>
        <p:nvSpPr>
          <p:cNvPr id="47" name="Content Placeholder 5"/>
          <p:cNvSpPr>
            <a:spLocks noGrp="1"/>
          </p:cNvSpPr>
          <p:nvPr>
            <p:ph sz="half" idx="2"/>
          </p:nvPr>
        </p:nvSpPr>
        <p:spPr>
          <a:xfrm>
            <a:off x="4343400" y="1828800"/>
            <a:ext cx="9906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Yes</a:t>
            </a:r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No</a:t>
            </a:r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No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r>
              <a:rPr lang="en-US" dirty="0" smtClean="0"/>
              <a:t>No</a:t>
            </a:r>
          </a:p>
        </p:txBody>
      </p:sp>
      <p:grpSp>
        <p:nvGrpSpPr>
          <p:cNvPr id="3" name="Group 7"/>
          <p:cNvGrpSpPr/>
          <p:nvPr/>
        </p:nvGrpSpPr>
        <p:grpSpPr>
          <a:xfrm>
            <a:off x="381000" y="1828800"/>
            <a:ext cx="1066800" cy="4191000"/>
            <a:chOff x="914400" y="1819275"/>
            <a:chExt cx="1066800" cy="4191000"/>
          </a:xfrm>
        </p:grpSpPr>
        <p:sp>
          <p:nvSpPr>
            <p:cNvPr id="9" name="Oval 2"/>
            <p:cNvSpPr>
              <a:spLocks noChangeArrowheads="1"/>
            </p:cNvSpPr>
            <p:nvPr/>
          </p:nvSpPr>
          <p:spPr bwMode="auto">
            <a:xfrm>
              <a:off x="1295400" y="2886075"/>
              <a:ext cx="609600" cy="609600"/>
            </a:xfrm>
            <a:prstGeom prst="ellipse">
              <a:avLst/>
            </a:prstGeom>
            <a:solidFill>
              <a:srgbClr val="FFCC99">
                <a:alpha val="39999"/>
              </a:srgb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0" name="Oval 3"/>
            <p:cNvSpPr>
              <a:spLocks noChangeArrowheads="1"/>
            </p:cNvSpPr>
            <p:nvPr/>
          </p:nvSpPr>
          <p:spPr bwMode="auto">
            <a:xfrm>
              <a:off x="1066800" y="3952875"/>
              <a:ext cx="609600" cy="609600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1143000" y="4943475"/>
              <a:ext cx="609600" cy="609600"/>
            </a:xfrm>
            <a:prstGeom prst="ellipse">
              <a:avLst/>
            </a:prstGeom>
            <a:solidFill>
              <a:srgbClr val="CC99FF">
                <a:alpha val="39999"/>
              </a:srgb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2" name="Oval 6"/>
            <p:cNvSpPr>
              <a:spLocks noChangeArrowheads="1"/>
            </p:cNvSpPr>
            <p:nvPr/>
          </p:nvSpPr>
          <p:spPr bwMode="auto">
            <a:xfrm>
              <a:off x="1066800" y="1819275"/>
              <a:ext cx="609600" cy="609600"/>
            </a:xfrm>
            <a:prstGeom prst="ellipse">
              <a:avLst/>
            </a:prstGeom>
            <a:solidFill>
              <a:schemeClr val="accent3">
                <a:lumMod val="75000"/>
                <a:alpha val="39999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3" name="Oval 7"/>
            <p:cNvSpPr>
              <a:spLocks noChangeArrowheads="1"/>
            </p:cNvSpPr>
            <p:nvPr/>
          </p:nvSpPr>
          <p:spPr bwMode="auto">
            <a:xfrm>
              <a:off x="914400" y="2886075"/>
              <a:ext cx="609600" cy="609600"/>
            </a:xfrm>
            <a:prstGeom prst="ellipse">
              <a:avLst/>
            </a:prstGeom>
            <a:solidFill>
              <a:schemeClr val="accent3">
                <a:lumMod val="75000"/>
                <a:alpha val="39999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4" name="Oval 8"/>
            <p:cNvSpPr>
              <a:spLocks noChangeArrowheads="1"/>
            </p:cNvSpPr>
            <p:nvPr/>
          </p:nvSpPr>
          <p:spPr bwMode="auto">
            <a:xfrm>
              <a:off x="914400" y="3648075"/>
              <a:ext cx="609600" cy="609600"/>
            </a:xfrm>
            <a:prstGeom prst="ellipse">
              <a:avLst/>
            </a:prstGeom>
            <a:solidFill>
              <a:schemeClr val="accent3">
                <a:lumMod val="75000"/>
                <a:alpha val="39999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5" name="Oval 9"/>
            <p:cNvSpPr>
              <a:spLocks noChangeArrowheads="1"/>
            </p:cNvSpPr>
            <p:nvPr/>
          </p:nvSpPr>
          <p:spPr bwMode="auto">
            <a:xfrm>
              <a:off x="1295400" y="3648075"/>
              <a:ext cx="609600" cy="609600"/>
            </a:xfrm>
            <a:prstGeom prst="ellipse">
              <a:avLst/>
            </a:prstGeom>
            <a:solidFill>
              <a:srgbClr val="FFCC99">
                <a:alpha val="39999"/>
              </a:srgb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6" name="Oval 10"/>
            <p:cNvSpPr>
              <a:spLocks noChangeArrowheads="1"/>
            </p:cNvSpPr>
            <p:nvPr/>
          </p:nvSpPr>
          <p:spPr bwMode="auto">
            <a:xfrm>
              <a:off x="914400" y="5172075"/>
              <a:ext cx="609600" cy="609600"/>
            </a:xfrm>
            <a:prstGeom prst="ellipse">
              <a:avLst/>
            </a:prstGeom>
            <a:solidFill>
              <a:schemeClr val="accent3">
                <a:lumMod val="75000"/>
                <a:alpha val="39999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7" name="Oval 11"/>
            <p:cNvSpPr>
              <a:spLocks noChangeArrowheads="1"/>
            </p:cNvSpPr>
            <p:nvPr/>
          </p:nvSpPr>
          <p:spPr bwMode="auto">
            <a:xfrm>
              <a:off x="1371600" y="5172075"/>
              <a:ext cx="609600" cy="609600"/>
            </a:xfrm>
            <a:prstGeom prst="ellipse">
              <a:avLst/>
            </a:prstGeom>
            <a:solidFill>
              <a:srgbClr val="FFCC99">
                <a:alpha val="39999"/>
              </a:srgb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8" name="Oval 12"/>
            <p:cNvSpPr>
              <a:spLocks noChangeArrowheads="1"/>
            </p:cNvSpPr>
            <p:nvPr/>
          </p:nvSpPr>
          <p:spPr bwMode="auto">
            <a:xfrm>
              <a:off x="1143000" y="5400675"/>
              <a:ext cx="609600" cy="609600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Group 18"/>
          <p:cNvGrpSpPr/>
          <p:nvPr/>
        </p:nvGrpSpPr>
        <p:grpSpPr>
          <a:xfrm>
            <a:off x="1981200" y="1828800"/>
            <a:ext cx="1219200" cy="4191000"/>
            <a:chOff x="2667000" y="1819275"/>
            <a:chExt cx="1219200" cy="4191000"/>
          </a:xfrm>
        </p:grpSpPr>
        <p:sp>
          <p:nvSpPr>
            <p:cNvPr id="20" name="Oval 13"/>
            <p:cNvSpPr>
              <a:spLocks noChangeArrowheads="1"/>
            </p:cNvSpPr>
            <p:nvPr/>
          </p:nvSpPr>
          <p:spPr bwMode="auto">
            <a:xfrm>
              <a:off x="3048000" y="2886075"/>
              <a:ext cx="609600" cy="609600"/>
            </a:xfrm>
            <a:prstGeom prst="ellipse">
              <a:avLst/>
            </a:prstGeom>
            <a:solidFill>
              <a:srgbClr val="FFCC99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1" name="Oval 14"/>
            <p:cNvSpPr>
              <a:spLocks noChangeArrowheads="1"/>
            </p:cNvSpPr>
            <p:nvPr/>
          </p:nvSpPr>
          <p:spPr bwMode="auto">
            <a:xfrm>
              <a:off x="3048000" y="3952875"/>
              <a:ext cx="609600" cy="60960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2" name="Oval 15"/>
            <p:cNvSpPr>
              <a:spLocks noChangeArrowheads="1"/>
            </p:cNvSpPr>
            <p:nvPr/>
          </p:nvSpPr>
          <p:spPr bwMode="auto">
            <a:xfrm>
              <a:off x="3048000" y="5172075"/>
              <a:ext cx="609600" cy="609600"/>
            </a:xfrm>
            <a:prstGeom prst="ellipse">
              <a:avLst/>
            </a:prstGeom>
            <a:solidFill>
              <a:srgbClr val="CC99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3" name="Oval 16"/>
            <p:cNvSpPr>
              <a:spLocks noChangeArrowheads="1"/>
            </p:cNvSpPr>
            <p:nvPr/>
          </p:nvSpPr>
          <p:spPr bwMode="auto">
            <a:xfrm>
              <a:off x="3048000" y="1819275"/>
              <a:ext cx="609600" cy="6096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4" name="Oval 17"/>
            <p:cNvSpPr>
              <a:spLocks noChangeArrowheads="1"/>
            </p:cNvSpPr>
            <p:nvPr/>
          </p:nvSpPr>
          <p:spPr bwMode="auto">
            <a:xfrm>
              <a:off x="2667000" y="28860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895600" y="36480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6" name="Oval 19"/>
            <p:cNvSpPr>
              <a:spLocks noChangeArrowheads="1"/>
            </p:cNvSpPr>
            <p:nvPr/>
          </p:nvSpPr>
          <p:spPr bwMode="auto">
            <a:xfrm>
              <a:off x="3276600" y="36480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7" name="Oval 20"/>
            <p:cNvSpPr>
              <a:spLocks noChangeArrowheads="1"/>
            </p:cNvSpPr>
            <p:nvPr/>
          </p:nvSpPr>
          <p:spPr bwMode="auto">
            <a:xfrm>
              <a:off x="2819400" y="54006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8" name="Oval 21"/>
            <p:cNvSpPr>
              <a:spLocks noChangeArrowheads="1"/>
            </p:cNvSpPr>
            <p:nvPr/>
          </p:nvSpPr>
          <p:spPr bwMode="auto">
            <a:xfrm>
              <a:off x="3276600" y="54006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Group 31"/>
          <p:cNvGrpSpPr/>
          <p:nvPr/>
        </p:nvGrpSpPr>
        <p:grpSpPr>
          <a:xfrm>
            <a:off x="6324600" y="1828800"/>
            <a:ext cx="1219200" cy="4419600"/>
            <a:chOff x="6248400" y="1590675"/>
            <a:chExt cx="1219200" cy="4419600"/>
          </a:xfrm>
        </p:grpSpPr>
        <p:sp>
          <p:nvSpPr>
            <p:cNvPr id="33" name="Oval 23"/>
            <p:cNvSpPr>
              <a:spLocks noChangeArrowheads="1"/>
            </p:cNvSpPr>
            <p:nvPr/>
          </p:nvSpPr>
          <p:spPr bwMode="auto">
            <a:xfrm>
              <a:off x="6629400" y="2886075"/>
              <a:ext cx="609600" cy="609600"/>
            </a:xfrm>
            <a:prstGeom prst="ellipse">
              <a:avLst/>
            </a:prstGeom>
            <a:solidFill>
              <a:srgbClr val="FFCC99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34" name="Oval 24"/>
            <p:cNvSpPr>
              <a:spLocks noChangeArrowheads="1"/>
            </p:cNvSpPr>
            <p:nvPr/>
          </p:nvSpPr>
          <p:spPr bwMode="auto">
            <a:xfrm>
              <a:off x="6629400" y="3952875"/>
              <a:ext cx="609600" cy="60960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35" name="Oval 25"/>
            <p:cNvSpPr>
              <a:spLocks noChangeArrowheads="1"/>
            </p:cNvSpPr>
            <p:nvPr/>
          </p:nvSpPr>
          <p:spPr bwMode="auto">
            <a:xfrm>
              <a:off x="6629400" y="4943475"/>
              <a:ext cx="609600" cy="609600"/>
            </a:xfrm>
            <a:prstGeom prst="ellipse">
              <a:avLst/>
            </a:prstGeom>
            <a:solidFill>
              <a:srgbClr val="CC99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36" name="Oval 26"/>
            <p:cNvSpPr>
              <a:spLocks noChangeArrowheads="1"/>
            </p:cNvSpPr>
            <p:nvPr/>
          </p:nvSpPr>
          <p:spPr bwMode="auto">
            <a:xfrm>
              <a:off x="6629400" y="1819275"/>
              <a:ext cx="609600" cy="6096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37" name="Oval 27"/>
            <p:cNvSpPr>
              <a:spLocks noChangeArrowheads="1"/>
            </p:cNvSpPr>
            <p:nvPr/>
          </p:nvSpPr>
          <p:spPr bwMode="auto">
            <a:xfrm>
              <a:off x="6248400" y="28860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38" name="Oval 28"/>
            <p:cNvSpPr>
              <a:spLocks noChangeArrowheads="1"/>
            </p:cNvSpPr>
            <p:nvPr/>
          </p:nvSpPr>
          <p:spPr bwMode="auto">
            <a:xfrm>
              <a:off x="6477000" y="36480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39" name="Oval 29"/>
            <p:cNvSpPr>
              <a:spLocks noChangeArrowheads="1"/>
            </p:cNvSpPr>
            <p:nvPr/>
          </p:nvSpPr>
          <p:spPr bwMode="auto">
            <a:xfrm>
              <a:off x="6858000" y="36480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40" name="Oval 30"/>
            <p:cNvSpPr>
              <a:spLocks noChangeArrowheads="1"/>
            </p:cNvSpPr>
            <p:nvPr/>
          </p:nvSpPr>
          <p:spPr bwMode="auto">
            <a:xfrm>
              <a:off x="6400800" y="51720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41" name="Oval 31"/>
            <p:cNvSpPr>
              <a:spLocks noChangeArrowheads="1"/>
            </p:cNvSpPr>
            <p:nvPr/>
          </p:nvSpPr>
          <p:spPr bwMode="auto">
            <a:xfrm>
              <a:off x="6858000" y="51720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42" name="Oval 32"/>
            <p:cNvSpPr>
              <a:spLocks noChangeArrowheads="1"/>
            </p:cNvSpPr>
            <p:nvPr/>
          </p:nvSpPr>
          <p:spPr bwMode="auto">
            <a:xfrm>
              <a:off x="6629400" y="5400675"/>
              <a:ext cx="609600" cy="6096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43" name="AutoShape 38"/>
            <p:cNvSpPr>
              <a:spLocks noChangeArrowheads="1"/>
            </p:cNvSpPr>
            <p:nvPr/>
          </p:nvSpPr>
          <p:spPr bwMode="auto">
            <a:xfrm>
              <a:off x="6400800" y="1590675"/>
              <a:ext cx="1066800" cy="1066800"/>
            </a:xfrm>
            <a:custGeom>
              <a:avLst/>
              <a:gdLst>
                <a:gd name="T0" fmla="*/ 533400 w 21600"/>
                <a:gd name="T1" fmla="*/ 0 h 21600"/>
                <a:gd name="T2" fmla="*/ 156217 w 21600"/>
                <a:gd name="T3" fmla="*/ 156217 h 21600"/>
                <a:gd name="T4" fmla="*/ 0 w 21600"/>
                <a:gd name="T5" fmla="*/ 533400 h 21600"/>
                <a:gd name="T6" fmla="*/ 156217 w 21600"/>
                <a:gd name="T7" fmla="*/ 910583 h 21600"/>
                <a:gd name="T8" fmla="*/ 533400 w 21600"/>
                <a:gd name="T9" fmla="*/ 1066800 h 21600"/>
                <a:gd name="T10" fmla="*/ 910583 w 21600"/>
                <a:gd name="T11" fmla="*/ 910583 h 21600"/>
                <a:gd name="T12" fmla="*/ 1066800 w 21600"/>
                <a:gd name="T13" fmla="*/ 533400 h 21600"/>
                <a:gd name="T14" fmla="*/ 910583 w 21600"/>
                <a:gd name="T15" fmla="*/ 15621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3 h 21600"/>
                <a:gd name="T26" fmla="*/ 18437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401" y="15493"/>
                  </a:moveTo>
                  <a:cubicBezTo>
                    <a:pt x="18376" y="14122"/>
                    <a:pt x="18900" y="12482"/>
                    <a:pt x="18900" y="10800"/>
                  </a:cubicBezTo>
                  <a:cubicBezTo>
                    <a:pt x="18900" y="6326"/>
                    <a:pt x="15273" y="2700"/>
                    <a:pt x="10800" y="2700"/>
                  </a:cubicBezTo>
                  <a:cubicBezTo>
                    <a:pt x="9117" y="2699"/>
                    <a:pt x="7477" y="3223"/>
                    <a:pt x="6106" y="4198"/>
                  </a:cubicBezTo>
                  <a:close/>
                  <a:moveTo>
                    <a:pt x="4198" y="6106"/>
                  </a:moveTo>
                  <a:cubicBezTo>
                    <a:pt x="3223" y="7477"/>
                    <a:pt x="2700" y="9117"/>
                    <a:pt x="2700" y="10799"/>
                  </a:cubicBezTo>
                  <a:cubicBezTo>
                    <a:pt x="2700" y="15273"/>
                    <a:pt x="6326" y="18900"/>
                    <a:pt x="10800" y="18900"/>
                  </a:cubicBezTo>
                  <a:cubicBezTo>
                    <a:pt x="12482" y="18900"/>
                    <a:pt x="14122" y="18376"/>
                    <a:pt x="15493" y="17401"/>
                  </a:cubicBez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44" name="AutoShape 39"/>
            <p:cNvSpPr>
              <a:spLocks noChangeArrowheads="1"/>
            </p:cNvSpPr>
            <p:nvPr/>
          </p:nvSpPr>
          <p:spPr bwMode="auto">
            <a:xfrm>
              <a:off x="6400800" y="2657475"/>
              <a:ext cx="1066800" cy="1066800"/>
            </a:xfrm>
            <a:custGeom>
              <a:avLst/>
              <a:gdLst>
                <a:gd name="T0" fmla="*/ 533400 w 21600"/>
                <a:gd name="T1" fmla="*/ 0 h 21600"/>
                <a:gd name="T2" fmla="*/ 156217 w 21600"/>
                <a:gd name="T3" fmla="*/ 156217 h 21600"/>
                <a:gd name="T4" fmla="*/ 0 w 21600"/>
                <a:gd name="T5" fmla="*/ 533400 h 21600"/>
                <a:gd name="T6" fmla="*/ 156217 w 21600"/>
                <a:gd name="T7" fmla="*/ 910583 h 21600"/>
                <a:gd name="T8" fmla="*/ 533400 w 21600"/>
                <a:gd name="T9" fmla="*/ 1066800 h 21600"/>
                <a:gd name="T10" fmla="*/ 910583 w 21600"/>
                <a:gd name="T11" fmla="*/ 910583 h 21600"/>
                <a:gd name="T12" fmla="*/ 1066800 w 21600"/>
                <a:gd name="T13" fmla="*/ 533400 h 21600"/>
                <a:gd name="T14" fmla="*/ 910583 w 21600"/>
                <a:gd name="T15" fmla="*/ 15621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3 h 21600"/>
                <a:gd name="T26" fmla="*/ 18437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86" y="10800"/>
                  </a:moveTo>
                  <a:cubicBezTo>
                    <a:pt x="2186" y="15557"/>
                    <a:pt x="6043" y="19414"/>
                    <a:pt x="10800" y="19414"/>
                  </a:cubicBezTo>
                  <a:cubicBezTo>
                    <a:pt x="15557" y="19414"/>
                    <a:pt x="19414" y="15557"/>
                    <a:pt x="19414" y="10800"/>
                  </a:cubicBezTo>
                  <a:cubicBezTo>
                    <a:pt x="19414" y="6043"/>
                    <a:pt x="15557" y="2186"/>
                    <a:pt x="10800" y="2186"/>
                  </a:cubicBezTo>
                  <a:cubicBezTo>
                    <a:pt x="6043" y="2186"/>
                    <a:pt x="2186" y="6043"/>
                    <a:pt x="2186" y="10800"/>
                  </a:cubicBezTo>
                  <a:close/>
                </a:path>
              </a:pathLst>
            </a:custGeom>
            <a:solidFill>
              <a:srgbClr val="33CC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45" name="AutoShape 40"/>
            <p:cNvSpPr>
              <a:spLocks noChangeArrowheads="1"/>
            </p:cNvSpPr>
            <p:nvPr/>
          </p:nvSpPr>
          <p:spPr bwMode="auto">
            <a:xfrm>
              <a:off x="6400800" y="3724275"/>
              <a:ext cx="1066800" cy="1066800"/>
            </a:xfrm>
            <a:custGeom>
              <a:avLst/>
              <a:gdLst>
                <a:gd name="T0" fmla="*/ 533400 w 21600"/>
                <a:gd name="T1" fmla="*/ 0 h 21600"/>
                <a:gd name="T2" fmla="*/ 156217 w 21600"/>
                <a:gd name="T3" fmla="*/ 156217 h 21600"/>
                <a:gd name="T4" fmla="*/ 0 w 21600"/>
                <a:gd name="T5" fmla="*/ 533400 h 21600"/>
                <a:gd name="T6" fmla="*/ 156217 w 21600"/>
                <a:gd name="T7" fmla="*/ 910583 h 21600"/>
                <a:gd name="T8" fmla="*/ 533400 w 21600"/>
                <a:gd name="T9" fmla="*/ 1066800 h 21600"/>
                <a:gd name="T10" fmla="*/ 910583 w 21600"/>
                <a:gd name="T11" fmla="*/ 910583 h 21600"/>
                <a:gd name="T12" fmla="*/ 1066800 w 21600"/>
                <a:gd name="T13" fmla="*/ 533400 h 21600"/>
                <a:gd name="T14" fmla="*/ 910583 w 21600"/>
                <a:gd name="T15" fmla="*/ 15621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3 h 21600"/>
                <a:gd name="T26" fmla="*/ 18437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86" y="10800"/>
                  </a:moveTo>
                  <a:cubicBezTo>
                    <a:pt x="2186" y="15557"/>
                    <a:pt x="6043" y="19414"/>
                    <a:pt x="10800" y="19414"/>
                  </a:cubicBezTo>
                  <a:cubicBezTo>
                    <a:pt x="15557" y="19414"/>
                    <a:pt x="19414" y="15557"/>
                    <a:pt x="19414" y="10800"/>
                  </a:cubicBezTo>
                  <a:cubicBezTo>
                    <a:pt x="19414" y="6043"/>
                    <a:pt x="15557" y="2186"/>
                    <a:pt x="10800" y="2186"/>
                  </a:cubicBezTo>
                  <a:cubicBezTo>
                    <a:pt x="6043" y="2186"/>
                    <a:pt x="2186" y="6043"/>
                    <a:pt x="2186" y="10800"/>
                  </a:cubicBezTo>
                  <a:close/>
                </a:path>
              </a:pathLst>
            </a:custGeom>
            <a:solidFill>
              <a:srgbClr val="33CC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46" name="AutoShape 41"/>
            <p:cNvSpPr>
              <a:spLocks noChangeArrowheads="1"/>
            </p:cNvSpPr>
            <p:nvPr/>
          </p:nvSpPr>
          <p:spPr bwMode="auto">
            <a:xfrm>
              <a:off x="6400800" y="4791075"/>
              <a:ext cx="1066800" cy="1066800"/>
            </a:xfrm>
            <a:custGeom>
              <a:avLst/>
              <a:gdLst>
                <a:gd name="T0" fmla="*/ 533400 w 21600"/>
                <a:gd name="T1" fmla="*/ 0 h 21600"/>
                <a:gd name="T2" fmla="*/ 156217 w 21600"/>
                <a:gd name="T3" fmla="*/ 156217 h 21600"/>
                <a:gd name="T4" fmla="*/ 0 w 21600"/>
                <a:gd name="T5" fmla="*/ 533400 h 21600"/>
                <a:gd name="T6" fmla="*/ 156217 w 21600"/>
                <a:gd name="T7" fmla="*/ 910583 h 21600"/>
                <a:gd name="T8" fmla="*/ 533400 w 21600"/>
                <a:gd name="T9" fmla="*/ 1066800 h 21600"/>
                <a:gd name="T10" fmla="*/ 910583 w 21600"/>
                <a:gd name="T11" fmla="*/ 910583 h 21600"/>
                <a:gd name="T12" fmla="*/ 1066800 w 21600"/>
                <a:gd name="T13" fmla="*/ 533400 h 21600"/>
                <a:gd name="T14" fmla="*/ 910583 w 21600"/>
                <a:gd name="T15" fmla="*/ 15621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3 h 21600"/>
                <a:gd name="T26" fmla="*/ 18437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86" y="10800"/>
                  </a:moveTo>
                  <a:cubicBezTo>
                    <a:pt x="2186" y="15557"/>
                    <a:pt x="6043" y="19414"/>
                    <a:pt x="10800" y="19414"/>
                  </a:cubicBezTo>
                  <a:cubicBezTo>
                    <a:pt x="15557" y="19414"/>
                    <a:pt x="19414" y="15557"/>
                    <a:pt x="19414" y="10800"/>
                  </a:cubicBezTo>
                  <a:cubicBezTo>
                    <a:pt x="19414" y="6043"/>
                    <a:pt x="15557" y="2186"/>
                    <a:pt x="10800" y="2186"/>
                  </a:cubicBezTo>
                  <a:cubicBezTo>
                    <a:pt x="6043" y="2186"/>
                    <a:pt x="2186" y="6043"/>
                    <a:pt x="2186" y="10800"/>
                  </a:cubicBezTo>
                  <a:close/>
                </a:path>
              </a:pathLst>
            </a:custGeom>
            <a:solidFill>
              <a:srgbClr val="33CC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78698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Constituent Selection Process</a:t>
            </a:r>
            <a:br>
              <a:rPr lang="en-US" dirty="0" smtClean="0"/>
            </a:br>
            <a:r>
              <a:rPr lang="en-US" dirty="0" smtClean="0"/>
              <a:t>Different Order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52400" y="1295400"/>
            <a:ext cx="8686800" cy="487362"/>
          </a:xfrm>
        </p:spPr>
        <p:txBody>
          <a:bodyPr>
            <a:normAutofit/>
          </a:bodyPr>
          <a:lstStyle/>
          <a:p>
            <a:r>
              <a:rPr lang="en-US" dirty="0" smtClean="0"/>
              <a:t>Identified	Selected	Suppression		Final</a:t>
            </a:r>
            <a:endParaRPr lang="en-US" dirty="0"/>
          </a:p>
        </p:txBody>
      </p:sp>
      <p:sp>
        <p:nvSpPr>
          <p:cNvPr id="47" name="Content Placeholder 5"/>
          <p:cNvSpPr>
            <a:spLocks noGrp="1"/>
          </p:cNvSpPr>
          <p:nvPr>
            <p:ph sz="half" idx="2"/>
          </p:nvPr>
        </p:nvSpPr>
        <p:spPr>
          <a:xfrm>
            <a:off x="4343400" y="1828800"/>
            <a:ext cx="9906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Yes</a:t>
            </a:r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No</a:t>
            </a:r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No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r>
              <a:rPr lang="en-US" dirty="0" smtClean="0"/>
              <a:t>No</a:t>
            </a:r>
          </a:p>
        </p:txBody>
      </p:sp>
      <p:grpSp>
        <p:nvGrpSpPr>
          <p:cNvPr id="3" name="Group 47"/>
          <p:cNvGrpSpPr/>
          <p:nvPr/>
        </p:nvGrpSpPr>
        <p:grpSpPr>
          <a:xfrm>
            <a:off x="304800" y="1905000"/>
            <a:ext cx="1066800" cy="4114800"/>
            <a:chOff x="838200" y="1819275"/>
            <a:chExt cx="1066800" cy="4114800"/>
          </a:xfrm>
        </p:grpSpPr>
        <p:sp>
          <p:nvSpPr>
            <p:cNvPr id="49" name="Oval 12"/>
            <p:cNvSpPr>
              <a:spLocks noChangeArrowheads="1"/>
            </p:cNvSpPr>
            <p:nvPr/>
          </p:nvSpPr>
          <p:spPr bwMode="auto">
            <a:xfrm>
              <a:off x="1066800" y="5324475"/>
              <a:ext cx="609600" cy="609600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50" name="Oval 13"/>
            <p:cNvSpPr>
              <a:spLocks noChangeArrowheads="1"/>
            </p:cNvSpPr>
            <p:nvPr/>
          </p:nvSpPr>
          <p:spPr bwMode="auto">
            <a:xfrm>
              <a:off x="1066800" y="4257675"/>
              <a:ext cx="609600" cy="6096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51" name="Oval 14"/>
            <p:cNvSpPr>
              <a:spLocks noChangeArrowheads="1"/>
            </p:cNvSpPr>
            <p:nvPr/>
          </p:nvSpPr>
          <p:spPr bwMode="auto">
            <a:xfrm>
              <a:off x="1295400" y="4029075"/>
              <a:ext cx="609600" cy="609600"/>
            </a:xfrm>
            <a:prstGeom prst="ellipse">
              <a:avLst/>
            </a:prstGeom>
            <a:solidFill>
              <a:srgbClr val="FFCC99">
                <a:alpha val="39999"/>
              </a:srgb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52" name="Oval 15"/>
            <p:cNvSpPr>
              <a:spLocks noChangeArrowheads="1"/>
            </p:cNvSpPr>
            <p:nvPr/>
          </p:nvSpPr>
          <p:spPr bwMode="auto">
            <a:xfrm>
              <a:off x="1295400" y="2886075"/>
              <a:ext cx="609600" cy="6096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53" name="Oval 16"/>
            <p:cNvSpPr>
              <a:spLocks noChangeArrowheads="1"/>
            </p:cNvSpPr>
            <p:nvPr/>
          </p:nvSpPr>
          <p:spPr bwMode="auto">
            <a:xfrm>
              <a:off x="1066800" y="3114675"/>
              <a:ext cx="609600" cy="6096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54" name="Oval 17"/>
            <p:cNvSpPr>
              <a:spLocks noChangeArrowheads="1"/>
            </p:cNvSpPr>
            <p:nvPr/>
          </p:nvSpPr>
          <p:spPr bwMode="auto">
            <a:xfrm>
              <a:off x="1066800" y="2657475"/>
              <a:ext cx="609600" cy="609600"/>
            </a:xfrm>
            <a:prstGeom prst="ellipse">
              <a:avLst/>
            </a:prstGeom>
            <a:solidFill>
              <a:srgbClr val="CC99FF">
                <a:alpha val="39999"/>
              </a:srgb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55" name="Oval 18"/>
            <p:cNvSpPr>
              <a:spLocks noChangeArrowheads="1"/>
            </p:cNvSpPr>
            <p:nvPr/>
          </p:nvSpPr>
          <p:spPr bwMode="auto">
            <a:xfrm>
              <a:off x="1066800" y="1819275"/>
              <a:ext cx="609600" cy="609600"/>
            </a:xfrm>
            <a:prstGeom prst="ellipse">
              <a:avLst/>
            </a:prstGeom>
            <a:solidFill>
              <a:schemeClr val="accent3">
                <a:lumMod val="75000"/>
                <a:alpha val="39999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56" name="Oval 19"/>
            <p:cNvSpPr>
              <a:spLocks noChangeArrowheads="1"/>
            </p:cNvSpPr>
            <p:nvPr/>
          </p:nvSpPr>
          <p:spPr bwMode="auto">
            <a:xfrm>
              <a:off x="838200" y="2886075"/>
              <a:ext cx="609600" cy="609600"/>
            </a:xfrm>
            <a:prstGeom prst="ellipse">
              <a:avLst/>
            </a:prstGeom>
            <a:solidFill>
              <a:schemeClr val="accent3">
                <a:lumMod val="75000"/>
                <a:alpha val="39999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57" name="Oval 21"/>
            <p:cNvSpPr>
              <a:spLocks noChangeArrowheads="1"/>
            </p:cNvSpPr>
            <p:nvPr/>
          </p:nvSpPr>
          <p:spPr bwMode="auto">
            <a:xfrm>
              <a:off x="1066800" y="3800475"/>
              <a:ext cx="609600" cy="609600"/>
            </a:xfrm>
            <a:prstGeom prst="ellipse">
              <a:avLst/>
            </a:prstGeom>
            <a:solidFill>
              <a:srgbClr val="CC99FF">
                <a:alpha val="39999"/>
              </a:srgb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58" name="Oval 22"/>
            <p:cNvSpPr>
              <a:spLocks noChangeArrowheads="1"/>
            </p:cNvSpPr>
            <p:nvPr/>
          </p:nvSpPr>
          <p:spPr bwMode="auto">
            <a:xfrm>
              <a:off x="838200" y="4029075"/>
              <a:ext cx="609600" cy="609600"/>
            </a:xfrm>
            <a:prstGeom prst="ellipse">
              <a:avLst/>
            </a:prstGeom>
            <a:solidFill>
              <a:schemeClr val="accent3">
                <a:lumMod val="75000"/>
                <a:alpha val="39999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59" name="Oval 23"/>
            <p:cNvSpPr>
              <a:spLocks noChangeArrowheads="1"/>
            </p:cNvSpPr>
            <p:nvPr/>
          </p:nvSpPr>
          <p:spPr bwMode="auto">
            <a:xfrm>
              <a:off x="1066800" y="4867275"/>
              <a:ext cx="609600" cy="609600"/>
            </a:xfrm>
            <a:prstGeom prst="ellipse">
              <a:avLst/>
            </a:prstGeom>
            <a:solidFill>
              <a:srgbClr val="CC99FF">
                <a:alpha val="39999"/>
              </a:srgb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60" name="Oval 24"/>
            <p:cNvSpPr>
              <a:spLocks noChangeArrowheads="1"/>
            </p:cNvSpPr>
            <p:nvPr/>
          </p:nvSpPr>
          <p:spPr bwMode="auto">
            <a:xfrm>
              <a:off x="838200" y="5095875"/>
              <a:ext cx="609600" cy="609600"/>
            </a:xfrm>
            <a:prstGeom prst="ellipse">
              <a:avLst/>
            </a:prstGeom>
            <a:solidFill>
              <a:schemeClr val="accent3">
                <a:lumMod val="75000"/>
                <a:alpha val="39999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61" name="Oval 25"/>
            <p:cNvSpPr>
              <a:spLocks noChangeArrowheads="1"/>
            </p:cNvSpPr>
            <p:nvPr/>
          </p:nvSpPr>
          <p:spPr bwMode="auto">
            <a:xfrm>
              <a:off x="1295400" y="5095875"/>
              <a:ext cx="609600" cy="609600"/>
            </a:xfrm>
            <a:prstGeom prst="ellipse">
              <a:avLst/>
            </a:prstGeom>
            <a:solidFill>
              <a:srgbClr val="FFCC99">
                <a:alpha val="39999"/>
              </a:srgb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Group 61"/>
          <p:cNvGrpSpPr/>
          <p:nvPr/>
        </p:nvGrpSpPr>
        <p:grpSpPr>
          <a:xfrm>
            <a:off x="1981200" y="1828800"/>
            <a:ext cx="1295400" cy="4114800"/>
            <a:chOff x="2590800" y="1819275"/>
            <a:chExt cx="1295400" cy="4114800"/>
          </a:xfrm>
        </p:grpSpPr>
        <p:sp>
          <p:nvSpPr>
            <p:cNvPr id="63" name="Oval 3"/>
            <p:cNvSpPr>
              <a:spLocks noChangeArrowheads="1"/>
            </p:cNvSpPr>
            <p:nvPr/>
          </p:nvSpPr>
          <p:spPr bwMode="auto">
            <a:xfrm>
              <a:off x="2971800" y="5324475"/>
              <a:ext cx="609600" cy="6096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64" name="Oval 20"/>
            <p:cNvSpPr>
              <a:spLocks noChangeArrowheads="1"/>
            </p:cNvSpPr>
            <p:nvPr/>
          </p:nvSpPr>
          <p:spPr bwMode="auto">
            <a:xfrm>
              <a:off x="3048000" y="1819275"/>
              <a:ext cx="609600" cy="6096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65" name="Oval 26"/>
            <p:cNvSpPr>
              <a:spLocks noChangeArrowheads="1"/>
            </p:cNvSpPr>
            <p:nvPr/>
          </p:nvSpPr>
          <p:spPr bwMode="auto">
            <a:xfrm>
              <a:off x="3048000" y="5095875"/>
              <a:ext cx="609600" cy="60960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66" name="Oval 27"/>
            <p:cNvSpPr>
              <a:spLocks noChangeArrowheads="1"/>
            </p:cNvSpPr>
            <p:nvPr/>
          </p:nvSpPr>
          <p:spPr bwMode="auto">
            <a:xfrm>
              <a:off x="3048000" y="4105275"/>
              <a:ext cx="609600" cy="609600"/>
            </a:xfrm>
            <a:prstGeom prst="ellipse">
              <a:avLst/>
            </a:prstGeom>
            <a:solidFill>
              <a:srgbClr val="FFCC99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67" name="Oval 28"/>
            <p:cNvSpPr>
              <a:spLocks noChangeArrowheads="1"/>
            </p:cNvSpPr>
            <p:nvPr/>
          </p:nvSpPr>
          <p:spPr bwMode="auto">
            <a:xfrm>
              <a:off x="3048000" y="2733675"/>
              <a:ext cx="609600" cy="609600"/>
            </a:xfrm>
            <a:prstGeom prst="ellipse">
              <a:avLst/>
            </a:prstGeom>
            <a:solidFill>
              <a:srgbClr val="CC99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68" name="Oval 29"/>
            <p:cNvSpPr>
              <a:spLocks noChangeArrowheads="1"/>
            </p:cNvSpPr>
            <p:nvPr/>
          </p:nvSpPr>
          <p:spPr bwMode="auto">
            <a:xfrm>
              <a:off x="2819400" y="29622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69" name="Oval 30"/>
            <p:cNvSpPr>
              <a:spLocks noChangeArrowheads="1"/>
            </p:cNvSpPr>
            <p:nvPr/>
          </p:nvSpPr>
          <p:spPr bwMode="auto">
            <a:xfrm>
              <a:off x="2819400" y="38766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70" name="Oval 31"/>
            <p:cNvSpPr>
              <a:spLocks noChangeArrowheads="1"/>
            </p:cNvSpPr>
            <p:nvPr/>
          </p:nvSpPr>
          <p:spPr bwMode="auto">
            <a:xfrm>
              <a:off x="2590800" y="41052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71" name="Oval 32"/>
            <p:cNvSpPr>
              <a:spLocks noChangeArrowheads="1"/>
            </p:cNvSpPr>
            <p:nvPr/>
          </p:nvSpPr>
          <p:spPr bwMode="auto">
            <a:xfrm>
              <a:off x="3048000" y="47148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72" name="Oval 33"/>
            <p:cNvSpPr>
              <a:spLocks noChangeArrowheads="1"/>
            </p:cNvSpPr>
            <p:nvPr/>
          </p:nvSpPr>
          <p:spPr bwMode="auto">
            <a:xfrm>
              <a:off x="2819400" y="48672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73" name="Oval 34"/>
            <p:cNvSpPr>
              <a:spLocks noChangeArrowheads="1"/>
            </p:cNvSpPr>
            <p:nvPr/>
          </p:nvSpPr>
          <p:spPr bwMode="auto">
            <a:xfrm>
              <a:off x="3276600" y="48672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Group 73"/>
          <p:cNvGrpSpPr/>
          <p:nvPr/>
        </p:nvGrpSpPr>
        <p:grpSpPr>
          <a:xfrm>
            <a:off x="6400800" y="1828800"/>
            <a:ext cx="1066800" cy="4267200"/>
            <a:chOff x="6324600" y="1590675"/>
            <a:chExt cx="1066800" cy="4267200"/>
          </a:xfrm>
        </p:grpSpPr>
        <p:sp>
          <p:nvSpPr>
            <p:cNvPr id="75" name="Oval 35"/>
            <p:cNvSpPr>
              <a:spLocks noChangeArrowheads="1"/>
            </p:cNvSpPr>
            <p:nvPr/>
          </p:nvSpPr>
          <p:spPr bwMode="auto">
            <a:xfrm>
              <a:off x="6553200" y="1819275"/>
              <a:ext cx="609600" cy="6096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76" name="AutoShape 36"/>
            <p:cNvSpPr>
              <a:spLocks noChangeArrowheads="1"/>
            </p:cNvSpPr>
            <p:nvPr/>
          </p:nvSpPr>
          <p:spPr bwMode="auto">
            <a:xfrm>
              <a:off x="6324600" y="1590675"/>
              <a:ext cx="1066800" cy="1066800"/>
            </a:xfrm>
            <a:custGeom>
              <a:avLst/>
              <a:gdLst>
                <a:gd name="T0" fmla="*/ 533400 w 21600"/>
                <a:gd name="T1" fmla="*/ 0 h 21600"/>
                <a:gd name="T2" fmla="*/ 156217 w 21600"/>
                <a:gd name="T3" fmla="*/ 156217 h 21600"/>
                <a:gd name="T4" fmla="*/ 0 w 21600"/>
                <a:gd name="T5" fmla="*/ 533400 h 21600"/>
                <a:gd name="T6" fmla="*/ 156217 w 21600"/>
                <a:gd name="T7" fmla="*/ 910583 h 21600"/>
                <a:gd name="T8" fmla="*/ 533400 w 21600"/>
                <a:gd name="T9" fmla="*/ 1066800 h 21600"/>
                <a:gd name="T10" fmla="*/ 910583 w 21600"/>
                <a:gd name="T11" fmla="*/ 910583 h 21600"/>
                <a:gd name="T12" fmla="*/ 1066800 w 21600"/>
                <a:gd name="T13" fmla="*/ 533400 h 21600"/>
                <a:gd name="T14" fmla="*/ 910583 w 21600"/>
                <a:gd name="T15" fmla="*/ 15621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3 h 21600"/>
                <a:gd name="T26" fmla="*/ 18437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401" y="15493"/>
                  </a:moveTo>
                  <a:cubicBezTo>
                    <a:pt x="18376" y="14122"/>
                    <a:pt x="18900" y="12482"/>
                    <a:pt x="18900" y="10800"/>
                  </a:cubicBezTo>
                  <a:cubicBezTo>
                    <a:pt x="18900" y="6326"/>
                    <a:pt x="15273" y="2700"/>
                    <a:pt x="10800" y="2700"/>
                  </a:cubicBezTo>
                  <a:cubicBezTo>
                    <a:pt x="9117" y="2699"/>
                    <a:pt x="7477" y="3223"/>
                    <a:pt x="6106" y="4198"/>
                  </a:cubicBezTo>
                  <a:close/>
                  <a:moveTo>
                    <a:pt x="4198" y="6106"/>
                  </a:moveTo>
                  <a:cubicBezTo>
                    <a:pt x="3223" y="7477"/>
                    <a:pt x="2700" y="9117"/>
                    <a:pt x="2700" y="10799"/>
                  </a:cubicBezTo>
                  <a:cubicBezTo>
                    <a:pt x="2700" y="15273"/>
                    <a:pt x="6326" y="18900"/>
                    <a:pt x="10800" y="18900"/>
                  </a:cubicBezTo>
                  <a:cubicBezTo>
                    <a:pt x="12482" y="18900"/>
                    <a:pt x="14122" y="18376"/>
                    <a:pt x="15493" y="17401"/>
                  </a:cubicBez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77" name="Oval 37"/>
            <p:cNvSpPr>
              <a:spLocks noChangeArrowheads="1"/>
            </p:cNvSpPr>
            <p:nvPr/>
          </p:nvSpPr>
          <p:spPr bwMode="auto">
            <a:xfrm>
              <a:off x="6553200" y="2886075"/>
              <a:ext cx="609600" cy="609600"/>
            </a:xfrm>
            <a:prstGeom prst="ellipse">
              <a:avLst/>
            </a:prstGeom>
            <a:solidFill>
              <a:srgbClr val="CC99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78" name="Oval 38"/>
            <p:cNvSpPr>
              <a:spLocks noChangeArrowheads="1"/>
            </p:cNvSpPr>
            <p:nvPr/>
          </p:nvSpPr>
          <p:spPr bwMode="auto">
            <a:xfrm>
              <a:off x="6324600" y="31146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79" name="AutoShape 39"/>
            <p:cNvSpPr>
              <a:spLocks noChangeArrowheads="1"/>
            </p:cNvSpPr>
            <p:nvPr/>
          </p:nvSpPr>
          <p:spPr bwMode="auto">
            <a:xfrm>
              <a:off x="6324600" y="2657475"/>
              <a:ext cx="1066800" cy="1066800"/>
            </a:xfrm>
            <a:custGeom>
              <a:avLst/>
              <a:gdLst>
                <a:gd name="T0" fmla="*/ 533400 w 21600"/>
                <a:gd name="T1" fmla="*/ 0 h 21600"/>
                <a:gd name="T2" fmla="*/ 156217 w 21600"/>
                <a:gd name="T3" fmla="*/ 156217 h 21600"/>
                <a:gd name="T4" fmla="*/ 0 w 21600"/>
                <a:gd name="T5" fmla="*/ 533400 h 21600"/>
                <a:gd name="T6" fmla="*/ 156217 w 21600"/>
                <a:gd name="T7" fmla="*/ 910583 h 21600"/>
                <a:gd name="T8" fmla="*/ 533400 w 21600"/>
                <a:gd name="T9" fmla="*/ 1066800 h 21600"/>
                <a:gd name="T10" fmla="*/ 910583 w 21600"/>
                <a:gd name="T11" fmla="*/ 910583 h 21600"/>
                <a:gd name="T12" fmla="*/ 1066800 w 21600"/>
                <a:gd name="T13" fmla="*/ 533400 h 21600"/>
                <a:gd name="T14" fmla="*/ 910583 w 21600"/>
                <a:gd name="T15" fmla="*/ 15621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3 h 21600"/>
                <a:gd name="T26" fmla="*/ 18437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86" y="10800"/>
                  </a:moveTo>
                  <a:cubicBezTo>
                    <a:pt x="2186" y="15557"/>
                    <a:pt x="6043" y="19414"/>
                    <a:pt x="10800" y="19414"/>
                  </a:cubicBezTo>
                  <a:cubicBezTo>
                    <a:pt x="15557" y="19414"/>
                    <a:pt x="19414" y="15557"/>
                    <a:pt x="19414" y="10800"/>
                  </a:cubicBezTo>
                  <a:cubicBezTo>
                    <a:pt x="19414" y="6043"/>
                    <a:pt x="15557" y="2186"/>
                    <a:pt x="10800" y="2186"/>
                  </a:cubicBezTo>
                  <a:cubicBezTo>
                    <a:pt x="6043" y="2186"/>
                    <a:pt x="2186" y="6043"/>
                    <a:pt x="2186" y="10800"/>
                  </a:cubicBezTo>
                  <a:close/>
                </a:path>
              </a:pathLst>
            </a:custGeom>
            <a:solidFill>
              <a:srgbClr val="33CC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80" name="Oval 40"/>
            <p:cNvSpPr>
              <a:spLocks noChangeArrowheads="1"/>
            </p:cNvSpPr>
            <p:nvPr/>
          </p:nvSpPr>
          <p:spPr bwMode="auto">
            <a:xfrm>
              <a:off x="6553200" y="3952875"/>
              <a:ext cx="609600" cy="609600"/>
            </a:xfrm>
            <a:prstGeom prst="ellipse">
              <a:avLst/>
            </a:prstGeom>
            <a:solidFill>
              <a:srgbClr val="FFCC99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81" name="Oval 41"/>
            <p:cNvSpPr>
              <a:spLocks noChangeArrowheads="1"/>
            </p:cNvSpPr>
            <p:nvPr/>
          </p:nvSpPr>
          <p:spPr bwMode="auto">
            <a:xfrm>
              <a:off x="6324600" y="37242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82" name="Oval 42"/>
            <p:cNvSpPr>
              <a:spLocks noChangeArrowheads="1"/>
            </p:cNvSpPr>
            <p:nvPr/>
          </p:nvSpPr>
          <p:spPr bwMode="auto">
            <a:xfrm>
              <a:off x="6553200" y="5019675"/>
              <a:ext cx="609600" cy="60960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83" name="Oval 43"/>
            <p:cNvSpPr>
              <a:spLocks noChangeArrowheads="1"/>
            </p:cNvSpPr>
            <p:nvPr/>
          </p:nvSpPr>
          <p:spPr bwMode="auto">
            <a:xfrm>
              <a:off x="6553200" y="45624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84" name="Oval 44"/>
            <p:cNvSpPr>
              <a:spLocks noChangeArrowheads="1"/>
            </p:cNvSpPr>
            <p:nvPr/>
          </p:nvSpPr>
          <p:spPr bwMode="auto">
            <a:xfrm>
              <a:off x="6324600" y="47910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85" name="Oval 45"/>
            <p:cNvSpPr>
              <a:spLocks noChangeArrowheads="1"/>
            </p:cNvSpPr>
            <p:nvPr/>
          </p:nvSpPr>
          <p:spPr bwMode="auto">
            <a:xfrm>
              <a:off x="6781800" y="4791075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86" name="AutoShape 46"/>
            <p:cNvSpPr>
              <a:spLocks noChangeArrowheads="1"/>
            </p:cNvSpPr>
            <p:nvPr/>
          </p:nvSpPr>
          <p:spPr bwMode="auto">
            <a:xfrm>
              <a:off x="6324600" y="4791075"/>
              <a:ext cx="1066800" cy="1066800"/>
            </a:xfrm>
            <a:custGeom>
              <a:avLst/>
              <a:gdLst>
                <a:gd name="T0" fmla="*/ 533400 w 21600"/>
                <a:gd name="T1" fmla="*/ 0 h 21600"/>
                <a:gd name="T2" fmla="*/ 156217 w 21600"/>
                <a:gd name="T3" fmla="*/ 156217 h 21600"/>
                <a:gd name="T4" fmla="*/ 0 w 21600"/>
                <a:gd name="T5" fmla="*/ 533400 h 21600"/>
                <a:gd name="T6" fmla="*/ 156217 w 21600"/>
                <a:gd name="T7" fmla="*/ 910583 h 21600"/>
                <a:gd name="T8" fmla="*/ 533400 w 21600"/>
                <a:gd name="T9" fmla="*/ 1066800 h 21600"/>
                <a:gd name="T10" fmla="*/ 910583 w 21600"/>
                <a:gd name="T11" fmla="*/ 910583 h 21600"/>
                <a:gd name="T12" fmla="*/ 1066800 w 21600"/>
                <a:gd name="T13" fmla="*/ 533400 h 21600"/>
                <a:gd name="T14" fmla="*/ 910583 w 21600"/>
                <a:gd name="T15" fmla="*/ 15621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3 h 21600"/>
                <a:gd name="T26" fmla="*/ 18437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86" y="10800"/>
                  </a:moveTo>
                  <a:cubicBezTo>
                    <a:pt x="2186" y="15557"/>
                    <a:pt x="6043" y="19414"/>
                    <a:pt x="10800" y="19414"/>
                  </a:cubicBezTo>
                  <a:cubicBezTo>
                    <a:pt x="15557" y="19414"/>
                    <a:pt x="19414" y="15557"/>
                    <a:pt x="19414" y="10800"/>
                  </a:cubicBezTo>
                  <a:cubicBezTo>
                    <a:pt x="19414" y="6043"/>
                    <a:pt x="15557" y="2186"/>
                    <a:pt x="10800" y="2186"/>
                  </a:cubicBezTo>
                  <a:cubicBezTo>
                    <a:pt x="6043" y="2186"/>
                    <a:pt x="2186" y="6043"/>
                    <a:pt x="2186" y="10800"/>
                  </a:cubicBezTo>
                  <a:close/>
                </a:path>
              </a:pathLst>
            </a:custGeom>
            <a:solidFill>
              <a:srgbClr val="33CC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87" name="AutoShape 47"/>
            <p:cNvSpPr>
              <a:spLocks noChangeArrowheads="1"/>
            </p:cNvSpPr>
            <p:nvPr/>
          </p:nvSpPr>
          <p:spPr bwMode="auto">
            <a:xfrm>
              <a:off x="6324600" y="3724275"/>
              <a:ext cx="1066800" cy="1066800"/>
            </a:xfrm>
            <a:custGeom>
              <a:avLst/>
              <a:gdLst>
                <a:gd name="T0" fmla="*/ 533400 w 21600"/>
                <a:gd name="T1" fmla="*/ 0 h 21600"/>
                <a:gd name="T2" fmla="*/ 156217 w 21600"/>
                <a:gd name="T3" fmla="*/ 156217 h 21600"/>
                <a:gd name="T4" fmla="*/ 0 w 21600"/>
                <a:gd name="T5" fmla="*/ 533400 h 21600"/>
                <a:gd name="T6" fmla="*/ 156217 w 21600"/>
                <a:gd name="T7" fmla="*/ 910583 h 21600"/>
                <a:gd name="T8" fmla="*/ 533400 w 21600"/>
                <a:gd name="T9" fmla="*/ 1066800 h 21600"/>
                <a:gd name="T10" fmla="*/ 910583 w 21600"/>
                <a:gd name="T11" fmla="*/ 910583 h 21600"/>
                <a:gd name="T12" fmla="*/ 1066800 w 21600"/>
                <a:gd name="T13" fmla="*/ 533400 h 21600"/>
                <a:gd name="T14" fmla="*/ 910583 w 21600"/>
                <a:gd name="T15" fmla="*/ 15621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3 h 21600"/>
                <a:gd name="T26" fmla="*/ 18437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86" y="10800"/>
                  </a:moveTo>
                  <a:cubicBezTo>
                    <a:pt x="2186" y="15557"/>
                    <a:pt x="6043" y="19414"/>
                    <a:pt x="10800" y="19414"/>
                  </a:cubicBezTo>
                  <a:cubicBezTo>
                    <a:pt x="15557" y="19414"/>
                    <a:pt x="19414" y="15557"/>
                    <a:pt x="19414" y="10800"/>
                  </a:cubicBezTo>
                  <a:cubicBezTo>
                    <a:pt x="19414" y="6043"/>
                    <a:pt x="15557" y="2186"/>
                    <a:pt x="10800" y="2186"/>
                  </a:cubicBezTo>
                  <a:cubicBezTo>
                    <a:pt x="6043" y="2186"/>
                    <a:pt x="2186" y="6043"/>
                    <a:pt x="2186" y="10800"/>
                  </a:cubicBezTo>
                  <a:close/>
                </a:path>
              </a:pathLst>
            </a:custGeom>
            <a:solidFill>
              <a:srgbClr val="33CC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89356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90"/>
          <p:cNvGrpSpPr/>
          <p:nvPr/>
        </p:nvGrpSpPr>
        <p:grpSpPr>
          <a:xfrm>
            <a:off x="457200" y="4724400"/>
            <a:ext cx="1066800" cy="838200"/>
            <a:chOff x="2667000" y="4343400"/>
            <a:chExt cx="1066800" cy="838200"/>
          </a:xfrm>
        </p:grpSpPr>
        <p:sp>
          <p:nvSpPr>
            <p:cNvPr id="92" name="Oval 8"/>
            <p:cNvSpPr>
              <a:spLocks noChangeArrowheads="1"/>
            </p:cNvSpPr>
            <p:nvPr/>
          </p:nvSpPr>
          <p:spPr bwMode="auto">
            <a:xfrm>
              <a:off x="2895600" y="4343400"/>
              <a:ext cx="609600" cy="609600"/>
            </a:xfrm>
            <a:prstGeom prst="ellipse">
              <a:avLst/>
            </a:prstGeom>
            <a:solidFill>
              <a:srgbClr val="CC99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93" name="Oval 12"/>
            <p:cNvSpPr>
              <a:spLocks noChangeArrowheads="1"/>
            </p:cNvSpPr>
            <p:nvPr/>
          </p:nvSpPr>
          <p:spPr bwMode="auto">
            <a:xfrm>
              <a:off x="2667000" y="4572000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94" name="Oval 13"/>
            <p:cNvSpPr>
              <a:spLocks noChangeArrowheads="1"/>
            </p:cNvSpPr>
            <p:nvPr/>
          </p:nvSpPr>
          <p:spPr bwMode="auto">
            <a:xfrm>
              <a:off x="3124200" y="4572000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5" name="Group 94"/>
          <p:cNvGrpSpPr/>
          <p:nvPr/>
        </p:nvGrpSpPr>
        <p:grpSpPr>
          <a:xfrm>
            <a:off x="457200" y="5257800"/>
            <a:ext cx="838200" cy="838200"/>
            <a:chOff x="4648200" y="4419600"/>
            <a:chExt cx="838200" cy="838200"/>
          </a:xfrm>
        </p:grpSpPr>
        <p:sp>
          <p:nvSpPr>
            <p:cNvPr id="96" name="Oval 19"/>
            <p:cNvSpPr>
              <a:spLocks noChangeArrowheads="1"/>
            </p:cNvSpPr>
            <p:nvPr/>
          </p:nvSpPr>
          <p:spPr bwMode="auto">
            <a:xfrm>
              <a:off x="4876800" y="4419600"/>
              <a:ext cx="609600" cy="609600"/>
            </a:xfrm>
            <a:prstGeom prst="ellipse">
              <a:avLst/>
            </a:prstGeom>
            <a:solidFill>
              <a:srgbClr val="CC99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97" name="Oval 20"/>
            <p:cNvSpPr>
              <a:spLocks noChangeArrowheads="1"/>
            </p:cNvSpPr>
            <p:nvPr/>
          </p:nvSpPr>
          <p:spPr bwMode="auto">
            <a:xfrm>
              <a:off x="4648200" y="4648200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Group 73"/>
          <p:cNvGrpSpPr/>
          <p:nvPr/>
        </p:nvGrpSpPr>
        <p:grpSpPr>
          <a:xfrm>
            <a:off x="533400" y="3276600"/>
            <a:ext cx="990600" cy="838200"/>
            <a:chOff x="2743200" y="3124200"/>
            <a:chExt cx="990600" cy="838200"/>
          </a:xfrm>
        </p:grpSpPr>
        <p:sp>
          <p:nvSpPr>
            <p:cNvPr id="88" name="Oval 7"/>
            <p:cNvSpPr>
              <a:spLocks noChangeArrowheads="1"/>
            </p:cNvSpPr>
            <p:nvPr/>
          </p:nvSpPr>
          <p:spPr bwMode="auto">
            <a:xfrm>
              <a:off x="2895600" y="3352800"/>
              <a:ext cx="609600" cy="60960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89" name="Oval 10"/>
            <p:cNvSpPr>
              <a:spLocks noChangeArrowheads="1"/>
            </p:cNvSpPr>
            <p:nvPr/>
          </p:nvSpPr>
          <p:spPr bwMode="auto">
            <a:xfrm>
              <a:off x="2743200" y="3124200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90" name="Oval 11"/>
            <p:cNvSpPr>
              <a:spLocks noChangeArrowheads="1"/>
            </p:cNvSpPr>
            <p:nvPr/>
          </p:nvSpPr>
          <p:spPr bwMode="auto">
            <a:xfrm>
              <a:off x="3124200" y="3124200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Group 103"/>
          <p:cNvGrpSpPr/>
          <p:nvPr/>
        </p:nvGrpSpPr>
        <p:grpSpPr>
          <a:xfrm>
            <a:off x="457200" y="2590800"/>
            <a:ext cx="1066800" cy="990600"/>
            <a:chOff x="4648200" y="2971800"/>
            <a:chExt cx="1066800" cy="990600"/>
          </a:xfrm>
        </p:grpSpPr>
        <p:sp>
          <p:nvSpPr>
            <p:cNvPr id="105" name="Oval 25"/>
            <p:cNvSpPr>
              <a:spLocks noChangeArrowheads="1"/>
            </p:cNvSpPr>
            <p:nvPr/>
          </p:nvSpPr>
          <p:spPr bwMode="auto">
            <a:xfrm>
              <a:off x="4876800" y="3352800"/>
              <a:ext cx="609600" cy="60960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06" name="Oval 26"/>
            <p:cNvSpPr>
              <a:spLocks noChangeArrowheads="1"/>
            </p:cNvSpPr>
            <p:nvPr/>
          </p:nvSpPr>
          <p:spPr bwMode="auto">
            <a:xfrm>
              <a:off x="4876800" y="2971800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07" name="Oval 27"/>
            <p:cNvSpPr>
              <a:spLocks noChangeArrowheads="1"/>
            </p:cNvSpPr>
            <p:nvPr/>
          </p:nvSpPr>
          <p:spPr bwMode="auto">
            <a:xfrm>
              <a:off x="4648200" y="3124200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08" name="Oval 28"/>
            <p:cNvSpPr>
              <a:spLocks noChangeArrowheads="1"/>
            </p:cNvSpPr>
            <p:nvPr/>
          </p:nvSpPr>
          <p:spPr bwMode="auto">
            <a:xfrm>
              <a:off x="5105400" y="3124200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Group 97"/>
          <p:cNvGrpSpPr/>
          <p:nvPr/>
        </p:nvGrpSpPr>
        <p:grpSpPr>
          <a:xfrm>
            <a:off x="228600" y="1981200"/>
            <a:ext cx="1219200" cy="914400"/>
            <a:chOff x="4419600" y="1981200"/>
            <a:chExt cx="1219200" cy="914400"/>
          </a:xfrm>
        </p:grpSpPr>
        <p:sp>
          <p:nvSpPr>
            <p:cNvPr id="99" name="Oval 17"/>
            <p:cNvSpPr>
              <a:spLocks noChangeArrowheads="1"/>
            </p:cNvSpPr>
            <p:nvPr/>
          </p:nvSpPr>
          <p:spPr bwMode="auto">
            <a:xfrm>
              <a:off x="4648200" y="1981200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00" name="Oval 18"/>
            <p:cNvSpPr>
              <a:spLocks noChangeArrowheads="1"/>
            </p:cNvSpPr>
            <p:nvPr/>
          </p:nvSpPr>
          <p:spPr bwMode="auto">
            <a:xfrm>
              <a:off x="5029200" y="1981200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01" name="Oval 22"/>
            <p:cNvSpPr>
              <a:spLocks noChangeArrowheads="1"/>
            </p:cNvSpPr>
            <p:nvPr/>
          </p:nvSpPr>
          <p:spPr bwMode="auto">
            <a:xfrm>
              <a:off x="4876800" y="2286000"/>
              <a:ext cx="609600" cy="609600"/>
            </a:xfrm>
            <a:prstGeom prst="ellipse">
              <a:avLst/>
            </a:prstGeom>
            <a:solidFill>
              <a:srgbClr val="FFCC99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02" name="Oval 23"/>
            <p:cNvSpPr>
              <a:spLocks noChangeArrowheads="1"/>
            </p:cNvSpPr>
            <p:nvPr/>
          </p:nvSpPr>
          <p:spPr bwMode="auto">
            <a:xfrm>
              <a:off x="4648200" y="2057400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03" name="Oval 24"/>
            <p:cNvSpPr>
              <a:spLocks noChangeArrowheads="1"/>
            </p:cNvSpPr>
            <p:nvPr/>
          </p:nvSpPr>
          <p:spPr bwMode="auto">
            <a:xfrm>
              <a:off x="4419600" y="2286000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9859" y="0"/>
            <a:ext cx="5791200" cy="1143000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Constituent Selection Process </a:t>
            </a:r>
            <a:br>
              <a:rPr lang="en-US" dirty="0" smtClean="0"/>
            </a:br>
            <a:r>
              <a:rPr lang="en-US" dirty="0" smtClean="0"/>
              <a:t>Final Selection Comparison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idx="1"/>
          </p:nvPr>
        </p:nvSpPr>
        <p:spPr>
          <a:xfrm>
            <a:off x="914400" y="1219200"/>
            <a:ext cx="7315200" cy="45720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Single Ticket Buyers</a:t>
            </a:r>
          </a:p>
          <a:p>
            <a:pPr lvl="1"/>
            <a:r>
              <a:rPr lang="en-US" dirty="0" smtClean="0"/>
              <a:t>2500 (52%)</a:t>
            </a:r>
          </a:p>
          <a:p>
            <a:pPr lvl="1"/>
            <a:r>
              <a:rPr lang="en-US" dirty="0" smtClean="0"/>
              <a:t>1700 (35%)</a:t>
            </a:r>
          </a:p>
          <a:p>
            <a:r>
              <a:rPr lang="en-US" dirty="0" smtClean="0"/>
              <a:t>Lapsed Subscribers</a:t>
            </a:r>
          </a:p>
          <a:p>
            <a:pPr lvl="1"/>
            <a:r>
              <a:rPr lang="en-US" dirty="0" smtClean="0"/>
              <a:t>1400 (29%)</a:t>
            </a:r>
          </a:p>
          <a:p>
            <a:pPr lvl="1"/>
            <a:r>
              <a:rPr lang="en-US" dirty="0" smtClean="0"/>
              <a:t>950   (20%)</a:t>
            </a:r>
          </a:p>
          <a:p>
            <a:r>
              <a:rPr lang="en-US" dirty="0" smtClean="0"/>
              <a:t>Local Metropolitan Area</a:t>
            </a:r>
          </a:p>
          <a:p>
            <a:pPr lvl="1"/>
            <a:r>
              <a:rPr lang="en-US" dirty="0" smtClean="0"/>
              <a:t>900   (19%)</a:t>
            </a:r>
          </a:p>
          <a:p>
            <a:pPr lvl="1"/>
            <a:r>
              <a:rPr lang="en-US" dirty="0" smtClean="0"/>
              <a:t>2150 (45%)</a:t>
            </a:r>
            <a:endParaRPr lang="en-US" dirty="0"/>
          </a:p>
        </p:txBody>
      </p:sp>
      <p:grpSp>
        <p:nvGrpSpPr>
          <p:cNvPr id="9" name="Group 45"/>
          <p:cNvGrpSpPr/>
          <p:nvPr/>
        </p:nvGrpSpPr>
        <p:grpSpPr>
          <a:xfrm>
            <a:off x="381000" y="1600200"/>
            <a:ext cx="990600" cy="609600"/>
            <a:chOff x="2514600" y="2286000"/>
            <a:chExt cx="990600" cy="609600"/>
          </a:xfrm>
        </p:grpSpPr>
        <p:sp>
          <p:nvSpPr>
            <p:cNvPr id="48" name="Oval 6"/>
            <p:cNvSpPr>
              <a:spLocks noChangeArrowheads="1"/>
            </p:cNvSpPr>
            <p:nvPr/>
          </p:nvSpPr>
          <p:spPr bwMode="auto">
            <a:xfrm>
              <a:off x="2895600" y="2286000"/>
              <a:ext cx="609600" cy="609600"/>
            </a:xfrm>
            <a:prstGeom prst="ellipse">
              <a:avLst/>
            </a:prstGeom>
            <a:solidFill>
              <a:srgbClr val="FFCC99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62" name="Oval 9"/>
            <p:cNvSpPr>
              <a:spLocks noChangeArrowheads="1"/>
            </p:cNvSpPr>
            <p:nvPr/>
          </p:nvSpPr>
          <p:spPr bwMode="auto">
            <a:xfrm>
              <a:off x="2514600" y="2286000"/>
              <a:ext cx="609600" cy="6096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7396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sz="3200" dirty="0" smtClean="0"/>
              <a:t>Automatic Promotion Example</a:t>
            </a:r>
            <a:endParaRPr lang="en-US" sz="3200" dirty="0" smtClean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600200"/>
            <a:ext cx="7772400" cy="43434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We are going to be sending out a segmented renewal and acquisition mailing for a CYO subscription season in an effort to evaluate which segments are viable.  </a:t>
            </a:r>
          </a:p>
          <a:p>
            <a:pPr eaLnBrk="1" hangingPunct="1">
              <a:buFont typeface="Wingdings" pitchFamily="2" charset="2"/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6570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sz="3200" dirty="0" smtClean="0"/>
              <a:t>Desired Results</a:t>
            </a:r>
            <a:endParaRPr lang="en-US" sz="3200" dirty="0" smtClean="0"/>
          </a:p>
        </p:txBody>
      </p:sp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A segmented list to track response to the mailing.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Randomly selected test segments for mixed media. 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Tracking response vs. cost for each segment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Assignment of different appeal details for test segments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7049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sz="3200" dirty="0" smtClean="0"/>
              <a:t>Why Use Extractions for this Example?</a:t>
            </a:r>
            <a:endParaRPr lang="en-US" sz="3200" dirty="0" smtClean="0"/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905000"/>
            <a:ext cx="7924800" cy="4419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sz="2800" dirty="0" smtClean="0"/>
              <a:t>% random selection and download for generating test segments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sz="2800" dirty="0" smtClean="0"/>
              <a:t> Using source details at the Segment level allows segments within the same extraction to have different features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sz="2800" dirty="0" smtClean="0"/>
              <a:t> Ability to analyse and re-order Segments prior to selection allows for finer tuning of the segmentation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45940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52400"/>
            <a:ext cx="8305800" cy="1524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AU" sz="3200" dirty="0" smtClean="0"/>
              <a:t>This Example Uses</a:t>
            </a:r>
            <a:br>
              <a:rPr lang="en-AU" sz="3200" dirty="0" smtClean="0"/>
            </a:br>
            <a:r>
              <a:rPr lang="en-AU" sz="3200" dirty="0" smtClean="0"/>
              <a:t>Random Selection and </a:t>
            </a:r>
            <a:br>
              <a:rPr lang="en-AU" sz="3200" dirty="0" smtClean="0"/>
            </a:br>
            <a:r>
              <a:rPr lang="en-AU" sz="3200" dirty="0" smtClean="0"/>
              <a:t>Random Extraction</a:t>
            </a:r>
            <a:endParaRPr lang="en-US" sz="3200" dirty="0" smtClean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2057400"/>
            <a:ext cx="7543800" cy="39624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b="1" dirty="0" smtClean="0">
                <a:solidFill>
                  <a:srgbClr val="990000"/>
                </a:solidFill>
              </a:rPr>
              <a:t> </a:t>
            </a:r>
            <a:r>
              <a:rPr lang="en-AU" b="1" dirty="0" smtClean="0">
                <a:solidFill>
                  <a:srgbClr val="F15740"/>
                </a:solidFill>
              </a:rPr>
              <a:t>Random Select %</a:t>
            </a:r>
            <a:r>
              <a:rPr lang="en-AU" dirty="0" smtClean="0">
                <a:solidFill>
                  <a:srgbClr val="F15740"/>
                </a:solidFill>
              </a:rPr>
              <a:t> </a:t>
            </a:r>
            <a:r>
              <a:rPr lang="en-AU" dirty="0" smtClean="0"/>
              <a:t>- Selecting a random percentage of constituents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b="1" dirty="0" smtClean="0">
                <a:solidFill>
                  <a:srgbClr val="990000"/>
                </a:solidFill>
              </a:rPr>
              <a:t> </a:t>
            </a:r>
            <a:r>
              <a:rPr lang="en-AU" dirty="0" smtClean="0">
                <a:solidFill>
                  <a:srgbClr val="F15740"/>
                </a:solidFill>
              </a:rPr>
              <a:t>Random Extract % </a:t>
            </a:r>
            <a:r>
              <a:rPr lang="en-AU" dirty="0" smtClean="0"/>
              <a:t>- Downloading a random percentage of constituents</a:t>
            </a:r>
          </a:p>
          <a:p>
            <a:pPr eaLnBrk="1" hangingPunct="1">
              <a:buFont typeface="Wingdings" pitchFamily="2" charset="2"/>
              <a:buNone/>
            </a:pPr>
            <a:endParaRPr lang="en-US" dirty="0" smtClean="0"/>
          </a:p>
        </p:txBody>
      </p:sp>
      <p:sp>
        <p:nvSpPr>
          <p:cNvPr id="77828" name="Text Box 9"/>
          <p:cNvSpPr txBox="1">
            <a:spLocks noChangeArrowheads="1"/>
          </p:cNvSpPr>
          <p:nvPr/>
        </p:nvSpPr>
        <p:spPr bwMode="auto">
          <a:xfrm>
            <a:off x="304800" y="6096000"/>
            <a:ext cx="701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AU" sz="2400" dirty="0">
                <a:solidFill>
                  <a:srgbClr val="990000"/>
                </a:solidFill>
              </a:rPr>
              <a:t>The Power of Segmentation</a:t>
            </a:r>
            <a:endParaRPr lang="en-US" sz="2400" dirty="0">
              <a:solidFill>
                <a:srgbClr val="990000"/>
              </a:solidFill>
            </a:endParaRPr>
          </a:p>
        </p:txBody>
      </p:sp>
      <p:pic>
        <p:nvPicPr>
          <p:cNvPr id="77829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18025"/>
            <a:ext cx="9144000" cy="2339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9810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sz="3200" dirty="0" smtClean="0"/>
              <a:t>Random Select %</a:t>
            </a:r>
            <a:endParaRPr lang="en-US" sz="3200" dirty="0" smtClean="0"/>
          </a:p>
        </p:txBody>
      </p:sp>
      <p:sp>
        <p:nvSpPr>
          <p:cNvPr id="7885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752600"/>
            <a:ext cx="7848600" cy="40386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Allows selection of a random percent of selectable accounts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Accounts which are suppressed are not considered in the calculation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Reflected in the Count Report</a:t>
            </a:r>
          </a:p>
          <a:p>
            <a:pPr eaLnBrk="1" hangingPunct="1">
              <a:buFont typeface="Wingdings" pitchFamily="2" charset="2"/>
              <a:buNone/>
            </a:pPr>
            <a:endParaRPr lang="en-US" dirty="0" smtClean="0"/>
          </a:p>
        </p:txBody>
      </p:sp>
      <p:pic>
        <p:nvPicPr>
          <p:cNvPr id="78852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95800"/>
            <a:ext cx="9144000" cy="13319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6195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sz="3200" dirty="0" smtClean="0"/>
              <a:t>Random Extract %</a:t>
            </a:r>
            <a:endParaRPr lang="en-US" sz="3200" dirty="0" smtClean="0"/>
          </a:p>
        </p:txBody>
      </p:sp>
      <p:sp>
        <p:nvSpPr>
          <p:cNvPr id="79875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676400"/>
            <a:ext cx="7924800" cy="37338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Allows download of a random percent of selected accounts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Similar to the “maximum to download” field – will only include a portion of selected constituents in the output file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Count report reflects the total available not the total to be downloaded</a:t>
            </a:r>
            <a:endParaRPr lang="en-US" dirty="0" smtClean="0"/>
          </a:p>
        </p:txBody>
      </p:sp>
      <p:pic>
        <p:nvPicPr>
          <p:cNvPr id="79876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105400"/>
            <a:ext cx="9144000" cy="12080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503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sz="3200" dirty="0" smtClean="0"/>
              <a:t>Suppressions</a:t>
            </a:r>
            <a:endParaRPr lang="en-US" sz="3200" dirty="0" smtClean="0"/>
          </a:p>
        </p:txBody>
      </p:sp>
      <p:sp>
        <p:nvSpPr>
          <p:cNvPr id="808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Standard Suppressions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Inactive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Do Not Mail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Media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Renewal exception attribute </a:t>
            </a:r>
            <a:endParaRPr lang="en-US" dirty="0" smtClean="0"/>
          </a:p>
        </p:txBody>
      </p:sp>
      <p:pic>
        <p:nvPicPr>
          <p:cNvPr id="8090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4572000"/>
            <a:ext cx="8839200" cy="358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323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533400"/>
            <a:ext cx="8305800" cy="533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AU" sz="3200" dirty="0" smtClean="0"/>
              <a:t>Selections for Standard Brochure</a:t>
            </a:r>
            <a:endParaRPr lang="en-US" sz="3200" dirty="0" smtClean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295400"/>
            <a:ext cx="8686800" cy="54102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Renewals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Full Play Package Subs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endParaRPr lang="en-AU" dirty="0" smtClean="0"/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endParaRPr lang="en-AU" dirty="0" smtClean="0"/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Partial Play Package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endParaRPr lang="en-AU" dirty="0" smtClean="0"/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endParaRPr lang="en-AU" dirty="0" smtClean="0"/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Mini Package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endParaRPr lang="en-AU" dirty="0" smtClean="0"/>
          </a:p>
          <a:p>
            <a:pPr eaLnBrk="1" hangingPunct="1">
              <a:buClr>
                <a:schemeClr val="tx1"/>
              </a:buClr>
              <a:buFont typeface="Wingdings" pitchFamily="2" charset="2"/>
              <a:buNone/>
            </a:pPr>
            <a:endParaRPr lang="en-US" dirty="0" smtClean="0"/>
          </a:p>
        </p:txBody>
      </p:sp>
      <p:pic>
        <p:nvPicPr>
          <p:cNvPr id="819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286000"/>
            <a:ext cx="883920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8192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3733800"/>
            <a:ext cx="883920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8192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5181600"/>
            <a:ext cx="883920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5809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305800" cy="533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AU" sz="3200" dirty="0" smtClean="0"/>
              <a:t>Selections for Standard Brochure</a:t>
            </a:r>
            <a:endParaRPr lang="en-US" sz="3200" dirty="0" smtClean="0"/>
          </a:p>
        </p:txBody>
      </p:sp>
      <p:sp>
        <p:nvSpPr>
          <p:cNvPr id="829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762000"/>
            <a:ext cx="8686800" cy="5334000"/>
          </a:xfrm>
        </p:spPr>
        <p:txBody>
          <a:bodyPr/>
          <a:lstStyle/>
          <a:p>
            <a:pPr lvl="1" eaLnBrk="1" hangingPunct="1">
              <a:buClr>
                <a:schemeClr val="tx1"/>
              </a:buClr>
              <a:buFont typeface="Wingdings" pitchFamily="2" charset="2"/>
              <a:buNone/>
            </a:pPr>
            <a:endParaRPr lang="en-AU" dirty="0" smtClean="0"/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Subscriber Partners for Renewing Subscribers </a:t>
            </a:r>
            <a:endParaRPr lang="en-US" dirty="0" smtClean="0"/>
          </a:p>
        </p:txBody>
      </p:sp>
      <p:pic>
        <p:nvPicPr>
          <p:cNvPr id="82949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981200"/>
            <a:ext cx="8839200" cy="2886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8810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915400" cy="4572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AU" sz="3200" dirty="0" smtClean="0"/>
              <a:t>Selections for Standard Brochure</a:t>
            </a:r>
            <a:endParaRPr lang="en-US" sz="3200" dirty="0" smtClean="0"/>
          </a:p>
        </p:txBody>
      </p:sp>
      <p:sp>
        <p:nvSpPr>
          <p:cNvPr id="83971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685800"/>
            <a:ext cx="8305800" cy="55626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Reinstatement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2 and 3 year Lapsed Subscribers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endParaRPr lang="en-AU" dirty="0" smtClean="0"/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endParaRPr lang="en-AU" sz="800" dirty="0" smtClean="0"/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4 and 5 year Lapsed Subscribers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endParaRPr lang="en-AU" dirty="0" smtClean="0"/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endParaRPr lang="en-AU" sz="800" dirty="0" smtClean="0"/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Lapsed Subscriber Partners</a:t>
            </a:r>
            <a:endParaRPr lang="en-US" dirty="0" smtClean="0"/>
          </a:p>
        </p:txBody>
      </p:sp>
      <p:pic>
        <p:nvPicPr>
          <p:cNvPr id="8397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676400"/>
            <a:ext cx="883920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83973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2971800"/>
            <a:ext cx="8839200" cy="6334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83974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4142792"/>
            <a:ext cx="8839200" cy="27914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2327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1143000"/>
          </a:xfrm>
        </p:spPr>
        <p:txBody>
          <a:bodyPr/>
          <a:lstStyle/>
          <a:p>
            <a:r>
              <a:rPr lang="en-AU" sz="3200" dirty="0" smtClean="0"/>
              <a:t>Random </a:t>
            </a:r>
            <a:r>
              <a:rPr lang="en-AU" dirty="0" smtClean="0"/>
              <a:t>Selection Test </a:t>
            </a:r>
            <a:r>
              <a:rPr lang="en-AU" sz="3200" dirty="0" smtClean="0"/>
              <a:t>Segment –Ticket Buyers</a:t>
            </a:r>
            <a:endParaRPr lang="en-US" sz="3200" dirty="0" smtClean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idx="1"/>
          </p:nvPr>
        </p:nvSpPr>
        <p:spPr>
          <a:xfrm>
            <a:off x="0" y="1524000"/>
            <a:ext cx="9144000" cy="48768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Acquisition: multi-year ticket buyers in last 3 years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endParaRPr lang="en-AU" dirty="0" smtClean="0"/>
          </a:p>
          <a:p>
            <a:pPr eaLnBrk="1" hangingPunct="1">
              <a:buClr>
                <a:schemeClr val="tx1"/>
              </a:buClr>
              <a:buNone/>
            </a:pPr>
            <a:endParaRPr lang="en-AU" dirty="0" smtClean="0"/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50% will receive an e-brochure</a:t>
            </a:r>
          </a:p>
          <a:p>
            <a:pPr lvl="2"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1</a:t>
            </a:r>
            <a:r>
              <a:rPr lang="en-AU" baseline="30000" dirty="0" smtClean="0"/>
              <a:t>st</a:t>
            </a:r>
            <a:r>
              <a:rPr lang="en-AU" dirty="0" smtClean="0"/>
              <a:t> segment has Random Select % of 50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50% will receive the subscription brochure</a:t>
            </a:r>
          </a:p>
          <a:p>
            <a:pPr lvl="2"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US" dirty="0" smtClean="0"/>
              <a:t> 2</a:t>
            </a:r>
            <a:r>
              <a:rPr lang="en-US" baseline="30000" dirty="0" smtClean="0"/>
              <a:t>nd</a:t>
            </a:r>
            <a:r>
              <a:rPr lang="en-US" dirty="0" smtClean="0"/>
              <a:t> segment has Random Select % of 0</a:t>
            </a:r>
          </a:p>
        </p:txBody>
      </p:sp>
      <p:sp>
        <p:nvSpPr>
          <p:cNvPr id="84996" name="Text Box 5"/>
          <p:cNvSpPr txBox="1">
            <a:spLocks noChangeArrowheads="1"/>
          </p:cNvSpPr>
          <p:nvPr/>
        </p:nvSpPr>
        <p:spPr bwMode="auto">
          <a:xfrm>
            <a:off x="304800" y="6096000"/>
            <a:ext cx="701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AU" sz="2400" dirty="0">
                <a:solidFill>
                  <a:srgbClr val="990000"/>
                </a:solidFill>
              </a:rPr>
              <a:t>The Power of Segmentation</a:t>
            </a:r>
            <a:endParaRPr lang="en-US" sz="2400" dirty="0">
              <a:solidFill>
                <a:srgbClr val="990000"/>
              </a:solidFill>
            </a:endParaRPr>
          </a:p>
        </p:txBody>
      </p:sp>
      <p:pic>
        <p:nvPicPr>
          <p:cNvPr id="8499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057400"/>
            <a:ext cx="8839200" cy="1006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8499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75250"/>
            <a:ext cx="9144000" cy="1682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2173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915400" cy="1143000"/>
          </a:xfrm>
        </p:spPr>
        <p:txBody>
          <a:bodyPr/>
          <a:lstStyle/>
          <a:p>
            <a:r>
              <a:rPr lang="en-AU" sz="3200" dirty="0" smtClean="0"/>
              <a:t>Random </a:t>
            </a:r>
            <a:r>
              <a:rPr lang="en-AU" dirty="0" smtClean="0"/>
              <a:t>Selection Test </a:t>
            </a:r>
            <a:r>
              <a:rPr lang="en-AU" sz="3200" dirty="0" smtClean="0"/>
              <a:t>Segment - Members</a:t>
            </a:r>
            <a:endParaRPr lang="en-US" sz="3200" dirty="0" smtClean="0"/>
          </a:p>
        </p:txBody>
      </p:sp>
      <p:sp>
        <p:nvSpPr>
          <p:cNvPr id="86019" name="Rectangle 3"/>
          <p:cNvSpPr>
            <a:spLocks noGrp="1" noChangeArrowheads="1"/>
          </p:cNvSpPr>
          <p:nvPr>
            <p:ph idx="1"/>
          </p:nvPr>
        </p:nvSpPr>
        <p:spPr>
          <a:xfrm>
            <a:off x="0" y="1143000"/>
            <a:ext cx="9144000" cy="5410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Acquisition: Renewing Members in the last 3 years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endParaRPr lang="en-AU" dirty="0" smtClean="0"/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endParaRPr lang="en-AU" sz="100" dirty="0" smtClean="0"/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1/3 will receive an e-brochure</a:t>
            </a:r>
          </a:p>
          <a:p>
            <a:pPr lvl="2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1</a:t>
            </a:r>
            <a:r>
              <a:rPr lang="en-AU" baseline="30000" dirty="0" smtClean="0"/>
              <a:t>st</a:t>
            </a:r>
            <a:r>
              <a:rPr lang="en-AU" dirty="0" smtClean="0"/>
              <a:t> segment (33%) 1/3 of initial selection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1/3 will receive the subscription brochure</a:t>
            </a:r>
          </a:p>
          <a:p>
            <a:pPr lvl="2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2</a:t>
            </a:r>
            <a:r>
              <a:rPr lang="en-AU" baseline="30000" dirty="0" smtClean="0"/>
              <a:t>nd</a:t>
            </a:r>
            <a:r>
              <a:rPr lang="en-AU" dirty="0" smtClean="0"/>
              <a:t> segment (50%) ½ of available constituents; less 1/3 selected in 1</a:t>
            </a:r>
            <a:r>
              <a:rPr lang="en-AU" baseline="30000" dirty="0" smtClean="0"/>
              <a:t>st</a:t>
            </a:r>
            <a:r>
              <a:rPr lang="en-AU" dirty="0" smtClean="0"/>
              <a:t> segment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1/3 will receive a personalized letter and brochure</a:t>
            </a:r>
          </a:p>
          <a:p>
            <a:pPr lvl="2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US" dirty="0" smtClean="0"/>
              <a:t> 3</a:t>
            </a:r>
            <a:r>
              <a:rPr lang="en-US" baseline="30000" dirty="0" smtClean="0"/>
              <a:t>rd</a:t>
            </a:r>
            <a:r>
              <a:rPr lang="en-US" dirty="0" smtClean="0"/>
              <a:t> segment (0%) remainder of available constituents; 1/3 the original total</a:t>
            </a:r>
          </a:p>
        </p:txBody>
      </p:sp>
      <p:sp>
        <p:nvSpPr>
          <p:cNvPr id="86020" name="Text Box 5"/>
          <p:cNvSpPr txBox="1">
            <a:spLocks noChangeArrowheads="1"/>
          </p:cNvSpPr>
          <p:nvPr/>
        </p:nvSpPr>
        <p:spPr bwMode="auto">
          <a:xfrm>
            <a:off x="304800" y="6096000"/>
            <a:ext cx="701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AU" sz="2400" dirty="0">
                <a:solidFill>
                  <a:srgbClr val="990000"/>
                </a:solidFill>
              </a:rPr>
              <a:t>The Power of Segmentation</a:t>
            </a:r>
            <a:endParaRPr lang="en-US" sz="2400" dirty="0">
              <a:solidFill>
                <a:srgbClr val="990000"/>
              </a:solidFill>
            </a:endParaRPr>
          </a:p>
        </p:txBody>
      </p:sp>
      <p:pic>
        <p:nvPicPr>
          <p:cNvPr id="86021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00200"/>
            <a:ext cx="9144000" cy="6651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86022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414963"/>
            <a:ext cx="9144000" cy="14430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1292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-76200"/>
            <a:ext cx="8305800" cy="609600"/>
          </a:xfrm>
        </p:spPr>
        <p:txBody>
          <a:bodyPr>
            <a:normAutofit fontScale="90000"/>
          </a:bodyPr>
          <a:lstStyle/>
          <a:p>
            <a:r>
              <a:rPr lang="en-AU" sz="3200" dirty="0" smtClean="0"/>
              <a:t>Random </a:t>
            </a:r>
            <a:r>
              <a:rPr lang="en-AU" dirty="0" smtClean="0"/>
              <a:t>Extraction Test</a:t>
            </a:r>
            <a:endParaRPr lang="en-US" sz="3200" dirty="0" smtClean="0"/>
          </a:p>
        </p:txBody>
      </p:sp>
      <p:sp>
        <p:nvSpPr>
          <p:cNvPr id="87043" name="Rectangle 3"/>
          <p:cNvSpPr>
            <a:spLocks noGrp="1" noChangeArrowheads="1"/>
          </p:cNvSpPr>
          <p:nvPr>
            <p:ph idx="1"/>
          </p:nvPr>
        </p:nvSpPr>
        <p:spPr>
          <a:xfrm>
            <a:off x="0" y="533400"/>
            <a:ext cx="9144000" cy="55626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Acquisition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Download 50% of constituents who requested Information in the last 3 years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endParaRPr lang="en-AU" dirty="0" smtClean="0"/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endParaRPr lang="en-AU" dirty="0" smtClean="0"/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endParaRPr lang="en-AU" dirty="0" smtClean="0"/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endParaRPr lang="en-AU" dirty="0" smtClean="0"/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Download 50% of single ticket buyers in the last 3 years</a:t>
            </a:r>
          </a:p>
        </p:txBody>
      </p:sp>
      <p:sp>
        <p:nvSpPr>
          <p:cNvPr id="87044" name="Text Box 5"/>
          <p:cNvSpPr txBox="1">
            <a:spLocks noChangeArrowheads="1"/>
          </p:cNvSpPr>
          <p:nvPr/>
        </p:nvSpPr>
        <p:spPr bwMode="auto">
          <a:xfrm>
            <a:off x="304800" y="6096000"/>
            <a:ext cx="701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AU" sz="2400" dirty="0">
                <a:solidFill>
                  <a:srgbClr val="990000"/>
                </a:solidFill>
              </a:rPr>
              <a:t>The Power of Segmentation</a:t>
            </a:r>
            <a:endParaRPr lang="en-US" sz="2400" dirty="0">
              <a:solidFill>
                <a:srgbClr val="990000"/>
              </a:solidFill>
            </a:endParaRPr>
          </a:p>
        </p:txBody>
      </p:sp>
      <p:pic>
        <p:nvPicPr>
          <p:cNvPr id="87045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95800"/>
            <a:ext cx="9144000" cy="20335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87046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905000"/>
            <a:ext cx="9144000" cy="18256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4980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sz="3200" dirty="0" smtClean="0"/>
              <a:t>Check the order</a:t>
            </a:r>
            <a:endParaRPr lang="en-US" sz="3200" dirty="0" smtClean="0"/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Use count reports and suppression report to test the order of the segments 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Adjust select priority to update Segment order</a:t>
            </a:r>
          </a:p>
        </p:txBody>
      </p:sp>
    </p:spTree>
    <p:extLst>
      <p:ext uri="{BB962C8B-B14F-4D97-AF65-F5344CB8AC3E}">
        <p14:creationId xmlns:p14="http://schemas.microsoft.com/office/powerpoint/2010/main" val="291728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sz="3200" dirty="0" smtClean="0"/>
              <a:t>Extract Constituents</a:t>
            </a:r>
            <a:endParaRPr lang="en-US" sz="3200" dirty="0" smtClean="0"/>
          </a:p>
        </p:txBody>
      </p:sp>
      <p:sp>
        <p:nvSpPr>
          <p:cNvPr id="890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Promote Segments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Use Output Set to include data for suggested contribution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Include source code on response mechanism for ease of tracking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Setup promotion codes for the web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5290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Bonus time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Using Criteria Selection and Manual Edit to get desired results</a:t>
            </a:r>
          </a:p>
          <a:p>
            <a:r>
              <a:rPr lang="en-US" dirty="0" smtClean="0"/>
              <a:t>Tracking success of segments using reports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577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6324600" cy="1219200"/>
          </a:xfrm>
          <a:solidFill>
            <a:schemeClr val="bg1"/>
          </a:solidFill>
        </p:spPr>
        <p:txBody>
          <a:bodyPr>
            <a:normAutofit/>
          </a:bodyPr>
          <a:lstStyle/>
          <a:p>
            <a:pPr eaLnBrk="1" hangingPunct="1"/>
            <a:r>
              <a:rPr lang="en-AU" sz="3200" dirty="0" smtClean="0"/>
              <a:t>Extraction Specific Suppressions Using Dynamic Dates </a:t>
            </a:r>
            <a:endParaRPr lang="en-US" sz="3200" dirty="0" smtClean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524000"/>
            <a:ext cx="8763000" cy="45720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 3" pitchFamily="18" charset="2"/>
              <a:buChar char="F"/>
            </a:pPr>
            <a:r>
              <a:rPr lang="en-AU" dirty="0" smtClean="0"/>
              <a:t> Foundation and Capital Donors (w/i last year)</a:t>
            </a:r>
          </a:p>
          <a:p>
            <a:pPr eaLnBrk="1" hangingPunct="1">
              <a:buClr>
                <a:schemeClr val="tx1"/>
              </a:buClr>
              <a:buFont typeface="Wingdings 3" pitchFamily="18" charset="2"/>
              <a:buChar char="F"/>
            </a:pPr>
            <a:endParaRPr lang="en-AU" sz="800" dirty="0" smtClean="0"/>
          </a:p>
          <a:p>
            <a:pPr eaLnBrk="1" hangingPunct="1">
              <a:buClr>
                <a:schemeClr val="tx1"/>
              </a:buClr>
              <a:buFont typeface="Wingdings 3" pitchFamily="18" charset="2"/>
              <a:buChar char="F"/>
            </a:pPr>
            <a:endParaRPr lang="en-AU" dirty="0" smtClean="0"/>
          </a:p>
          <a:p>
            <a:pPr eaLnBrk="1" hangingPunct="1">
              <a:buClr>
                <a:schemeClr val="tx1"/>
              </a:buClr>
              <a:buFont typeface="Wingdings 3" pitchFamily="18" charset="2"/>
              <a:buChar char="F"/>
            </a:pPr>
            <a:r>
              <a:rPr lang="en-AU" dirty="0" smtClean="0"/>
              <a:t> Recent Donors (w/i 4 months)</a:t>
            </a:r>
          </a:p>
          <a:p>
            <a:pPr eaLnBrk="1" hangingPunct="1">
              <a:buClr>
                <a:schemeClr val="tx1"/>
              </a:buClr>
              <a:buFont typeface="Wingdings 3" pitchFamily="18" charset="2"/>
              <a:buChar char="F"/>
            </a:pPr>
            <a:endParaRPr lang="en-AU" sz="2000" dirty="0" smtClean="0"/>
          </a:p>
          <a:p>
            <a:pPr eaLnBrk="1" hangingPunct="1">
              <a:buClr>
                <a:schemeClr val="tx1"/>
              </a:buClr>
              <a:buFont typeface="Wingdings 3" pitchFamily="18" charset="2"/>
              <a:buChar char="F"/>
            </a:pPr>
            <a:r>
              <a:rPr lang="en-AU" dirty="0" smtClean="0"/>
              <a:t> Contacted by phone recently (w/i last 4 weeks)</a:t>
            </a:r>
            <a:endParaRPr lang="en-AU" sz="800" dirty="0" smtClean="0"/>
          </a:p>
          <a:p>
            <a:pPr eaLnBrk="1" hangingPunct="1">
              <a:buClr>
                <a:schemeClr val="tx1"/>
              </a:buClr>
              <a:buFont typeface="Wingdings 3" pitchFamily="18" charset="2"/>
              <a:buChar char="F"/>
            </a:pPr>
            <a:endParaRPr lang="en-AU" sz="2800" dirty="0" smtClean="0"/>
          </a:p>
          <a:p>
            <a:pPr eaLnBrk="1" hangingPunct="1">
              <a:buClr>
                <a:schemeClr val="tx1"/>
              </a:buClr>
              <a:buFont typeface="Wingdings 3" pitchFamily="18" charset="2"/>
              <a:buChar char="F"/>
            </a:pPr>
            <a:r>
              <a:rPr lang="en-AU" dirty="0" smtClean="0"/>
              <a:t> Poor response to calls within the last year</a:t>
            </a:r>
            <a:endParaRPr lang="en-US" dirty="0" smtClean="0"/>
          </a:p>
        </p:txBody>
      </p:sp>
      <p:pic>
        <p:nvPicPr>
          <p:cNvPr id="5939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10375" y="0"/>
            <a:ext cx="2333625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7" name="Text Box 6"/>
          <p:cNvSpPr txBox="1">
            <a:spLocks noChangeArrowheads="1"/>
          </p:cNvSpPr>
          <p:nvPr/>
        </p:nvSpPr>
        <p:spPr bwMode="auto">
          <a:xfrm>
            <a:off x="304800" y="6096000"/>
            <a:ext cx="701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AU" sz="2400" dirty="0">
                <a:solidFill>
                  <a:srgbClr val="990000"/>
                </a:solidFill>
              </a:rPr>
              <a:t>The Power of Dynamic Selection</a:t>
            </a:r>
            <a:endParaRPr lang="en-US" sz="2400" dirty="0">
              <a:solidFill>
                <a:srgbClr val="990000"/>
              </a:solidFill>
            </a:endParaRPr>
          </a:p>
        </p:txBody>
      </p:sp>
      <p:pic>
        <p:nvPicPr>
          <p:cNvPr id="59398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1981200"/>
            <a:ext cx="883920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59399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3276600"/>
            <a:ext cx="8839200" cy="3397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59400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4211637"/>
            <a:ext cx="8839200" cy="6651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59401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800" y="5414963"/>
            <a:ext cx="8458200" cy="13668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59402" name="Picture 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15000" y="0"/>
            <a:ext cx="685800" cy="8817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17978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8305800" cy="914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AU" sz="3200" dirty="0" smtClean="0"/>
              <a:t>Inline Suppression </a:t>
            </a:r>
            <a:br>
              <a:rPr lang="en-AU" sz="3200" dirty="0" smtClean="0"/>
            </a:br>
            <a:r>
              <a:rPr lang="en-AU" sz="3100" dirty="0" smtClean="0">
                <a:latin typeface="+mn-lt"/>
              </a:rPr>
              <a:t>Filter Selections Below Suppression</a:t>
            </a:r>
            <a:endParaRPr lang="en-US" sz="3200" dirty="0" smtClean="0">
              <a:latin typeface="+mn-lt"/>
            </a:endParaRP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600200"/>
            <a:ext cx="8839200" cy="44958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 3" pitchFamily="18" charset="2"/>
              <a:buNone/>
            </a:pPr>
            <a:r>
              <a:rPr lang="en-AU" sz="2800" dirty="0" smtClean="0"/>
              <a:t>Acquisition Segments – select only accounts for non-members</a:t>
            </a:r>
          </a:p>
          <a:p>
            <a:pPr eaLnBrk="1" hangingPunct="1">
              <a:buClr>
                <a:schemeClr val="tx1"/>
              </a:buClr>
              <a:buFont typeface="Wingdings 3" pitchFamily="18" charset="2"/>
              <a:buChar char="F"/>
            </a:pPr>
            <a:r>
              <a:rPr lang="en-AU" sz="2800" dirty="0" smtClean="0"/>
              <a:t> Suppress Members using inline suppression</a:t>
            </a:r>
          </a:p>
          <a:p>
            <a:pPr eaLnBrk="1" hangingPunct="1">
              <a:buClr>
                <a:schemeClr val="tx1"/>
              </a:buClr>
              <a:buFont typeface="Wingdings 3" pitchFamily="18" charset="2"/>
              <a:buChar char="F"/>
            </a:pPr>
            <a:endParaRPr lang="en-AU" sz="2800" dirty="0" smtClean="0"/>
          </a:p>
          <a:p>
            <a:pPr eaLnBrk="1" hangingPunct="1">
              <a:buClr>
                <a:schemeClr val="tx1"/>
              </a:buClr>
              <a:buFont typeface="Wingdings 3" pitchFamily="18" charset="2"/>
              <a:buChar char="F"/>
            </a:pPr>
            <a:endParaRPr lang="en-AU" sz="2800" dirty="0" smtClean="0"/>
          </a:p>
          <a:p>
            <a:pPr eaLnBrk="1" hangingPunct="1">
              <a:buClr>
                <a:schemeClr val="tx1"/>
              </a:buClr>
              <a:buFont typeface="Wingdings 3" pitchFamily="18" charset="2"/>
              <a:buChar char="F"/>
            </a:pPr>
            <a:endParaRPr lang="en-AU" sz="2800" dirty="0" smtClean="0"/>
          </a:p>
          <a:p>
            <a:pPr eaLnBrk="1" hangingPunct="1">
              <a:buClr>
                <a:schemeClr val="tx1"/>
              </a:buClr>
              <a:buFont typeface="Wingdings 3" pitchFamily="18" charset="2"/>
              <a:buChar char="F"/>
            </a:pPr>
            <a:endParaRPr lang="en-AU" sz="1600" dirty="0" smtClean="0"/>
          </a:p>
        </p:txBody>
      </p:sp>
      <p:pic>
        <p:nvPicPr>
          <p:cNvPr id="6349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124200"/>
            <a:ext cx="7718425" cy="14938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63493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724400"/>
            <a:ext cx="8839200" cy="8651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2909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-76200"/>
            <a:ext cx="8305800" cy="1219200"/>
          </a:xfrm>
        </p:spPr>
        <p:txBody>
          <a:bodyPr/>
          <a:lstStyle/>
          <a:p>
            <a:pPr eaLnBrk="1" hangingPunct="1"/>
            <a:r>
              <a:rPr lang="en-AU" sz="3200" dirty="0" smtClean="0"/>
              <a:t>Edit Appeal Details at the Segment Level</a:t>
            </a:r>
            <a:endParaRPr lang="en-US" sz="3200" dirty="0" smtClean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295400"/>
            <a:ext cx="8305800" cy="41148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 3" pitchFamily="18" charset="2"/>
              <a:buChar char="F"/>
            </a:pPr>
            <a:r>
              <a:rPr lang="en-AU" dirty="0" smtClean="0"/>
              <a:t> For each segment set the Source Group</a:t>
            </a:r>
          </a:p>
          <a:p>
            <a:pPr lvl="1" eaLnBrk="1" hangingPunct="1">
              <a:buClr>
                <a:schemeClr val="tx1"/>
              </a:buClr>
              <a:buFont typeface="Wingdings 3" pitchFamily="18" charset="2"/>
              <a:buChar char="F"/>
            </a:pPr>
            <a:r>
              <a:rPr lang="en-AU" dirty="0" smtClean="0"/>
              <a:t> Segment appeal details supersede header details</a:t>
            </a:r>
          </a:p>
          <a:p>
            <a:pPr lvl="1" eaLnBrk="1" hangingPunct="1">
              <a:buClr>
                <a:schemeClr val="tx1"/>
              </a:buClr>
              <a:buFont typeface="Wingdings 3" pitchFamily="18" charset="2"/>
              <a:buChar char="F"/>
            </a:pPr>
            <a:endParaRPr lang="en-AU" dirty="0" smtClean="0"/>
          </a:p>
        </p:txBody>
      </p:sp>
      <p:pic>
        <p:nvPicPr>
          <p:cNvPr id="65540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2387600"/>
            <a:ext cx="6400800" cy="4470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4616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sz="3200" dirty="0" smtClean="0"/>
              <a:t>Email Desired Results</a:t>
            </a:r>
            <a:endParaRPr lang="en-US" sz="3200" dirty="0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."/>
            </a:pPr>
            <a:r>
              <a:rPr lang="en-AU" dirty="0" smtClean="0"/>
              <a:t> A list of eaddresses for likely respondents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."/>
            </a:pPr>
            <a:r>
              <a:rPr lang="en-AU" dirty="0" smtClean="0"/>
              <a:t> </a:t>
            </a:r>
            <a:r>
              <a:rPr lang="en-AU" u="sng" dirty="0" smtClean="0"/>
              <a:t>Suppression of unlikely respondents as there is a per piece cost 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."/>
            </a:pPr>
            <a:r>
              <a:rPr lang="en-AU" dirty="0" smtClean="0"/>
              <a:t> Source codes for each segment so responses are tracked </a:t>
            </a:r>
          </a:p>
          <a:p>
            <a:pPr eaLnBrk="1" hangingPunct="1">
              <a:buFont typeface="Wingdings" pitchFamily="2" charset="2"/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12285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229600" cy="1295400"/>
          </a:xfrm>
          <a:noFill/>
        </p:spPr>
        <p:txBody>
          <a:bodyPr>
            <a:normAutofit fontScale="90000"/>
          </a:bodyPr>
          <a:lstStyle/>
          <a:p>
            <a:pPr eaLnBrk="1" hangingPunct="1"/>
            <a:r>
              <a:rPr lang="en-AU" sz="3200" dirty="0" smtClean="0"/>
              <a:t>Suppressed Segment </a:t>
            </a:r>
            <a:br>
              <a:rPr lang="en-AU" sz="3200" dirty="0" smtClean="0"/>
            </a:br>
            <a:r>
              <a:rPr lang="en-AU" sz="3200" dirty="0" smtClean="0">
                <a:latin typeface="+mj-lt"/>
              </a:rPr>
              <a:t>Using Promotion Data &amp; Manual Edit</a:t>
            </a:r>
            <a:r>
              <a:rPr lang="en-AU" sz="3200" dirty="0" smtClean="0">
                <a:latin typeface="Rockwell Condensed" pitchFamily="18" charset="0"/>
              </a:rPr>
              <a:t/>
            </a:r>
            <a:br>
              <a:rPr lang="en-AU" sz="3200" dirty="0" smtClean="0">
                <a:latin typeface="Rockwell Condensed" pitchFamily="18" charset="0"/>
              </a:rPr>
            </a:br>
            <a:endParaRPr lang="en-US" sz="3200" dirty="0" smtClean="0">
              <a:latin typeface="Rockwell Condensed" pitchFamily="18" charset="0"/>
            </a:endParaRPr>
          </a:p>
        </p:txBody>
      </p:sp>
      <p:sp>
        <p:nvSpPr>
          <p:cNvPr id="47106" name="Rectangle 2"/>
          <p:cNvSpPr>
            <a:spLocks noGrp="1" noChangeArrowheads="1"/>
          </p:cNvSpPr>
          <p:nvPr>
            <p:ph idx="1"/>
          </p:nvPr>
        </p:nvSpPr>
        <p:spPr>
          <a:xfrm>
            <a:off x="228600" y="1295400"/>
            <a:ext cx="8458200" cy="48006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."/>
            </a:pPr>
            <a:r>
              <a:rPr lang="en-AU" dirty="0" smtClean="0"/>
              <a:t>Hard bounce since last email address update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None/>
            </a:pPr>
            <a:endParaRPr lang="en-AU" dirty="0" smtClean="0"/>
          </a:p>
          <a:p>
            <a:pPr lvl="1" eaLnBrk="1" hangingPunct="1">
              <a:buClr>
                <a:schemeClr val="tx1"/>
              </a:buClr>
              <a:buFont typeface="Wingdings" pitchFamily="2" charset="2"/>
              <a:buNone/>
            </a:pPr>
            <a:r>
              <a:rPr lang="en-AU" b="1" dirty="0" smtClean="0"/>
              <a:t>This Suppression uses: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."/>
            </a:pPr>
            <a:r>
              <a:rPr lang="en-AU" dirty="0" smtClean="0"/>
              <a:t> Graphical Edit – Create the basic structure query 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."/>
            </a:pPr>
            <a:r>
              <a:rPr lang="en-AU" dirty="0" smtClean="0"/>
              <a:t> Manual Edit – Modify existing SQL query in Criteria Set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."/>
            </a:pPr>
            <a:r>
              <a:rPr lang="en-AU" dirty="0" smtClean="0"/>
              <a:t> Validate Query – Check SQL Syntax </a:t>
            </a:r>
          </a:p>
        </p:txBody>
      </p:sp>
      <p:pic>
        <p:nvPicPr>
          <p:cNvPr id="4710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3400" y="0"/>
            <a:ext cx="866775" cy="1114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131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92068"/>
            <a:ext cx="7239000" cy="151805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48131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4664075"/>
            <a:ext cx="7543800" cy="21939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219200"/>
          </a:xfrm>
        </p:spPr>
        <p:txBody>
          <a:bodyPr>
            <a:normAutofit fontScale="90000"/>
          </a:bodyPr>
          <a:lstStyle/>
          <a:p>
            <a:pPr lvl="0">
              <a:defRPr/>
            </a:pPr>
            <a:r>
              <a:rPr lang="en-AU" dirty="0" smtClean="0"/>
              <a:t>Suppressed Segment</a:t>
            </a:r>
            <a:br>
              <a:rPr lang="en-AU" dirty="0" smtClean="0"/>
            </a:br>
            <a:r>
              <a:rPr lang="en-AU" dirty="0" smtClean="0">
                <a:latin typeface="+mn-lt"/>
              </a:rPr>
              <a:t>Using Promotion Data &amp; Manual Edit</a:t>
            </a:r>
            <a:r>
              <a:rPr lang="en-AU" dirty="0" smtClean="0">
                <a:latin typeface="Rockwell Condensed" pitchFamily="18" charset="0"/>
              </a:rPr>
              <a:t/>
            </a:r>
            <a:br>
              <a:rPr lang="en-AU" dirty="0" smtClean="0">
                <a:latin typeface="Rockwell Condensed" pitchFamily="18" charset="0"/>
              </a:rPr>
            </a:br>
            <a:endParaRPr lang="en-US" dirty="0" smtClean="0">
              <a:latin typeface="Rockwell Condensed" pitchFamily="18" charset="0"/>
            </a:endParaRPr>
          </a:p>
        </p:txBody>
      </p:sp>
      <p:sp>
        <p:nvSpPr>
          <p:cNvPr id="48132" name="Rectangle 2"/>
          <p:cNvSpPr>
            <a:spLocks noGrp="1" noChangeArrowheads="1"/>
          </p:cNvSpPr>
          <p:nvPr>
            <p:ph idx="1"/>
          </p:nvPr>
        </p:nvSpPr>
        <p:spPr>
          <a:xfrm>
            <a:off x="0" y="1143000"/>
            <a:ext cx="9144000" cy="4983163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."/>
            </a:pPr>
            <a:r>
              <a:rPr lang="en-AU" dirty="0" smtClean="0"/>
              <a:t>Graphical Edit – Create the basic structure query</a:t>
            </a:r>
          </a:p>
          <a:p>
            <a:pPr eaLnBrk="1" hangingPunct="1">
              <a:buClr>
                <a:schemeClr val="tx1"/>
              </a:buClr>
              <a:buNone/>
            </a:pPr>
            <a:endParaRPr lang="en-AU" dirty="0" smtClean="0"/>
          </a:p>
          <a:p>
            <a:pPr eaLnBrk="1" hangingPunct="1">
              <a:buClr>
                <a:schemeClr val="tx1"/>
              </a:buClr>
              <a:buFont typeface="Wingdings" pitchFamily="2" charset="2"/>
              <a:buChar char="."/>
            </a:pPr>
            <a:endParaRPr lang="en-AU" dirty="0" smtClean="0"/>
          </a:p>
          <a:p>
            <a:pPr eaLnBrk="1" hangingPunct="1">
              <a:buClr>
                <a:schemeClr val="tx1"/>
              </a:buClr>
              <a:buFont typeface="Wingdings" pitchFamily="2" charset="2"/>
              <a:buChar char="."/>
            </a:pPr>
            <a:r>
              <a:rPr lang="en-AU" dirty="0" smtClean="0"/>
              <a:t> Manual Edit – Modify SQL query in Criteria Set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."/>
            </a:pPr>
            <a:endParaRPr lang="en-AU" dirty="0" smtClean="0"/>
          </a:p>
          <a:p>
            <a:pPr eaLnBrk="1" hangingPunct="1">
              <a:buClr>
                <a:schemeClr val="tx1"/>
              </a:buClr>
              <a:buFont typeface="Wingdings" pitchFamily="2" charset="2"/>
              <a:buNone/>
            </a:pPr>
            <a:endParaRPr lang="en-AU" dirty="0" smtClean="0"/>
          </a:p>
        </p:txBody>
      </p:sp>
      <p:pic>
        <p:nvPicPr>
          <p:cNvPr id="48135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" y="1752600"/>
            <a:ext cx="8534400" cy="1016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48136" name="Text Box 10"/>
          <p:cNvSpPr txBox="1">
            <a:spLocks noChangeArrowheads="1"/>
          </p:cNvSpPr>
          <p:nvPr/>
        </p:nvSpPr>
        <p:spPr bwMode="auto">
          <a:xfrm>
            <a:off x="2514600" y="4114800"/>
            <a:ext cx="16002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2800" b="1" dirty="0">
                <a:solidFill>
                  <a:srgbClr val="F15740"/>
                </a:solidFill>
              </a:rPr>
              <a:t>Original</a:t>
            </a:r>
          </a:p>
        </p:txBody>
      </p:sp>
      <p:sp>
        <p:nvSpPr>
          <p:cNvPr id="48137" name="Text Box 11"/>
          <p:cNvSpPr txBox="1">
            <a:spLocks noChangeArrowheads="1"/>
          </p:cNvSpPr>
          <p:nvPr/>
        </p:nvSpPr>
        <p:spPr bwMode="auto">
          <a:xfrm>
            <a:off x="6248400" y="5791200"/>
            <a:ext cx="1261884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3600" b="1" dirty="0">
                <a:solidFill>
                  <a:srgbClr val="F15740"/>
                </a:solidFill>
              </a:rPr>
              <a:t>Final</a:t>
            </a:r>
          </a:p>
        </p:txBody>
      </p:sp>
    </p:spTree>
    <p:extLst>
      <p:ext uri="{BB962C8B-B14F-4D97-AF65-F5344CB8AC3E}">
        <p14:creationId xmlns:p14="http://schemas.microsoft.com/office/powerpoint/2010/main" val="1534252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305800" cy="1219200"/>
          </a:xfrm>
          <a:noFill/>
        </p:spPr>
        <p:txBody>
          <a:bodyPr>
            <a:normAutofit fontScale="90000"/>
          </a:bodyPr>
          <a:lstStyle/>
          <a:p>
            <a:pPr eaLnBrk="1" hangingPunct="1"/>
            <a:r>
              <a:rPr lang="en-AU" sz="3200" dirty="0" smtClean="0"/>
              <a:t>Suppressed Segments</a:t>
            </a:r>
            <a:r>
              <a:rPr lang="en-AU" dirty="0" smtClean="0"/>
              <a:t> </a:t>
            </a:r>
            <a:r>
              <a:rPr lang="en-AU" sz="3200" dirty="0" smtClean="0">
                <a:latin typeface="Rockwell Condensed" pitchFamily="18" charset="0"/>
              </a:rPr>
              <a:t/>
            </a:r>
            <a:br>
              <a:rPr lang="en-AU" sz="3200" dirty="0" smtClean="0">
                <a:latin typeface="Rockwell Condensed" pitchFamily="18" charset="0"/>
              </a:rPr>
            </a:br>
            <a:r>
              <a:rPr lang="en-AU" dirty="0" smtClean="0">
                <a:latin typeface="+mn-lt"/>
              </a:rPr>
              <a:t> </a:t>
            </a:r>
            <a:r>
              <a:rPr lang="en-AU" sz="3200" dirty="0" smtClean="0">
                <a:latin typeface="+mn-lt"/>
              </a:rPr>
              <a:t>Hard bounce since last email address update</a:t>
            </a:r>
            <a:endParaRPr lang="en-US" sz="3200" dirty="0" smtClean="0">
              <a:latin typeface="+mn-lt"/>
            </a:endParaRPr>
          </a:p>
        </p:txBody>
      </p:sp>
      <p:sp>
        <p:nvSpPr>
          <p:cNvPr id="49154" name="Rectangle 2"/>
          <p:cNvSpPr>
            <a:spLocks noGrp="1" noChangeArrowheads="1"/>
          </p:cNvSpPr>
          <p:nvPr>
            <p:ph idx="1"/>
          </p:nvPr>
        </p:nvSpPr>
        <p:spPr>
          <a:xfrm>
            <a:off x="0" y="1295400"/>
            <a:ext cx="9144000" cy="4830763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."/>
            </a:pPr>
            <a:r>
              <a:rPr lang="en-AU" dirty="0" smtClean="0"/>
              <a:t>Validate Query – to validate SQL syntax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."/>
            </a:pPr>
            <a:endParaRPr lang="en-AU" sz="1800" dirty="0" smtClean="0"/>
          </a:p>
          <a:p>
            <a:pPr eaLnBrk="1" hangingPunct="1">
              <a:buClr>
                <a:schemeClr val="tx1"/>
              </a:buClr>
              <a:buFont typeface="Wingdings" pitchFamily="2" charset="2"/>
              <a:buChar char="."/>
            </a:pPr>
            <a:endParaRPr lang="en-AU" dirty="0" smtClean="0"/>
          </a:p>
          <a:p>
            <a:pPr eaLnBrk="1" hangingPunct="1">
              <a:buClr>
                <a:schemeClr val="tx1"/>
              </a:buClr>
              <a:buFont typeface="Wingdings" pitchFamily="2" charset="2"/>
              <a:buChar char="."/>
            </a:pPr>
            <a:endParaRPr lang="en-AU" dirty="0" smtClean="0"/>
          </a:p>
          <a:p>
            <a:pPr eaLnBrk="1" hangingPunct="1">
              <a:buClr>
                <a:schemeClr val="tx1"/>
              </a:buClr>
              <a:buNone/>
            </a:pPr>
            <a:endParaRPr lang="en-AU" dirty="0" smtClean="0"/>
          </a:p>
          <a:p>
            <a:pPr eaLnBrk="1" hangingPunct="1">
              <a:buClr>
                <a:schemeClr val="tx1"/>
              </a:buClr>
              <a:buFont typeface="Wingdings" pitchFamily="2" charset="2"/>
              <a:buChar char="."/>
            </a:pPr>
            <a:r>
              <a:rPr lang="en-AU" dirty="0" smtClean="0"/>
              <a:t>Skip Graphical Edit Button; Returns to graphical interface loses changes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."/>
            </a:pPr>
            <a:endParaRPr lang="en-AU" dirty="0" smtClean="0"/>
          </a:p>
        </p:txBody>
      </p:sp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152400"/>
            <a:ext cx="866775" cy="1114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49157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4724400"/>
            <a:ext cx="8686800" cy="18732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49158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905000"/>
            <a:ext cx="8153400" cy="18367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55785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sz="3200" dirty="0" smtClean="0"/>
              <a:t>Response Tracking</a:t>
            </a:r>
            <a:endParaRPr lang="en-US" sz="3200" dirty="0" smtClean="0"/>
          </a:p>
        </p:txBody>
      </p:sp>
      <p:sp>
        <p:nvSpPr>
          <p:cNvPr id="901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Campaign Appeal Expense Report compares response with expense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Lists and extractions can be used to track household response counts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þ"/>
            </a:pPr>
            <a:r>
              <a:rPr lang="en-AU" dirty="0" smtClean="0"/>
              <a:t> Fund Activity Report can track fund movement for the appeal</a:t>
            </a:r>
          </a:p>
        </p:txBody>
      </p:sp>
    </p:spTree>
    <p:extLst>
      <p:ext uri="{BB962C8B-B14F-4D97-AF65-F5344CB8AC3E}">
        <p14:creationId xmlns:p14="http://schemas.microsoft.com/office/powerpoint/2010/main" val="226405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Extraction and List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4906963"/>
          </a:xfrm>
        </p:spPr>
        <p:txBody>
          <a:bodyPr/>
          <a:lstStyle/>
          <a:p>
            <a:r>
              <a:rPr lang="en-US" dirty="0" smtClean="0"/>
              <a:t>Introducing: T-Class Series</a:t>
            </a:r>
          </a:p>
          <a:p>
            <a:pPr lvl="1">
              <a:buFont typeface="Arial" pitchFamily="34" charset="0"/>
              <a:buChar char="☺"/>
            </a:pPr>
            <a:r>
              <a:rPr lang="en-US" b="1" dirty="0" smtClean="0"/>
              <a:t>Basic Concepts of Lists and Extractions</a:t>
            </a:r>
          </a:p>
          <a:p>
            <a:pPr lvl="1">
              <a:buFont typeface="Arial" pitchFamily="34" charset="0"/>
              <a:buChar char="☺"/>
            </a:pPr>
            <a:r>
              <a:rPr lang="en-US" b="1" dirty="0" smtClean="0"/>
              <a:t>Criteria and Criteria Sets</a:t>
            </a:r>
          </a:p>
          <a:p>
            <a:pPr lvl="1">
              <a:buFont typeface="Arial" pitchFamily="34" charset="0"/>
              <a:buChar char="☺"/>
            </a:pPr>
            <a:r>
              <a:rPr lang="en-US" b="1" dirty="0" smtClean="0"/>
              <a:t>Extractions</a:t>
            </a:r>
          </a:p>
          <a:p>
            <a:pPr lvl="1"/>
            <a:r>
              <a:rPr lang="en-US" dirty="0" smtClean="0"/>
              <a:t>All accessible on the website: </a:t>
            </a:r>
            <a:r>
              <a:rPr lang="en-US" sz="1600" dirty="0" smtClean="0">
                <a:hlinkClick r:id="rId3"/>
              </a:rPr>
              <a:t>http://www.tessituranetwork.com/network/Learning/E-Learning/Lists%20and%20Extractions.aspx</a:t>
            </a:r>
            <a:r>
              <a:rPr lang="en-US" sz="1600" dirty="0" smtClean="0"/>
              <a:t> </a:t>
            </a:r>
          </a:p>
          <a:p>
            <a:pPr lvl="1"/>
            <a:r>
              <a:rPr lang="en-US" dirty="0" smtClean="0"/>
              <a:t>Broken into individual lessons so you just review a single lesson (like In, Not In, Has, and Does Not Have)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449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Extraction and List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906963"/>
          </a:xfrm>
        </p:spPr>
        <p:txBody>
          <a:bodyPr/>
          <a:lstStyle/>
          <a:p>
            <a:r>
              <a:rPr lang="en-US" dirty="0" smtClean="0"/>
              <a:t>Documentation</a:t>
            </a:r>
          </a:p>
          <a:p>
            <a:pPr lvl="1"/>
            <a:r>
              <a:rPr lang="en-US" dirty="0" smtClean="0"/>
              <a:t>Access through the help system </a:t>
            </a:r>
          </a:p>
          <a:p>
            <a:pPr lvl="1"/>
            <a:r>
              <a:rPr lang="en-US" dirty="0" smtClean="0"/>
              <a:t>And Website: </a:t>
            </a:r>
            <a:r>
              <a:rPr lang="en-US" sz="1500" dirty="0" smtClean="0">
                <a:hlinkClick r:id="rId3"/>
              </a:rPr>
              <a:t>http://www.tessituranetwork.com/en/network/Learning/Documentation/Extractions%20and%20Lists.aspx</a:t>
            </a:r>
            <a:r>
              <a:rPr lang="en-US" sz="1500" dirty="0" smtClean="0"/>
              <a:t> </a:t>
            </a:r>
          </a:p>
          <a:p>
            <a:r>
              <a:rPr lang="en-US" dirty="0" smtClean="0"/>
              <a:t>Consulting</a:t>
            </a:r>
          </a:p>
          <a:p>
            <a:pPr lvl="1"/>
            <a:r>
              <a:rPr lang="en-US" dirty="0" smtClean="0"/>
              <a:t>Provide training and advice </a:t>
            </a:r>
          </a:p>
          <a:p>
            <a:pPr lvl="1"/>
            <a:r>
              <a:rPr lang="en-US" dirty="0" smtClean="0">
                <a:hlinkClick r:id="rId4"/>
              </a:rPr>
              <a:t>consulting@tessituranetwork.com</a:t>
            </a:r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9879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cap="none" dirty="0" smtClean="0"/>
              <a:t>Advanced Lists </a:t>
            </a:r>
            <a:r>
              <a:rPr lang="en-US" cap="none" smtClean="0"/>
              <a:t>and Extractions</a:t>
            </a:r>
            <a:endParaRPr lang="en-US" cap="none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Documents and Settings\Tina Hatch\Local Settings\Temporary Internet Files\Content.IE5\CSXX1HMC\j044149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1600200"/>
            <a:ext cx="3123971" cy="31239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79873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1" y="404664"/>
            <a:ext cx="8712969" cy="5262979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>
                <a:solidFill>
                  <a:srgbClr val="F79646">
                    <a:lumMod val="75000"/>
                  </a:srgbClr>
                </a:solidFill>
                <a:effectLst>
                  <a:outerShdw blurRad="50800" dist="76200" dir="16200000" rotWithShape="0">
                    <a:prstClr val="black">
                      <a:alpha val="49000"/>
                    </a:prstClr>
                  </a:outerShdw>
                </a:effectLst>
                <a:latin typeface="Showcard Gothic" pitchFamily="82" charset="0"/>
              </a:rPr>
              <a:t>AUSTRALIA &amp; NEW ZEALAND TESSITURA REGIONAL USERS CONFERENCE</a:t>
            </a:r>
            <a:endParaRPr lang="en-AU" sz="20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endParaRPr lang="en-AU" sz="48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Tuesday 22 FEBRUARY  </a:t>
            </a:r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WHAT’S NEXT</a:t>
            </a:r>
          </a:p>
          <a:p>
            <a:pPr algn="ctr"/>
            <a:endParaRPr lang="en-AU" sz="28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LUNCH &amp; SPONSOR LAB</a:t>
            </a:r>
          </a:p>
          <a:p>
            <a:pPr algn="ctr"/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MRC SALON</a:t>
            </a:r>
          </a:p>
          <a:p>
            <a:pPr algn="ctr"/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12.30PM-1.30PM</a:t>
            </a:r>
          </a:p>
        </p:txBody>
      </p:sp>
    </p:spTree>
    <p:extLst>
      <p:ext uri="{BB962C8B-B14F-4D97-AF65-F5344CB8AC3E}">
        <p14:creationId xmlns:p14="http://schemas.microsoft.com/office/powerpoint/2010/main" val="3603356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605" y="370386"/>
            <a:ext cx="9108504" cy="5878532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>
                <a:solidFill>
                  <a:srgbClr val="F79646">
                    <a:lumMod val="75000"/>
                  </a:srgbClr>
                </a:solidFill>
                <a:effectLst>
                  <a:outerShdw blurRad="50800" dist="76200" dir="16200000" rotWithShape="0">
                    <a:prstClr val="black">
                      <a:alpha val="49000"/>
                    </a:prstClr>
                  </a:outerShdw>
                </a:effectLst>
                <a:latin typeface="Showcard Gothic" pitchFamily="82" charset="0"/>
              </a:rPr>
              <a:t>AUSTRALIA &amp; NEW ZEALAND TESSITURA REGIONAL USERS CONFERENCE</a:t>
            </a:r>
            <a:endParaRPr lang="en-AU" sz="20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endParaRPr lang="en-AU" sz="16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Tuesday 22 FEBRUARY  </a:t>
            </a:r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BREAKOUT SESSION #6 </a:t>
            </a:r>
          </a:p>
          <a:p>
            <a:pPr algn="ctr"/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1.30pm-2.30pm</a:t>
            </a:r>
          </a:p>
          <a:p>
            <a:pPr algn="ctr"/>
            <a:r>
              <a:rPr lang="en-AU" sz="2800" b="1" spc="-150" dirty="0">
                <a:solidFill>
                  <a:prstClr val="black"/>
                </a:solidFill>
              </a:rPr>
              <a:t>MOBILE/FUTURE TECHNOLOGY (PRESENTATION), MTC VIP SQUARE</a:t>
            </a:r>
          </a:p>
          <a:p>
            <a:pPr algn="ctr"/>
            <a:endParaRPr lang="en-AU" sz="1400" b="1" spc="-150" dirty="0">
              <a:solidFill>
                <a:prstClr val="black"/>
              </a:solidFill>
            </a:endParaRPr>
          </a:p>
          <a:p>
            <a:pPr algn="ctr"/>
            <a:r>
              <a:rPr lang="en-AU" sz="2800" b="1" spc="-150" dirty="0">
                <a:solidFill>
                  <a:prstClr val="black"/>
                </a:solidFill>
              </a:rPr>
              <a:t>PHILANTHROPY ROUNDTABLE (DISCUSSION), MRC VIP (WILLIAMS)</a:t>
            </a:r>
          </a:p>
          <a:p>
            <a:pPr algn="ctr"/>
            <a:endParaRPr lang="en-AU" sz="1400" b="1" spc="-150" dirty="0">
              <a:solidFill>
                <a:prstClr val="black"/>
              </a:solidFill>
            </a:endParaRPr>
          </a:p>
          <a:p>
            <a:pPr algn="ctr"/>
            <a:r>
              <a:rPr lang="en-AU" sz="2800" b="1" spc="-150" dirty="0">
                <a:solidFill>
                  <a:prstClr val="black"/>
                </a:solidFill>
              </a:rPr>
              <a:t>TESS ORGANISATION WIDE (DISCUSSION), MTC VIP LONG</a:t>
            </a:r>
          </a:p>
          <a:p>
            <a:pPr algn="ctr"/>
            <a:endParaRPr lang="en-AU" sz="1400" b="1" spc="-150" dirty="0">
              <a:solidFill>
                <a:prstClr val="black"/>
              </a:solidFill>
            </a:endParaRPr>
          </a:p>
          <a:p>
            <a:pPr algn="ctr"/>
            <a:r>
              <a:rPr lang="en-AU" sz="2800" b="1" spc="-150" dirty="0">
                <a:solidFill>
                  <a:prstClr val="black"/>
                </a:solidFill>
              </a:rPr>
              <a:t>TESSITURA MAGIC ANZTRUC STYLE (USER PRES), MTC LAWLER</a:t>
            </a:r>
          </a:p>
          <a:p>
            <a:pPr algn="ctr"/>
            <a:endParaRPr lang="en-AU" sz="1400" b="1" spc="-150" dirty="0">
              <a:solidFill>
                <a:prstClr val="black"/>
              </a:solidFill>
            </a:endParaRPr>
          </a:p>
          <a:p>
            <a:pPr algn="ctr"/>
            <a:r>
              <a:rPr lang="en-AU" sz="2800" b="1" spc="-150" dirty="0">
                <a:solidFill>
                  <a:prstClr val="black"/>
                </a:solidFill>
              </a:rPr>
              <a:t>APPEALS VS SOURCES (WORKSHOP), MRC REHEARSAL ROOM</a:t>
            </a:r>
          </a:p>
        </p:txBody>
      </p:sp>
    </p:spTree>
    <p:extLst>
      <p:ext uri="{BB962C8B-B14F-4D97-AF65-F5344CB8AC3E}">
        <p14:creationId xmlns:p14="http://schemas.microsoft.com/office/powerpoint/2010/main" val="19978480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1471</Words>
  <Application>Microsoft Office PowerPoint</Application>
  <PresentationFormat>On-screen Show (4:3)</PresentationFormat>
  <Paragraphs>313</Paragraphs>
  <Slides>49</Slides>
  <Notes>41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Office Theme</vt:lpstr>
      <vt:lpstr>PowerPoint Presentation</vt:lpstr>
      <vt:lpstr>Is Anybody Out There?   Advanced Lists and Extractions</vt:lpstr>
      <vt:lpstr>Your Host: </vt:lpstr>
      <vt:lpstr>The Plan</vt:lpstr>
      <vt:lpstr>Extractions Overview</vt:lpstr>
      <vt:lpstr>Components of an Extraction</vt:lpstr>
      <vt:lpstr>Extraction Header</vt:lpstr>
      <vt:lpstr>Extraction Body</vt:lpstr>
      <vt:lpstr>Screenshot of Extraction Body</vt:lpstr>
      <vt:lpstr>Criteria Sets for Segments</vt:lpstr>
      <vt:lpstr>Screenshot of criteria set window in Extraction Manager</vt:lpstr>
      <vt:lpstr>Suppressions</vt:lpstr>
      <vt:lpstr>Screenshot of Suppression criteria set window  </vt:lpstr>
      <vt:lpstr>When to Use Extraction Sets  Complexity of Selection or Check your ANDs and ORs at the door</vt:lpstr>
      <vt:lpstr>Complexity of Selection or Check your ANDs and ORs at the door Samples:</vt:lpstr>
      <vt:lpstr>Segmentation used for Advanced Analysis</vt:lpstr>
      <vt:lpstr>Constituent Selection Process Segment Definition</vt:lpstr>
      <vt:lpstr>Constituent Selection Process Original Order</vt:lpstr>
      <vt:lpstr>Constituent Selection Process Different Order</vt:lpstr>
      <vt:lpstr>Constituent Selection Process  Final Selection Comparison</vt:lpstr>
      <vt:lpstr>Automatic Promotion Example</vt:lpstr>
      <vt:lpstr>Desired Results</vt:lpstr>
      <vt:lpstr>Why Use Extractions for this Example?</vt:lpstr>
      <vt:lpstr>This Example Uses Random Selection and  Random Extraction</vt:lpstr>
      <vt:lpstr>Random Select %</vt:lpstr>
      <vt:lpstr>Random Extract %</vt:lpstr>
      <vt:lpstr>Suppressions</vt:lpstr>
      <vt:lpstr>Selections for Standard Brochure</vt:lpstr>
      <vt:lpstr>Selections for Standard Brochure</vt:lpstr>
      <vt:lpstr>Selections for Standard Brochure</vt:lpstr>
      <vt:lpstr>Random Selection Test Segment –Ticket Buyers</vt:lpstr>
      <vt:lpstr>Random Selection Test Segment - Members</vt:lpstr>
      <vt:lpstr>Random Extraction Test</vt:lpstr>
      <vt:lpstr>Check the order</vt:lpstr>
      <vt:lpstr>Extract Constituents</vt:lpstr>
      <vt:lpstr>Bonus time</vt:lpstr>
      <vt:lpstr>Extraction Specific Suppressions Using Dynamic Dates </vt:lpstr>
      <vt:lpstr>Inline Suppression  Filter Selections Below Suppression</vt:lpstr>
      <vt:lpstr>Edit Appeal Details at the Segment Level</vt:lpstr>
      <vt:lpstr>Email Desired Results</vt:lpstr>
      <vt:lpstr>Suppressed Segment  Using Promotion Data &amp; Manual Edit </vt:lpstr>
      <vt:lpstr>Suppressed Segment Using Promotion Data &amp; Manual Edit </vt:lpstr>
      <vt:lpstr>Suppressed Segments   Hard bounce since last email address update</vt:lpstr>
      <vt:lpstr>Response Tracking</vt:lpstr>
      <vt:lpstr>Extraction and List Resources</vt:lpstr>
      <vt:lpstr>Extraction and List Resources</vt:lpstr>
      <vt:lpstr>Advanced Lists and Extractions</vt:lpstr>
      <vt:lpstr>PowerPoint Presentation</vt:lpstr>
      <vt:lpstr>PowerPoint Presentation</vt:lpstr>
    </vt:vector>
  </TitlesOfParts>
  <Company>Melbourne Theatre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Tracey Webster</dc:creator>
  <cp:lastModifiedBy>Tracey Webster</cp:lastModifiedBy>
  <cp:revision>3</cp:revision>
  <dcterms:created xsi:type="dcterms:W3CDTF">2011-03-11T04:57:12Z</dcterms:created>
  <dcterms:modified xsi:type="dcterms:W3CDTF">2011-03-28T00:35:23Z</dcterms:modified>
</cp:coreProperties>
</file>