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2"/>
  </p:notesMasterIdLst>
  <p:sldIdLst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59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14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DC039E-7426-47B3-824F-6FB5C0D57526}" type="datetimeFigureOut">
              <a:rPr lang="en-AU" smtClean="0"/>
              <a:t>11/03/2011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9FFA5E-3257-4505-AD6B-4CBA1580F20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402017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prstClr val="black"/>
              </a:buClr>
            </a:pPr>
            <a:fld id="{1A7658EE-121D-4501-B105-221CB99FD33A}" type="slidenum">
              <a:rPr lang="en-GB" smtClean="0">
                <a:solidFill>
                  <a:prstClr val="white"/>
                </a:solidFill>
              </a:rPr>
              <a:pPr>
                <a:buClr>
                  <a:prstClr val="black"/>
                </a:buClr>
              </a:pPr>
              <a:t>2</a:t>
            </a:fld>
            <a:endParaRPr lang="en-GB">
              <a:solidFill>
                <a:prstClr val="white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prstClr val="black"/>
              </a:buClr>
            </a:pPr>
            <a:fld id="{1922A3D7-A2DF-4159-863E-B0143437AC2A}" type="slidenum">
              <a:rPr lang="en-US" smtClean="0">
                <a:solidFill>
                  <a:prstClr val="white"/>
                </a:solidFill>
              </a:rPr>
              <a:pPr>
                <a:buClr>
                  <a:prstClr val="black"/>
                </a:buClr>
              </a:pPr>
              <a:t>3</a:t>
            </a:fld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prstClr val="black"/>
              </a:buClr>
            </a:pPr>
            <a:fld id="{1922A3D7-A2DF-4159-863E-B0143437AC2A}" type="slidenum">
              <a:rPr lang="en-US" smtClean="0">
                <a:solidFill>
                  <a:prstClr val="white"/>
                </a:solidFill>
              </a:rPr>
              <a:pPr>
                <a:buClr>
                  <a:prstClr val="black"/>
                </a:buClr>
              </a:pPr>
              <a:t>4</a:t>
            </a:fld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prstClr val="black"/>
              </a:buClr>
            </a:pPr>
            <a:fld id="{1922A3D7-A2DF-4159-863E-B0143437AC2A}" type="slidenum">
              <a:rPr lang="en-US" smtClean="0">
                <a:solidFill>
                  <a:prstClr val="white"/>
                </a:solidFill>
              </a:rPr>
              <a:pPr>
                <a:buClr>
                  <a:prstClr val="black"/>
                </a:buClr>
              </a:pPr>
              <a:t>5</a:t>
            </a:fld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prstClr val="black"/>
              </a:buClr>
            </a:pPr>
            <a:fld id="{1922A3D7-A2DF-4159-863E-B0143437AC2A}" type="slidenum">
              <a:rPr lang="en-US" smtClean="0">
                <a:solidFill>
                  <a:prstClr val="white"/>
                </a:solidFill>
              </a:rPr>
              <a:pPr>
                <a:buClr>
                  <a:prstClr val="black"/>
                </a:buClr>
              </a:pPr>
              <a:t>6</a:t>
            </a:fld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prstClr val="black"/>
              </a:buClr>
            </a:pPr>
            <a:fld id="{1922A3D7-A2DF-4159-863E-B0143437AC2A}" type="slidenum">
              <a:rPr lang="en-US" smtClean="0">
                <a:solidFill>
                  <a:prstClr val="white"/>
                </a:solidFill>
              </a:rPr>
              <a:pPr>
                <a:buClr>
                  <a:prstClr val="black"/>
                </a:buClr>
              </a:pPr>
              <a:t>7</a:t>
            </a:fld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prstClr val="black"/>
              </a:buClr>
            </a:pPr>
            <a:fld id="{1922A3D7-A2DF-4159-863E-B0143437AC2A}" type="slidenum">
              <a:rPr lang="en-US" smtClean="0">
                <a:solidFill>
                  <a:prstClr val="white"/>
                </a:solidFill>
              </a:rPr>
              <a:pPr>
                <a:buClr>
                  <a:prstClr val="black"/>
                </a:buClr>
              </a:pPr>
              <a:t>8</a:t>
            </a:fld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prstClr val="black"/>
              </a:buClr>
            </a:pPr>
            <a:fld id="{1A7658EE-121D-4501-B105-221CB99FD33A}" type="slidenum">
              <a:rPr lang="en-GB" smtClean="0">
                <a:solidFill>
                  <a:prstClr val="white"/>
                </a:solidFill>
              </a:rPr>
              <a:pPr>
                <a:buClr>
                  <a:prstClr val="black"/>
                </a:buClr>
              </a:pPr>
              <a:t>9</a:t>
            </a:fld>
            <a:endParaRPr lang="en-GB">
              <a:solidFill>
                <a:prstClr val="white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prstClr val="black"/>
              </a:buClr>
            </a:pPr>
            <a:fld id="{1922A3D7-A2DF-4159-863E-B0143437AC2A}" type="slidenum">
              <a:rPr lang="en-US" smtClean="0">
                <a:solidFill>
                  <a:prstClr val="white"/>
                </a:solidFill>
              </a:rPr>
              <a:pPr>
                <a:buClr>
                  <a:prstClr val="black"/>
                </a:buClr>
              </a:pPr>
              <a:t>10</a:t>
            </a:fld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1200" kern="1200" dirty="0">
              <a:solidFill>
                <a:schemeClr val="tx1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prstClr val="black"/>
              </a:buClr>
            </a:pPr>
            <a:fld id="{1A7658EE-121D-4501-B105-221CB99FD33A}" type="slidenum">
              <a:rPr lang="en-GB" smtClean="0">
                <a:solidFill>
                  <a:prstClr val="white"/>
                </a:solidFill>
              </a:rPr>
              <a:pPr>
                <a:buClr>
                  <a:prstClr val="black"/>
                </a:buClr>
              </a:pPr>
              <a:t>11</a:t>
            </a:fld>
            <a:endParaRPr lang="en-GB">
              <a:solidFill>
                <a:prstClr val="white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prstClr val="black"/>
              </a:buClr>
            </a:pPr>
            <a:fld id="{1922A3D7-A2DF-4159-863E-B0143437AC2A}" type="slidenum">
              <a:rPr lang="en-US" smtClean="0">
                <a:solidFill>
                  <a:prstClr val="white"/>
                </a:solidFill>
              </a:rPr>
              <a:pPr>
                <a:buClr>
                  <a:prstClr val="black"/>
                </a:buClr>
              </a:pPr>
              <a:t>12</a:t>
            </a:fld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prstClr val="black"/>
              </a:buClr>
            </a:pPr>
            <a:fld id="{1A7658EE-121D-4501-B105-221CB99FD33A}" type="slidenum">
              <a:rPr lang="en-GB" smtClean="0">
                <a:solidFill>
                  <a:prstClr val="white"/>
                </a:solidFill>
              </a:rPr>
              <a:pPr>
                <a:buClr>
                  <a:prstClr val="black"/>
                </a:buClr>
              </a:pPr>
              <a:t>13</a:t>
            </a:fld>
            <a:endParaRPr lang="en-GB">
              <a:solidFill>
                <a:prstClr val="white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prstClr val="black"/>
              </a:buClr>
            </a:pPr>
            <a:fld id="{1A7658EE-121D-4501-B105-221CB99FD33A}" type="slidenum">
              <a:rPr lang="en-GB" smtClean="0">
                <a:solidFill>
                  <a:prstClr val="white"/>
                </a:solidFill>
              </a:rPr>
              <a:pPr>
                <a:buClr>
                  <a:prstClr val="black"/>
                </a:buClr>
              </a:pPr>
              <a:t>14</a:t>
            </a:fld>
            <a:endParaRPr lang="en-GB">
              <a:solidFill>
                <a:prstClr val="white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prstClr val="black"/>
              </a:buClr>
            </a:pPr>
            <a:fld id="{1A7658EE-121D-4501-B105-221CB99FD33A}" type="slidenum">
              <a:rPr lang="en-GB" smtClean="0">
                <a:solidFill>
                  <a:prstClr val="white"/>
                </a:solidFill>
              </a:rPr>
              <a:pPr>
                <a:buClr>
                  <a:prstClr val="black"/>
                </a:buClr>
              </a:pPr>
              <a:t>15</a:t>
            </a:fld>
            <a:endParaRPr lang="en-GB">
              <a:solidFill>
                <a:prstClr val="white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prstClr val="black"/>
              </a:buClr>
            </a:pPr>
            <a:fld id="{1A7658EE-121D-4501-B105-221CB99FD33A}" type="slidenum">
              <a:rPr lang="en-GB" smtClean="0">
                <a:solidFill>
                  <a:prstClr val="white"/>
                </a:solidFill>
              </a:rPr>
              <a:pPr>
                <a:buClr>
                  <a:prstClr val="black"/>
                </a:buClr>
              </a:pPr>
              <a:t>16</a:t>
            </a:fld>
            <a:endParaRPr lang="en-GB">
              <a:solidFill>
                <a:prstClr val="white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prstClr val="black"/>
              </a:buClr>
            </a:pPr>
            <a:fld id="{1A7658EE-121D-4501-B105-221CB99FD33A}" type="slidenum">
              <a:rPr lang="en-GB" smtClean="0">
                <a:solidFill>
                  <a:prstClr val="white"/>
                </a:solidFill>
              </a:rPr>
              <a:pPr>
                <a:buClr>
                  <a:prstClr val="black"/>
                </a:buClr>
              </a:pPr>
              <a:t>17</a:t>
            </a:fld>
            <a:endParaRPr lang="en-GB">
              <a:solidFill>
                <a:prstClr val="white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prstClr val="black"/>
              </a:buClr>
            </a:pPr>
            <a:fld id="{1A7658EE-121D-4501-B105-221CB99FD33A}" type="slidenum">
              <a:rPr lang="en-GB" smtClean="0">
                <a:solidFill>
                  <a:prstClr val="white"/>
                </a:solidFill>
              </a:rPr>
              <a:pPr>
                <a:buClr>
                  <a:prstClr val="black"/>
                </a:buClr>
              </a:pPr>
              <a:t>18</a:t>
            </a:fld>
            <a:endParaRPr lang="en-GB">
              <a:solidFill>
                <a:prstClr val="white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prstClr val="black"/>
              </a:buClr>
            </a:pPr>
            <a:fld id="{1A7658EE-121D-4501-B105-221CB99FD33A}" type="slidenum">
              <a:rPr lang="en-GB" smtClean="0">
                <a:solidFill>
                  <a:prstClr val="white"/>
                </a:solidFill>
              </a:rPr>
              <a:pPr>
                <a:buClr>
                  <a:prstClr val="black"/>
                </a:buClr>
              </a:pPr>
              <a:t>19</a:t>
            </a:fld>
            <a:endParaRPr lang="en-GB">
              <a:solidFill>
                <a:prstClr val="white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prstClr val="black"/>
              </a:buClr>
            </a:pPr>
            <a:fld id="{1922A3D7-A2DF-4159-863E-B0143437AC2A}" type="slidenum">
              <a:rPr lang="en-US" smtClean="0">
                <a:solidFill>
                  <a:prstClr val="white"/>
                </a:solidFill>
              </a:rPr>
              <a:pPr>
                <a:buClr>
                  <a:prstClr val="black"/>
                </a:buClr>
              </a:pPr>
              <a:t>20</a:t>
            </a:fld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prstClr val="black"/>
              </a:buClr>
            </a:pPr>
            <a:fld id="{1A7658EE-121D-4501-B105-221CB99FD33A}" type="slidenum">
              <a:rPr lang="en-GB" smtClean="0">
                <a:solidFill>
                  <a:prstClr val="white"/>
                </a:solidFill>
              </a:rPr>
              <a:pPr>
                <a:buClr>
                  <a:prstClr val="black"/>
                </a:buClr>
              </a:pPr>
              <a:t>21</a:t>
            </a:fld>
            <a:endParaRPr lang="en-GB">
              <a:solidFill>
                <a:prstClr val="white"/>
              </a:solidFill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prstClr val="black"/>
              </a:buClr>
            </a:pPr>
            <a:fld id="{1922A3D7-A2DF-4159-863E-B0143437AC2A}" type="slidenum">
              <a:rPr lang="en-US" smtClean="0">
                <a:solidFill>
                  <a:prstClr val="white"/>
                </a:solidFill>
              </a:rPr>
              <a:pPr>
                <a:buClr>
                  <a:prstClr val="black"/>
                </a:buClr>
              </a:pPr>
              <a:t>22</a:t>
            </a:fld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prstClr val="black"/>
              </a:buClr>
            </a:pPr>
            <a:fld id="{1A7658EE-121D-4501-B105-221CB99FD33A}" type="slidenum">
              <a:rPr lang="en-GB" smtClean="0">
                <a:solidFill>
                  <a:prstClr val="white"/>
                </a:solidFill>
              </a:rPr>
              <a:pPr>
                <a:buClr>
                  <a:prstClr val="black"/>
                </a:buClr>
              </a:pPr>
              <a:t>23</a:t>
            </a:fld>
            <a:endParaRPr lang="en-GB">
              <a:solidFill>
                <a:prstClr val="white"/>
              </a:solidFill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prstClr val="black"/>
              </a:buClr>
            </a:pPr>
            <a:fld id="{1A7658EE-121D-4501-B105-221CB99FD33A}" type="slidenum">
              <a:rPr lang="en-GB" smtClean="0">
                <a:solidFill>
                  <a:prstClr val="white"/>
                </a:solidFill>
              </a:rPr>
              <a:pPr>
                <a:buClr>
                  <a:prstClr val="black"/>
                </a:buClr>
              </a:pPr>
              <a:t>24</a:t>
            </a:fld>
            <a:endParaRPr lang="en-GB">
              <a:solidFill>
                <a:prstClr val="white"/>
              </a:solidFill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prstClr val="black"/>
              </a:buClr>
            </a:pPr>
            <a:fld id="{1A7658EE-121D-4501-B105-221CB99FD33A}" type="slidenum">
              <a:rPr lang="en-GB" smtClean="0">
                <a:solidFill>
                  <a:prstClr val="white"/>
                </a:solidFill>
              </a:rPr>
              <a:pPr>
                <a:buClr>
                  <a:prstClr val="black"/>
                </a:buClr>
              </a:pPr>
              <a:t>25</a:t>
            </a:fld>
            <a:endParaRPr lang="en-GB">
              <a:solidFill>
                <a:prstClr val="white"/>
              </a:solidFill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prstClr val="black"/>
              </a:buClr>
            </a:pPr>
            <a:fld id="{1A7658EE-121D-4501-B105-221CB99FD33A}" type="slidenum">
              <a:rPr lang="en-GB" smtClean="0">
                <a:solidFill>
                  <a:prstClr val="white"/>
                </a:solidFill>
              </a:rPr>
              <a:pPr>
                <a:buClr>
                  <a:prstClr val="black"/>
                </a:buClr>
              </a:pPr>
              <a:t>26</a:t>
            </a:fld>
            <a:endParaRPr lang="en-GB">
              <a:solidFill>
                <a:prstClr val="white"/>
              </a:solidFill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prstClr val="black"/>
              </a:buClr>
            </a:pPr>
            <a:fld id="{1A7658EE-121D-4501-B105-221CB99FD33A}" type="slidenum">
              <a:rPr lang="en-GB" smtClean="0">
                <a:solidFill>
                  <a:prstClr val="white"/>
                </a:solidFill>
              </a:rPr>
              <a:pPr>
                <a:buClr>
                  <a:prstClr val="black"/>
                </a:buClr>
              </a:pPr>
              <a:t>27</a:t>
            </a:fld>
            <a:endParaRPr lang="en-GB">
              <a:solidFill>
                <a:prstClr val="white"/>
              </a:solidFill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prstClr val="black"/>
              </a:buClr>
            </a:pPr>
            <a:fld id="{1A7658EE-121D-4501-B105-221CB99FD33A}" type="slidenum">
              <a:rPr lang="en-GB" smtClean="0">
                <a:solidFill>
                  <a:prstClr val="white"/>
                </a:solidFill>
              </a:rPr>
              <a:pPr>
                <a:buClr>
                  <a:prstClr val="black"/>
                </a:buClr>
              </a:pPr>
              <a:t>28</a:t>
            </a:fld>
            <a:endParaRPr lang="en-GB">
              <a:solidFill>
                <a:prstClr val="white"/>
              </a:solidFill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A33608-EAC8-456C-9E0C-59FD193BCC52}" type="slidenum">
              <a:rPr lang="en-AU">
                <a:solidFill>
                  <a:prstClr val="black"/>
                </a:solidFill>
              </a:rPr>
              <a:pPr/>
              <a:t>29</a:t>
            </a:fld>
            <a:endParaRPr lang="en-A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0152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25FD3-0D50-4683-AF60-E37986593B49}" type="datetimeFigureOut">
              <a:rPr lang="en-AU" smtClean="0"/>
              <a:t>11/03/2011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A301A-AC43-4413-8450-5D7DACFC246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38730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25FD3-0D50-4683-AF60-E37986593B49}" type="datetimeFigureOut">
              <a:rPr lang="en-AU" smtClean="0"/>
              <a:t>11/03/2011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A301A-AC43-4413-8450-5D7DACFC246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24943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25FD3-0D50-4683-AF60-E37986593B49}" type="datetimeFigureOut">
              <a:rPr lang="en-AU" smtClean="0"/>
              <a:t>11/03/2011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A301A-AC43-4413-8450-5D7DACFC246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96555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25FD3-0D50-4683-AF60-E37986593B49}" type="datetimeFigureOut">
              <a:rPr lang="en-AU" smtClean="0"/>
              <a:t>11/03/2011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A301A-AC43-4413-8450-5D7DACFC246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38443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25FD3-0D50-4683-AF60-E37986593B49}" type="datetimeFigureOut">
              <a:rPr lang="en-AU" smtClean="0"/>
              <a:t>11/03/2011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A301A-AC43-4413-8450-5D7DACFC246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36345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25FD3-0D50-4683-AF60-E37986593B49}" type="datetimeFigureOut">
              <a:rPr lang="en-AU" smtClean="0"/>
              <a:t>11/03/2011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A301A-AC43-4413-8450-5D7DACFC246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63933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25FD3-0D50-4683-AF60-E37986593B49}" type="datetimeFigureOut">
              <a:rPr lang="en-AU" smtClean="0"/>
              <a:t>11/03/2011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A301A-AC43-4413-8450-5D7DACFC246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95040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25FD3-0D50-4683-AF60-E37986593B49}" type="datetimeFigureOut">
              <a:rPr lang="en-AU" smtClean="0"/>
              <a:t>11/03/2011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A301A-AC43-4413-8450-5D7DACFC246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90077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25FD3-0D50-4683-AF60-E37986593B49}" type="datetimeFigureOut">
              <a:rPr lang="en-AU" smtClean="0"/>
              <a:t>11/03/2011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A301A-AC43-4413-8450-5D7DACFC246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49059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25FD3-0D50-4683-AF60-E37986593B49}" type="datetimeFigureOut">
              <a:rPr lang="en-AU" smtClean="0"/>
              <a:t>11/03/2011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A301A-AC43-4413-8450-5D7DACFC246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85306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25FD3-0D50-4683-AF60-E37986593B49}" type="datetimeFigureOut">
              <a:rPr lang="en-AU" smtClean="0"/>
              <a:t>11/03/2011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A301A-AC43-4413-8450-5D7DACFC246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163559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4545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949457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8534400" y="6450542"/>
            <a:ext cx="558800" cy="365125"/>
          </a:xfrm>
          <a:prstGeom prst="rect">
            <a:avLst/>
          </a:prstGeom>
        </p:spPr>
        <p:txBody>
          <a:bodyPr anchor="b"/>
          <a:lstStyle>
            <a:lvl1pPr algn="r">
              <a:defRPr sz="1100">
                <a:solidFill>
                  <a:srgbClr val="666666"/>
                </a:solidFill>
              </a:defRPr>
            </a:lvl1pPr>
          </a:lstStyle>
          <a:p>
            <a:pPr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fld id="{08F1EEBF-D464-496D-B89A-04497C123924}" type="slidenum">
              <a:rPr lang="en-GB" b="1" smtClean="0"/>
              <a:pPr fontAlgn="base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3366"/>
                </a:buClr>
                <a:buSzPct val="150000"/>
              </a:pPr>
              <a:t>‹#›</a:t>
            </a:fld>
            <a:endParaRPr lang="en-GB" b="1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0825" y="1178626"/>
            <a:ext cx="8664575" cy="609600"/>
          </a:xfrm>
          <a:prstGeom prst="rect">
            <a:avLst/>
          </a:prstGeom>
        </p:spPr>
        <p:txBody>
          <a:bodyPr/>
          <a:lstStyle>
            <a:lvl1pPr algn="ctr">
              <a:defRPr sz="3200" baseline="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Click to add Title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309275" y="1995734"/>
            <a:ext cx="8609094" cy="4369439"/>
          </a:xfrm>
        </p:spPr>
        <p:txBody>
          <a:bodyPr/>
          <a:lstStyle>
            <a:lvl2pPr algn="l">
              <a:buFont typeface="Arial" pitchFamily="34" charset="0"/>
              <a:buChar char="•"/>
              <a:defRPr/>
            </a:lvl2pPr>
            <a:lvl3pPr>
              <a:buFont typeface="Arial" pitchFamily="34" charset="0"/>
              <a:buChar char="–"/>
              <a:defRPr/>
            </a:lvl3pPr>
          </a:lstStyle>
          <a:p>
            <a:pPr lvl="1"/>
            <a:r>
              <a:rPr lang="en-US" dirty="0" smtClean="0"/>
              <a:t>First level</a:t>
            </a:r>
          </a:p>
          <a:p>
            <a:pPr lvl="2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3931121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9512091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168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10305" y="2865664"/>
            <a:ext cx="4673600" cy="720091"/>
          </a:xfrm>
        </p:spPr>
        <p:txBody>
          <a:bodyPr/>
          <a:lstStyle>
            <a:lvl1pPr marL="0" indent="0" algn="r">
              <a:buFontTx/>
              <a:buNone/>
              <a:defRPr sz="1800">
                <a:solidFill>
                  <a:srgbClr val="666D70"/>
                </a:solidFill>
                <a:latin typeface="+mj-lt"/>
              </a:defRPr>
            </a:lvl1pPr>
          </a:lstStyle>
          <a:p>
            <a:r>
              <a:rPr lang="en-GB" dirty="0"/>
              <a:t>Click to edit Master subtitle style</a:t>
            </a:r>
          </a:p>
        </p:txBody>
      </p:sp>
      <p:sp>
        <p:nvSpPr>
          <p:cNvPr id="711684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611505" y="1663065"/>
            <a:ext cx="7772400" cy="685800"/>
          </a:xfrm>
          <a:prstGeom prst="rect">
            <a:avLst/>
          </a:prstGeom>
        </p:spPr>
        <p:txBody>
          <a:bodyPr anchor="ctr"/>
          <a:lstStyle>
            <a:lvl1pPr algn="r">
              <a:lnSpc>
                <a:spcPct val="150000"/>
              </a:lnSpc>
              <a:defRPr sz="3200" baseline="0">
                <a:solidFill>
                  <a:srgbClr val="000099"/>
                </a:solidFill>
                <a:latin typeface="+mj-lt"/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3710305" y="3585755"/>
            <a:ext cx="4673600" cy="720090"/>
          </a:xfrm>
        </p:spPr>
        <p:txBody>
          <a:bodyPr anchor="b"/>
          <a:lstStyle>
            <a:lvl1pPr algn="r">
              <a:buNone/>
              <a:defRPr sz="1600">
                <a:solidFill>
                  <a:srgbClr val="666D70"/>
                </a:solidFill>
              </a:defRPr>
            </a:lvl1pPr>
          </a:lstStyle>
          <a:p>
            <a:pPr lvl="0"/>
            <a:endParaRPr lang="en-GB" dirty="0"/>
          </a:p>
        </p:txBody>
      </p:sp>
      <p:pic>
        <p:nvPicPr>
          <p:cNvPr id="2050" name="Picture 2" descr="S:\Baker Richards Shared\BRC BUSINESS DEVELOPMENT\Promotion\Thinkaboutpricing.com\TPI Logo\TPI Logo (white)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04" y="4581511"/>
            <a:ext cx="3209381" cy="180172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4666432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D25FD3-0D50-4683-AF60-E37986593B49}" type="datetimeFigureOut">
              <a:rPr lang="en-AU" smtClean="0"/>
              <a:t>11/03/2011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2A301A-AC43-4413-8450-5D7DACFC246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20010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223161"/>
            <a:ext cx="7693025" cy="4780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pic>
        <p:nvPicPr>
          <p:cNvPr id="8" name="Picture 4" descr="tpilogo"/>
          <p:cNvPicPr>
            <a:picLocks noChangeAspect="1" noChangeArrowheads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99882" y="33496"/>
            <a:ext cx="1844118" cy="1053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" descr="jca_pc_300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0005" y="118911"/>
            <a:ext cx="2078182" cy="781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Straight Connector 10"/>
          <p:cNvCxnSpPr/>
          <p:nvPr userDrawn="1"/>
        </p:nvCxnSpPr>
        <p:spPr bwMode="auto">
          <a:xfrm>
            <a:off x="190005" y="1068779"/>
            <a:ext cx="8585860" cy="0"/>
          </a:xfrm>
          <a:prstGeom prst="line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" name="Straight Connector 13"/>
          <p:cNvCxnSpPr/>
          <p:nvPr userDrawn="1"/>
        </p:nvCxnSpPr>
        <p:spPr bwMode="auto">
          <a:xfrm>
            <a:off x="247404" y="6553190"/>
            <a:ext cx="8585860" cy="0"/>
          </a:xfrm>
          <a:prstGeom prst="line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463196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ctr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None/>
        <a:defRPr sz="36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150000"/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mailto:rma@thepricinginstitute.com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4" Type="http://schemas.openxmlformats.org/officeDocument/2006/relationships/hyperlink" Target="mailto:rma@jcainc.com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inkaboutpricing.com/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mailto:rma@thepricinginstitute.com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4" Type="http://schemas.openxmlformats.org/officeDocument/2006/relationships/hyperlink" Target="mailto:rma@jcainc.com" TargetMode="Externa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9819" y="5366989"/>
            <a:ext cx="2774181" cy="151541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9511" y="404664"/>
            <a:ext cx="8712969" cy="5047536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>
                <a:solidFill>
                  <a:srgbClr val="F79646">
                    <a:lumMod val="75000"/>
                  </a:srgbClr>
                </a:solidFill>
                <a:effectLst>
                  <a:outerShdw blurRad="50800" dist="76200" dir="16200000" rotWithShape="0">
                    <a:prstClr val="black">
                      <a:alpha val="49000"/>
                    </a:prstClr>
                  </a:outerShdw>
                </a:effectLst>
                <a:latin typeface="Showcard Gothic" pitchFamily="82" charset="0"/>
              </a:rPr>
              <a:t>AUSTRALIA &amp; NEW ZEALAND TESSITURA REGIONAL USERS CONFERENCE</a:t>
            </a:r>
            <a:endParaRPr lang="en-AU" sz="2000" dirty="0">
              <a:solidFill>
                <a:prstClr val="black"/>
              </a:solidFill>
              <a:latin typeface="Showcard Gothic" pitchFamily="82" charset="0"/>
            </a:endParaRPr>
          </a:p>
          <a:p>
            <a:pPr algn="ctr"/>
            <a:r>
              <a:rPr lang="en-AU" sz="4800" dirty="0">
                <a:solidFill>
                  <a:prstClr val="black"/>
                </a:solidFill>
                <a:latin typeface="Showcard Gothic" pitchFamily="82" charset="0"/>
              </a:rPr>
              <a:t>TUESDAY 22 FEBRUARY </a:t>
            </a:r>
            <a:r>
              <a:rPr lang="en-AU" sz="48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BREAKOUT SESSION #4 </a:t>
            </a:r>
          </a:p>
          <a:p>
            <a:pPr algn="ctr"/>
            <a:endParaRPr lang="en-AU" sz="1400" dirty="0">
              <a:solidFill>
                <a:prstClr val="black"/>
              </a:solidFill>
              <a:latin typeface="Showcard Gothic" pitchFamily="82" charset="0"/>
            </a:endParaRPr>
          </a:p>
          <a:p>
            <a:pPr algn="ctr"/>
            <a:r>
              <a:rPr lang="en-AU" sz="48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Revenue management application workshop</a:t>
            </a:r>
            <a:endParaRPr lang="en-AU" sz="4800" b="1" dirty="0">
              <a:ln w="18000">
                <a:solidFill>
                  <a:srgbClr val="F79646"/>
                </a:solidFill>
                <a:prstDash val="solid"/>
                <a:miter lim="800000"/>
              </a:ln>
              <a:solidFill>
                <a:prstClr val="white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Showcard Gothic" pitchFamily="82" charset="0"/>
            </a:endParaRPr>
          </a:p>
          <a:p>
            <a:pPr algn="ctr"/>
            <a:r>
              <a:rPr lang="en-AU" sz="48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presenter: </a:t>
            </a:r>
            <a:endParaRPr lang="en-AU" sz="4800" b="1" dirty="0">
              <a:ln w="18000">
                <a:solidFill>
                  <a:srgbClr val="F79646"/>
                </a:solidFill>
                <a:prstDash val="solid"/>
                <a:miter lim="800000"/>
              </a:ln>
              <a:solidFill>
                <a:prstClr val="black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Showcard Gothic" pitchFamily="82" charset="0"/>
            </a:endParaRPr>
          </a:p>
          <a:p>
            <a:pPr algn="ctr"/>
            <a:r>
              <a:rPr lang="en-AU" sz="48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Andrew </a:t>
            </a:r>
            <a:r>
              <a:rPr lang="en-AU" sz="4800" b="1" dirty="0" err="1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recinos</a:t>
            </a:r>
            <a:r>
              <a:rPr lang="en-AU" sz="48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 </a:t>
            </a:r>
            <a:r>
              <a:rPr lang="en-AU" sz="32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(tessitura)</a:t>
            </a:r>
            <a:endParaRPr lang="en-AU" sz="3200" b="1" dirty="0">
              <a:ln w="18000">
                <a:solidFill>
                  <a:srgbClr val="F79646"/>
                </a:solidFill>
                <a:prstDash val="solid"/>
                <a:miter lim="800000"/>
              </a:ln>
              <a:solidFill>
                <a:prstClr val="white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Showcard Gothi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391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88889E-6 5.82794E-7 L -1.11215 -0.00463 " pathEditMode="relative" rAng="0" ptsTypes="AA">
                                      <p:cBhvr>
                                        <p:cTn id="6" dur="4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608" y="-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1154243"/>
            <a:ext cx="9144000" cy="169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r>
              <a:rPr lang="en-US" sz="2800" b="1" dirty="0">
                <a:solidFill>
                  <a:srgbClr val="006666"/>
                </a:solidFill>
              </a:rPr>
              <a:t>ANZTRUC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r>
              <a:rPr lang="en-US" sz="3600" b="1" dirty="0">
                <a:solidFill>
                  <a:srgbClr val="006666"/>
                </a:solidFill>
              </a:rPr>
              <a:t>Revenue Management Application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r>
              <a:rPr lang="en-US" sz="3600" b="1" dirty="0">
                <a:solidFill>
                  <a:srgbClr val="006666"/>
                </a:solidFill>
              </a:rPr>
              <a:t>Workshop</a:t>
            </a:r>
            <a:endParaRPr lang="en-US" sz="3600" b="1" dirty="0">
              <a:solidFill>
                <a:srgbClr val="006666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5570507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r>
              <a:rPr lang="en-US" sz="3200" b="1" dirty="0">
                <a:solidFill>
                  <a:srgbClr val="006666"/>
                </a:solidFill>
              </a:rPr>
              <a:t>Andrew Recinos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r>
              <a:rPr lang="en-US" sz="3200" b="1" dirty="0">
                <a:solidFill>
                  <a:srgbClr val="006666"/>
                </a:solidFill>
              </a:rPr>
              <a:t>JCA</a:t>
            </a:r>
            <a:endParaRPr lang="en-US" sz="3200" b="1" dirty="0">
              <a:solidFill>
                <a:srgbClr val="006666"/>
              </a:solidFill>
            </a:endParaRPr>
          </a:p>
        </p:txBody>
      </p:sp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3" cstate="print"/>
          <a:srcRect l="3511" t="15761" r="31732" b="1992"/>
          <a:stretch>
            <a:fillRect/>
          </a:stretch>
        </p:blipFill>
        <p:spPr bwMode="auto">
          <a:xfrm>
            <a:off x="1917129" y="3005819"/>
            <a:ext cx="5118671" cy="23907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271183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Today’s Agenda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algn="l">
              <a:buSzPct val="100000"/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</a:rPr>
              <a:t>Background</a:t>
            </a:r>
          </a:p>
          <a:p>
            <a:pPr algn="l">
              <a:buSzPct val="100000"/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</a:rPr>
              <a:t>Revenue Management in the Arts</a:t>
            </a:r>
          </a:p>
          <a:p>
            <a:pPr algn="l">
              <a:buSzPct val="100000"/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</a:rPr>
              <a:t>Product Demonstration</a:t>
            </a:r>
          </a:p>
          <a:p>
            <a:pPr algn="l">
              <a:buSzPct val="100000"/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</a:rPr>
              <a:t>Q&amp;A</a:t>
            </a:r>
          </a:p>
          <a:p>
            <a:pPr algn="l">
              <a:buSzPct val="100000"/>
              <a:buFont typeface="Arial" pitchFamily="34" charset="0"/>
              <a:buChar char="•"/>
            </a:pPr>
            <a:endParaRPr lang="en-US" sz="2800" dirty="0" smtClean="0">
              <a:solidFill>
                <a:schemeClr val="tx1"/>
              </a:solidFill>
            </a:endParaRPr>
          </a:p>
          <a:p>
            <a:pPr algn="l">
              <a:buSzPct val="100000"/>
              <a:buFont typeface="Arial" pitchFamily="34" charset="0"/>
              <a:buChar char="•"/>
            </a:pPr>
            <a:endParaRPr lang="en-US" sz="3200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997413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 w="95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r>
              <a:rPr lang="en-US" sz="4400" b="1" dirty="0">
                <a:solidFill>
                  <a:srgbClr val="FFFFFF"/>
                </a:solidFill>
              </a:rPr>
              <a:t>Some Background…</a:t>
            </a:r>
          </a:p>
        </p:txBody>
      </p:sp>
    </p:spTree>
    <p:extLst>
      <p:ext uri="{BB962C8B-B14F-4D97-AF65-F5344CB8AC3E}">
        <p14:creationId xmlns:p14="http://schemas.microsoft.com/office/powerpoint/2010/main" val="17670343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About The Pricing Institute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341025" y="1884609"/>
            <a:ext cx="8609094" cy="4369439"/>
          </a:xfrm>
        </p:spPr>
        <p:txBody>
          <a:bodyPr/>
          <a:lstStyle/>
          <a:p>
            <a:pPr algn="l">
              <a:spcAft>
                <a:spcPts val="1200"/>
              </a:spcAft>
              <a:buSzPct val="100000"/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1"/>
                </a:solidFill>
              </a:rPr>
              <a:t>Partnership of consultants, founded 2008</a:t>
            </a:r>
          </a:p>
          <a:p>
            <a:pPr algn="l">
              <a:spcAft>
                <a:spcPts val="1200"/>
              </a:spcAft>
              <a:buSzPct val="100000"/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1"/>
                </a:solidFill>
              </a:rPr>
              <a:t>Worked with more than 200 arts and cultural organizations worldwide</a:t>
            </a:r>
            <a:endParaRPr lang="en-US" sz="2000" dirty="0" smtClean="0">
              <a:solidFill>
                <a:srgbClr val="FF0000"/>
              </a:solidFill>
            </a:endParaRPr>
          </a:p>
          <a:p>
            <a:pPr algn="l">
              <a:spcAft>
                <a:spcPts val="1200"/>
              </a:spcAft>
              <a:buSzPct val="100000"/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1"/>
                </a:solidFill>
              </a:rPr>
              <a:t>Minimum 200% Return On Investment on evaluated projects</a:t>
            </a:r>
            <a:endParaRPr lang="en-US" sz="2000" dirty="0" smtClean="0">
              <a:solidFill>
                <a:srgbClr val="FF0000"/>
              </a:solidFill>
            </a:endParaRPr>
          </a:p>
          <a:p>
            <a:pPr algn="l">
              <a:spcAft>
                <a:spcPts val="1200"/>
              </a:spcAft>
              <a:buSzPct val="100000"/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1"/>
                </a:solidFill>
              </a:rPr>
              <a:t>Current and Recent Tessitura Clients include:</a:t>
            </a:r>
          </a:p>
          <a:p>
            <a:pPr lvl="1">
              <a:spcAft>
                <a:spcPts val="1200"/>
              </a:spcAft>
              <a:buSzPct val="100000"/>
            </a:pPr>
            <a:r>
              <a:rPr lang="en-US" sz="1600" dirty="0" smtClean="0"/>
              <a:t>Glyndebourne Festival Opera (UK)</a:t>
            </a:r>
          </a:p>
          <a:p>
            <a:pPr lvl="1">
              <a:spcAft>
                <a:spcPts val="1200"/>
              </a:spcAft>
              <a:buSzPct val="100000"/>
            </a:pPr>
            <a:r>
              <a:rPr lang="en-US" sz="1600" dirty="0" smtClean="0"/>
              <a:t>Philadelphia Orchestra (USA)</a:t>
            </a:r>
            <a:endParaRPr lang="en-US" sz="1600" dirty="0" smtClean="0">
              <a:solidFill>
                <a:schemeClr val="tx1"/>
              </a:solidFill>
            </a:endParaRPr>
          </a:p>
          <a:p>
            <a:pPr lvl="1">
              <a:spcAft>
                <a:spcPts val="1200"/>
              </a:spcAft>
              <a:buSzPct val="100000"/>
            </a:pPr>
            <a:r>
              <a:rPr lang="en-US" sz="1600" dirty="0" smtClean="0">
                <a:solidFill>
                  <a:schemeClr val="tx1"/>
                </a:solidFill>
              </a:rPr>
              <a:t>Stratford Shakespeare Festival (Canada)</a:t>
            </a:r>
          </a:p>
          <a:p>
            <a:pPr lvl="1">
              <a:spcAft>
                <a:spcPts val="1200"/>
              </a:spcAft>
              <a:buSzPct val="100000"/>
            </a:pPr>
            <a:r>
              <a:rPr lang="en-US" sz="1600" dirty="0" smtClean="0"/>
              <a:t>Sydney Opera House (Australia)</a:t>
            </a:r>
          </a:p>
          <a:p>
            <a:pPr algn="l">
              <a:spcAft>
                <a:spcPts val="1200"/>
              </a:spcAft>
              <a:buSzPct val="100000"/>
            </a:pPr>
            <a:endParaRPr lang="en-US" sz="2000" dirty="0" smtClean="0">
              <a:solidFill>
                <a:schemeClr val="tx1"/>
              </a:solidFill>
            </a:endParaRPr>
          </a:p>
          <a:p>
            <a:pPr lvl="1">
              <a:buSzPct val="100000"/>
            </a:pPr>
            <a:endParaRPr lang="en-US" sz="1800" dirty="0" smtClean="0"/>
          </a:p>
          <a:p>
            <a:pPr lvl="1">
              <a:buSzPct val="100000"/>
            </a:pPr>
            <a:endParaRPr lang="en-US" sz="1800" dirty="0" smtClean="0">
              <a:solidFill>
                <a:schemeClr val="tx1"/>
              </a:solidFill>
            </a:endParaRPr>
          </a:p>
          <a:p>
            <a:pPr algn="l">
              <a:buSzPct val="100000"/>
              <a:buFont typeface="Arial" pitchFamily="34" charset="0"/>
              <a:buChar char="•"/>
            </a:pPr>
            <a:endParaRPr lang="en-US" sz="2400" dirty="0" smtClean="0">
              <a:solidFill>
                <a:schemeClr val="tx1"/>
              </a:solidFill>
            </a:endParaRPr>
          </a:p>
          <a:p>
            <a:pPr algn="l">
              <a:buSzPct val="100000"/>
              <a:buFont typeface="Arial" pitchFamily="34" charset="0"/>
              <a:buChar char="•"/>
            </a:pPr>
            <a:endParaRPr lang="en-US" sz="2800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0726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About JCA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algn="l">
              <a:buSzPct val="100000"/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</a:rPr>
              <a:t>Consulting and Product Development company focused on the Non Profit market</a:t>
            </a:r>
          </a:p>
          <a:p>
            <a:pPr algn="l">
              <a:buSzPct val="100000"/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</a:rPr>
              <a:t>Certified Tessitura implementation consultants since 2002</a:t>
            </a:r>
          </a:p>
          <a:p>
            <a:pPr algn="l">
              <a:buSzPct val="100000"/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</a:rPr>
              <a:t>Develop, support and maintain T-Stats for 108 Tessitura organizations</a:t>
            </a:r>
          </a:p>
          <a:p>
            <a:pPr algn="l">
              <a:buSzPct val="100000"/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</a:rPr>
              <a:t>Leader in Non Profit Business Intelligence </a:t>
            </a:r>
            <a:endParaRPr lang="en-US" sz="2000" dirty="0" smtClean="0"/>
          </a:p>
          <a:p>
            <a:pPr lvl="1">
              <a:buSzPct val="100000"/>
            </a:pPr>
            <a:endParaRPr lang="en-US" sz="2000" dirty="0" smtClean="0"/>
          </a:p>
          <a:p>
            <a:pPr lvl="1">
              <a:buSzPct val="100000"/>
            </a:pPr>
            <a:endParaRPr lang="en-US" sz="2000" dirty="0" smtClean="0">
              <a:solidFill>
                <a:schemeClr val="tx1"/>
              </a:solidFill>
            </a:endParaRPr>
          </a:p>
          <a:p>
            <a:pPr algn="l">
              <a:buSzPct val="100000"/>
              <a:buFont typeface="Arial" pitchFamily="34" charset="0"/>
              <a:buChar char="•"/>
            </a:pPr>
            <a:endParaRPr lang="en-US" sz="2800" dirty="0" smtClean="0">
              <a:solidFill>
                <a:schemeClr val="tx1"/>
              </a:solidFill>
            </a:endParaRPr>
          </a:p>
          <a:p>
            <a:pPr algn="l">
              <a:buSzPct val="100000"/>
              <a:buFont typeface="Arial" pitchFamily="34" charset="0"/>
              <a:buChar char="•"/>
            </a:pPr>
            <a:endParaRPr lang="en-US" sz="3200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7812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Collaboration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algn="l">
              <a:buSzPct val="100000"/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</a:rPr>
              <a:t>JCA and The Pricing Institute first worked together in developing the Seats Cube in T-Stats v2.0…</a:t>
            </a:r>
            <a:endParaRPr lang="en-US" sz="2000" dirty="0" smtClean="0"/>
          </a:p>
          <a:p>
            <a:pPr lvl="1">
              <a:buSzPct val="100000"/>
            </a:pPr>
            <a:endParaRPr lang="en-US" sz="2000" dirty="0" smtClean="0">
              <a:solidFill>
                <a:schemeClr val="tx1"/>
              </a:solidFill>
            </a:endParaRPr>
          </a:p>
          <a:p>
            <a:pPr algn="l">
              <a:buSzPct val="100000"/>
              <a:buFont typeface="Arial" pitchFamily="34" charset="0"/>
              <a:buChar char="•"/>
            </a:pPr>
            <a:endParaRPr lang="en-US" sz="2800" dirty="0" smtClean="0">
              <a:solidFill>
                <a:schemeClr val="tx1"/>
              </a:solidFill>
            </a:endParaRPr>
          </a:p>
          <a:p>
            <a:pPr algn="l">
              <a:buSzPct val="100000"/>
              <a:buFont typeface="Arial" pitchFamily="34" charset="0"/>
              <a:buChar char="•"/>
            </a:pPr>
            <a:endParaRPr lang="en-US" sz="3200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9" name="Picture 8" descr="mode of sale.PNG"/>
          <p:cNvPicPr>
            <a:picLocks noChangeAspect="1"/>
          </p:cNvPicPr>
          <p:nvPr/>
        </p:nvPicPr>
        <p:blipFill>
          <a:blip r:embed="rId3" cstate="print"/>
          <a:srcRect b="4794"/>
          <a:stretch>
            <a:fillRect/>
          </a:stretch>
        </p:blipFill>
        <p:spPr>
          <a:xfrm>
            <a:off x="1585589" y="3005675"/>
            <a:ext cx="5624680" cy="34550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3347467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096981"/>
            <a:ext cx="8664575" cy="609600"/>
          </a:xfrm>
        </p:spPr>
        <p:txBody>
          <a:bodyPr/>
          <a:lstStyle/>
          <a:p>
            <a:r>
              <a:rPr lang="en-US" dirty="0" smtClean="0"/>
              <a:t>Introducing….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294285" y="1643190"/>
            <a:ext cx="8609094" cy="4369439"/>
          </a:xfrm>
        </p:spPr>
        <p:txBody>
          <a:bodyPr/>
          <a:lstStyle/>
          <a:p>
            <a:pPr algn="l">
              <a:buSzPct val="100000"/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</a:rPr>
              <a:t>JCA and The Pricing Institute now introduce the </a:t>
            </a:r>
            <a:r>
              <a:rPr lang="en-US" sz="2800" dirty="0" smtClean="0">
                <a:solidFill>
                  <a:srgbClr val="FF0000"/>
                </a:solidFill>
              </a:rPr>
              <a:t>Revenue Management Application</a:t>
            </a:r>
          </a:p>
          <a:p>
            <a:pPr algn="l">
              <a:buSzPct val="100000"/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</a:rPr>
              <a:t>Incorporating The Pricing Institute’s proven methodologies into a single user-friendly application that uses </a:t>
            </a:r>
            <a:r>
              <a:rPr lang="en-US" sz="2800" i="1" dirty="0" smtClean="0">
                <a:solidFill>
                  <a:schemeClr val="tx1"/>
                </a:solidFill>
              </a:rPr>
              <a:t>your</a:t>
            </a:r>
            <a:r>
              <a:rPr lang="en-US" sz="2800" dirty="0" smtClean="0">
                <a:solidFill>
                  <a:schemeClr val="tx1"/>
                </a:solidFill>
              </a:rPr>
              <a:t> Tessitura data</a:t>
            </a:r>
          </a:p>
          <a:p>
            <a:pPr algn="l">
              <a:buSzPct val="100000"/>
            </a:pPr>
            <a:endParaRPr lang="en-US" sz="2800" dirty="0" smtClean="0">
              <a:solidFill>
                <a:schemeClr val="tx1"/>
              </a:solidFill>
            </a:endParaRPr>
          </a:p>
          <a:p>
            <a:pPr algn="l">
              <a:buSzPct val="100000"/>
              <a:buFont typeface="Arial" pitchFamily="34" charset="0"/>
              <a:buChar char="•"/>
            </a:pPr>
            <a:endParaRPr lang="en-US" sz="3200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3872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1051911"/>
            <a:ext cx="9144000" cy="963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r>
              <a:rPr lang="en-GB" sz="2800" b="1" dirty="0">
                <a:solidFill>
                  <a:srgbClr val="006666"/>
                </a:solidFill>
              </a:rPr>
              <a:t>Revenue Management Success Stories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r>
              <a:rPr lang="en-GB" sz="2800" b="1" dirty="0">
                <a:solidFill>
                  <a:srgbClr val="006666"/>
                </a:solidFill>
              </a:rPr>
              <a:t>from Tessitura Network Members</a:t>
            </a:r>
            <a:endParaRPr lang="en-GB" sz="2800" b="1" dirty="0">
              <a:solidFill>
                <a:srgbClr val="006666"/>
              </a:solidFill>
            </a:endParaRPr>
          </a:p>
        </p:txBody>
      </p:sp>
      <p:sp>
        <p:nvSpPr>
          <p:cNvPr id="3" name="Text Placeholder 2"/>
          <p:cNvSpPr txBox="1">
            <a:spLocks/>
          </p:cNvSpPr>
          <p:nvPr/>
        </p:nvSpPr>
        <p:spPr>
          <a:xfrm>
            <a:off x="0" y="2016058"/>
            <a:ext cx="9143999" cy="4706476"/>
          </a:xfrm>
          <a:prstGeom prst="rect">
            <a:avLst/>
          </a:prstGeom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000" b="1" kern="0" dirty="0">
                <a:solidFill>
                  <a:srgbClr val="003366"/>
                </a:solidFill>
              </a:rPr>
              <a:t>Producing Theatre Company</a:t>
            </a:r>
            <a:r>
              <a:rPr lang="en-US" sz="2000" kern="0" dirty="0">
                <a:solidFill>
                  <a:srgbClr val="003366"/>
                </a:solidFill>
              </a:rPr>
              <a:t>, with a star appearing in a three week run of a new play, raised prices, eliminated discounts and made US$50,000 in additional revenue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defRPr/>
            </a:pPr>
            <a:endParaRPr lang="en-US" sz="20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000" b="1" kern="0" dirty="0">
                <a:solidFill>
                  <a:srgbClr val="003366"/>
                </a:solidFill>
              </a:rPr>
              <a:t>Performing Arts Organization </a:t>
            </a:r>
            <a:r>
              <a:rPr lang="en-US" sz="2000" kern="0" dirty="0">
                <a:solidFill>
                  <a:srgbClr val="003366"/>
                </a:solidFill>
              </a:rPr>
              <a:t>rescaled house, applied dynamic pricing to their most popular performances and added US$145,000 in additional revenue in the first half of the season alone.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2000" kern="0" dirty="0">
              <a:solidFill>
                <a:srgbClr val="003366"/>
              </a:solidFill>
            </a:endParaRP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defRPr/>
            </a:pPr>
            <a:endParaRPr lang="en-US" sz="1600" kern="0" dirty="0">
              <a:solidFill>
                <a:srgbClr val="000000"/>
              </a:solidFill>
            </a:endParaRP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defRPr/>
            </a:pPr>
            <a:endParaRPr lang="en-US" sz="2400" kern="0" dirty="0">
              <a:solidFill>
                <a:srgbClr val="003366"/>
              </a:solidFill>
            </a:endParaRP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</a:pPr>
            <a:endParaRPr lang="en-US" sz="2400" kern="0" dirty="0">
              <a:solidFill>
                <a:srgbClr val="003366"/>
              </a:solidFill>
            </a:endParaRP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</a:pPr>
            <a:endParaRPr lang="en-US" sz="24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24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kern="0" dirty="0">
              <a:solidFill>
                <a:srgbClr val="006666"/>
              </a:solidFill>
            </a:endParaRP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Wingdings" pitchFamily="2" charset="2"/>
              <a:buChar char="§"/>
              <a:defRPr/>
            </a:pPr>
            <a:endParaRPr lang="en-US" sz="20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28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32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75000"/>
              <a:buFont typeface="Arial" pitchFamily="34" charset="0"/>
              <a:buChar char="•"/>
              <a:defRPr/>
            </a:pPr>
            <a:endParaRPr lang="en-US" sz="3600" kern="0" dirty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907798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 w="95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r>
              <a:rPr lang="en-US" sz="4400" b="1" dirty="0">
                <a:solidFill>
                  <a:srgbClr val="FFFFFF"/>
                </a:solidFill>
              </a:rPr>
              <a:t>What is Revenue Management?</a:t>
            </a:r>
          </a:p>
        </p:txBody>
      </p:sp>
    </p:spTree>
    <p:extLst>
      <p:ext uri="{BB962C8B-B14F-4D97-AF65-F5344CB8AC3E}">
        <p14:creationId xmlns:p14="http://schemas.microsoft.com/office/powerpoint/2010/main" val="25169932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180096" y="1823523"/>
            <a:ext cx="8664575" cy="4154417"/>
          </a:xfrm>
        </p:spPr>
        <p:txBody>
          <a:bodyPr/>
          <a:lstStyle/>
          <a:p>
            <a:pPr marL="0" eaLnBrk="1" hangingPunct="1">
              <a:spcBef>
                <a:spcPts val="0"/>
              </a:spcBef>
              <a:buFontTx/>
              <a:buNone/>
            </a:pPr>
            <a:r>
              <a:rPr lang="en-GB" sz="3200" i="1" dirty="0" smtClean="0"/>
              <a:t>“Revenue Management ensures that companies will sell the </a:t>
            </a:r>
            <a:r>
              <a:rPr lang="en-GB" sz="3200" i="1" dirty="0" smtClean="0">
                <a:solidFill>
                  <a:srgbClr val="FF0000"/>
                </a:solidFill>
              </a:rPr>
              <a:t>right product </a:t>
            </a:r>
          </a:p>
          <a:p>
            <a:pPr marL="0" eaLnBrk="1" hangingPunct="1">
              <a:spcBef>
                <a:spcPts val="0"/>
              </a:spcBef>
              <a:buFontTx/>
              <a:buNone/>
            </a:pPr>
            <a:r>
              <a:rPr lang="en-GB" sz="3200" i="1" dirty="0" smtClean="0"/>
              <a:t>to the </a:t>
            </a:r>
            <a:r>
              <a:rPr lang="en-GB" sz="3200" i="1" dirty="0" smtClean="0">
                <a:solidFill>
                  <a:srgbClr val="FF0000"/>
                </a:solidFill>
              </a:rPr>
              <a:t>right customer </a:t>
            </a:r>
            <a:r>
              <a:rPr lang="en-GB" sz="3200" i="1" dirty="0" smtClean="0"/>
              <a:t>at the </a:t>
            </a:r>
            <a:r>
              <a:rPr lang="en-GB" sz="3200" i="1" dirty="0" smtClean="0">
                <a:solidFill>
                  <a:srgbClr val="FF0000"/>
                </a:solidFill>
              </a:rPr>
              <a:t>right time</a:t>
            </a:r>
          </a:p>
          <a:p>
            <a:pPr marL="0" eaLnBrk="1" hangingPunct="1">
              <a:spcBef>
                <a:spcPts val="0"/>
              </a:spcBef>
              <a:buFontTx/>
              <a:buNone/>
            </a:pPr>
            <a:r>
              <a:rPr lang="en-GB" sz="3200" i="1" dirty="0" smtClean="0">
                <a:solidFill>
                  <a:srgbClr val="FF0000"/>
                </a:solidFill>
              </a:rPr>
              <a:t> </a:t>
            </a:r>
            <a:endParaRPr lang="en-GB" sz="1200" i="1" dirty="0" smtClean="0"/>
          </a:p>
          <a:p>
            <a:pPr marL="0" eaLnBrk="1" hangingPunct="1">
              <a:spcBef>
                <a:spcPts val="0"/>
              </a:spcBef>
              <a:buFontTx/>
              <a:buNone/>
            </a:pPr>
            <a:r>
              <a:rPr lang="en-GB" sz="3200" i="1" dirty="0" smtClean="0"/>
              <a:t>for the </a:t>
            </a:r>
            <a:r>
              <a:rPr lang="en-GB" sz="3200" i="1" dirty="0" smtClean="0">
                <a:solidFill>
                  <a:srgbClr val="FF0000"/>
                </a:solidFill>
              </a:rPr>
              <a:t>right price</a:t>
            </a:r>
            <a:r>
              <a:rPr lang="en-GB" sz="3200" i="1" dirty="0" smtClean="0"/>
              <a:t>”</a:t>
            </a:r>
          </a:p>
          <a:p>
            <a:pPr marL="0" lvl="0" indent="0" algn="r">
              <a:lnSpc>
                <a:spcPct val="90000"/>
              </a:lnSpc>
              <a:spcBef>
                <a:spcPts val="0"/>
              </a:spcBef>
              <a:buClrTx/>
              <a:buNone/>
              <a:defRPr/>
            </a:pPr>
            <a:endParaRPr lang="en-GB" sz="2400" dirty="0" smtClean="0"/>
          </a:p>
          <a:p>
            <a:pPr marL="0" lvl="0" indent="0" algn="r">
              <a:lnSpc>
                <a:spcPct val="90000"/>
              </a:lnSpc>
              <a:spcBef>
                <a:spcPts val="0"/>
              </a:spcBef>
              <a:buClrTx/>
              <a:buNone/>
              <a:defRPr/>
            </a:pPr>
            <a:r>
              <a:rPr lang="en-GB" sz="2400" dirty="0" smtClean="0"/>
              <a:t>-- Robert Cross</a:t>
            </a:r>
          </a:p>
          <a:p>
            <a:pPr marL="0" lvl="0" indent="0" algn="r">
              <a:lnSpc>
                <a:spcPct val="90000"/>
              </a:lnSpc>
              <a:spcBef>
                <a:spcPts val="0"/>
              </a:spcBef>
              <a:buClrTx/>
              <a:buNone/>
              <a:defRPr/>
            </a:pPr>
            <a:endParaRPr lang="en-GB" sz="2400" dirty="0" smtClean="0"/>
          </a:p>
          <a:p>
            <a:pPr marL="0" lvl="0" indent="0" algn="r">
              <a:lnSpc>
                <a:spcPct val="90000"/>
              </a:lnSpc>
              <a:spcBef>
                <a:spcPts val="0"/>
              </a:spcBef>
              <a:buClrTx/>
              <a:buNone/>
              <a:defRPr/>
            </a:pPr>
            <a:endParaRPr lang="en-GB" sz="2400" dirty="0" smtClean="0"/>
          </a:p>
          <a:p>
            <a:pPr marL="0" lvl="0" algn="l" eaLnBrk="1" hangingPunct="1">
              <a:spcBef>
                <a:spcPts val="0"/>
              </a:spcBef>
            </a:pPr>
            <a:endParaRPr lang="en-GB" sz="3200" b="1" dirty="0" smtClean="0"/>
          </a:p>
        </p:txBody>
      </p:sp>
    </p:spTree>
    <p:extLst>
      <p:ext uri="{BB962C8B-B14F-4D97-AF65-F5344CB8AC3E}">
        <p14:creationId xmlns:p14="http://schemas.microsoft.com/office/powerpoint/2010/main" val="28580217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 w="95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r>
              <a:rPr lang="en-US" sz="3200" b="1" dirty="0">
                <a:solidFill>
                  <a:srgbClr val="FFFFFF"/>
                </a:solidFill>
              </a:rPr>
              <a:t>Revenue Management techniques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r>
              <a:rPr lang="en-US" sz="3200" b="1" dirty="0">
                <a:solidFill>
                  <a:srgbClr val="FFFFFF"/>
                </a:solidFill>
              </a:rPr>
              <a:t>we had in mind when developing the RMA</a:t>
            </a:r>
            <a:endParaRPr lang="en-US" sz="36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242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1236639"/>
            <a:ext cx="9144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r>
              <a:rPr lang="en-GB" sz="2800" b="1" dirty="0">
                <a:solidFill>
                  <a:srgbClr val="006666"/>
                </a:solidFill>
              </a:rPr>
              <a:t>Revenue Management Techniques</a:t>
            </a:r>
            <a:endParaRPr lang="en-GB" sz="2800" b="1" dirty="0">
              <a:solidFill>
                <a:srgbClr val="006666"/>
              </a:solidFill>
            </a:endParaRPr>
          </a:p>
        </p:txBody>
      </p:sp>
      <p:sp>
        <p:nvSpPr>
          <p:cNvPr id="3" name="Text Placeholder 2"/>
          <p:cNvSpPr txBox="1">
            <a:spLocks/>
          </p:cNvSpPr>
          <p:nvPr/>
        </p:nvSpPr>
        <p:spPr>
          <a:xfrm>
            <a:off x="309275" y="1973288"/>
            <a:ext cx="8609094" cy="4369439"/>
          </a:xfrm>
          <a:prstGeom prst="rect">
            <a:avLst/>
          </a:prstGeom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400" kern="0" dirty="0">
                <a:solidFill>
                  <a:srgbClr val="003366"/>
                </a:solidFill>
              </a:rPr>
              <a:t>Inventory Control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defRPr/>
            </a:pPr>
            <a:endParaRPr lang="en-US" kern="0" dirty="0">
              <a:solidFill>
                <a:srgbClr val="006666"/>
              </a:solidFill>
            </a:endParaRP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Wingdings" pitchFamily="2" charset="2"/>
              <a:buChar char="§"/>
              <a:defRPr/>
            </a:pPr>
            <a:endParaRPr lang="en-US" sz="20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28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32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75000"/>
              <a:buFont typeface="Arial" pitchFamily="34" charset="0"/>
              <a:buChar char="•"/>
              <a:defRPr/>
            </a:pPr>
            <a:endParaRPr lang="en-US" sz="3600" kern="0" dirty="0">
              <a:solidFill>
                <a:srgbClr val="003366"/>
              </a:solidFill>
            </a:endParaRPr>
          </a:p>
        </p:txBody>
      </p:sp>
      <p:pic>
        <p:nvPicPr>
          <p:cNvPr id="4" name="Picture 3" descr="aircraft-safe-seating-locations.jpg"/>
          <p:cNvPicPr>
            <a:picLocks noChangeAspect="1"/>
          </p:cNvPicPr>
          <p:nvPr/>
        </p:nvPicPr>
        <p:blipFill>
          <a:blip r:embed="rId3" cstate="print"/>
          <a:srcRect t="9825" b="4880"/>
          <a:stretch>
            <a:fillRect/>
          </a:stretch>
        </p:blipFill>
        <p:spPr>
          <a:xfrm>
            <a:off x="1479818" y="2417736"/>
            <a:ext cx="4729161" cy="3626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927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1236639"/>
            <a:ext cx="9144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r>
              <a:rPr lang="en-GB" sz="2800" b="1" dirty="0">
                <a:solidFill>
                  <a:srgbClr val="006666"/>
                </a:solidFill>
              </a:rPr>
              <a:t>Revenue Management Techniques</a:t>
            </a:r>
            <a:endParaRPr lang="en-GB" sz="2800" b="1" dirty="0">
              <a:solidFill>
                <a:srgbClr val="006666"/>
              </a:solidFill>
            </a:endParaRPr>
          </a:p>
        </p:txBody>
      </p:sp>
      <p:sp>
        <p:nvSpPr>
          <p:cNvPr id="3" name="Text Placeholder 2"/>
          <p:cNvSpPr txBox="1">
            <a:spLocks/>
          </p:cNvSpPr>
          <p:nvPr/>
        </p:nvSpPr>
        <p:spPr>
          <a:xfrm>
            <a:off x="309275" y="1709822"/>
            <a:ext cx="8609094" cy="4369439"/>
          </a:xfrm>
          <a:prstGeom prst="rect">
            <a:avLst/>
          </a:prstGeom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400" kern="0" dirty="0">
                <a:solidFill>
                  <a:srgbClr val="003366"/>
                </a:solidFill>
              </a:rPr>
              <a:t>Variable Pricing by Performance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defRPr/>
            </a:pPr>
            <a:endParaRPr lang="en-US" kern="0" dirty="0">
              <a:solidFill>
                <a:srgbClr val="006666"/>
              </a:solidFill>
            </a:endParaRP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Wingdings" pitchFamily="2" charset="2"/>
              <a:buChar char="§"/>
              <a:defRPr/>
            </a:pPr>
            <a:endParaRPr lang="en-US" sz="20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28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32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75000"/>
              <a:buFont typeface="Arial" pitchFamily="34" charset="0"/>
              <a:buChar char="•"/>
              <a:defRPr/>
            </a:pPr>
            <a:endParaRPr lang="en-US" sz="3600" kern="0" dirty="0">
              <a:solidFill>
                <a:srgbClr val="003366"/>
              </a:solidFill>
            </a:endParaRPr>
          </a:p>
        </p:txBody>
      </p:sp>
      <p:pic>
        <p:nvPicPr>
          <p:cNvPr id="7" name="Picture 4" descr="p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2348865"/>
            <a:ext cx="5067300" cy="316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 descr="schedul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28950" y="2944813"/>
            <a:ext cx="5105400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979404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1236639"/>
            <a:ext cx="9144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r>
              <a:rPr lang="en-GB" sz="2800" b="1" dirty="0">
                <a:solidFill>
                  <a:srgbClr val="006666"/>
                </a:solidFill>
              </a:rPr>
              <a:t>Revenue Management Techniques</a:t>
            </a:r>
            <a:endParaRPr lang="en-GB" sz="2800" b="1" dirty="0">
              <a:solidFill>
                <a:srgbClr val="006666"/>
              </a:solidFill>
            </a:endParaRPr>
          </a:p>
        </p:txBody>
      </p:sp>
      <p:sp>
        <p:nvSpPr>
          <p:cNvPr id="3" name="Text Placeholder 2"/>
          <p:cNvSpPr txBox="1">
            <a:spLocks/>
          </p:cNvSpPr>
          <p:nvPr/>
        </p:nvSpPr>
        <p:spPr>
          <a:xfrm>
            <a:off x="309275" y="1709822"/>
            <a:ext cx="8609094" cy="4369439"/>
          </a:xfrm>
          <a:prstGeom prst="rect">
            <a:avLst/>
          </a:prstGeom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400" kern="0" dirty="0">
                <a:solidFill>
                  <a:srgbClr val="003366"/>
                </a:solidFill>
              </a:rPr>
              <a:t>Strategic Discounting.  Monitor and control:</a:t>
            </a:r>
          </a:p>
          <a:p>
            <a:pPr lvl="1" fontAlgn="base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–"/>
            </a:pPr>
            <a:r>
              <a:rPr lang="en-GB" sz="2400" dirty="0">
                <a:solidFill>
                  <a:srgbClr val="003366"/>
                </a:solidFill>
              </a:rPr>
              <a:t> Discount rate</a:t>
            </a:r>
          </a:p>
          <a:p>
            <a:pPr lvl="1" fontAlgn="base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–"/>
            </a:pPr>
            <a:r>
              <a:rPr lang="en-GB" sz="2400" dirty="0">
                <a:solidFill>
                  <a:srgbClr val="003366"/>
                </a:solidFill>
              </a:rPr>
              <a:t> Applicability</a:t>
            </a:r>
          </a:p>
          <a:p>
            <a:pPr lvl="1" fontAlgn="base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–"/>
            </a:pPr>
            <a:r>
              <a:rPr lang="en-GB" sz="2400" dirty="0">
                <a:solidFill>
                  <a:srgbClr val="003366"/>
                </a:solidFill>
              </a:rPr>
              <a:t>Availability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r>
              <a:rPr lang="en-GB" sz="2400" kern="0" dirty="0">
                <a:solidFill>
                  <a:srgbClr val="003366"/>
                </a:solidFill>
              </a:rPr>
              <a:t>RM objectives can also be achieved through: Subscription Design, Dynamic Groups Management, and other sales promotion initiatives.</a:t>
            </a: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</a:pPr>
            <a:endParaRPr lang="en-US" sz="24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kern="0" dirty="0">
              <a:solidFill>
                <a:srgbClr val="006666"/>
              </a:solidFill>
            </a:endParaRP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Wingdings" pitchFamily="2" charset="2"/>
              <a:buChar char="§"/>
              <a:defRPr/>
            </a:pPr>
            <a:endParaRPr lang="en-US" sz="20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28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32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75000"/>
              <a:buFont typeface="Arial" pitchFamily="34" charset="0"/>
              <a:buChar char="•"/>
              <a:defRPr/>
            </a:pPr>
            <a:endParaRPr lang="en-US" sz="3600" kern="0" dirty="0">
              <a:solidFill>
                <a:srgbClr val="003366"/>
              </a:solidFill>
            </a:endParaRPr>
          </a:p>
        </p:txBody>
      </p:sp>
      <p:pic>
        <p:nvPicPr>
          <p:cNvPr id="4" name="Picture 3" descr="discount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71379" y="4264529"/>
            <a:ext cx="2293992" cy="2034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315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1236639"/>
            <a:ext cx="9144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r>
              <a:rPr lang="en-GB" sz="2800" b="1" dirty="0">
                <a:solidFill>
                  <a:srgbClr val="006666"/>
                </a:solidFill>
              </a:rPr>
              <a:t>Revenue Management Techniques</a:t>
            </a:r>
            <a:endParaRPr lang="en-GB" sz="2800" b="1" dirty="0">
              <a:solidFill>
                <a:srgbClr val="006666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57700" y="2851213"/>
            <a:ext cx="4431498" cy="3423454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sp>
        <p:nvSpPr>
          <p:cNvPr id="5" name="Freeform 4"/>
          <p:cNvSpPr/>
          <p:nvPr/>
        </p:nvSpPr>
        <p:spPr>
          <a:xfrm>
            <a:off x="5642349" y="3636876"/>
            <a:ext cx="622703" cy="512468"/>
          </a:xfrm>
          <a:custGeom>
            <a:avLst/>
            <a:gdLst>
              <a:gd name="connsiteX0" fmla="*/ 552659 w 713433"/>
              <a:gd name="connsiteY0" fmla="*/ 40193 h 673239"/>
              <a:gd name="connsiteX1" fmla="*/ 432079 w 713433"/>
              <a:gd name="connsiteY1" fmla="*/ 20097 h 673239"/>
              <a:gd name="connsiteX2" fmla="*/ 331596 w 713433"/>
              <a:gd name="connsiteY2" fmla="*/ 0 h 673239"/>
              <a:gd name="connsiteX3" fmla="*/ 231112 w 713433"/>
              <a:gd name="connsiteY3" fmla="*/ 10048 h 673239"/>
              <a:gd name="connsiteX4" fmla="*/ 170822 w 713433"/>
              <a:gd name="connsiteY4" fmla="*/ 30145 h 673239"/>
              <a:gd name="connsiteX5" fmla="*/ 140677 w 713433"/>
              <a:gd name="connsiteY5" fmla="*/ 50242 h 673239"/>
              <a:gd name="connsiteX6" fmla="*/ 70339 w 713433"/>
              <a:gd name="connsiteY6" fmla="*/ 70338 h 673239"/>
              <a:gd name="connsiteX7" fmla="*/ 40194 w 713433"/>
              <a:gd name="connsiteY7" fmla="*/ 90435 h 673239"/>
              <a:gd name="connsiteX8" fmla="*/ 0 w 713433"/>
              <a:gd name="connsiteY8" fmla="*/ 150725 h 673239"/>
              <a:gd name="connsiteX9" fmla="*/ 10048 w 713433"/>
              <a:gd name="connsiteY9" fmla="*/ 432079 h 673239"/>
              <a:gd name="connsiteX10" fmla="*/ 20097 w 713433"/>
              <a:gd name="connsiteY10" fmla="*/ 472272 h 673239"/>
              <a:gd name="connsiteX11" fmla="*/ 50242 w 713433"/>
              <a:gd name="connsiteY11" fmla="*/ 532562 h 673239"/>
              <a:gd name="connsiteX12" fmla="*/ 80387 w 713433"/>
              <a:gd name="connsiteY12" fmla="*/ 572756 h 673239"/>
              <a:gd name="connsiteX13" fmla="*/ 140677 w 713433"/>
              <a:gd name="connsiteY13" fmla="*/ 612949 h 673239"/>
              <a:gd name="connsiteX14" fmla="*/ 180870 w 713433"/>
              <a:gd name="connsiteY14" fmla="*/ 622998 h 673239"/>
              <a:gd name="connsiteX15" fmla="*/ 221064 w 713433"/>
              <a:gd name="connsiteY15" fmla="*/ 643094 h 673239"/>
              <a:gd name="connsiteX16" fmla="*/ 251209 w 713433"/>
              <a:gd name="connsiteY16" fmla="*/ 663191 h 673239"/>
              <a:gd name="connsiteX17" fmla="*/ 301451 w 713433"/>
              <a:gd name="connsiteY17" fmla="*/ 673239 h 673239"/>
              <a:gd name="connsiteX18" fmla="*/ 371789 w 713433"/>
              <a:gd name="connsiteY18" fmla="*/ 592853 h 673239"/>
              <a:gd name="connsiteX19" fmla="*/ 401934 w 713433"/>
              <a:gd name="connsiteY19" fmla="*/ 562708 h 673239"/>
              <a:gd name="connsiteX20" fmla="*/ 442128 w 713433"/>
              <a:gd name="connsiteY20" fmla="*/ 552659 h 673239"/>
              <a:gd name="connsiteX21" fmla="*/ 502418 w 713433"/>
              <a:gd name="connsiteY21" fmla="*/ 512466 h 673239"/>
              <a:gd name="connsiteX22" fmla="*/ 572756 w 713433"/>
              <a:gd name="connsiteY22" fmla="*/ 422031 h 673239"/>
              <a:gd name="connsiteX23" fmla="*/ 633046 w 713433"/>
              <a:gd name="connsiteY23" fmla="*/ 381837 h 673239"/>
              <a:gd name="connsiteX24" fmla="*/ 643095 w 713433"/>
              <a:gd name="connsiteY24" fmla="*/ 351692 h 673239"/>
              <a:gd name="connsiteX25" fmla="*/ 653143 w 713433"/>
              <a:gd name="connsiteY25" fmla="*/ 311499 h 673239"/>
              <a:gd name="connsiteX26" fmla="*/ 673240 w 713433"/>
              <a:gd name="connsiteY26" fmla="*/ 271305 h 673239"/>
              <a:gd name="connsiteX27" fmla="*/ 713433 w 713433"/>
              <a:gd name="connsiteY27" fmla="*/ 180870 h 673239"/>
              <a:gd name="connsiteX28" fmla="*/ 683288 w 713433"/>
              <a:gd name="connsiteY28" fmla="*/ 100483 h 673239"/>
              <a:gd name="connsiteX29" fmla="*/ 633046 w 713433"/>
              <a:gd name="connsiteY29" fmla="*/ 80387 h 673239"/>
              <a:gd name="connsiteX30" fmla="*/ 552659 w 713433"/>
              <a:gd name="connsiteY30" fmla="*/ 40193 h 673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713433" h="673239">
                <a:moveTo>
                  <a:pt x="552659" y="40193"/>
                </a:moveTo>
                <a:cubicBezTo>
                  <a:pt x="519165" y="30145"/>
                  <a:pt x="472328" y="26452"/>
                  <a:pt x="432079" y="20097"/>
                </a:cubicBezTo>
                <a:cubicBezTo>
                  <a:pt x="344332" y="6242"/>
                  <a:pt x="387306" y="18569"/>
                  <a:pt x="331596" y="0"/>
                </a:cubicBezTo>
                <a:cubicBezTo>
                  <a:pt x="298101" y="3349"/>
                  <a:pt x="264197" y="3845"/>
                  <a:pt x="231112" y="10048"/>
                </a:cubicBezTo>
                <a:cubicBezTo>
                  <a:pt x="210291" y="13952"/>
                  <a:pt x="170822" y="30145"/>
                  <a:pt x="170822" y="30145"/>
                </a:cubicBezTo>
                <a:cubicBezTo>
                  <a:pt x="160774" y="36844"/>
                  <a:pt x="151479" y="44841"/>
                  <a:pt x="140677" y="50242"/>
                </a:cubicBezTo>
                <a:cubicBezTo>
                  <a:pt x="126263" y="57449"/>
                  <a:pt x="83215" y="67119"/>
                  <a:pt x="70339" y="70338"/>
                </a:cubicBezTo>
                <a:cubicBezTo>
                  <a:pt x="60291" y="77037"/>
                  <a:pt x="48147" y="81346"/>
                  <a:pt x="40194" y="90435"/>
                </a:cubicBezTo>
                <a:cubicBezTo>
                  <a:pt x="24289" y="108612"/>
                  <a:pt x="0" y="150725"/>
                  <a:pt x="0" y="150725"/>
                </a:cubicBezTo>
                <a:cubicBezTo>
                  <a:pt x="3349" y="244510"/>
                  <a:pt x="4194" y="338417"/>
                  <a:pt x="10048" y="432079"/>
                </a:cubicBezTo>
                <a:cubicBezTo>
                  <a:pt x="10909" y="445862"/>
                  <a:pt x="16303" y="458993"/>
                  <a:pt x="20097" y="472272"/>
                </a:cubicBezTo>
                <a:cubicBezTo>
                  <a:pt x="29579" y="505458"/>
                  <a:pt x="29269" y="503200"/>
                  <a:pt x="50242" y="532562"/>
                </a:cubicBezTo>
                <a:cubicBezTo>
                  <a:pt x="59976" y="546190"/>
                  <a:pt x="67870" y="561630"/>
                  <a:pt x="80387" y="572756"/>
                </a:cubicBezTo>
                <a:cubicBezTo>
                  <a:pt x="98439" y="588803"/>
                  <a:pt x="117245" y="607091"/>
                  <a:pt x="140677" y="612949"/>
                </a:cubicBezTo>
                <a:cubicBezTo>
                  <a:pt x="154075" y="616299"/>
                  <a:pt x="167939" y="618149"/>
                  <a:pt x="180870" y="622998"/>
                </a:cubicBezTo>
                <a:cubicBezTo>
                  <a:pt x="194896" y="628258"/>
                  <a:pt x="208058" y="635662"/>
                  <a:pt x="221064" y="643094"/>
                </a:cubicBezTo>
                <a:cubicBezTo>
                  <a:pt x="231550" y="649086"/>
                  <a:pt x="239901" y="658951"/>
                  <a:pt x="251209" y="663191"/>
                </a:cubicBezTo>
                <a:cubicBezTo>
                  <a:pt x="267201" y="669188"/>
                  <a:pt x="284704" y="669890"/>
                  <a:pt x="301451" y="673239"/>
                </a:cubicBezTo>
                <a:cubicBezTo>
                  <a:pt x="373465" y="565218"/>
                  <a:pt x="308986" y="645188"/>
                  <a:pt x="371789" y="592853"/>
                </a:cubicBezTo>
                <a:cubicBezTo>
                  <a:pt x="382706" y="583756"/>
                  <a:pt x="389596" y="569758"/>
                  <a:pt x="401934" y="562708"/>
                </a:cubicBezTo>
                <a:cubicBezTo>
                  <a:pt x="413925" y="555856"/>
                  <a:pt x="428730" y="556009"/>
                  <a:pt x="442128" y="552659"/>
                </a:cubicBezTo>
                <a:cubicBezTo>
                  <a:pt x="462225" y="539261"/>
                  <a:pt x="489020" y="532563"/>
                  <a:pt x="502418" y="512466"/>
                </a:cubicBezTo>
                <a:cubicBezTo>
                  <a:pt x="525798" y="477396"/>
                  <a:pt x="540062" y="447460"/>
                  <a:pt x="572756" y="422031"/>
                </a:cubicBezTo>
                <a:cubicBezTo>
                  <a:pt x="591821" y="407202"/>
                  <a:pt x="633046" y="381837"/>
                  <a:pt x="633046" y="381837"/>
                </a:cubicBezTo>
                <a:cubicBezTo>
                  <a:pt x="636396" y="371789"/>
                  <a:pt x="640185" y="361876"/>
                  <a:pt x="643095" y="351692"/>
                </a:cubicBezTo>
                <a:cubicBezTo>
                  <a:pt x="646889" y="338413"/>
                  <a:pt x="648294" y="324430"/>
                  <a:pt x="653143" y="311499"/>
                </a:cubicBezTo>
                <a:cubicBezTo>
                  <a:pt x="658403" y="297473"/>
                  <a:pt x="667677" y="285213"/>
                  <a:pt x="673240" y="271305"/>
                </a:cubicBezTo>
                <a:cubicBezTo>
                  <a:pt x="709113" y="181621"/>
                  <a:pt x="674768" y="238867"/>
                  <a:pt x="713433" y="180870"/>
                </a:cubicBezTo>
                <a:cubicBezTo>
                  <a:pt x="708683" y="157120"/>
                  <a:pt x="707438" y="117732"/>
                  <a:pt x="683288" y="100483"/>
                </a:cubicBezTo>
                <a:cubicBezTo>
                  <a:pt x="668610" y="89999"/>
                  <a:pt x="649997" y="86551"/>
                  <a:pt x="633046" y="80387"/>
                </a:cubicBezTo>
                <a:cubicBezTo>
                  <a:pt x="563214" y="54994"/>
                  <a:pt x="586153" y="50241"/>
                  <a:pt x="552659" y="40193"/>
                </a:cubicBezTo>
                <a:close/>
              </a:path>
            </a:pathLst>
          </a:cu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endParaRPr lang="en-US" sz="3200" b="1" dirty="0">
              <a:solidFill>
                <a:srgbClr val="FFFFFF"/>
              </a:solidFill>
              <a:latin typeface="ScalaSansPro-Regular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5993893" y="3946699"/>
            <a:ext cx="1448166" cy="643871"/>
          </a:xfrm>
          <a:custGeom>
            <a:avLst/>
            <a:gdLst>
              <a:gd name="connsiteX0" fmla="*/ 654347 w 1448166"/>
              <a:gd name="connsiteY0" fmla="*/ 1675 h 643871"/>
              <a:gd name="connsiteX1" fmla="*/ 493573 w 1448166"/>
              <a:gd name="connsiteY1" fmla="*/ 11724 h 643871"/>
              <a:gd name="connsiteX2" fmla="*/ 413186 w 1448166"/>
              <a:gd name="connsiteY2" fmla="*/ 21772 h 643871"/>
              <a:gd name="connsiteX3" fmla="*/ 312703 w 1448166"/>
              <a:gd name="connsiteY3" fmla="*/ 31820 h 643871"/>
              <a:gd name="connsiteX4" fmla="*/ 272509 w 1448166"/>
              <a:gd name="connsiteY4" fmla="*/ 41869 h 643871"/>
              <a:gd name="connsiteX5" fmla="*/ 242364 w 1448166"/>
              <a:gd name="connsiteY5" fmla="*/ 51917 h 643871"/>
              <a:gd name="connsiteX6" fmla="*/ 161977 w 1448166"/>
              <a:gd name="connsiteY6" fmla="*/ 72014 h 643871"/>
              <a:gd name="connsiteX7" fmla="*/ 111736 w 1448166"/>
              <a:gd name="connsiteY7" fmla="*/ 122255 h 643871"/>
              <a:gd name="connsiteX8" fmla="*/ 51446 w 1448166"/>
              <a:gd name="connsiteY8" fmla="*/ 172497 h 643871"/>
              <a:gd name="connsiteX9" fmla="*/ 41397 w 1448166"/>
              <a:gd name="connsiteY9" fmla="*/ 202642 h 643871"/>
              <a:gd name="connsiteX10" fmla="*/ 11252 w 1448166"/>
              <a:gd name="connsiteY10" fmla="*/ 222739 h 643871"/>
              <a:gd name="connsiteX11" fmla="*/ 1204 w 1448166"/>
              <a:gd name="connsiteY11" fmla="*/ 272981 h 643871"/>
              <a:gd name="connsiteX12" fmla="*/ 11252 w 1448166"/>
              <a:gd name="connsiteY12" fmla="*/ 403609 h 643871"/>
              <a:gd name="connsiteX13" fmla="*/ 81591 w 1448166"/>
              <a:gd name="connsiteY13" fmla="*/ 433754 h 643871"/>
              <a:gd name="connsiteX14" fmla="*/ 151929 w 1448166"/>
              <a:gd name="connsiteY14" fmla="*/ 463899 h 643871"/>
              <a:gd name="connsiteX15" fmla="*/ 182074 w 1448166"/>
              <a:gd name="connsiteY15" fmla="*/ 483996 h 643871"/>
              <a:gd name="connsiteX16" fmla="*/ 212219 w 1448166"/>
              <a:gd name="connsiteY16" fmla="*/ 494044 h 643871"/>
              <a:gd name="connsiteX17" fmla="*/ 242364 w 1448166"/>
              <a:gd name="connsiteY17" fmla="*/ 514141 h 643871"/>
              <a:gd name="connsiteX18" fmla="*/ 312703 w 1448166"/>
              <a:gd name="connsiteY18" fmla="*/ 534238 h 643871"/>
              <a:gd name="connsiteX19" fmla="*/ 372993 w 1448166"/>
              <a:gd name="connsiteY19" fmla="*/ 554335 h 643871"/>
              <a:gd name="connsiteX20" fmla="*/ 403138 w 1448166"/>
              <a:gd name="connsiteY20" fmla="*/ 574431 h 643871"/>
              <a:gd name="connsiteX21" fmla="*/ 473476 w 1448166"/>
              <a:gd name="connsiteY21" fmla="*/ 584480 h 643871"/>
              <a:gd name="connsiteX22" fmla="*/ 644298 w 1448166"/>
              <a:gd name="connsiteY22" fmla="*/ 604576 h 643871"/>
              <a:gd name="connsiteX23" fmla="*/ 674443 w 1448166"/>
              <a:gd name="connsiteY23" fmla="*/ 614625 h 643871"/>
              <a:gd name="connsiteX24" fmla="*/ 825169 w 1448166"/>
              <a:gd name="connsiteY24" fmla="*/ 634721 h 643871"/>
              <a:gd name="connsiteX25" fmla="*/ 1036184 w 1448166"/>
              <a:gd name="connsiteY25" fmla="*/ 604576 h 643871"/>
              <a:gd name="connsiteX26" fmla="*/ 1136668 w 1448166"/>
              <a:gd name="connsiteY26" fmla="*/ 574431 h 643871"/>
              <a:gd name="connsiteX27" fmla="*/ 1166813 w 1448166"/>
              <a:gd name="connsiteY27" fmla="*/ 564383 h 643871"/>
              <a:gd name="connsiteX28" fmla="*/ 1257248 w 1448166"/>
              <a:gd name="connsiteY28" fmla="*/ 514141 h 643871"/>
              <a:gd name="connsiteX29" fmla="*/ 1287393 w 1448166"/>
              <a:gd name="connsiteY29" fmla="*/ 494044 h 643871"/>
              <a:gd name="connsiteX30" fmla="*/ 1347683 w 1448166"/>
              <a:gd name="connsiteY30" fmla="*/ 463899 h 643871"/>
              <a:gd name="connsiteX31" fmla="*/ 1397925 w 1448166"/>
              <a:gd name="connsiteY31" fmla="*/ 413658 h 643871"/>
              <a:gd name="connsiteX32" fmla="*/ 1428070 w 1448166"/>
              <a:gd name="connsiteY32" fmla="*/ 353367 h 643871"/>
              <a:gd name="connsiteX33" fmla="*/ 1448166 w 1448166"/>
              <a:gd name="connsiteY33" fmla="*/ 323222 h 643871"/>
              <a:gd name="connsiteX34" fmla="*/ 1418021 w 1448166"/>
              <a:gd name="connsiteY34" fmla="*/ 212691 h 643871"/>
              <a:gd name="connsiteX35" fmla="*/ 1397925 w 1448166"/>
              <a:gd name="connsiteY35" fmla="*/ 182546 h 643871"/>
              <a:gd name="connsiteX36" fmla="*/ 1297441 w 1448166"/>
              <a:gd name="connsiteY36" fmla="*/ 122255 h 643871"/>
              <a:gd name="connsiteX37" fmla="*/ 1267296 w 1448166"/>
              <a:gd name="connsiteY37" fmla="*/ 112207 h 643871"/>
              <a:gd name="connsiteX38" fmla="*/ 1156764 w 1448166"/>
              <a:gd name="connsiteY38" fmla="*/ 61965 h 643871"/>
              <a:gd name="connsiteX39" fmla="*/ 1036184 w 1448166"/>
              <a:gd name="connsiteY39" fmla="*/ 41869 h 643871"/>
              <a:gd name="connsiteX40" fmla="*/ 754830 w 1448166"/>
              <a:gd name="connsiteY40" fmla="*/ 21772 h 643871"/>
              <a:gd name="connsiteX41" fmla="*/ 654347 w 1448166"/>
              <a:gd name="connsiteY41" fmla="*/ 1675 h 643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1448166" h="643871">
                <a:moveTo>
                  <a:pt x="654347" y="1675"/>
                </a:moveTo>
                <a:cubicBezTo>
                  <a:pt x="610804" y="0"/>
                  <a:pt x="547083" y="7265"/>
                  <a:pt x="493573" y="11724"/>
                </a:cubicBezTo>
                <a:cubicBezTo>
                  <a:pt x="466662" y="13967"/>
                  <a:pt x="440025" y="18790"/>
                  <a:pt x="413186" y="21772"/>
                </a:cubicBezTo>
                <a:cubicBezTo>
                  <a:pt x="379730" y="25489"/>
                  <a:pt x="346197" y="28471"/>
                  <a:pt x="312703" y="31820"/>
                </a:cubicBezTo>
                <a:cubicBezTo>
                  <a:pt x="299305" y="35170"/>
                  <a:pt x="285788" y="38075"/>
                  <a:pt x="272509" y="41869"/>
                </a:cubicBezTo>
                <a:cubicBezTo>
                  <a:pt x="262325" y="44779"/>
                  <a:pt x="252583" y="49130"/>
                  <a:pt x="242364" y="51917"/>
                </a:cubicBezTo>
                <a:cubicBezTo>
                  <a:pt x="215717" y="59184"/>
                  <a:pt x="161977" y="72014"/>
                  <a:pt x="161977" y="72014"/>
                </a:cubicBezTo>
                <a:cubicBezTo>
                  <a:pt x="106711" y="108857"/>
                  <a:pt x="153603" y="72014"/>
                  <a:pt x="111736" y="122255"/>
                </a:cubicBezTo>
                <a:cubicBezTo>
                  <a:pt x="87559" y="151268"/>
                  <a:pt x="81086" y="152737"/>
                  <a:pt x="51446" y="172497"/>
                </a:cubicBezTo>
                <a:cubicBezTo>
                  <a:pt x="48096" y="182545"/>
                  <a:pt x="48014" y="194371"/>
                  <a:pt x="41397" y="202642"/>
                </a:cubicBezTo>
                <a:cubicBezTo>
                  <a:pt x="33853" y="212072"/>
                  <a:pt x="17244" y="212253"/>
                  <a:pt x="11252" y="222739"/>
                </a:cubicBezTo>
                <a:cubicBezTo>
                  <a:pt x="2779" y="237568"/>
                  <a:pt x="4553" y="256234"/>
                  <a:pt x="1204" y="272981"/>
                </a:cubicBezTo>
                <a:cubicBezTo>
                  <a:pt x="4553" y="316524"/>
                  <a:pt x="0" y="361412"/>
                  <a:pt x="11252" y="403609"/>
                </a:cubicBezTo>
                <a:cubicBezTo>
                  <a:pt x="16299" y="422534"/>
                  <a:pt x="71522" y="430877"/>
                  <a:pt x="81591" y="433754"/>
                </a:cubicBezTo>
                <a:cubicBezTo>
                  <a:pt x="109769" y="441805"/>
                  <a:pt x="125140" y="448591"/>
                  <a:pt x="151929" y="463899"/>
                </a:cubicBezTo>
                <a:cubicBezTo>
                  <a:pt x="162414" y="469891"/>
                  <a:pt x="171272" y="478595"/>
                  <a:pt x="182074" y="483996"/>
                </a:cubicBezTo>
                <a:cubicBezTo>
                  <a:pt x="191548" y="488733"/>
                  <a:pt x="202171" y="490695"/>
                  <a:pt x="212219" y="494044"/>
                </a:cubicBezTo>
                <a:cubicBezTo>
                  <a:pt x="222267" y="500743"/>
                  <a:pt x="231562" y="508740"/>
                  <a:pt x="242364" y="514141"/>
                </a:cubicBezTo>
                <a:cubicBezTo>
                  <a:pt x="259244" y="522581"/>
                  <a:pt x="296612" y="529410"/>
                  <a:pt x="312703" y="534238"/>
                </a:cubicBezTo>
                <a:cubicBezTo>
                  <a:pt x="332993" y="540325"/>
                  <a:pt x="355367" y="542585"/>
                  <a:pt x="372993" y="554335"/>
                </a:cubicBezTo>
                <a:cubicBezTo>
                  <a:pt x="383041" y="561034"/>
                  <a:pt x="391571" y="570961"/>
                  <a:pt x="403138" y="574431"/>
                </a:cubicBezTo>
                <a:cubicBezTo>
                  <a:pt x="425823" y="581237"/>
                  <a:pt x="450114" y="580586"/>
                  <a:pt x="473476" y="584480"/>
                </a:cubicBezTo>
                <a:cubicBezTo>
                  <a:pt x="599170" y="605429"/>
                  <a:pt x="421913" y="586044"/>
                  <a:pt x="644298" y="604576"/>
                </a:cubicBezTo>
                <a:cubicBezTo>
                  <a:pt x="654346" y="607926"/>
                  <a:pt x="664057" y="612548"/>
                  <a:pt x="674443" y="614625"/>
                </a:cubicBezTo>
                <a:cubicBezTo>
                  <a:pt x="697551" y="619247"/>
                  <a:pt x="805611" y="632276"/>
                  <a:pt x="825169" y="634721"/>
                </a:cubicBezTo>
                <a:cubicBezTo>
                  <a:pt x="1113801" y="615479"/>
                  <a:pt x="878999" y="643871"/>
                  <a:pt x="1036184" y="604576"/>
                </a:cubicBezTo>
                <a:cubicBezTo>
                  <a:pt x="1096931" y="589390"/>
                  <a:pt x="1063272" y="598896"/>
                  <a:pt x="1136668" y="574431"/>
                </a:cubicBezTo>
                <a:lnTo>
                  <a:pt x="1166813" y="564383"/>
                </a:lnTo>
                <a:cubicBezTo>
                  <a:pt x="1235916" y="518314"/>
                  <a:pt x="1204189" y="531827"/>
                  <a:pt x="1257248" y="514141"/>
                </a:cubicBezTo>
                <a:cubicBezTo>
                  <a:pt x="1267296" y="507442"/>
                  <a:pt x="1276591" y="499445"/>
                  <a:pt x="1287393" y="494044"/>
                </a:cubicBezTo>
                <a:cubicBezTo>
                  <a:pt x="1370597" y="452442"/>
                  <a:pt x="1261291" y="521495"/>
                  <a:pt x="1347683" y="463899"/>
                </a:cubicBezTo>
                <a:cubicBezTo>
                  <a:pt x="1401278" y="383508"/>
                  <a:pt x="1330933" y="480650"/>
                  <a:pt x="1397925" y="413658"/>
                </a:cubicBezTo>
                <a:cubicBezTo>
                  <a:pt x="1426718" y="384865"/>
                  <a:pt x="1411727" y="386054"/>
                  <a:pt x="1428070" y="353367"/>
                </a:cubicBezTo>
                <a:cubicBezTo>
                  <a:pt x="1433471" y="342565"/>
                  <a:pt x="1441467" y="333270"/>
                  <a:pt x="1448166" y="323222"/>
                </a:cubicBezTo>
                <a:cubicBezTo>
                  <a:pt x="1442773" y="296256"/>
                  <a:pt x="1432592" y="234548"/>
                  <a:pt x="1418021" y="212691"/>
                </a:cubicBezTo>
                <a:cubicBezTo>
                  <a:pt x="1411322" y="202643"/>
                  <a:pt x="1407013" y="190498"/>
                  <a:pt x="1397925" y="182546"/>
                </a:cubicBezTo>
                <a:cubicBezTo>
                  <a:pt x="1375066" y="162544"/>
                  <a:pt x="1328295" y="135478"/>
                  <a:pt x="1297441" y="122255"/>
                </a:cubicBezTo>
                <a:cubicBezTo>
                  <a:pt x="1287706" y="118083"/>
                  <a:pt x="1276938" y="116590"/>
                  <a:pt x="1267296" y="112207"/>
                </a:cubicBezTo>
                <a:cubicBezTo>
                  <a:pt x="1199980" y="81609"/>
                  <a:pt x="1207359" y="76421"/>
                  <a:pt x="1156764" y="61965"/>
                </a:cubicBezTo>
                <a:cubicBezTo>
                  <a:pt x="1111998" y="49174"/>
                  <a:pt x="1087989" y="46186"/>
                  <a:pt x="1036184" y="41869"/>
                </a:cubicBezTo>
                <a:cubicBezTo>
                  <a:pt x="942485" y="34061"/>
                  <a:pt x="848615" y="28471"/>
                  <a:pt x="754830" y="21772"/>
                </a:cubicBezTo>
                <a:cubicBezTo>
                  <a:pt x="684882" y="7783"/>
                  <a:pt x="697890" y="3350"/>
                  <a:pt x="654347" y="1675"/>
                </a:cubicBezTo>
                <a:close/>
              </a:path>
            </a:pathLst>
          </a:custGeom>
          <a:noFill/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endParaRPr lang="en-US" sz="3200" b="1" dirty="0">
              <a:solidFill>
                <a:srgbClr val="FFFFFF"/>
              </a:solidFill>
              <a:latin typeface="ScalaSansPro-Regular"/>
            </a:endParaRPr>
          </a:p>
        </p:txBody>
      </p:sp>
      <p:sp>
        <p:nvSpPr>
          <p:cNvPr id="7" name="Freeform 6"/>
          <p:cNvSpPr/>
          <p:nvPr/>
        </p:nvSpPr>
        <p:spPr>
          <a:xfrm flipH="1">
            <a:off x="7110611" y="3626828"/>
            <a:ext cx="622703" cy="512468"/>
          </a:xfrm>
          <a:custGeom>
            <a:avLst/>
            <a:gdLst>
              <a:gd name="connsiteX0" fmla="*/ 552659 w 713433"/>
              <a:gd name="connsiteY0" fmla="*/ 40193 h 673239"/>
              <a:gd name="connsiteX1" fmla="*/ 432079 w 713433"/>
              <a:gd name="connsiteY1" fmla="*/ 20097 h 673239"/>
              <a:gd name="connsiteX2" fmla="*/ 331596 w 713433"/>
              <a:gd name="connsiteY2" fmla="*/ 0 h 673239"/>
              <a:gd name="connsiteX3" fmla="*/ 231112 w 713433"/>
              <a:gd name="connsiteY3" fmla="*/ 10048 h 673239"/>
              <a:gd name="connsiteX4" fmla="*/ 170822 w 713433"/>
              <a:gd name="connsiteY4" fmla="*/ 30145 h 673239"/>
              <a:gd name="connsiteX5" fmla="*/ 140677 w 713433"/>
              <a:gd name="connsiteY5" fmla="*/ 50242 h 673239"/>
              <a:gd name="connsiteX6" fmla="*/ 70339 w 713433"/>
              <a:gd name="connsiteY6" fmla="*/ 70338 h 673239"/>
              <a:gd name="connsiteX7" fmla="*/ 40194 w 713433"/>
              <a:gd name="connsiteY7" fmla="*/ 90435 h 673239"/>
              <a:gd name="connsiteX8" fmla="*/ 0 w 713433"/>
              <a:gd name="connsiteY8" fmla="*/ 150725 h 673239"/>
              <a:gd name="connsiteX9" fmla="*/ 10048 w 713433"/>
              <a:gd name="connsiteY9" fmla="*/ 432079 h 673239"/>
              <a:gd name="connsiteX10" fmla="*/ 20097 w 713433"/>
              <a:gd name="connsiteY10" fmla="*/ 472272 h 673239"/>
              <a:gd name="connsiteX11" fmla="*/ 50242 w 713433"/>
              <a:gd name="connsiteY11" fmla="*/ 532562 h 673239"/>
              <a:gd name="connsiteX12" fmla="*/ 80387 w 713433"/>
              <a:gd name="connsiteY12" fmla="*/ 572756 h 673239"/>
              <a:gd name="connsiteX13" fmla="*/ 140677 w 713433"/>
              <a:gd name="connsiteY13" fmla="*/ 612949 h 673239"/>
              <a:gd name="connsiteX14" fmla="*/ 180870 w 713433"/>
              <a:gd name="connsiteY14" fmla="*/ 622998 h 673239"/>
              <a:gd name="connsiteX15" fmla="*/ 221064 w 713433"/>
              <a:gd name="connsiteY15" fmla="*/ 643094 h 673239"/>
              <a:gd name="connsiteX16" fmla="*/ 251209 w 713433"/>
              <a:gd name="connsiteY16" fmla="*/ 663191 h 673239"/>
              <a:gd name="connsiteX17" fmla="*/ 301451 w 713433"/>
              <a:gd name="connsiteY17" fmla="*/ 673239 h 673239"/>
              <a:gd name="connsiteX18" fmla="*/ 371789 w 713433"/>
              <a:gd name="connsiteY18" fmla="*/ 592853 h 673239"/>
              <a:gd name="connsiteX19" fmla="*/ 401934 w 713433"/>
              <a:gd name="connsiteY19" fmla="*/ 562708 h 673239"/>
              <a:gd name="connsiteX20" fmla="*/ 442128 w 713433"/>
              <a:gd name="connsiteY20" fmla="*/ 552659 h 673239"/>
              <a:gd name="connsiteX21" fmla="*/ 502418 w 713433"/>
              <a:gd name="connsiteY21" fmla="*/ 512466 h 673239"/>
              <a:gd name="connsiteX22" fmla="*/ 572756 w 713433"/>
              <a:gd name="connsiteY22" fmla="*/ 422031 h 673239"/>
              <a:gd name="connsiteX23" fmla="*/ 633046 w 713433"/>
              <a:gd name="connsiteY23" fmla="*/ 381837 h 673239"/>
              <a:gd name="connsiteX24" fmla="*/ 643095 w 713433"/>
              <a:gd name="connsiteY24" fmla="*/ 351692 h 673239"/>
              <a:gd name="connsiteX25" fmla="*/ 653143 w 713433"/>
              <a:gd name="connsiteY25" fmla="*/ 311499 h 673239"/>
              <a:gd name="connsiteX26" fmla="*/ 673240 w 713433"/>
              <a:gd name="connsiteY26" fmla="*/ 271305 h 673239"/>
              <a:gd name="connsiteX27" fmla="*/ 713433 w 713433"/>
              <a:gd name="connsiteY27" fmla="*/ 180870 h 673239"/>
              <a:gd name="connsiteX28" fmla="*/ 683288 w 713433"/>
              <a:gd name="connsiteY28" fmla="*/ 100483 h 673239"/>
              <a:gd name="connsiteX29" fmla="*/ 633046 w 713433"/>
              <a:gd name="connsiteY29" fmla="*/ 80387 h 673239"/>
              <a:gd name="connsiteX30" fmla="*/ 552659 w 713433"/>
              <a:gd name="connsiteY30" fmla="*/ 40193 h 673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713433" h="673239">
                <a:moveTo>
                  <a:pt x="552659" y="40193"/>
                </a:moveTo>
                <a:cubicBezTo>
                  <a:pt x="519165" y="30145"/>
                  <a:pt x="472328" y="26452"/>
                  <a:pt x="432079" y="20097"/>
                </a:cubicBezTo>
                <a:cubicBezTo>
                  <a:pt x="344332" y="6242"/>
                  <a:pt x="387306" y="18569"/>
                  <a:pt x="331596" y="0"/>
                </a:cubicBezTo>
                <a:cubicBezTo>
                  <a:pt x="298101" y="3349"/>
                  <a:pt x="264197" y="3845"/>
                  <a:pt x="231112" y="10048"/>
                </a:cubicBezTo>
                <a:cubicBezTo>
                  <a:pt x="210291" y="13952"/>
                  <a:pt x="170822" y="30145"/>
                  <a:pt x="170822" y="30145"/>
                </a:cubicBezTo>
                <a:cubicBezTo>
                  <a:pt x="160774" y="36844"/>
                  <a:pt x="151479" y="44841"/>
                  <a:pt x="140677" y="50242"/>
                </a:cubicBezTo>
                <a:cubicBezTo>
                  <a:pt x="126263" y="57449"/>
                  <a:pt x="83215" y="67119"/>
                  <a:pt x="70339" y="70338"/>
                </a:cubicBezTo>
                <a:cubicBezTo>
                  <a:pt x="60291" y="77037"/>
                  <a:pt x="48147" y="81346"/>
                  <a:pt x="40194" y="90435"/>
                </a:cubicBezTo>
                <a:cubicBezTo>
                  <a:pt x="24289" y="108612"/>
                  <a:pt x="0" y="150725"/>
                  <a:pt x="0" y="150725"/>
                </a:cubicBezTo>
                <a:cubicBezTo>
                  <a:pt x="3349" y="244510"/>
                  <a:pt x="4194" y="338417"/>
                  <a:pt x="10048" y="432079"/>
                </a:cubicBezTo>
                <a:cubicBezTo>
                  <a:pt x="10909" y="445862"/>
                  <a:pt x="16303" y="458993"/>
                  <a:pt x="20097" y="472272"/>
                </a:cubicBezTo>
                <a:cubicBezTo>
                  <a:pt x="29579" y="505458"/>
                  <a:pt x="29269" y="503200"/>
                  <a:pt x="50242" y="532562"/>
                </a:cubicBezTo>
                <a:cubicBezTo>
                  <a:pt x="59976" y="546190"/>
                  <a:pt x="67870" y="561630"/>
                  <a:pt x="80387" y="572756"/>
                </a:cubicBezTo>
                <a:cubicBezTo>
                  <a:pt x="98439" y="588803"/>
                  <a:pt x="117245" y="607091"/>
                  <a:pt x="140677" y="612949"/>
                </a:cubicBezTo>
                <a:cubicBezTo>
                  <a:pt x="154075" y="616299"/>
                  <a:pt x="167939" y="618149"/>
                  <a:pt x="180870" y="622998"/>
                </a:cubicBezTo>
                <a:cubicBezTo>
                  <a:pt x="194896" y="628258"/>
                  <a:pt x="208058" y="635662"/>
                  <a:pt x="221064" y="643094"/>
                </a:cubicBezTo>
                <a:cubicBezTo>
                  <a:pt x="231550" y="649086"/>
                  <a:pt x="239901" y="658951"/>
                  <a:pt x="251209" y="663191"/>
                </a:cubicBezTo>
                <a:cubicBezTo>
                  <a:pt x="267201" y="669188"/>
                  <a:pt x="284704" y="669890"/>
                  <a:pt x="301451" y="673239"/>
                </a:cubicBezTo>
                <a:cubicBezTo>
                  <a:pt x="373465" y="565218"/>
                  <a:pt x="308986" y="645188"/>
                  <a:pt x="371789" y="592853"/>
                </a:cubicBezTo>
                <a:cubicBezTo>
                  <a:pt x="382706" y="583756"/>
                  <a:pt x="389596" y="569758"/>
                  <a:pt x="401934" y="562708"/>
                </a:cubicBezTo>
                <a:cubicBezTo>
                  <a:pt x="413925" y="555856"/>
                  <a:pt x="428730" y="556009"/>
                  <a:pt x="442128" y="552659"/>
                </a:cubicBezTo>
                <a:cubicBezTo>
                  <a:pt x="462225" y="539261"/>
                  <a:pt x="489020" y="532563"/>
                  <a:pt x="502418" y="512466"/>
                </a:cubicBezTo>
                <a:cubicBezTo>
                  <a:pt x="525798" y="477396"/>
                  <a:pt x="540062" y="447460"/>
                  <a:pt x="572756" y="422031"/>
                </a:cubicBezTo>
                <a:cubicBezTo>
                  <a:pt x="591821" y="407202"/>
                  <a:pt x="633046" y="381837"/>
                  <a:pt x="633046" y="381837"/>
                </a:cubicBezTo>
                <a:cubicBezTo>
                  <a:pt x="636396" y="371789"/>
                  <a:pt x="640185" y="361876"/>
                  <a:pt x="643095" y="351692"/>
                </a:cubicBezTo>
                <a:cubicBezTo>
                  <a:pt x="646889" y="338413"/>
                  <a:pt x="648294" y="324430"/>
                  <a:pt x="653143" y="311499"/>
                </a:cubicBezTo>
                <a:cubicBezTo>
                  <a:pt x="658403" y="297473"/>
                  <a:pt x="667677" y="285213"/>
                  <a:pt x="673240" y="271305"/>
                </a:cubicBezTo>
                <a:cubicBezTo>
                  <a:pt x="709113" y="181621"/>
                  <a:pt x="674768" y="238867"/>
                  <a:pt x="713433" y="180870"/>
                </a:cubicBezTo>
                <a:cubicBezTo>
                  <a:pt x="708683" y="157120"/>
                  <a:pt x="707438" y="117732"/>
                  <a:pt x="683288" y="100483"/>
                </a:cubicBezTo>
                <a:cubicBezTo>
                  <a:pt x="668610" y="89999"/>
                  <a:pt x="649997" y="86551"/>
                  <a:pt x="633046" y="80387"/>
                </a:cubicBezTo>
                <a:cubicBezTo>
                  <a:pt x="563214" y="54994"/>
                  <a:pt x="586153" y="50241"/>
                  <a:pt x="552659" y="40193"/>
                </a:cubicBezTo>
                <a:close/>
              </a:path>
            </a:pathLst>
          </a:cu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endParaRPr lang="en-US" sz="3200" b="1" dirty="0">
              <a:solidFill>
                <a:srgbClr val="FFFFFF"/>
              </a:solidFill>
              <a:latin typeface="ScalaSansPro-Regular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rot="5400000" flipH="1" flipV="1">
            <a:off x="5938554" y="4425745"/>
            <a:ext cx="381837" cy="271159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10800000">
            <a:off x="7585726" y="3787666"/>
            <a:ext cx="594367" cy="405281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16200000" flipV="1">
            <a:off x="6871471" y="4442911"/>
            <a:ext cx="809728" cy="33144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5400000" flipH="1" flipV="1">
            <a:off x="5973219" y="4613386"/>
            <a:ext cx="157421" cy="111791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rot="10800000">
            <a:off x="7837143" y="3946700"/>
            <a:ext cx="342954" cy="246249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rot="16200000" flipV="1">
            <a:off x="7153497" y="4724936"/>
            <a:ext cx="409503" cy="167623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 txBox="1">
            <a:spLocks/>
          </p:cNvSpPr>
          <p:nvPr/>
        </p:nvSpPr>
        <p:spPr>
          <a:xfrm>
            <a:off x="1765299" y="1709823"/>
            <a:ext cx="7153069" cy="1503278"/>
          </a:xfrm>
          <a:prstGeom prst="rect">
            <a:avLst/>
          </a:prstGeom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400" kern="0" dirty="0">
                <a:solidFill>
                  <a:srgbClr val="003366"/>
                </a:solidFill>
              </a:rPr>
              <a:t>Premium Pricing</a:t>
            </a: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–"/>
            </a:pPr>
            <a:r>
              <a:rPr lang="en-US" sz="2400" kern="0" dirty="0">
                <a:solidFill>
                  <a:srgbClr val="003366"/>
                </a:solidFill>
              </a:rPr>
              <a:t>Value-add</a:t>
            </a: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–"/>
            </a:pPr>
            <a:r>
              <a:rPr lang="en-US" sz="2400" kern="0" dirty="0">
                <a:solidFill>
                  <a:srgbClr val="003366"/>
                </a:solidFill>
              </a:rPr>
              <a:t>Leveraging upgrades/ donations</a:t>
            </a: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</a:pPr>
            <a:endParaRPr lang="en-US" sz="2400" kern="0" dirty="0">
              <a:solidFill>
                <a:srgbClr val="003366"/>
              </a:solidFill>
            </a:endParaRP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</a:pPr>
            <a:endParaRPr lang="en-US" sz="24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24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kern="0" dirty="0">
              <a:solidFill>
                <a:srgbClr val="006666"/>
              </a:solidFill>
            </a:endParaRP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Wingdings" pitchFamily="2" charset="2"/>
              <a:buChar char="§"/>
              <a:defRPr/>
            </a:pPr>
            <a:endParaRPr lang="en-US" sz="20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28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32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75000"/>
              <a:buFont typeface="Arial" pitchFamily="34" charset="0"/>
              <a:buChar char="•"/>
              <a:defRPr/>
            </a:pPr>
            <a:endParaRPr lang="en-US" sz="3600" kern="0" dirty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8519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1236639"/>
            <a:ext cx="9144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r>
              <a:rPr lang="en-GB" sz="2800" b="1" dirty="0">
                <a:solidFill>
                  <a:srgbClr val="006666"/>
                </a:solidFill>
              </a:rPr>
              <a:t>Revenue Management Techniques</a:t>
            </a:r>
            <a:endParaRPr lang="en-GB" sz="2800" b="1" dirty="0">
              <a:solidFill>
                <a:srgbClr val="006666"/>
              </a:solidFill>
            </a:endParaRPr>
          </a:p>
        </p:txBody>
      </p:sp>
      <p:sp>
        <p:nvSpPr>
          <p:cNvPr id="3" name="Text Placeholder 2"/>
          <p:cNvSpPr txBox="1">
            <a:spLocks/>
          </p:cNvSpPr>
          <p:nvPr/>
        </p:nvSpPr>
        <p:spPr>
          <a:xfrm>
            <a:off x="309275" y="1709822"/>
            <a:ext cx="8609094" cy="4369439"/>
          </a:xfrm>
          <a:prstGeom prst="rect">
            <a:avLst/>
          </a:prstGeom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400" kern="0" dirty="0">
                <a:solidFill>
                  <a:srgbClr val="003366"/>
                </a:solidFill>
              </a:rPr>
              <a:t>Variable Scaling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400" kern="0" dirty="0">
                <a:solidFill>
                  <a:srgbClr val="003366"/>
                </a:solidFill>
              </a:rPr>
              <a:t>Variable Adjustable Scaling</a:t>
            </a:r>
            <a:endParaRPr lang="en-US" kern="0" dirty="0">
              <a:solidFill>
                <a:srgbClr val="006666"/>
              </a:solidFill>
            </a:endParaRP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Wingdings" pitchFamily="2" charset="2"/>
              <a:buChar char="§"/>
              <a:defRPr/>
            </a:pPr>
            <a:endParaRPr lang="en-US" sz="20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28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32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75000"/>
              <a:buFont typeface="Arial" pitchFamily="34" charset="0"/>
              <a:buChar char="•"/>
              <a:defRPr/>
            </a:pPr>
            <a:endParaRPr lang="en-US" sz="3600" kern="0" dirty="0">
              <a:solidFill>
                <a:srgbClr val="003366"/>
              </a:solidFill>
            </a:endParaRPr>
          </a:p>
        </p:txBody>
      </p:sp>
      <p:pic>
        <p:nvPicPr>
          <p:cNvPr id="5" name="Picture 3" descr="sp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33696" y="2769719"/>
            <a:ext cx="2323115" cy="3597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sp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63425" y="2806514"/>
            <a:ext cx="2323115" cy="3590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sp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9541" y="2785419"/>
            <a:ext cx="2329968" cy="3604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 descr="sp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60455" y="2112579"/>
            <a:ext cx="2796297" cy="4354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0010547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1236639"/>
            <a:ext cx="9144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r>
              <a:rPr lang="en-GB" sz="2800" b="1" dirty="0">
                <a:solidFill>
                  <a:srgbClr val="006666"/>
                </a:solidFill>
              </a:rPr>
              <a:t>Revenue Management Techniques</a:t>
            </a:r>
            <a:endParaRPr lang="en-GB" sz="2800" b="1" dirty="0">
              <a:solidFill>
                <a:srgbClr val="006666"/>
              </a:solidFill>
            </a:endParaRPr>
          </a:p>
        </p:txBody>
      </p:sp>
      <p:sp>
        <p:nvSpPr>
          <p:cNvPr id="3" name="Text Placeholder 2"/>
          <p:cNvSpPr txBox="1">
            <a:spLocks/>
          </p:cNvSpPr>
          <p:nvPr/>
        </p:nvSpPr>
        <p:spPr>
          <a:xfrm>
            <a:off x="309275" y="1709822"/>
            <a:ext cx="8609094" cy="4706476"/>
          </a:xfrm>
          <a:prstGeom prst="rect">
            <a:avLst/>
          </a:prstGeom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400" kern="0" dirty="0">
                <a:solidFill>
                  <a:srgbClr val="003366"/>
                </a:solidFill>
              </a:rPr>
              <a:t>Dynamic Price Management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24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kern="0" dirty="0">
              <a:solidFill>
                <a:srgbClr val="006666"/>
              </a:solidFill>
            </a:endParaRP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Wingdings" pitchFamily="2" charset="2"/>
              <a:buChar char="§"/>
              <a:defRPr/>
            </a:pPr>
            <a:endParaRPr lang="en-US" sz="20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28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32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75000"/>
              <a:buFont typeface="Arial" pitchFamily="34" charset="0"/>
              <a:buChar char="•"/>
              <a:defRPr/>
            </a:pPr>
            <a:endParaRPr lang="en-US" sz="3600" kern="0" dirty="0">
              <a:solidFill>
                <a:srgbClr val="003366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7908" y="2172932"/>
            <a:ext cx="4997224" cy="5454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val 4"/>
          <p:cNvSpPr/>
          <p:nvPr/>
        </p:nvSpPr>
        <p:spPr bwMode="auto">
          <a:xfrm>
            <a:off x="1604982" y="2476979"/>
            <a:ext cx="3240405" cy="460272"/>
          </a:xfrm>
          <a:prstGeom prst="ellipse">
            <a:avLst/>
          </a:prstGeom>
          <a:noFill/>
          <a:ln w="222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</a:pPr>
            <a:endParaRPr lang="en-GB" sz="240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60475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1236639"/>
            <a:ext cx="9144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r>
              <a:rPr lang="en-GB" sz="2800" b="1" dirty="0">
                <a:solidFill>
                  <a:srgbClr val="006666"/>
                </a:solidFill>
              </a:rPr>
              <a:t>Revenue Management Techniques</a:t>
            </a:r>
            <a:endParaRPr lang="en-GB" sz="2800" b="1" dirty="0">
              <a:solidFill>
                <a:srgbClr val="006666"/>
              </a:solidFill>
            </a:endParaRPr>
          </a:p>
        </p:txBody>
      </p:sp>
      <p:sp>
        <p:nvSpPr>
          <p:cNvPr id="3" name="Text Placeholder 2"/>
          <p:cNvSpPr txBox="1">
            <a:spLocks/>
          </p:cNvSpPr>
          <p:nvPr/>
        </p:nvSpPr>
        <p:spPr>
          <a:xfrm>
            <a:off x="309275" y="1709822"/>
            <a:ext cx="8609094" cy="4706476"/>
          </a:xfrm>
          <a:prstGeom prst="rect">
            <a:avLst/>
          </a:prstGeom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400" kern="0" dirty="0">
                <a:solidFill>
                  <a:srgbClr val="003366"/>
                </a:solidFill>
              </a:rPr>
              <a:t>Inventory Control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400" kern="0" dirty="0">
                <a:solidFill>
                  <a:srgbClr val="003366"/>
                </a:solidFill>
              </a:rPr>
              <a:t>Variable Pricing by Performance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400" kern="0" dirty="0">
                <a:solidFill>
                  <a:srgbClr val="003366"/>
                </a:solidFill>
              </a:rPr>
              <a:t>Strategic Discounting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400" kern="0" dirty="0">
                <a:solidFill>
                  <a:srgbClr val="003366"/>
                </a:solidFill>
              </a:rPr>
              <a:t>Variable Scaling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400" kern="0" dirty="0">
                <a:solidFill>
                  <a:srgbClr val="003366"/>
                </a:solidFill>
              </a:rPr>
              <a:t>Premium Pricing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400" kern="0" dirty="0">
                <a:solidFill>
                  <a:srgbClr val="003366"/>
                </a:solidFill>
              </a:rPr>
              <a:t>Dynamic Pricing</a:t>
            </a: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defRPr/>
            </a:pPr>
            <a:endParaRPr lang="en-US" sz="2400" kern="0" dirty="0">
              <a:solidFill>
                <a:srgbClr val="003366"/>
              </a:solidFill>
            </a:endParaRP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2400" kern="0" dirty="0">
              <a:solidFill>
                <a:srgbClr val="003366"/>
              </a:solidFill>
            </a:endParaRP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</a:pPr>
            <a:endParaRPr lang="en-US" sz="2400" kern="0" dirty="0">
              <a:solidFill>
                <a:srgbClr val="003366"/>
              </a:solidFill>
            </a:endParaRP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</a:pPr>
            <a:endParaRPr lang="en-US" sz="24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24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kern="0" dirty="0">
              <a:solidFill>
                <a:srgbClr val="006666"/>
              </a:solidFill>
            </a:endParaRP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Wingdings" pitchFamily="2" charset="2"/>
              <a:buChar char="§"/>
              <a:defRPr/>
            </a:pPr>
            <a:endParaRPr lang="en-US" sz="20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28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32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75000"/>
              <a:buFont typeface="Arial" pitchFamily="34" charset="0"/>
              <a:buChar char="•"/>
              <a:defRPr/>
            </a:pPr>
            <a:endParaRPr lang="en-US" sz="3600" kern="0" dirty="0">
              <a:solidFill>
                <a:srgbClr val="003366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r="20872" b="13464"/>
          <a:stretch>
            <a:fillRect/>
          </a:stretch>
        </p:blipFill>
        <p:spPr bwMode="auto">
          <a:xfrm>
            <a:off x="6636262" y="2246932"/>
            <a:ext cx="1823201" cy="1891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ight Arrow 8"/>
          <p:cNvSpPr/>
          <p:nvPr/>
        </p:nvSpPr>
        <p:spPr bwMode="auto">
          <a:xfrm>
            <a:off x="5402938" y="2867186"/>
            <a:ext cx="978408" cy="484632"/>
          </a:xfrm>
          <a:prstGeom prst="rightArrow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endParaRPr lang="en-US" sz="3200" b="1">
              <a:solidFill>
                <a:srgbClr val="FFFFFF"/>
              </a:solidFill>
            </a:endParaRPr>
          </a:p>
        </p:txBody>
      </p:sp>
      <p:cxnSp>
        <p:nvCxnSpPr>
          <p:cNvPr id="11" name="Elbow Connector 10"/>
          <p:cNvCxnSpPr/>
          <p:nvPr/>
        </p:nvCxnSpPr>
        <p:spPr bwMode="auto">
          <a:xfrm rot="5400000">
            <a:off x="3944319" y="3045416"/>
            <a:ext cx="2309249" cy="123987"/>
          </a:xfrm>
          <a:prstGeom prst="bentConnector3">
            <a:avLst>
              <a:gd name="adj1" fmla="val 50000"/>
            </a:avLst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 bwMode="auto">
          <a:xfrm rot="5400000">
            <a:off x="4127957" y="3119278"/>
            <a:ext cx="2563197" cy="1290"/>
          </a:xfrm>
          <a:prstGeom prst="line">
            <a:avLst/>
          </a:prstGeom>
          <a:solidFill>
            <a:schemeClr val="tx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" name="Straight Connector 16"/>
          <p:cNvCxnSpPr/>
          <p:nvPr/>
        </p:nvCxnSpPr>
        <p:spPr bwMode="auto">
          <a:xfrm rot="10800000">
            <a:off x="3986214" y="1838326"/>
            <a:ext cx="1434405" cy="1129"/>
          </a:xfrm>
          <a:prstGeom prst="line">
            <a:avLst/>
          </a:prstGeom>
          <a:solidFill>
            <a:schemeClr val="tx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1" name="Straight Connector 20"/>
          <p:cNvCxnSpPr/>
          <p:nvPr/>
        </p:nvCxnSpPr>
        <p:spPr bwMode="auto">
          <a:xfrm rot="10800000">
            <a:off x="3986213" y="4405313"/>
            <a:ext cx="1434405" cy="1129"/>
          </a:xfrm>
          <a:prstGeom prst="line">
            <a:avLst/>
          </a:prstGeom>
          <a:solidFill>
            <a:schemeClr val="tx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17746999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 w="95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r>
              <a:rPr lang="en-US" sz="3200" b="1" dirty="0">
                <a:solidFill>
                  <a:srgbClr val="FFFFFF"/>
                </a:solidFill>
              </a:rPr>
              <a:t>We already DO Revenue Management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endParaRPr lang="en-US" sz="3200" b="1" dirty="0">
              <a:solidFill>
                <a:srgbClr val="FFFFFF"/>
              </a:solidFill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endParaRPr lang="en-US" sz="3600" b="1" dirty="0">
              <a:solidFill>
                <a:srgbClr val="FFFFFF"/>
              </a:solidFill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r>
              <a:rPr lang="en-US" sz="3600" b="1" dirty="0">
                <a:solidFill>
                  <a:srgbClr val="FFFFFF"/>
                </a:solidFill>
              </a:rPr>
              <a:t>The main opportunity is to 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r>
              <a:rPr lang="en-US" sz="3600" b="1" dirty="0">
                <a:solidFill>
                  <a:srgbClr val="FFFFFF"/>
                </a:solidFill>
              </a:rPr>
              <a:t>MANAGE it better</a:t>
            </a:r>
          </a:p>
        </p:txBody>
      </p:sp>
    </p:spTree>
    <p:extLst>
      <p:ext uri="{BB962C8B-B14F-4D97-AF65-F5344CB8AC3E}">
        <p14:creationId xmlns:p14="http://schemas.microsoft.com/office/powerpoint/2010/main" val="11947565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1236639"/>
            <a:ext cx="9144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r>
              <a:rPr lang="en-GB" sz="2800" b="1" dirty="0">
                <a:solidFill>
                  <a:srgbClr val="006666"/>
                </a:solidFill>
              </a:rPr>
              <a:t>The Revenue Management Application Features</a:t>
            </a:r>
            <a:endParaRPr lang="en-GB" sz="2800" b="1" dirty="0">
              <a:solidFill>
                <a:srgbClr val="006666"/>
              </a:solidFill>
            </a:endParaRPr>
          </a:p>
        </p:txBody>
      </p:sp>
      <p:sp>
        <p:nvSpPr>
          <p:cNvPr id="3" name="Text Placeholder 2"/>
          <p:cNvSpPr txBox="1">
            <a:spLocks/>
          </p:cNvSpPr>
          <p:nvPr/>
        </p:nvSpPr>
        <p:spPr>
          <a:xfrm>
            <a:off x="0" y="1880300"/>
            <a:ext cx="9143999" cy="4706476"/>
          </a:xfrm>
          <a:prstGeom prst="rect">
            <a:avLst/>
          </a:prstGeom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400" kern="0" dirty="0">
                <a:solidFill>
                  <a:srgbClr val="003366"/>
                </a:solidFill>
              </a:rPr>
              <a:t>25+ Pricing and Analysis Charts and Reports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400" kern="0" dirty="0">
                <a:solidFill>
                  <a:srgbClr val="003366"/>
                </a:solidFill>
              </a:rPr>
              <a:t>The Pricing Institute Hot Seat Index ™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400" kern="0" dirty="0">
                <a:solidFill>
                  <a:srgbClr val="003366"/>
                </a:solidFill>
              </a:rPr>
              <a:t>Reports on </a:t>
            </a:r>
            <a:r>
              <a:rPr lang="en-US" sz="2400" i="1" kern="0" dirty="0">
                <a:solidFill>
                  <a:srgbClr val="003366"/>
                </a:solidFill>
              </a:rPr>
              <a:t>your</a:t>
            </a:r>
            <a:r>
              <a:rPr lang="en-US" sz="2400" kern="0" dirty="0">
                <a:solidFill>
                  <a:srgbClr val="003366"/>
                </a:solidFill>
              </a:rPr>
              <a:t> Tessitura sales data </a:t>
            </a: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–"/>
              <a:defRPr/>
            </a:pPr>
            <a:r>
              <a:rPr lang="en-US" sz="2400" kern="0" dirty="0">
                <a:solidFill>
                  <a:srgbClr val="003366"/>
                </a:solidFill>
              </a:rPr>
              <a:t>via T-Stats Data Warehouse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400" kern="0" dirty="0">
                <a:solidFill>
                  <a:srgbClr val="003366"/>
                </a:solidFill>
              </a:rPr>
              <a:t>Ability to filter and group performances on the fly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400" kern="0">
                <a:solidFill>
                  <a:srgbClr val="003366"/>
                </a:solidFill>
              </a:rPr>
              <a:t>Ability </a:t>
            </a:r>
            <a:r>
              <a:rPr lang="en-US" sz="2400" kern="0" dirty="0">
                <a:solidFill>
                  <a:srgbClr val="003366"/>
                </a:solidFill>
              </a:rPr>
              <a:t>to aggregate performance averages and percentages across a group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400" kern="0" dirty="0">
                <a:solidFill>
                  <a:srgbClr val="003366"/>
                </a:solidFill>
              </a:rPr>
              <a:t>Works with Consortiums</a:t>
            </a: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defRPr/>
            </a:pPr>
            <a:endParaRPr lang="en-US" sz="2400" kern="0" dirty="0">
              <a:solidFill>
                <a:srgbClr val="003366"/>
              </a:solidFill>
            </a:endParaRP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2400" kern="0" dirty="0">
              <a:solidFill>
                <a:srgbClr val="003366"/>
              </a:solidFill>
            </a:endParaRP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</a:pPr>
            <a:endParaRPr lang="en-US" sz="2400" kern="0" dirty="0">
              <a:solidFill>
                <a:srgbClr val="003366"/>
              </a:solidFill>
            </a:endParaRP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</a:pPr>
            <a:endParaRPr lang="en-US" sz="24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24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kern="0" dirty="0">
              <a:solidFill>
                <a:srgbClr val="006666"/>
              </a:solidFill>
            </a:endParaRP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Wingdings" pitchFamily="2" charset="2"/>
              <a:buChar char="§"/>
              <a:defRPr/>
            </a:pPr>
            <a:endParaRPr lang="en-US" sz="20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28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32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75000"/>
              <a:buFont typeface="Arial" pitchFamily="34" charset="0"/>
              <a:buChar char="•"/>
              <a:defRPr/>
            </a:pPr>
            <a:endParaRPr lang="en-US" sz="3600" kern="0" dirty="0">
              <a:solidFill>
                <a:srgbClr val="003366"/>
              </a:solidFill>
            </a:endParaRPr>
          </a:p>
        </p:txBody>
      </p:sp>
      <p:cxnSp>
        <p:nvCxnSpPr>
          <p:cNvPr id="11" name="Elbow Connector 10"/>
          <p:cNvCxnSpPr/>
          <p:nvPr/>
        </p:nvCxnSpPr>
        <p:spPr bwMode="auto">
          <a:xfrm rot="5400000">
            <a:off x="3944319" y="3045416"/>
            <a:ext cx="2309249" cy="123987"/>
          </a:xfrm>
          <a:prstGeom prst="bentConnector3">
            <a:avLst>
              <a:gd name="adj1" fmla="val 50000"/>
            </a:avLst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1316966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 w="95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r>
              <a:rPr lang="en-US" sz="4400" b="1" dirty="0">
                <a:solidFill>
                  <a:srgbClr val="FFFFFF"/>
                </a:solidFill>
              </a:rPr>
              <a:t>Let’s Have a Look…</a:t>
            </a:r>
            <a:endParaRPr lang="en-US" sz="48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561398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1236639"/>
            <a:ext cx="9144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r>
              <a:rPr lang="en-GB" sz="2800" b="1" dirty="0">
                <a:solidFill>
                  <a:srgbClr val="006666"/>
                </a:solidFill>
              </a:rPr>
              <a:t>Training and Consultancy Included with RMA</a:t>
            </a:r>
            <a:endParaRPr lang="en-GB" sz="2800" b="1" dirty="0">
              <a:solidFill>
                <a:srgbClr val="006666"/>
              </a:solidFill>
            </a:endParaRPr>
          </a:p>
        </p:txBody>
      </p:sp>
      <p:sp>
        <p:nvSpPr>
          <p:cNvPr id="3" name="Text Placeholder 2"/>
          <p:cNvSpPr txBox="1">
            <a:spLocks/>
          </p:cNvSpPr>
          <p:nvPr/>
        </p:nvSpPr>
        <p:spPr>
          <a:xfrm>
            <a:off x="309275" y="1709822"/>
            <a:ext cx="8609094" cy="4706476"/>
          </a:xfrm>
          <a:prstGeom prst="rect">
            <a:avLst/>
          </a:prstGeom>
        </p:spPr>
        <p:txBody>
          <a:bodyPr/>
          <a:lstStyle/>
          <a:p>
            <a:pPr lvl="1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endParaRPr lang="en-GB" sz="240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srgbClr val="003366"/>
                </a:solidFill>
              </a:rPr>
              <a:t>RMA provides powerful analytics for those that can interpret it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srgbClr val="003366"/>
                </a:solidFill>
              </a:rPr>
              <a:t>These are new concepts, metrics, terminology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srgbClr val="003366"/>
                </a:solidFill>
              </a:rPr>
              <a:t>To ensure you get the most out of the RMA included with license is</a:t>
            </a: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–"/>
              <a:defRPr/>
            </a:pPr>
            <a:r>
              <a:rPr lang="en-GB" sz="2800" dirty="0">
                <a:solidFill>
                  <a:srgbClr val="003366"/>
                </a:solidFill>
              </a:rPr>
              <a:t>Comprehensive User Documentation</a:t>
            </a: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–"/>
              <a:defRPr/>
            </a:pPr>
            <a:r>
              <a:rPr lang="en-GB" sz="2800" dirty="0">
                <a:solidFill>
                  <a:srgbClr val="003366"/>
                </a:solidFill>
              </a:rPr>
              <a:t>RMA Recipe Book</a:t>
            </a: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–"/>
              <a:defRPr/>
            </a:pPr>
            <a:r>
              <a:rPr lang="en-GB" sz="2800" dirty="0">
                <a:solidFill>
                  <a:srgbClr val="003366"/>
                </a:solidFill>
              </a:rPr>
              <a:t>16 hours of Consultancy with The Pricing Institute each year</a:t>
            </a: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GB" sz="2400" dirty="0">
              <a:solidFill>
                <a:srgbClr val="003366"/>
              </a:solidFill>
            </a:endParaRP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6000" kern="0" dirty="0">
              <a:solidFill>
                <a:srgbClr val="003366"/>
              </a:solidFill>
            </a:endParaRP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</a:pPr>
            <a:endParaRPr lang="en-US" sz="4400" kern="0" dirty="0">
              <a:solidFill>
                <a:srgbClr val="003366"/>
              </a:solidFill>
            </a:endParaRP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</a:pPr>
            <a:endParaRPr lang="en-US" sz="32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32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2400" kern="0" dirty="0">
              <a:solidFill>
                <a:srgbClr val="006666"/>
              </a:solidFill>
            </a:endParaRP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Wingdings" pitchFamily="2" charset="2"/>
              <a:buChar char="§"/>
              <a:defRPr/>
            </a:pPr>
            <a:endParaRPr lang="en-US" sz="28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36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32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75000"/>
              <a:buFont typeface="Arial" pitchFamily="34" charset="0"/>
              <a:buChar char="•"/>
              <a:defRPr/>
            </a:pPr>
            <a:endParaRPr lang="en-US" sz="3600" kern="0" dirty="0">
              <a:solidFill>
                <a:srgbClr val="003366"/>
              </a:solidFill>
            </a:endParaRPr>
          </a:p>
        </p:txBody>
      </p:sp>
      <p:cxnSp>
        <p:nvCxnSpPr>
          <p:cNvPr id="11" name="Elbow Connector 10"/>
          <p:cNvCxnSpPr/>
          <p:nvPr/>
        </p:nvCxnSpPr>
        <p:spPr bwMode="auto">
          <a:xfrm rot="16200000" flipH="1">
            <a:off x="3874102" y="3239620"/>
            <a:ext cx="3701566" cy="1127895"/>
          </a:xfrm>
          <a:prstGeom prst="bentConnector3">
            <a:avLst>
              <a:gd name="adj1" fmla="val 50000"/>
            </a:avLst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32655763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Pricing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79335" y="1870938"/>
          <a:ext cx="4031408" cy="4408735"/>
        </p:xfrm>
        <a:graphic>
          <a:graphicData uri="http://schemas.openxmlformats.org/drawingml/2006/table">
            <a:tbl>
              <a:tblPr/>
              <a:tblGrid>
                <a:gridCol w="1723132"/>
                <a:gridCol w="2308276"/>
              </a:tblGrid>
              <a:tr h="76255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latin typeface="Verdana"/>
                          <a:ea typeface="Calibri"/>
                          <a:cs typeface="Times New Roman"/>
                        </a:rPr>
                        <a:t>Tessitura </a:t>
                      </a:r>
                      <a:endParaRPr lang="en-US" sz="2000" b="1" dirty="0" smtClean="0">
                        <a:latin typeface="Verdana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 smtClean="0">
                          <a:latin typeface="Verdana"/>
                          <a:ea typeface="Calibri"/>
                          <a:cs typeface="Times New Roman"/>
                        </a:rPr>
                        <a:t>Tier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>
                          <a:latin typeface="Verdana"/>
                          <a:ea typeface="Calibri"/>
                          <a:cs typeface="Times New Roman"/>
                        </a:rPr>
                        <a:t>Annual Subscription</a:t>
                      </a:r>
                      <a:endParaRPr lang="en-US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85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latin typeface="Verdana"/>
                          <a:ea typeface="Calibri"/>
                          <a:cs typeface="Times New Roman"/>
                        </a:rPr>
                        <a:t>A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latin typeface="Verdana"/>
                          <a:ea typeface="Calibri"/>
                          <a:cs typeface="Times New Roman"/>
                        </a:rPr>
                        <a:t>US$6,000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85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latin typeface="Verdana"/>
                          <a:ea typeface="Calibri"/>
                          <a:cs typeface="Times New Roman"/>
                        </a:rPr>
                        <a:t>B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latin typeface="Verdana"/>
                          <a:ea typeface="Calibri"/>
                          <a:cs typeface="Times New Roman"/>
                        </a:rPr>
                        <a:t>US$6,000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85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latin typeface="Verdana"/>
                          <a:ea typeface="Calibri"/>
                          <a:cs typeface="Times New Roman"/>
                        </a:rPr>
                        <a:t>C</a:t>
                      </a:r>
                      <a:endParaRPr lang="en-US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latin typeface="Verdana"/>
                          <a:ea typeface="Calibri"/>
                          <a:cs typeface="Times New Roman"/>
                        </a:rPr>
                        <a:t>US$6,000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85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latin typeface="Verdana"/>
                          <a:ea typeface="Calibri"/>
                          <a:cs typeface="Times New Roman"/>
                        </a:rPr>
                        <a:t>D</a:t>
                      </a:r>
                      <a:endParaRPr lang="en-US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latin typeface="Verdana"/>
                          <a:ea typeface="Calibri"/>
                          <a:cs typeface="Times New Roman"/>
                        </a:rPr>
                        <a:t>US$9,000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85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latin typeface="Verdana"/>
                          <a:ea typeface="Calibri"/>
                          <a:cs typeface="Times New Roman"/>
                        </a:rPr>
                        <a:t>E</a:t>
                      </a:r>
                      <a:endParaRPr lang="en-US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latin typeface="Verdana"/>
                          <a:ea typeface="Calibri"/>
                          <a:cs typeface="Times New Roman"/>
                        </a:rPr>
                        <a:t>US$9,000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85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latin typeface="Verdana"/>
                          <a:ea typeface="Calibri"/>
                          <a:cs typeface="Times New Roman"/>
                        </a:rPr>
                        <a:t>F</a:t>
                      </a:r>
                      <a:endParaRPr lang="en-US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latin typeface="Verdana"/>
                          <a:ea typeface="Calibri"/>
                          <a:cs typeface="Times New Roman"/>
                        </a:rPr>
                        <a:t>US$9,000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85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latin typeface="Verdana"/>
                          <a:ea typeface="Calibri"/>
                          <a:cs typeface="Times New Roman"/>
                        </a:rPr>
                        <a:t>G</a:t>
                      </a:r>
                      <a:endParaRPr lang="en-US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latin typeface="Verdana"/>
                          <a:ea typeface="Calibri"/>
                          <a:cs typeface="Times New Roman"/>
                        </a:rPr>
                        <a:t>US$12,000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85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latin typeface="Verdana"/>
                          <a:ea typeface="Calibri"/>
                          <a:cs typeface="Times New Roman"/>
                        </a:rPr>
                        <a:t>H</a:t>
                      </a:r>
                      <a:endParaRPr lang="en-US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latin typeface="Verdana"/>
                          <a:ea typeface="Calibri"/>
                          <a:cs typeface="Times New Roman"/>
                        </a:rPr>
                        <a:t>US$15,000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85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latin typeface="Verdana"/>
                          <a:ea typeface="Calibri"/>
                          <a:cs typeface="Times New Roman"/>
                        </a:rPr>
                        <a:t>I</a:t>
                      </a:r>
                      <a:endParaRPr lang="en-US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latin typeface="Verdana"/>
                          <a:ea typeface="Calibri"/>
                          <a:cs typeface="Times New Roman"/>
                        </a:rPr>
                        <a:t>US$18,000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 Placeholder 2"/>
          <p:cNvSpPr txBox="1">
            <a:spLocks/>
          </p:cNvSpPr>
          <p:nvPr/>
        </p:nvSpPr>
        <p:spPr>
          <a:xfrm>
            <a:off x="4460032" y="1709822"/>
            <a:ext cx="4439675" cy="4706476"/>
          </a:xfrm>
          <a:prstGeom prst="rect">
            <a:avLst/>
          </a:prstGeom>
        </p:spPr>
        <p:txBody>
          <a:bodyPr/>
          <a:lstStyle/>
          <a:p>
            <a:pPr lvl="1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50000"/>
            </a:pPr>
            <a:endParaRPr lang="en-GB" sz="240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800" dirty="0">
                <a:solidFill>
                  <a:srgbClr val="003366"/>
                </a:solidFill>
              </a:rPr>
              <a:t>We install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800" kern="0" dirty="0">
                <a:solidFill>
                  <a:srgbClr val="003366"/>
                </a:solidFill>
              </a:rPr>
              <a:t>Unlimited licenses per organization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800" kern="0" dirty="0">
                <a:solidFill>
                  <a:srgbClr val="003366"/>
                </a:solidFill>
              </a:rPr>
              <a:t>Documentation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800" kern="0" dirty="0">
                <a:solidFill>
                  <a:srgbClr val="003366"/>
                </a:solidFill>
              </a:rPr>
              <a:t>Upgrades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800" kern="0" dirty="0">
                <a:solidFill>
                  <a:srgbClr val="003366"/>
                </a:solidFill>
              </a:rPr>
              <a:t>Includes Training and Consulting</a:t>
            </a:r>
            <a:endParaRPr lang="en-US" sz="6000" kern="0" dirty="0">
              <a:solidFill>
                <a:srgbClr val="003366"/>
              </a:solidFill>
            </a:endParaRP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</a:pPr>
            <a:endParaRPr lang="en-US" sz="4400" kern="0" dirty="0">
              <a:solidFill>
                <a:srgbClr val="003366"/>
              </a:solidFill>
            </a:endParaRP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</a:pPr>
            <a:endParaRPr lang="en-US" sz="32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32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2400" kern="0" dirty="0">
              <a:solidFill>
                <a:srgbClr val="006666"/>
              </a:solidFill>
            </a:endParaRP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Wingdings" pitchFamily="2" charset="2"/>
              <a:buChar char="§"/>
              <a:defRPr/>
            </a:pPr>
            <a:endParaRPr lang="en-US" sz="28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36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100000"/>
              <a:buFont typeface="Arial" pitchFamily="34" charset="0"/>
              <a:buChar char="•"/>
              <a:defRPr/>
            </a:pPr>
            <a:endParaRPr lang="en-US" sz="3200" kern="0" dirty="0">
              <a:solidFill>
                <a:srgbClr val="003366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75000"/>
              <a:buFont typeface="Arial" pitchFamily="34" charset="0"/>
              <a:buChar char="•"/>
              <a:defRPr/>
            </a:pPr>
            <a:endParaRPr lang="en-US" sz="3600" kern="0" dirty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77876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Contact us!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2272080"/>
            <a:ext cx="9144000" cy="3917203"/>
          </a:xfrm>
        </p:spPr>
        <p:txBody>
          <a:bodyPr/>
          <a:lstStyle/>
          <a:p>
            <a:r>
              <a:rPr lang="en-GB" dirty="0" smtClean="0">
                <a:hlinkClick r:id="rId3"/>
              </a:rPr>
              <a:t>rma@thepricinginstitute.com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>
                <a:hlinkClick r:id="rId4"/>
              </a:rPr>
              <a:t>rma@jcainc.com</a:t>
            </a:r>
            <a:endParaRPr lang="en-GB" dirty="0" smtClean="0"/>
          </a:p>
          <a:p>
            <a:endParaRPr lang="en-GB" dirty="0" smtClean="0"/>
          </a:p>
          <a:p>
            <a:r>
              <a:rPr lang="en-US" dirty="0" smtClean="0"/>
              <a:t>011.888.446.4588 ext. 318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69420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 smtClean="0">
                <a:hlinkClick r:id="rId3"/>
              </a:rPr>
              <a:t>www.thinkaboutpricing.com</a:t>
            </a:r>
            <a:endParaRPr lang="en-GB" sz="2400" dirty="0" smtClean="0"/>
          </a:p>
          <a:p>
            <a:r>
              <a:rPr lang="en-GB" sz="2400" dirty="0" smtClean="0"/>
              <a:t>Discussion forum on LinkedIn</a:t>
            </a:r>
            <a:endParaRPr lang="en-GB" sz="2400" dirty="0"/>
          </a:p>
        </p:txBody>
      </p:sp>
      <p:pic>
        <p:nvPicPr>
          <p:cNvPr id="8" name="Picture 7" descr="tap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0155" y="2700120"/>
            <a:ext cx="4633595" cy="3493667"/>
          </a:xfrm>
          <a:prstGeom prst="rect">
            <a:avLst/>
          </a:prstGeom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17688" y="1698686"/>
            <a:ext cx="1359362" cy="430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609235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/>
        </p:nvSpPr>
        <p:spPr>
          <a:xfrm>
            <a:off x="1781991" y="1041400"/>
            <a:ext cx="5543006" cy="4191000"/>
          </a:xfrm>
          <a:prstGeom prst="rect">
            <a:avLst/>
          </a:prstGeom>
        </p:spPr>
        <p:txBody>
          <a:bodyPr anchor="ctr">
            <a:scene3d>
              <a:camera prst="perspectiveBelow" fov="0">
                <a:rot lat="0" lon="0" rev="0"/>
              </a:camera>
              <a:lightRig rig="morning" dir="t"/>
            </a:scene3d>
            <a:sp3d extrusionH="57150" prstMaterial="translucentPowder">
              <a:bevelT w="38100" h="38100"/>
              <a:extrusionClr>
                <a:schemeClr val="accent3"/>
              </a:extrusionClr>
            </a:sp3d>
          </a:bodyPr>
          <a:lstStyle/>
          <a:p>
            <a:pPr marL="342900" indent="-342900" algn="ctr" fontAlgn="base"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75000"/>
              <a:buFont typeface="Arial" charset="0"/>
              <a:buNone/>
              <a:defRPr/>
            </a:pPr>
            <a:r>
              <a:rPr lang="en-US" sz="16000" b="1" kern="0" dirty="0">
                <a:solidFill>
                  <a:srgbClr val="006666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Q&amp;A</a:t>
            </a:r>
          </a:p>
        </p:txBody>
      </p:sp>
    </p:spTree>
    <p:extLst>
      <p:ext uri="{BB962C8B-B14F-4D97-AF65-F5344CB8AC3E}">
        <p14:creationId xmlns:p14="http://schemas.microsoft.com/office/powerpoint/2010/main" val="28742843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Contact us!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2272080"/>
            <a:ext cx="9144000" cy="3917203"/>
          </a:xfrm>
        </p:spPr>
        <p:txBody>
          <a:bodyPr/>
          <a:lstStyle/>
          <a:p>
            <a:r>
              <a:rPr lang="en-GB" dirty="0" smtClean="0">
                <a:hlinkClick r:id="rId3"/>
              </a:rPr>
              <a:t>rma@thepricinginstitute.com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>
                <a:hlinkClick r:id="rId4"/>
              </a:rPr>
              <a:t>rma@jcainc.com</a:t>
            </a:r>
            <a:endParaRPr lang="en-GB" dirty="0" smtClean="0"/>
          </a:p>
          <a:p>
            <a:endParaRPr lang="en-GB" dirty="0" smtClean="0"/>
          </a:p>
          <a:p>
            <a:r>
              <a:rPr lang="en-US" dirty="0" smtClean="0"/>
              <a:t>888.446.4588 ext. 318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92909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1" y="404664"/>
            <a:ext cx="8712969" cy="6063198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>
                <a:solidFill>
                  <a:srgbClr val="F79646">
                    <a:lumMod val="75000"/>
                  </a:srgbClr>
                </a:solidFill>
                <a:effectLst>
                  <a:outerShdw blurRad="50800" dist="76200" dir="16200000" rotWithShape="0">
                    <a:prstClr val="black">
                      <a:alpha val="49000"/>
                    </a:prstClr>
                  </a:outerShdw>
                </a:effectLst>
                <a:latin typeface="Showcard Gothic" pitchFamily="82" charset="0"/>
              </a:rPr>
              <a:t>AUSTRALIA &amp; NEW ZEALAND TESSITURA REGIONAL USERS CONFERENCE</a:t>
            </a:r>
            <a:endParaRPr lang="en-AU" sz="2000" dirty="0">
              <a:solidFill>
                <a:prstClr val="black"/>
              </a:solidFill>
              <a:latin typeface="Showcard Gothic" pitchFamily="82" charset="0"/>
            </a:endParaRPr>
          </a:p>
          <a:p>
            <a:pPr algn="ctr"/>
            <a:endParaRPr lang="en-AU" sz="2400" dirty="0">
              <a:solidFill>
                <a:prstClr val="black"/>
              </a:solidFill>
              <a:latin typeface="Showcard Gothic" pitchFamily="82" charset="0"/>
            </a:endParaRPr>
          </a:p>
          <a:p>
            <a:pPr algn="ctr"/>
            <a:r>
              <a:rPr lang="en-AU" sz="4800" dirty="0">
                <a:solidFill>
                  <a:prstClr val="black"/>
                </a:solidFill>
                <a:latin typeface="Showcard Gothic" pitchFamily="82" charset="0"/>
              </a:rPr>
              <a:t>Tuesday 22 FEBRUARY  </a:t>
            </a:r>
            <a:r>
              <a:rPr lang="en-AU" sz="48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WHAT’S NEXT</a:t>
            </a:r>
          </a:p>
          <a:p>
            <a:pPr algn="ctr"/>
            <a:endParaRPr lang="en-AU" sz="1600" dirty="0">
              <a:solidFill>
                <a:prstClr val="black"/>
              </a:solidFill>
              <a:latin typeface="Showcard Gothic" pitchFamily="82" charset="0"/>
            </a:endParaRPr>
          </a:p>
          <a:p>
            <a:pPr algn="ctr"/>
            <a:r>
              <a:rPr lang="en-AU" sz="4800" dirty="0">
                <a:solidFill>
                  <a:prstClr val="black"/>
                </a:solidFill>
                <a:latin typeface="Showcard Gothic" pitchFamily="82" charset="0"/>
              </a:rPr>
              <a:t>Morning tea</a:t>
            </a:r>
          </a:p>
          <a:p>
            <a:pPr algn="ctr"/>
            <a:r>
              <a:rPr lang="en-AU" sz="4000" b="1" spc="-150" dirty="0" err="1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Mtc</a:t>
            </a:r>
            <a:r>
              <a:rPr lang="en-AU" sz="4000" b="1" spc="-150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 level 1 foyer  10.00aM-10.30aM</a:t>
            </a:r>
          </a:p>
          <a:p>
            <a:pPr algn="ctr"/>
            <a:endParaRPr lang="en-AU" sz="1600" b="1" dirty="0">
              <a:ln w="18000">
                <a:solidFill>
                  <a:srgbClr val="F79646"/>
                </a:solidFill>
                <a:prstDash val="solid"/>
                <a:miter lim="800000"/>
              </a:ln>
              <a:solidFill>
                <a:prstClr val="white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Showcard Gothic" pitchFamily="82" charset="0"/>
            </a:endParaRPr>
          </a:p>
          <a:p>
            <a:pPr algn="ctr"/>
            <a:r>
              <a:rPr lang="en-AU" sz="4800" spc="-150" dirty="0" err="1">
                <a:solidFill>
                  <a:prstClr val="black"/>
                </a:solidFill>
                <a:latin typeface="Showcard Gothic" pitchFamily="82" charset="0"/>
              </a:rPr>
              <a:t>Pci</a:t>
            </a:r>
            <a:r>
              <a:rPr lang="en-AU" sz="4800" spc="-150" dirty="0">
                <a:solidFill>
                  <a:prstClr val="black"/>
                </a:solidFill>
                <a:latin typeface="Showcard Gothic" pitchFamily="82" charset="0"/>
              </a:rPr>
              <a:t> compliance</a:t>
            </a:r>
            <a:endParaRPr lang="en-AU" sz="4800" spc="-150" dirty="0">
              <a:solidFill>
                <a:prstClr val="black"/>
              </a:solidFill>
              <a:latin typeface="Showcard Gothic" pitchFamily="82" charset="0"/>
            </a:endParaRPr>
          </a:p>
          <a:p>
            <a:pPr algn="ctr"/>
            <a:r>
              <a:rPr lang="en-AU" sz="4000" b="1" spc="-150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(</a:t>
            </a:r>
            <a:r>
              <a:rPr lang="en-AU" sz="4000" b="1" spc="-150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GENERAL SESSION)</a:t>
            </a:r>
          </a:p>
          <a:p>
            <a:pPr algn="ctr"/>
            <a:r>
              <a:rPr lang="en-AU" sz="40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LAWLER </a:t>
            </a:r>
            <a:r>
              <a:rPr lang="en-AU" sz="40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10.30aM </a:t>
            </a:r>
            <a:r>
              <a:rPr lang="en-AU" sz="40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– </a:t>
            </a:r>
            <a:r>
              <a:rPr lang="en-AU" sz="40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11.30aM</a:t>
            </a:r>
            <a:endParaRPr lang="en-AU" sz="4000" b="1" dirty="0">
              <a:ln w="18000">
                <a:solidFill>
                  <a:srgbClr val="F79646"/>
                </a:solidFill>
                <a:prstDash val="solid"/>
                <a:miter lim="800000"/>
              </a:ln>
              <a:solidFill>
                <a:prstClr val="white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Showcard Gothi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518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JCA Standard Template">
  <a:themeElements>
    <a:clrScheme name="JCA Standard Template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JCA Standard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1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20000"/>
          </a:spcBef>
          <a:spcAft>
            <a:spcPct val="0"/>
          </a:spcAft>
          <a:buClr>
            <a:schemeClr val="tx1"/>
          </a:buClr>
          <a:buSzPct val="150000"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1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20000"/>
          </a:spcBef>
          <a:spcAft>
            <a:spcPct val="0"/>
          </a:spcAft>
          <a:buClr>
            <a:schemeClr val="tx1"/>
          </a:buClr>
          <a:buSzPct val="150000"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JCA Standard Template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CA Standard Template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CA Standard Template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CA Standard Template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CA Standard Template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CA Standard Template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CA Standard Template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CA Standard Template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631</Words>
  <Application>Microsoft Office PowerPoint</Application>
  <PresentationFormat>On-screen Show (4:3)</PresentationFormat>
  <Paragraphs>252</Paragraphs>
  <Slides>29</Slides>
  <Notes>28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31" baseType="lpstr">
      <vt:lpstr>Office Theme</vt:lpstr>
      <vt:lpstr>JCA Standard Template</vt:lpstr>
      <vt:lpstr>PowerPoint Presentation</vt:lpstr>
      <vt:lpstr>PowerPoint Presentation</vt:lpstr>
      <vt:lpstr>Today’s Agenda</vt:lpstr>
      <vt:lpstr>PowerPoint Presentation</vt:lpstr>
      <vt:lpstr>About The Pricing Institute</vt:lpstr>
      <vt:lpstr>About JCA</vt:lpstr>
      <vt:lpstr>A Collaboration</vt:lpstr>
      <vt:lpstr>Introducing….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Pricing</vt:lpstr>
      <vt:lpstr>Contact us!</vt:lpstr>
      <vt:lpstr>PowerPoint Presentation</vt:lpstr>
      <vt:lpstr>PowerPoint Presentation</vt:lpstr>
      <vt:lpstr>Contact us!</vt:lpstr>
      <vt:lpstr>PowerPoint Presentation</vt:lpstr>
    </vt:vector>
  </TitlesOfParts>
  <Company>Melbourne Theatre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Tracey Webster</dc:creator>
  <cp:lastModifiedBy>Tracey Webster</cp:lastModifiedBy>
  <cp:revision>1</cp:revision>
  <dcterms:created xsi:type="dcterms:W3CDTF">2011-03-11T04:42:21Z</dcterms:created>
  <dcterms:modified xsi:type="dcterms:W3CDTF">2011-03-11T04:43:26Z</dcterms:modified>
</cp:coreProperties>
</file>