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7" r:id="rId3"/>
  </p:sldMasterIdLst>
  <p:notesMasterIdLst>
    <p:notesMasterId r:id="rId41"/>
  </p:notesMasterIdLst>
  <p:sldIdLst>
    <p:sldId id="257" r:id="rId4"/>
    <p:sldId id="277" r:id="rId5"/>
    <p:sldId id="278" r:id="rId6"/>
    <p:sldId id="279" r:id="rId7"/>
    <p:sldId id="280" r:id="rId8"/>
    <p:sldId id="281" r:id="rId9"/>
    <p:sldId id="282" r:id="rId10"/>
    <p:sldId id="283" r:id="rId11"/>
    <p:sldId id="284" r:id="rId12"/>
    <p:sldId id="285" r:id="rId13"/>
    <p:sldId id="286" r:id="rId14"/>
    <p:sldId id="287" r:id="rId15"/>
    <p:sldId id="288" r:id="rId16"/>
    <p:sldId id="289" r:id="rId17"/>
    <p:sldId id="290" r:id="rId18"/>
    <p:sldId id="291" r:id="rId19"/>
    <p:sldId id="292" r:id="rId20"/>
    <p:sldId id="260" r:id="rId21"/>
    <p:sldId id="261" r:id="rId22"/>
    <p:sldId id="262" r:id="rId23"/>
    <p:sldId id="263" r:id="rId24"/>
    <p:sldId id="264" r:id="rId25"/>
    <p:sldId id="265" r:id="rId26"/>
    <p:sldId id="266" r:id="rId27"/>
    <p:sldId id="267" r:id="rId28"/>
    <p:sldId id="268" r:id="rId29"/>
    <p:sldId id="269" r:id="rId30"/>
    <p:sldId id="270" r:id="rId31"/>
    <p:sldId id="271" r:id="rId32"/>
    <p:sldId id="272" r:id="rId33"/>
    <p:sldId id="273" r:id="rId34"/>
    <p:sldId id="274" r:id="rId35"/>
    <p:sldId id="275" r:id="rId36"/>
    <p:sldId id="276" r:id="rId37"/>
    <p:sldId id="293" r:id="rId38"/>
    <p:sldId id="258" r:id="rId39"/>
    <p:sldId id="259"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134" y="-10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20" Type="http://schemas.openxmlformats.org/officeDocument/2006/relationships/slide" Target="slides/slide17.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4F3D717-7B1F-4461-9844-D63790D2F1F4}" type="datetimeFigureOut">
              <a:rPr lang="en-AU" smtClean="0"/>
              <a:t>30/03/2011</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AD76CD-A284-47AE-9FDC-4A88C54344BD}" type="slidenum">
              <a:rPr lang="en-AU" smtClean="0"/>
              <a:t>‹#›</a:t>
            </a:fld>
            <a:endParaRPr lang="en-AU"/>
          </a:p>
        </p:txBody>
      </p:sp>
    </p:spTree>
    <p:extLst>
      <p:ext uri="{BB962C8B-B14F-4D97-AF65-F5344CB8AC3E}">
        <p14:creationId xmlns:p14="http://schemas.microsoft.com/office/powerpoint/2010/main" val="2496304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i="1" dirty="0"/>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2</a:t>
            </a:fld>
            <a:endParaRPr lang="en-AU">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AU" sz="1200" kern="1200" dirty="0" smtClean="0">
                <a:solidFill>
                  <a:schemeClr val="tx1"/>
                </a:solidFill>
                <a:latin typeface="+mn-lt"/>
                <a:ea typeface="+mn-ea"/>
                <a:cs typeface="+mn-cs"/>
              </a:rPr>
              <a:t>Word of Introduction:</a:t>
            </a:r>
          </a:p>
          <a:p>
            <a:endParaRPr lang="en-AU" sz="1200" kern="1200" dirty="0" smtClean="0">
              <a:solidFill>
                <a:schemeClr val="tx1"/>
              </a:solidFill>
              <a:latin typeface="+mn-lt"/>
              <a:ea typeface="+mn-ea"/>
              <a:cs typeface="+mn-cs"/>
            </a:endParaRPr>
          </a:p>
          <a:p>
            <a:r>
              <a:rPr lang="en-AU" sz="1200" kern="1200" dirty="0" smtClean="0">
                <a:solidFill>
                  <a:schemeClr val="tx1"/>
                </a:solidFill>
                <a:latin typeface="+mn-lt"/>
                <a:ea typeface="+mn-ea"/>
                <a:cs typeface="+mn-cs"/>
              </a:rPr>
              <a:t>Natasha box office operations manager</a:t>
            </a:r>
          </a:p>
          <a:p>
            <a:r>
              <a:rPr lang="en-AU" sz="1200" kern="1200" dirty="0" smtClean="0">
                <a:solidFill>
                  <a:schemeClr val="tx1"/>
                </a:solidFill>
                <a:latin typeface="+mn-lt"/>
                <a:ea typeface="+mn-ea"/>
                <a:cs typeface="+mn-cs"/>
              </a:rPr>
              <a:t>&amp; Kylie P&amp;PA E</a:t>
            </a:r>
          </a:p>
          <a:p>
            <a:r>
              <a:rPr lang="en-AU" sz="1200" kern="1200" dirty="0" smtClean="0">
                <a:solidFill>
                  <a:schemeClr val="tx1"/>
                </a:solidFill>
                <a:latin typeface="+mn-lt"/>
                <a:ea typeface="+mn-ea"/>
                <a:cs typeface="+mn-cs"/>
              </a:rPr>
              <a:t>Worked together</a:t>
            </a:r>
            <a:r>
              <a:rPr lang="en-AU" sz="1200" kern="1200" baseline="0" dirty="0" smtClean="0">
                <a:solidFill>
                  <a:schemeClr val="tx1"/>
                </a:solidFill>
                <a:latin typeface="+mn-lt"/>
                <a:ea typeface="+mn-ea"/>
                <a:cs typeface="+mn-cs"/>
              </a:rPr>
              <a:t> at SSO for 4 years</a:t>
            </a:r>
          </a:p>
          <a:p>
            <a:r>
              <a:rPr lang="en-AU" sz="1200" kern="1200" baseline="0" dirty="0" smtClean="0">
                <a:solidFill>
                  <a:schemeClr val="tx1"/>
                </a:solidFill>
                <a:latin typeface="+mn-lt"/>
                <a:ea typeface="+mn-ea"/>
                <a:cs typeface="+mn-cs"/>
              </a:rPr>
              <a:t>Have implemented some things through </a:t>
            </a:r>
            <a:r>
              <a:rPr lang="en-AU" sz="1200" kern="1200" baseline="0" dirty="0" err="1" smtClean="0">
                <a:solidFill>
                  <a:schemeClr val="tx1"/>
                </a:solidFill>
                <a:latin typeface="+mn-lt"/>
                <a:ea typeface="+mn-ea"/>
                <a:cs typeface="+mn-cs"/>
              </a:rPr>
              <a:t>tess</a:t>
            </a:r>
            <a:r>
              <a:rPr lang="en-AU" sz="1200" kern="1200" baseline="0" dirty="0" smtClean="0">
                <a:solidFill>
                  <a:schemeClr val="tx1"/>
                </a:solidFill>
                <a:latin typeface="+mn-lt"/>
                <a:ea typeface="+mn-ea"/>
                <a:cs typeface="+mn-cs"/>
              </a:rPr>
              <a:t> that make communication </a:t>
            </a:r>
            <a:r>
              <a:rPr lang="en-AU" sz="1200" kern="1200" baseline="0" dirty="0" err="1" smtClean="0">
                <a:solidFill>
                  <a:schemeClr val="tx1"/>
                </a:solidFill>
                <a:latin typeface="+mn-lt"/>
                <a:ea typeface="+mn-ea"/>
                <a:cs typeface="+mn-cs"/>
              </a:rPr>
              <a:t>btwen</a:t>
            </a:r>
            <a:r>
              <a:rPr lang="en-AU" sz="1200" kern="1200" baseline="0" dirty="0" smtClean="0">
                <a:solidFill>
                  <a:schemeClr val="tx1"/>
                </a:solidFill>
                <a:latin typeface="+mn-lt"/>
                <a:ea typeface="+mn-ea"/>
                <a:cs typeface="+mn-cs"/>
              </a:rPr>
              <a:t> BO and DEV smoother</a:t>
            </a:r>
            <a:endParaRPr lang="en-AU" sz="1200" kern="1200" dirty="0" smtClean="0">
              <a:solidFill>
                <a:schemeClr val="tx1"/>
              </a:solidFill>
              <a:latin typeface="+mn-lt"/>
              <a:ea typeface="+mn-ea"/>
              <a:cs typeface="+mn-cs"/>
            </a:endParaRPr>
          </a:p>
          <a:p>
            <a:endParaRPr lang="en-AU" sz="12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3</a:t>
            </a:fld>
            <a:endParaRPr lang="en-AU">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3 kinds of events</a:t>
            </a:r>
          </a:p>
          <a:p>
            <a:pPr>
              <a:buFont typeface="Arial" charset="0"/>
              <a:buNone/>
            </a:pPr>
            <a:endParaRPr lang="en-AU" b="0" i="0" baseline="0" dirty="0" smtClean="0"/>
          </a:p>
          <a:p>
            <a:pPr>
              <a:buFontTx/>
              <a:buChar char="-"/>
            </a:pPr>
            <a:r>
              <a:rPr lang="en-AU" b="0" i="0" baseline="0" dirty="0" smtClean="0"/>
              <a:t>Free non concert related </a:t>
            </a:r>
          </a:p>
          <a:p>
            <a:pPr>
              <a:buFontTx/>
              <a:buChar char="-"/>
            </a:pPr>
            <a:r>
              <a:rPr lang="en-AU" b="0" i="0" baseline="0" dirty="0" smtClean="0"/>
              <a:t>Non free non concert related </a:t>
            </a:r>
          </a:p>
          <a:p>
            <a:pPr>
              <a:buFontTx/>
              <a:buChar char="-"/>
            </a:pPr>
            <a:r>
              <a:rPr lang="en-AU" b="0" i="0" baseline="0" dirty="0" smtClean="0"/>
              <a:t>Concert related </a:t>
            </a:r>
          </a:p>
          <a:p>
            <a:pPr>
              <a:buFontTx/>
              <a:buChar char="-"/>
            </a:pPr>
            <a:endParaRPr lang="en-AU" b="0" i="0" baseline="0" dirty="0" smtClean="0"/>
          </a:p>
          <a:p>
            <a:pPr>
              <a:buFontTx/>
              <a:buNone/>
            </a:pPr>
            <a:r>
              <a:rPr lang="en-AU" b="1" i="0" baseline="0" dirty="0" smtClean="0"/>
              <a:t>Talk through the fields</a:t>
            </a:r>
          </a:p>
          <a:p>
            <a:pPr>
              <a:buFontTx/>
              <a:buChar char="-"/>
            </a:pPr>
            <a:endParaRPr lang="en-AU" b="0" i="0" baseline="0" dirty="0" smtClean="0"/>
          </a:p>
          <a:p>
            <a:pPr>
              <a:buFontTx/>
              <a:buNone/>
            </a:pPr>
            <a:r>
              <a:rPr lang="en-AU" b="0" i="0" baseline="0" dirty="0" smtClean="0"/>
              <a:t>Concert is a drop down populated by the </a:t>
            </a:r>
            <a:r>
              <a:rPr lang="en-AU" b="1" i="0" baseline="0" dirty="0" smtClean="0"/>
              <a:t>upcoming </a:t>
            </a:r>
            <a:r>
              <a:rPr lang="en-AU" b="0" i="0" baseline="0" dirty="0" smtClean="0"/>
              <a:t>season in date order </a:t>
            </a:r>
          </a:p>
          <a:p>
            <a:pPr>
              <a:buFontTx/>
              <a:buNone/>
            </a:pPr>
            <a:r>
              <a:rPr lang="en-AU" b="0" i="0" baseline="0" dirty="0" smtClean="0"/>
              <a:t>Process is for BO to tick when done </a:t>
            </a:r>
          </a:p>
          <a:p>
            <a:pPr>
              <a:buFontTx/>
              <a:buNone/>
            </a:pPr>
            <a:r>
              <a:rPr lang="en-AU" b="0" i="0" baseline="0" dirty="0" smtClean="0"/>
              <a:t>No show we go back after</a:t>
            </a:r>
          </a:p>
          <a:p>
            <a:pPr>
              <a:buFontTx/>
              <a:buNone/>
            </a:pPr>
            <a:r>
              <a:rPr lang="en-AU" b="0" i="0" baseline="0" dirty="0" smtClean="0"/>
              <a:t>Order No populates when the tickets are processed </a:t>
            </a:r>
          </a:p>
          <a:p>
            <a:pPr>
              <a:buFontTx/>
              <a:buNone/>
            </a:pPr>
            <a:r>
              <a:rPr lang="en-AU" b="0" i="0" baseline="0" dirty="0" smtClean="0"/>
              <a:t>Const = </a:t>
            </a:r>
            <a:r>
              <a:rPr lang="en-AU" b="0" i="0" baseline="0" dirty="0" err="1" smtClean="0"/>
              <a:t>sso</a:t>
            </a:r>
            <a:r>
              <a:rPr lang="en-AU" b="0" i="0" baseline="0" dirty="0" smtClean="0"/>
              <a:t> staff/donor/sponsor etc </a:t>
            </a:r>
          </a:p>
          <a:p>
            <a:pPr>
              <a:buFontTx/>
              <a:buNone/>
            </a:pPr>
            <a:r>
              <a:rPr lang="en-AU" b="0" i="0" baseline="0" dirty="0" smtClean="0"/>
              <a:t>Notes is used for communicating with BO </a:t>
            </a:r>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4</a:t>
            </a:fld>
            <a:endParaRPr lang="en-AU">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When there is an event on BO pulls this report regularly and anyone with “accepted” gets a ticket processed </a:t>
            </a:r>
          </a:p>
          <a:p>
            <a:pPr>
              <a:buFont typeface="Arial" charset="0"/>
              <a:buNone/>
            </a:pPr>
            <a:endParaRPr lang="en-AU" b="0" i="0" baseline="0" dirty="0" smtClean="0"/>
          </a:p>
          <a:p>
            <a:pPr>
              <a:buFont typeface="Arial" charset="0"/>
              <a:buNone/>
            </a:pPr>
            <a:r>
              <a:rPr lang="en-AU" b="0" i="0" baseline="0" dirty="0" smtClean="0"/>
              <a:t>The report shows where guests are sitting and any nots for BO comes up in Red </a:t>
            </a:r>
          </a:p>
          <a:p>
            <a:pPr>
              <a:buFont typeface="Arial" charset="0"/>
              <a:buNone/>
            </a:pPr>
            <a:endParaRPr lang="en-AU" b="0" i="0" baseline="0" dirty="0" smtClean="0"/>
          </a:p>
          <a:p>
            <a:pPr>
              <a:buFont typeface="Arial" charset="0"/>
              <a:buNone/>
            </a:pPr>
            <a:r>
              <a:rPr lang="en-AU" b="0" i="0" baseline="0" dirty="0" smtClean="0"/>
              <a:t>If it were a patron who was paying the note would say PAY – Charge AMEX exp 09/2001 etc</a:t>
            </a:r>
          </a:p>
          <a:p>
            <a:pPr>
              <a:buFont typeface="Arial" charset="0"/>
              <a:buNone/>
            </a:pPr>
            <a:r>
              <a:rPr lang="en-AU" b="0" i="0" baseline="0" dirty="0" smtClean="0"/>
              <a:t>If it were a sponsor it would say “internal Billing” </a:t>
            </a:r>
          </a:p>
          <a:p>
            <a:pPr>
              <a:buFont typeface="Arial" charset="0"/>
              <a:buNone/>
            </a:pPr>
            <a:r>
              <a:rPr lang="en-AU" b="0" i="0" baseline="0" dirty="0" smtClean="0"/>
              <a:t>Can use for specific seating requirements </a:t>
            </a:r>
            <a:r>
              <a:rPr lang="en-AU" b="0" i="0" baseline="0" dirty="0" err="1" smtClean="0"/>
              <a:t>ect</a:t>
            </a:r>
            <a:r>
              <a:rPr lang="en-AU" b="0" i="0" baseline="0" dirty="0" smtClean="0"/>
              <a:t> </a:t>
            </a:r>
          </a:p>
          <a:p>
            <a:pPr>
              <a:buFont typeface="Arial" charset="0"/>
              <a:buNone/>
            </a:pPr>
            <a:endParaRPr lang="en-AU" b="0" i="0" baseline="0" dirty="0" smtClean="0"/>
          </a:p>
          <a:p>
            <a:pPr>
              <a:buFont typeface="Arial" charset="0"/>
              <a:buNone/>
            </a:pPr>
            <a:r>
              <a:rPr lang="en-AU" b="0" i="0" baseline="0" dirty="0" smtClean="0"/>
              <a:t>For those who don’t like looking at tessitura reports – very easily saved as excel and there are address details on the excel too – so if you wanted to send a thank you letter to everyone who came or something you could very easily  </a:t>
            </a:r>
          </a:p>
          <a:p>
            <a:pPr>
              <a:buFont typeface="Arial" charset="0"/>
              <a:buNone/>
            </a:pPr>
            <a:endParaRPr lang="en-AU" b="0" i="0" baseline="0" dirty="0" smtClean="0"/>
          </a:p>
          <a:p>
            <a:pPr>
              <a:buFont typeface="Arial" charset="0"/>
              <a:buNone/>
            </a:pPr>
            <a:r>
              <a:rPr lang="en-AU" b="0" i="0" baseline="0" dirty="0" smtClean="0"/>
              <a:t>When there is an event on we Schedule an excel to be emailed to BO to book in the tickets </a:t>
            </a:r>
          </a:p>
          <a:p>
            <a:pPr>
              <a:buFont typeface="Arial" charset="0"/>
              <a:buNone/>
            </a:pPr>
            <a:r>
              <a:rPr lang="en-AU" b="0" i="0" baseline="0" dirty="0" smtClean="0"/>
              <a:t>**makes it easy for them to copy &amp; Paste id no &amp; read the notes </a:t>
            </a:r>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5</a:t>
            </a:fld>
            <a:endParaRPr lang="en-AU">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Clever excel programming </a:t>
            </a:r>
          </a:p>
          <a:p>
            <a:pPr>
              <a:buFont typeface="Arial" charset="0"/>
              <a:buNone/>
            </a:pPr>
            <a:endParaRPr lang="en-AU" b="0" i="0" baseline="0" dirty="0" smtClean="0"/>
          </a:p>
          <a:p>
            <a:pPr>
              <a:buFont typeface="Arial" charset="0"/>
              <a:buNone/>
            </a:pPr>
            <a:r>
              <a:rPr lang="en-AU" b="0" i="0" baseline="0" dirty="0" smtClean="0"/>
              <a:t>MD fills out in pensile </a:t>
            </a:r>
          </a:p>
          <a:p>
            <a:pPr>
              <a:buFont typeface="Arial" charset="0"/>
              <a:buNone/>
            </a:pPr>
            <a:endParaRPr lang="en-AU" b="0" i="0" baseline="0" dirty="0" smtClean="0"/>
          </a:p>
          <a:p>
            <a:pPr>
              <a:buFont typeface="Arial" charset="0"/>
              <a:buNone/>
            </a:pPr>
            <a:r>
              <a:rPr lang="en-AU" b="0" i="0" baseline="0" dirty="0" smtClean="0"/>
              <a:t>BO allocates the seats accordingly </a:t>
            </a:r>
          </a:p>
          <a:p>
            <a:pPr>
              <a:buFont typeface="Arial" charset="0"/>
              <a:buNone/>
            </a:pPr>
            <a:endParaRPr lang="en-AU" b="0" i="0" baseline="0" dirty="0" smtClean="0"/>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6</a:t>
            </a:fld>
            <a:endParaRPr lang="en-AU">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Then we pull our report and pull the people sitting in box U in order</a:t>
            </a:r>
          </a:p>
          <a:p>
            <a:pPr>
              <a:buFont typeface="Arial" charset="0"/>
              <a:buNone/>
            </a:pPr>
            <a:r>
              <a:rPr lang="en-AU" b="0" i="0" baseline="0" dirty="0" smtClean="0"/>
              <a:t>And copy it into this spreadsheet </a:t>
            </a:r>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7</a:t>
            </a:fld>
            <a:endParaRPr lang="en-AU">
              <a:solidFill>
                <a:prstClr val="black"/>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And it populates the other page like this</a:t>
            </a:r>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8</a:t>
            </a:fld>
            <a:endParaRPr lang="en-AU">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PHIL enters CSI and </a:t>
            </a:r>
          </a:p>
          <a:p>
            <a:pPr>
              <a:buFont typeface="Arial" charset="0"/>
              <a:buNone/>
            </a:pPr>
            <a:r>
              <a:rPr lang="en-AU" b="0" i="0" baseline="0" dirty="0" smtClean="0"/>
              <a:t>Assigns it to BO </a:t>
            </a:r>
          </a:p>
          <a:p>
            <a:pPr>
              <a:buFont typeface="Arial" charset="0"/>
              <a:buNone/>
            </a:pPr>
            <a:endParaRPr lang="en-AU" b="0" i="0" baseline="0" dirty="0" smtClean="0"/>
          </a:p>
          <a:p>
            <a:pPr>
              <a:buFont typeface="Arial" charset="0"/>
              <a:buNone/>
            </a:pPr>
            <a:r>
              <a:rPr lang="en-AU" b="0" i="0" baseline="0" dirty="0" smtClean="0"/>
              <a:t>They print the voucher and close the tickler</a:t>
            </a:r>
          </a:p>
          <a:p>
            <a:pPr>
              <a:buFont typeface="Arial" charset="0"/>
              <a:buNone/>
            </a:pPr>
            <a:endParaRPr lang="en-AU" b="0" i="0" baseline="0" dirty="0" smtClean="0"/>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9</a:t>
            </a:fld>
            <a:endParaRPr lang="en-AU">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We have a price type reason to see what concerts people </a:t>
            </a:r>
            <a:r>
              <a:rPr lang="en-AU" b="0" i="0" baseline="0" dirty="0" err="1" smtClean="0"/>
              <a:t>areredeeming</a:t>
            </a:r>
            <a:r>
              <a:rPr lang="en-AU" b="0" i="0" baseline="0" dirty="0" smtClean="0"/>
              <a:t> charity vouchers for.. </a:t>
            </a:r>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10</a:t>
            </a:fld>
            <a:endParaRPr lang="en-AU">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Activity type changed to redeemed </a:t>
            </a:r>
          </a:p>
          <a:p>
            <a:pPr>
              <a:buFont typeface="Arial" charset="0"/>
              <a:buNone/>
            </a:pPr>
            <a:endParaRPr lang="en-AU" b="0" i="0" baseline="0" dirty="0" smtClean="0"/>
          </a:p>
          <a:p>
            <a:pPr>
              <a:buFont typeface="Arial" charset="0"/>
              <a:buNone/>
            </a:pPr>
            <a:r>
              <a:rPr lang="en-AU" b="0" i="0" baseline="0" dirty="0" smtClean="0"/>
              <a:t>And the order no it was redeemed under entered into CSI</a:t>
            </a:r>
          </a:p>
          <a:p>
            <a:pPr>
              <a:buFont typeface="Arial" charset="0"/>
              <a:buNone/>
            </a:pPr>
            <a:endParaRPr lang="en-AU" b="0" i="0" baseline="0" dirty="0" smtClean="0"/>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11</a:t>
            </a:fld>
            <a:endParaRPr lang="en-AU">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REJECT</a:t>
            </a:r>
          </a:p>
          <a:p>
            <a:pPr>
              <a:buFont typeface="Arial" charset="0"/>
              <a:buNone/>
            </a:pPr>
            <a:endParaRPr lang="en-AU" b="0" i="0" baseline="0" dirty="0" smtClean="0"/>
          </a:p>
          <a:p>
            <a:pPr>
              <a:buFont typeface="Arial" charset="0"/>
              <a:buNone/>
            </a:pPr>
            <a:r>
              <a:rPr lang="en-AU" b="0" i="0" baseline="0" dirty="0" smtClean="0"/>
              <a:t>Activity type = (394) Reject</a:t>
            </a:r>
          </a:p>
          <a:p>
            <a:pPr>
              <a:buFont typeface="Arial" charset="0"/>
              <a:buNone/>
            </a:pPr>
            <a:endParaRPr lang="en-AU" b="0" i="0" baseline="0" dirty="0" smtClean="0"/>
          </a:p>
          <a:p>
            <a:pPr>
              <a:buFont typeface="Arial" charset="0"/>
              <a:buNone/>
            </a:pPr>
            <a:r>
              <a:rPr lang="en-AU" b="0" i="0" baseline="0" dirty="0" smtClean="0"/>
              <a:t>List that gathers anyone with that CSI -7 days (or however regularly you do it) </a:t>
            </a:r>
          </a:p>
          <a:p>
            <a:pPr>
              <a:buFont typeface="Arial" charset="0"/>
              <a:buNone/>
            </a:pPr>
            <a:r>
              <a:rPr lang="en-AU" b="0" i="0" baseline="0" dirty="0" smtClean="0"/>
              <a:t>Merge the output with a standard Reject letter</a:t>
            </a:r>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12</a:t>
            </a:fld>
            <a:endParaRPr lang="en-AU">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endParaRPr lang="en-AU" b="0" i="0" baseline="0" dirty="0" smtClean="0"/>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13</a:t>
            </a:fld>
            <a:endParaRPr lang="en-AU">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endParaRPr lang="en-AU" b="0" i="0" baseline="0" dirty="0" smtClean="0"/>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14</a:t>
            </a:fld>
            <a:endParaRPr lang="en-AU">
              <a:solidFill>
                <a:prstClr val="black"/>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endParaRPr lang="en-AU" b="0" i="0" baseline="0" dirty="0" smtClean="0"/>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15</a:t>
            </a:fld>
            <a:endParaRPr lang="en-AU">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endParaRPr lang="en-AU" b="0" i="0" baseline="0" dirty="0" smtClean="0"/>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16</a:t>
            </a:fld>
            <a:endParaRPr lang="en-AU">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AU" b="0" i="0" baseline="0" dirty="0" smtClean="0"/>
              <a:t>The GST Problem</a:t>
            </a:r>
          </a:p>
        </p:txBody>
      </p:sp>
      <p:sp>
        <p:nvSpPr>
          <p:cNvPr id="4" name="Slide Number Placeholder 3"/>
          <p:cNvSpPr>
            <a:spLocks noGrp="1"/>
          </p:cNvSpPr>
          <p:nvPr>
            <p:ph type="sldNum" sz="quarter" idx="10"/>
          </p:nvPr>
        </p:nvSpPr>
        <p:spPr/>
        <p:txBody>
          <a:bodyPr/>
          <a:lstStyle/>
          <a:p>
            <a:fld id="{DA99FC12-CB27-41C5-BBD4-3B9F4A8D0C89}" type="slidenum">
              <a:rPr lang="en-AU" smtClean="0">
                <a:solidFill>
                  <a:prstClr val="black"/>
                </a:solidFill>
              </a:rPr>
              <a:pPr/>
              <a:t>17</a:t>
            </a:fld>
            <a:endParaRPr lang="en-AU">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p>
            <a:fld id="{941C98B0-CF21-4987-9609-24D03B028FD8}" type="slidenum">
              <a:rPr lang="en-AU" smtClean="0">
                <a:solidFill>
                  <a:prstClr val="black"/>
                </a:solidFill>
              </a:rPr>
              <a:pPr/>
              <a:t>18</a:t>
            </a:fld>
            <a:endParaRPr lang="en-AU" smtClean="0">
              <a:solidFill>
                <a:prstClr val="black"/>
              </a:solidFill>
            </a:endParaRPr>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dirty="0"/>
          </a:p>
        </p:txBody>
      </p:sp>
      <p:sp>
        <p:nvSpPr>
          <p:cNvPr id="4" name="Slide Number Placeholder 3"/>
          <p:cNvSpPr>
            <a:spLocks noGrp="1"/>
          </p:cNvSpPr>
          <p:nvPr>
            <p:ph type="sldNum" sz="quarter" idx="10"/>
          </p:nvPr>
        </p:nvSpPr>
        <p:spPr/>
        <p:txBody>
          <a:bodyPr/>
          <a:lstStyle/>
          <a:p>
            <a:pPr>
              <a:defRPr/>
            </a:pPr>
            <a:fld id="{4EB45EEB-D292-4AFF-9D5E-259B892ED775}" type="slidenum">
              <a:rPr lang="en-AU" smtClean="0">
                <a:solidFill>
                  <a:prstClr val="black"/>
                </a:solidFill>
              </a:rPr>
              <a:pPr>
                <a:defRPr/>
              </a:pPr>
              <a:t>23</a:t>
            </a:fld>
            <a:endParaRPr lang="en-AU">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5012171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1855160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1463019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6" name="Footer Placeholder 5"/>
          <p:cNvSpPr>
            <a:spLocks noGrp="1"/>
          </p:cNvSpPr>
          <p:nvPr>
            <p:ph type="ftr" sz="quarter" idx="11"/>
          </p:nvPr>
        </p:nvSpPr>
        <p:spPr/>
        <p:txBody>
          <a:bodyPr/>
          <a:lstStyle/>
          <a:p>
            <a:endParaRPr lang="en-AU">
              <a:solidFill>
                <a:prstClr val="black">
                  <a:tint val="75000"/>
                </a:prstClr>
              </a:solidFill>
            </a:endParaRPr>
          </a:p>
        </p:txBody>
      </p:sp>
      <p:sp>
        <p:nvSpPr>
          <p:cNvPr id="7" name="Slide Number Placeholder 6"/>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1424490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8" name="Footer Placeholder 7"/>
          <p:cNvSpPr>
            <a:spLocks noGrp="1"/>
          </p:cNvSpPr>
          <p:nvPr>
            <p:ph type="ftr" sz="quarter" idx="11"/>
          </p:nvPr>
        </p:nvSpPr>
        <p:spPr/>
        <p:txBody>
          <a:bodyPr/>
          <a:lstStyle/>
          <a:p>
            <a:endParaRPr lang="en-AU">
              <a:solidFill>
                <a:prstClr val="black">
                  <a:tint val="75000"/>
                </a:prstClr>
              </a:solidFill>
            </a:endParaRPr>
          </a:p>
        </p:txBody>
      </p:sp>
      <p:sp>
        <p:nvSpPr>
          <p:cNvPr id="9" name="Slide Number Placeholder 8"/>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4043754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4" name="Footer Placeholder 3"/>
          <p:cNvSpPr>
            <a:spLocks noGrp="1"/>
          </p:cNvSpPr>
          <p:nvPr>
            <p:ph type="ftr" sz="quarter" idx="11"/>
          </p:nvPr>
        </p:nvSpPr>
        <p:spPr/>
        <p:txBody>
          <a:bodyPr/>
          <a:lstStyle/>
          <a:p>
            <a:endParaRPr lang="en-AU">
              <a:solidFill>
                <a:prstClr val="black">
                  <a:tint val="75000"/>
                </a:prstClr>
              </a:solidFill>
            </a:endParaRPr>
          </a:p>
        </p:txBody>
      </p:sp>
      <p:sp>
        <p:nvSpPr>
          <p:cNvPr id="5" name="Slide Number Placeholder 4"/>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873724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3" name="Footer Placeholder 2"/>
          <p:cNvSpPr>
            <a:spLocks noGrp="1"/>
          </p:cNvSpPr>
          <p:nvPr>
            <p:ph type="ftr" sz="quarter" idx="11"/>
          </p:nvPr>
        </p:nvSpPr>
        <p:spPr/>
        <p:txBody>
          <a:bodyPr/>
          <a:lstStyle/>
          <a:p>
            <a:endParaRPr lang="en-AU">
              <a:solidFill>
                <a:prstClr val="black">
                  <a:tint val="75000"/>
                </a:prstClr>
              </a:solidFill>
            </a:endParaRPr>
          </a:p>
        </p:txBody>
      </p:sp>
      <p:sp>
        <p:nvSpPr>
          <p:cNvPr id="4" name="Slide Number Placeholder 3"/>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414017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6" name="Footer Placeholder 5"/>
          <p:cNvSpPr>
            <a:spLocks noGrp="1"/>
          </p:cNvSpPr>
          <p:nvPr>
            <p:ph type="ftr" sz="quarter" idx="11"/>
          </p:nvPr>
        </p:nvSpPr>
        <p:spPr/>
        <p:txBody>
          <a:bodyPr/>
          <a:lstStyle/>
          <a:p>
            <a:endParaRPr lang="en-AU">
              <a:solidFill>
                <a:prstClr val="black">
                  <a:tint val="75000"/>
                </a:prstClr>
              </a:solidFill>
            </a:endParaRPr>
          </a:p>
        </p:txBody>
      </p:sp>
      <p:sp>
        <p:nvSpPr>
          <p:cNvPr id="7" name="Slide Number Placeholder 6"/>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4291265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6" name="Footer Placeholder 5"/>
          <p:cNvSpPr>
            <a:spLocks noGrp="1"/>
          </p:cNvSpPr>
          <p:nvPr>
            <p:ph type="ftr" sz="quarter" idx="11"/>
          </p:nvPr>
        </p:nvSpPr>
        <p:spPr/>
        <p:txBody>
          <a:bodyPr/>
          <a:lstStyle/>
          <a:p>
            <a:endParaRPr lang="en-AU">
              <a:solidFill>
                <a:prstClr val="black">
                  <a:tint val="75000"/>
                </a:prstClr>
              </a:solidFill>
            </a:endParaRPr>
          </a:p>
        </p:txBody>
      </p:sp>
      <p:sp>
        <p:nvSpPr>
          <p:cNvPr id="7" name="Slide Number Placeholder 6"/>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387055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3332095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279800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logo_soh_rgb_grey"/>
          <p:cNvPicPr>
            <a:picLocks noChangeAspect="1" noChangeArrowheads="1"/>
          </p:cNvPicPr>
          <p:nvPr userDrawn="1"/>
        </p:nvPicPr>
        <p:blipFill>
          <a:blip r:embed="rId2" cstate="print"/>
          <a:srcRect/>
          <a:stretch>
            <a:fillRect/>
          </a:stretch>
        </p:blipFill>
        <p:spPr bwMode="auto">
          <a:xfrm>
            <a:off x="4572000" y="6110288"/>
            <a:ext cx="4211638" cy="404812"/>
          </a:xfrm>
          <a:prstGeom prst="rect">
            <a:avLst/>
          </a:prstGeom>
          <a:noFill/>
          <a:ln w="9525">
            <a:noFill/>
            <a:miter lim="800000"/>
            <a:headEnd/>
            <a:tailEnd/>
          </a:ln>
        </p:spPr>
      </p:pic>
      <p:sp>
        <p:nvSpPr>
          <p:cNvPr id="3074" name="Rectangle 2"/>
          <p:cNvSpPr>
            <a:spLocks noGrp="1" noChangeArrowheads="1"/>
          </p:cNvSpPr>
          <p:nvPr>
            <p:ph type="ctrTitle"/>
          </p:nvPr>
        </p:nvSpPr>
        <p:spPr>
          <a:xfrm>
            <a:off x="358775" y="617538"/>
            <a:ext cx="8421688" cy="1800225"/>
          </a:xfrm>
        </p:spPr>
        <p:txBody>
          <a:bodyPr/>
          <a:lstStyle>
            <a:lvl1pPr>
              <a:defRPr/>
            </a:lvl1pPr>
          </a:lstStyle>
          <a:p>
            <a:r>
              <a:rPr lang="en-AU"/>
              <a:t>Click to edit Master title style</a:t>
            </a:r>
          </a:p>
        </p:txBody>
      </p:sp>
      <p:sp>
        <p:nvSpPr>
          <p:cNvPr id="3075" name="Rectangle 3"/>
          <p:cNvSpPr>
            <a:spLocks noGrp="1" noChangeArrowheads="1"/>
          </p:cNvSpPr>
          <p:nvPr>
            <p:ph type="subTitle" idx="1"/>
          </p:nvPr>
        </p:nvSpPr>
        <p:spPr>
          <a:xfrm>
            <a:off x="358775" y="2565400"/>
            <a:ext cx="8421688" cy="431800"/>
          </a:xfrm>
        </p:spPr>
        <p:txBody>
          <a:bodyPr lIns="0" tIns="0" rIns="0" bIns="0"/>
          <a:lstStyle>
            <a:lvl1pPr marL="0" indent="0">
              <a:lnSpc>
                <a:spcPct val="100000"/>
              </a:lnSpc>
              <a:spcBef>
                <a:spcPct val="0"/>
              </a:spcBef>
              <a:buFontTx/>
              <a:buNone/>
              <a:defRPr sz="3600"/>
            </a:lvl1pPr>
          </a:lstStyle>
          <a:p>
            <a:r>
              <a:rPr lang="en-AU"/>
              <a:t>Click to edit Master subtitle style</a:t>
            </a:r>
          </a:p>
        </p:txBody>
      </p:sp>
    </p:spTree>
    <p:extLst>
      <p:ext uri="{BB962C8B-B14F-4D97-AF65-F5344CB8AC3E}">
        <p14:creationId xmlns:p14="http://schemas.microsoft.com/office/powerpoint/2010/main" val="9153298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894246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9260552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7950" y="1870075"/>
            <a:ext cx="4241800" cy="3598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02150" y="1870075"/>
            <a:ext cx="4243388" cy="35988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8453186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7772824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1945284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76272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754667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913048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518321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86538" y="258763"/>
            <a:ext cx="2159000" cy="52101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7950" y="258763"/>
            <a:ext cx="6326188" cy="52101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7176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323850" y="258763"/>
            <a:ext cx="8421688" cy="6477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107950" y="1870075"/>
            <a:ext cx="8637588" cy="3598863"/>
          </a:xfrm>
        </p:spPr>
        <p:txBody>
          <a:bodyPr/>
          <a:lstStyle/>
          <a:p>
            <a:pPr lvl="0"/>
            <a:endParaRPr lang="en-US" noProof="0" smtClean="0"/>
          </a:p>
        </p:txBody>
      </p:sp>
    </p:spTree>
    <p:extLst>
      <p:ext uri="{BB962C8B-B14F-4D97-AF65-F5344CB8AC3E}">
        <p14:creationId xmlns:p14="http://schemas.microsoft.com/office/powerpoint/2010/main" val="2598023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07950" y="258763"/>
            <a:ext cx="8637588" cy="5210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646366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3850" y="258763"/>
            <a:ext cx="8421688" cy="6477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07950" y="1870075"/>
            <a:ext cx="4241800" cy="3598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02150" y="1870075"/>
            <a:ext cx="4243388" cy="35988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207050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4804131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93067048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59950574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6" name="Footer Placeholder 5"/>
          <p:cNvSpPr>
            <a:spLocks noGrp="1"/>
          </p:cNvSpPr>
          <p:nvPr>
            <p:ph type="ftr" sz="quarter" idx="11"/>
          </p:nvPr>
        </p:nvSpPr>
        <p:spPr/>
        <p:txBody>
          <a:bodyPr/>
          <a:lstStyle/>
          <a:p>
            <a:endParaRPr lang="en-AU">
              <a:solidFill>
                <a:prstClr val="black">
                  <a:tint val="75000"/>
                </a:prstClr>
              </a:solidFill>
            </a:endParaRPr>
          </a:p>
        </p:txBody>
      </p:sp>
      <p:sp>
        <p:nvSpPr>
          <p:cNvPr id="7" name="Slide Number Placeholder 6"/>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1457838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8" name="Footer Placeholder 7"/>
          <p:cNvSpPr>
            <a:spLocks noGrp="1"/>
          </p:cNvSpPr>
          <p:nvPr>
            <p:ph type="ftr" sz="quarter" idx="11"/>
          </p:nvPr>
        </p:nvSpPr>
        <p:spPr/>
        <p:txBody>
          <a:bodyPr/>
          <a:lstStyle/>
          <a:p>
            <a:endParaRPr lang="en-AU">
              <a:solidFill>
                <a:prstClr val="black">
                  <a:tint val="75000"/>
                </a:prstClr>
              </a:solidFill>
            </a:endParaRPr>
          </a:p>
        </p:txBody>
      </p:sp>
      <p:sp>
        <p:nvSpPr>
          <p:cNvPr id="9" name="Slide Number Placeholder 8"/>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57502362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4" name="Footer Placeholder 3"/>
          <p:cNvSpPr>
            <a:spLocks noGrp="1"/>
          </p:cNvSpPr>
          <p:nvPr>
            <p:ph type="ftr" sz="quarter" idx="11"/>
          </p:nvPr>
        </p:nvSpPr>
        <p:spPr/>
        <p:txBody>
          <a:bodyPr/>
          <a:lstStyle/>
          <a:p>
            <a:endParaRPr lang="en-AU">
              <a:solidFill>
                <a:prstClr val="black">
                  <a:tint val="75000"/>
                </a:prstClr>
              </a:solidFill>
            </a:endParaRPr>
          </a:p>
        </p:txBody>
      </p:sp>
      <p:sp>
        <p:nvSpPr>
          <p:cNvPr id="5" name="Slide Number Placeholder 4"/>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7023066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3" name="Footer Placeholder 2"/>
          <p:cNvSpPr>
            <a:spLocks noGrp="1"/>
          </p:cNvSpPr>
          <p:nvPr>
            <p:ph type="ftr" sz="quarter" idx="11"/>
          </p:nvPr>
        </p:nvSpPr>
        <p:spPr/>
        <p:txBody>
          <a:bodyPr/>
          <a:lstStyle/>
          <a:p>
            <a:endParaRPr lang="en-AU">
              <a:solidFill>
                <a:prstClr val="black">
                  <a:tint val="75000"/>
                </a:prstClr>
              </a:solidFill>
            </a:endParaRPr>
          </a:p>
        </p:txBody>
      </p:sp>
      <p:sp>
        <p:nvSpPr>
          <p:cNvPr id="4" name="Slide Number Placeholder 3"/>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65331902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6" name="Footer Placeholder 5"/>
          <p:cNvSpPr>
            <a:spLocks noGrp="1"/>
          </p:cNvSpPr>
          <p:nvPr>
            <p:ph type="ftr" sz="quarter" idx="11"/>
          </p:nvPr>
        </p:nvSpPr>
        <p:spPr/>
        <p:txBody>
          <a:bodyPr/>
          <a:lstStyle/>
          <a:p>
            <a:endParaRPr lang="en-AU">
              <a:solidFill>
                <a:prstClr val="black">
                  <a:tint val="75000"/>
                </a:prstClr>
              </a:solidFill>
            </a:endParaRPr>
          </a:p>
        </p:txBody>
      </p:sp>
      <p:sp>
        <p:nvSpPr>
          <p:cNvPr id="7" name="Slide Number Placeholder 6"/>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419396504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6" name="Footer Placeholder 5"/>
          <p:cNvSpPr>
            <a:spLocks noGrp="1"/>
          </p:cNvSpPr>
          <p:nvPr>
            <p:ph type="ftr" sz="quarter" idx="11"/>
          </p:nvPr>
        </p:nvSpPr>
        <p:spPr/>
        <p:txBody>
          <a:bodyPr/>
          <a:lstStyle/>
          <a:p>
            <a:endParaRPr lang="en-AU">
              <a:solidFill>
                <a:prstClr val="black">
                  <a:tint val="75000"/>
                </a:prstClr>
              </a:solidFill>
            </a:endParaRPr>
          </a:p>
        </p:txBody>
      </p:sp>
      <p:sp>
        <p:nvSpPr>
          <p:cNvPr id="7" name="Slide Number Placeholder 6"/>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350050958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260236615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5" name="Footer Placeholder 4"/>
          <p:cNvSpPr>
            <a:spLocks noGrp="1"/>
          </p:cNvSpPr>
          <p:nvPr>
            <p:ph type="ftr" sz="quarter" idx="11"/>
          </p:nvPr>
        </p:nvSpPr>
        <p:spPr/>
        <p:txBody>
          <a:bodyPr/>
          <a:lstStyle/>
          <a:p>
            <a:endParaRPr lang="en-AU">
              <a:solidFill>
                <a:prstClr val="black">
                  <a:tint val="75000"/>
                </a:prstClr>
              </a:solidFill>
            </a:endParaRPr>
          </a:p>
        </p:txBody>
      </p:sp>
      <p:sp>
        <p:nvSpPr>
          <p:cNvPr id="6" name="Slide Number Placeholder 5"/>
          <p:cNvSpPr>
            <a:spLocks noGrp="1"/>
          </p:cNvSpPr>
          <p:nvPr>
            <p:ph type="sldNum" sz="quarter" idx="12"/>
          </p:nvPr>
        </p:nvSpPr>
        <p:spPr/>
        <p:txBody>
          <a:body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1327133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75C442-64BF-4169-887C-90B4275B06B6}" type="datetimeFigureOut">
              <a:rPr lang="en-AU" smtClean="0">
                <a:solidFill>
                  <a:prstClr val="black">
                    <a:tint val="75000"/>
                  </a:prstClr>
                </a:solidFill>
              </a:rPr>
              <a:pPr/>
              <a:t>30/03/2011</a:t>
            </a:fld>
            <a:endParaRPr lang="en-AU">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FDE7CC7-B94F-484B-8090-08B73108171A}"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1337203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3850" y="258763"/>
            <a:ext cx="8421688" cy="647700"/>
          </a:xfrm>
          <a:prstGeom prst="rect">
            <a:avLst/>
          </a:prstGeom>
          <a:noFill/>
          <a:ln w="3175">
            <a:solidFill>
              <a:schemeClr val="bg2"/>
            </a:solidFill>
            <a:miter lim="800000"/>
            <a:headEnd/>
            <a:tailEnd/>
          </a:ln>
        </p:spPr>
        <p:txBody>
          <a:bodyPr vert="horz" wrap="square" lIns="0" tIns="0" rIns="0" bIns="0" numCol="1" anchor="t" anchorCtr="0" compatLnSpc="1">
            <a:prstTxWarp prst="textNoShape">
              <a:avLst/>
            </a:prstTxWarp>
          </a:bodyPr>
          <a:lstStyle/>
          <a:p>
            <a:pPr lvl="0"/>
            <a:r>
              <a:rPr lang="en-AU" smtClean="0"/>
              <a:t>Click to edit Master title style</a:t>
            </a:r>
          </a:p>
        </p:txBody>
      </p:sp>
      <p:sp>
        <p:nvSpPr>
          <p:cNvPr id="1027" name="Rectangle 3"/>
          <p:cNvSpPr>
            <a:spLocks noGrp="1" noChangeArrowheads="1"/>
          </p:cNvSpPr>
          <p:nvPr>
            <p:ph type="body" idx="1"/>
          </p:nvPr>
        </p:nvSpPr>
        <p:spPr bwMode="auto">
          <a:xfrm>
            <a:off x="107950" y="1870075"/>
            <a:ext cx="8637588" cy="35988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p>
        </p:txBody>
      </p:sp>
      <p:pic>
        <p:nvPicPr>
          <p:cNvPr id="1028" name="Picture 10" descr="logo_soh_rgb_grey"/>
          <p:cNvPicPr>
            <a:picLocks noChangeAspect="1" noChangeArrowheads="1"/>
          </p:cNvPicPr>
          <p:nvPr userDrawn="1"/>
        </p:nvPicPr>
        <p:blipFill>
          <a:blip r:embed="rId16" cstate="print"/>
          <a:srcRect/>
          <a:stretch>
            <a:fillRect/>
          </a:stretch>
        </p:blipFill>
        <p:spPr bwMode="auto">
          <a:xfrm>
            <a:off x="4572000" y="6110288"/>
            <a:ext cx="4211638" cy="404812"/>
          </a:xfrm>
          <a:prstGeom prst="rect">
            <a:avLst/>
          </a:prstGeom>
          <a:noFill/>
          <a:ln w="9525">
            <a:noFill/>
            <a:miter lim="800000"/>
            <a:headEnd/>
            <a:tailEnd/>
          </a:ln>
        </p:spPr>
      </p:pic>
    </p:spTree>
    <p:extLst>
      <p:ext uri="{BB962C8B-B14F-4D97-AF65-F5344CB8AC3E}">
        <p14:creationId xmlns:p14="http://schemas.microsoft.com/office/powerpoint/2010/main" val="99944502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rtl="0" eaLnBrk="0" fontAlgn="base" hangingPunct="0">
        <a:lnSpc>
          <a:spcPct val="90000"/>
        </a:lnSpc>
        <a:spcBef>
          <a:spcPct val="0"/>
        </a:spcBef>
        <a:spcAft>
          <a:spcPct val="0"/>
        </a:spcAft>
        <a:defRPr sz="3600" b="1">
          <a:solidFill>
            <a:schemeClr val="bg2"/>
          </a:solidFill>
          <a:latin typeface="+mj-lt"/>
          <a:ea typeface="+mj-ea"/>
          <a:cs typeface="+mj-cs"/>
        </a:defRPr>
      </a:lvl1pPr>
      <a:lvl2pPr algn="l" rtl="0" eaLnBrk="0" fontAlgn="base" hangingPunct="0">
        <a:lnSpc>
          <a:spcPct val="90000"/>
        </a:lnSpc>
        <a:spcBef>
          <a:spcPct val="0"/>
        </a:spcBef>
        <a:spcAft>
          <a:spcPct val="0"/>
        </a:spcAft>
        <a:defRPr sz="3600" b="1">
          <a:solidFill>
            <a:schemeClr val="bg2"/>
          </a:solidFill>
          <a:latin typeface="Arial" charset="0"/>
          <a:cs typeface="Arial" charset="0"/>
        </a:defRPr>
      </a:lvl2pPr>
      <a:lvl3pPr algn="l" rtl="0" eaLnBrk="0" fontAlgn="base" hangingPunct="0">
        <a:lnSpc>
          <a:spcPct val="90000"/>
        </a:lnSpc>
        <a:spcBef>
          <a:spcPct val="0"/>
        </a:spcBef>
        <a:spcAft>
          <a:spcPct val="0"/>
        </a:spcAft>
        <a:defRPr sz="3600" b="1">
          <a:solidFill>
            <a:schemeClr val="bg2"/>
          </a:solidFill>
          <a:latin typeface="Arial" charset="0"/>
          <a:cs typeface="Arial" charset="0"/>
        </a:defRPr>
      </a:lvl3pPr>
      <a:lvl4pPr algn="l" rtl="0" eaLnBrk="0" fontAlgn="base" hangingPunct="0">
        <a:lnSpc>
          <a:spcPct val="90000"/>
        </a:lnSpc>
        <a:spcBef>
          <a:spcPct val="0"/>
        </a:spcBef>
        <a:spcAft>
          <a:spcPct val="0"/>
        </a:spcAft>
        <a:defRPr sz="3600" b="1">
          <a:solidFill>
            <a:schemeClr val="bg2"/>
          </a:solidFill>
          <a:latin typeface="Arial" charset="0"/>
          <a:cs typeface="Arial" charset="0"/>
        </a:defRPr>
      </a:lvl4pPr>
      <a:lvl5pPr algn="l" rtl="0" eaLnBrk="0" fontAlgn="base" hangingPunct="0">
        <a:lnSpc>
          <a:spcPct val="90000"/>
        </a:lnSpc>
        <a:spcBef>
          <a:spcPct val="0"/>
        </a:spcBef>
        <a:spcAft>
          <a:spcPct val="0"/>
        </a:spcAft>
        <a:defRPr sz="3600" b="1">
          <a:solidFill>
            <a:schemeClr val="bg2"/>
          </a:solidFill>
          <a:latin typeface="Arial" charset="0"/>
          <a:cs typeface="Arial" charset="0"/>
        </a:defRPr>
      </a:lvl5pPr>
      <a:lvl6pPr marL="457200" algn="l" rtl="0" fontAlgn="base">
        <a:lnSpc>
          <a:spcPct val="90000"/>
        </a:lnSpc>
        <a:spcBef>
          <a:spcPct val="0"/>
        </a:spcBef>
        <a:spcAft>
          <a:spcPct val="0"/>
        </a:spcAft>
        <a:defRPr sz="3600" b="1">
          <a:solidFill>
            <a:schemeClr val="bg2"/>
          </a:solidFill>
          <a:latin typeface="Arial" charset="0"/>
          <a:cs typeface="Arial" charset="0"/>
        </a:defRPr>
      </a:lvl6pPr>
      <a:lvl7pPr marL="914400" algn="l" rtl="0" fontAlgn="base">
        <a:lnSpc>
          <a:spcPct val="90000"/>
        </a:lnSpc>
        <a:spcBef>
          <a:spcPct val="0"/>
        </a:spcBef>
        <a:spcAft>
          <a:spcPct val="0"/>
        </a:spcAft>
        <a:defRPr sz="3600" b="1">
          <a:solidFill>
            <a:schemeClr val="bg2"/>
          </a:solidFill>
          <a:latin typeface="Arial" charset="0"/>
          <a:cs typeface="Arial" charset="0"/>
        </a:defRPr>
      </a:lvl7pPr>
      <a:lvl8pPr marL="1371600" algn="l" rtl="0" fontAlgn="base">
        <a:lnSpc>
          <a:spcPct val="90000"/>
        </a:lnSpc>
        <a:spcBef>
          <a:spcPct val="0"/>
        </a:spcBef>
        <a:spcAft>
          <a:spcPct val="0"/>
        </a:spcAft>
        <a:defRPr sz="3600" b="1">
          <a:solidFill>
            <a:schemeClr val="bg2"/>
          </a:solidFill>
          <a:latin typeface="Arial" charset="0"/>
          <a:cs typeface="Arial" charset="0"/>
        </a:defRPr>
      </a:lvl8pPr>
      <a:lvl9pPr marL="1828800" algn="l" rtl="0" fontAlgn="base">
        <a:lnSpc>
          <a:spcPct val="90000"/>
        </a:lnSpc>
        <a:spcBef>
          <a:spcPct val="0"/>
        </a:spcBef>
        <a:spcAft>
          <a:spcPct val="0"/>
        </a:spcAft>
        <a:defRPr sz="3600" b="1">
          <a:solidFill>
            <a:schemeClr val="bg2"/>
          </a:solidFill>
          <a:latin typeface="Arial" charset="0"/>
          <a:cs typeface="Arial" charset="0"/>
        </a:defRPr>
      </a:lvl9pPr>
    </p:titleStyle>
    <p:bodyStyle>
      <a:lvl1pPr marL="185738" indent="-185738" algn="l" rtl="0" eaLnBrk="0" fontAlgn="base" hangingPunct="0">
        <a:lnSpc>
          <a:spcPts val="2200"/>
        </a:lnSpc>
        <a:spcBef>
          <a:spcPct val="20000"/>
        </a:spcBef>
        <a:spcAft>
          <a:spcPct val="0"/>
        </a:spcAft>
        <a:buChar char="•"/>
        <a:defRPr sz="2100">
          <a:solidFill>
            <a:srgbClr val="000000"/>
          </a:solidFill>
          <a:latin typeface="+mn-lt"/>
          <a:ea typeface="+mn-ea"/>
          <a:cs typeface="+mn-cs"/>
        </a:defRPr>
      </a:lvl1pPr>
      <a:lvl2pPr marL="2058988" indent="-285750" algn="l" rtl="0" eaLnBrk="0" fontAlgn="base" hangingPunct="0">
        <a:lnSpc>
          <a:spcPts val="2200"/>
        </a:lnSpc>
        <a:spcBef>
          <a:spcPct val="20000"/>
        </a:spcBef>
        <a:spcAft>
          <a:spcPct val="0"/>
        </a:spcAft>
        <a:buChar char="–"/>
        <a:defRPr sz="2100">
          <a:solidFill>
            <a:srgbClr val="000000"/>
          </a:solidFill>
          <a:latin typeface="+mn-lt"/>
          <a:cs typeface="+mn-cs"/>
        </a:defRPr>
      </a:lvl2pPr>
      <a:lvl3pPr marL="2466975" indent="-228600" algn="l" rtl="0" eaLnBrk="0" fontAlgn="base" hangingPunct="0">
        <a:lnSpc>
          <a:spcPts val="2200"/>
        </a:lnSpc>
        <a:spcBef>
          <a:spcPct val="20000"/>
        </a:spcBef>
        <a:spcAft>
          <a:spcPct val="0"/>
        </a:spcAft>
        <a:buFont typeface="Arial" charset="0"/>
        <a:buChar char="–"/>
        <a:defRPr sz="2100">
          <a:solidFill>
            <a:srgbClr val="000000"/>
          </a:solidFill>
          <a:latin typeface="+mn-lt"/>
          <a:cs typeface="+mn-cs"/>
        </a:defRPr>
      </a:lvl3pPr>
      <a:lvl4pPr marL="2874963" indent="-228600" algn="l" rtl="0" eaLnBrk="0" fontAlgn="base" hangingPunct="0">
        <a:lnSpc>
          <a:spcPts val="2200"/>
        </a:lnSpc>
        <a:spcBef>
          <a:spcPct val="20000"/>
        </a:spcBef>
        <a:spcAft>
          <a:spcPct val="0"/>
        </a:spcAft>
        <a:buFont typeface="Arial" charset="0"/>
        <a:buChar char="–"/>
        <a:defRPr sz="2100">
          <a:solidFill>
            <a:srgbClr val="000000"/>
          </a:solidFill>
          <a:latin typeface="+mn-lt"/>
          <a:cs typeface="+mn-cs"/>
        </a:defRPr>
      </a:lvl4pPr>
      <a:lvl5pPr marL="3282950" indent="-228600" algn="l" rtl="0" eaLnBrk="0" fontAlgn="base" hangingPunct="0">
        <a:lnSpc>
          <a:spcPts val="2200"/>
        </a:lnSpc>
        <a:spcBef>
          <a:spcPct val="20000"/>
        </a:spcBef>
        <a:spcAft>
          <a:spcPct val="0"/>
        </a:spcAft>
        <a:buFont typeface="Arial" charset="0"/>
        <a:buChar char="–"/>
        <a:defRPr sz="2100">
          <a:solidFill>
            <a:srgbClr val="000000"/>
          </a:solidFill>
          <a:latin typeface="+mn-lt"/>
          <a:cs typeface="+mn-cs"/>
        </a:defRPr>
      </a:lvl5pPr>
      <a:lvl6pPr marL="3740150" indent="-228600" algn="l" rtl="0" fontAlgn="base">
        <a:lnSpc>
          <a:spcPts val="2200"/>
        </a:lnSpc>
        <a:spcBef>
          <a:spcPct val="20000"/>
        </a:spcBef>
        <a:spcAft>
          <a:spcPct val="0"/>
        </a:spcAft>
        <a:buFont typeface="Arial" charset="0"/>
        <a:buChar char="–"/>
        <a:defRPr sz="2100">
          <a:solidFill>
            <a:srgbClr val="000000"/>
          </a:solidFill>
          <a:latin typeface="+mn-lt"/>
          <a:cs typeface="+mn-cs"/>
        </a:defRPr>
      </a:lvl6pPr>
      <a:lvl7pPr marL="4197350" indent="-228600" algn="l" rtl="0" fontAlgn="base">
        <a:lnSpc>
          <a:spcPts val="2200"/>
        </a:lnSpc>
        <a:spcBef>
          <a:spcPct val="20000"/>
        </a:spcBef>
        <a:spcAft>
          <a:spcPct val="0"/>
        </a:spcAft>
        <a:buFont typeface="Arial" charset="0"/>
        <a:buChar char="–"/>
        <a:defRPr sz="2100">
          <a:solidFill>
            <a:srgbClr val="000000"/>
          </a:solidFill>
          <a:latin typeface="+mn-lt"/>
          <a:cs typeface="+mn-cs"/>
        </a:defRPr>
      </a:lvl7pPr>
      <a:lvl8pPr marL="4654550" indent="-228600" algn="l" rtl="0" fontAlgn="base">
        <a:lnSpc>
          <a:spcPts val="2200"/>
        </a:lnSpc>
        <a:spcBef>
          <a:spcPct val="20000"/>
        </a:spcBef>
        <a:spcAft>
          <a:spcPct val="0"/>
        </a:spcAft>
        <a:buFont typeface="Arial" charset="0"/>
        <a:buChar char="–"/>
        <a:defRPr sz="2100">
          <a:solidFill>
            <a:srgbClr val="000000"/>
          </a:solidFill>
          <a:latin typeface="+mn-lt"/>
          <a:cs typeface="+mn-cs"/>
        </a:defRPr>
      </a:lvl8pPr>
      <a:lvl9pPr marL="5111750" indent="-228600" algn="l" rtl="0" fontAlgn="base">
        <a:lnSpc>
          <a:spcPts val="2200"/>
        </a:lnSpc>
        <a:spcBef>
          <a:spcPct val="20000"/>
        </a:spcBef>
        <a:spcAft>
          <a:spcPct val="0"/>
        </a:spcAft>
        <a:buFont typeface="Arial" charset="0"/>
        <a:buChar char="–"/>
        <a:defRPr sz="21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FDDE0A-4BF5-4248-9C22-525185152C66}" type="datetimeFigureOut">
              <a:rPr lang="en-US" smtClean="0">
                <a:solidFill>
                  <a:prstClr val="black">
                    <a:tint val="75000"/>
                  </a:prstClr>
                </a:solidFill>
              </a:rPr>
              <a:pPr/>
              <a:t>3/30/2011</a:t>
            </a:fld>
            <a:endParaRPr lang="en-AU">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80D83E-D67C-43E6-9DBF-D60E5E544CE6}" type="slidenum">
              <a:rPr lang="en-AU" smtClean="0">
                <a:solidFill>
                  <a:prstClr val="black">
                    <a:tint val="75000"/>
                  </a:prstClr>
                </a:solidFill>
              </a:rPr>
              <a:pPr/>
              <a:t>‹#›</a:t>
            </a:fld>
            <a:endParaRPr lang="en-AU">
              <a:solidFill>
                <a:prstClr val="black">
                  <a:tint val="75000"/>
                </a:prstClr>
              </a:solidFill>
            </a:endParaRPr>
          </a:p>
        </p:txBody>
      </p:sp>
    </p:spTree>
    <p:extLst>
      <p:ext uri="{BB962C8B-B14F-4D97-AF65-F5344CB8AC3E}">
        <p14:creationId xmlns:p14="http://schemas.microsoft.com/office/powerpoint/2010/main" val="410354879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8.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8.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7.x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7.xml"/><Relationship Id="rId5" Type="http://schemas.openxmlformats.org/officeDocument/2006/relationships/image" Target="../media/image6.png"/><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7.xml"/><Relationship Id="rId5" Type="http://schemas.openxmlformats.org/officeDocument/2006/relationships/image" Target="../media/image7.pn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openxmlformats.org/officeDocument/2006/relationships/image" Target="../media/image8.png"/><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7.xml"/><Relationship Id="rId5" Type="http://schemas.openxmlformats.org/officeDocument/2006/relationships/image" Target="../media/image9.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27.xml"/><Relationship Id="rId5" Type="http://schemas.openxmlformats.org/officeDocument/2006/relationships/image" Target="../media/image10.pn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27.xml"/><Relationship Id="rId5" Type="http://schemas.openxmlformats.org/officeDocument/2006/relationships/image" Target="../media/image11.jpe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7.xml"/><Relationship Id="rId5" Type="http://schemas.openxmlformats.org/officeDocument/2006/relationships/image" Target="../media/image12.pn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7.xml"/><Relationship Id="rId5" Type="http://schemas.openxmlformats.org/officeDocument/2006/relationships/image" Target="../media/image13.pn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7.xml"/><Relationship Id="rId5" Type="http://schemas.openxmlformats.org/officeDocument/2006/relationships/image" Target="../media/image14.pn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27.xml"/><Relationship Id="rId5" Type="http://schemas.openxmlformats.org/officeDocument/2006/relationships/image" Target="../media/image15.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27.xml"/><Relationship Id="rId5" Type="http://schemas.openxmlformats.org/officeDocument/2006/relationships/image" Target="../media/image16.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27.xml"/><Relationship Id="rId5" Type="http://schemas.openxmlformats.org/officeDocument/2006/relationships/image" Target="../media/image17.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6.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8.emf"/><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hyperlink" Target="mailto:Tourism@sydneyoperahouse.com" TargetMode="Externa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69819" y="5366989"/>
            <a:ext cx="2774181" cy="1515412"/>
          </a:xfrm>
          <a:prstGeom prst="rect">
            <a:avLst/>
          </a:prstGeom>
        </p:spPr>
      </p:pic>
      <p:sp>
        <p:nvSpPr>
          <p:cNvPr id="3" name="TextBox 2"/>
          <p:cNvSpPr txBox="1"/>
          <p:nvPr/>
        </p:nvSpPr>
        <p:spPr>
          <a:xfrm>
            <a:off x="179511" y="404664"/>
            <a:ext cx="8712969" cy="4462760"/>
          </a:xfrm>
          <a:prstGeom prst="rect">
            <a:avLst/>
          </a:prstGeom>
          <a:solidFill>
            <a:schemeClr val="accent6"/>
          </a:solidFill>
        </p:spPr>
        <p:txBody>
          <a:bodyPr wrap="square" rtlCol="0">
            <a:spAutoFit/>
          </a:bodyPr>
          <a:lstStyle/>
          <a:p>
            <a:pPr algn="ctr"/>
            <a:r>
              <a:rPr lang="en-AU" sz="2000" b="1" dirty="0">
                <a:solidFill>
                  <a:srgbClr val="F79646">
                    <a:lumMod val="75000"/>
                  </a:srgbClr>
                </a:solidFill>
                <a:effectLst>
                  <a:outerShdw blurRad="50800" dist="76200" dir="16200000" rotWithShape="0">
                    <a:prstClr val="black">
                      <a:alpha val="49000"/>
                    </a:prstClr>
                  </a:outerShdw>
                </a:effectLst>
                <a:latin typeface="Showcard Gothic" pitchFamily="82" charset="0"/>
              </a:rPr>
              <a:t>AUSTRALIA &amp; NEW ZEALAND TESSITURA REGIONAL USERS CONFERENCE</a:t>
            </a:r>
            <a:endParaRPr lang="en-AU" sz="2000" dirty="0">
              <a:solidFill>
                <a:prstClr val="black"/>
              </a:solidFill>
              <a:latin typeface="Showcard Gothic" pitchFamily="82" charset="0"/>
            </a:endParaRPr>
          </a:p>
          <a:p>
            <a:pPr algn="ctr"/>
            <a:r>
              <a:rPr lang="en-AU" sz="4800" dirty="0">
                <a:solidFill>
                  <a:prstClr val="black"/>
                </a:solidFill>
                <a:latin typeface="Showcard Gothic" pitchFamily="82" charset="0"/>
              </a:rPr>
              <a:t>MONDAY 21 FEBRUARY </a:t>
            </a:r>
            <a:r>
              <a:rPr lang="en-AU" sz="4800" b="1"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BREAKOUT SESSION #3 </a:t>
            </a:r>
          </a:p>
          <a:p>
            <a:pPr algn="ctr"/>
            <a:endParaRPr lang="en-AU" sz="2400" dirty="0">
              <a:solidFill>
                <a:prstClr val="black"/>
              </a:solidFill>
              <a:latin typeface="Showcard Gothic" pitchFamily="82" charset="0"/>
            </a:endParaRPr>
          </a:p>
          <a:p>
            <a:pPr algn="ctr"/>
            <a:r>
              <a:rPr lang="en-AU" sz="3600" b="1" spc="-150"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NON-TRADITIONAL PERFORMANCE</a:t>
            </a:r>
          </a:p>
          <a:p>
            <a:pPr algn="ctr"/>
            <a:r>
              <a:rPr lang="en-AU" sz="3600" dirty="0">
                <a:solidFill>
                  <a:prstClr val="black"/>
                </a:solidFill>
                <a:latin typeface="Showcard Gothic" pitchFamily="82" charset="0"/>
              </a:rPr>
              <a:t>PRESENTERS: </a:t>
            </a:r>
          </a:p>
          <a:p>
            <a:pPr algn="ctr"/>
            <a:r>
              <a:rPr lang="en-AU" sz="3600" b="1" spc="-150"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KYLIE ANANIA &amp; Natasha </a:t>
            </a:r>
            <a:r>
              <a:rPr lang="en-AU" sz="3600" b="1" spc="-150" dirty="0" err="1">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purkiss</a:t>
            </a:r>
            <a:r>
              <a:rPr lang="en-AU" sz="3600" b="1" spc="-150"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 (SSO)</a:t>
            </a:r>
            <a:endParaRPr lang="en-AU" sz="4800" b="1" spc="-150"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endParaRPr>
          </a:p>
          <a:p>
            <a:pPr algn="ctr"/>
            <a:r>
              <a:rPr lang="en-AU" sz="3600" b="1"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Kim </a:t>
            </a:r>
            <a:r>
              <a:rPr lang="en-AU" sz="3600" b="1" dirty="0" err="1">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jacobs</a:t>
            </a:r>
            <a:r>
              <a:rPr lang="en-AU" sz="3600" b="1"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 (</a:t>
            </a:r>
            <a:r>
              <a:rPr lang="en-AU" sz="3600" b="1">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soh</a:t>
            </a:r>
            <a:r>
              <a:rPr lang="en-AU" sz="3600" b="1" smtClean="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a:t>
            </a:r>
            <a:endParaRPr lang="en-AU" sz="4800" b="1"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endParaRPr>
          </a:p>
        </p:txBody>
      </p:sp>
    </p:spTree>
    <p:extLst>
      <p:ext uri="{BB962C8B-B14F-4D97-AF65-F5344CB8AC3E}">
        <p14:creationId xmlns:p14="http://schemas.microsoft.com/office/powerpoint/2010/main" val="1461622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250"/>
                                  </p:stCondLst>
                                  <p:childTnLst>
                                    <p:animMotion origin="layout" path="M -3.88889E-6 5.82794E-7 L -1.11215 -0.00463 " pathEditMode="relative" rAng="0" ptsTypes="AA">
                                      <p:cBhvr>
                                        <p:cTn id="6" dur="4750" fill="hold"/>
                                        <p:tgtEl>
                                          <p:spTgt spid="5"/>
                                        </p:tgtEl>
                                        <p:attrNameLst>
                                          <p:attrName>ppt_x</p:attrName>
                                          <p:attrName>ppt_y</p:attrName>
                                        </p:attrNameLst>
                                      </p:cBhvr>
                                      <p:rCtr x="-55608" y="-2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Working </a:t>
            </a:r>
            <a:r>
              <a:rPr lang="en-AU" dirty="0" smtClean="0"/>
              <a:t>Harmoniously</a:t>
            </a:r>
            <a:r>
              <a:rPr lang="en-AU" i="1" dirty="0" smtClean="0"/>
              <a:t> </a:t>
            </a:r>
            <a:br>
              <a:rPr lang="en-AU" i="1" dirty="0" smtClean="0"/>
            </a:br>
            <a:endParaRPr lang="en-AU" dirty="0"/>
          </a:p>
        </p:txBody>
      </p:sp>
      <p:sp>
        <p:nvSpPr>
          <p:cNvPr id="8" name="Subtitle 7"/>
          <p:cNvSpPr>
            <a:spLocks noGrp="1"/>
          </p:cNvSpPr>
          <p:nvPr>
            <p:ph type="body" idx="1"/>
          </p:nvPr>
        </p:nvSpPr>
        <p:spPr/>
        <p:txBody>
          <a:bodyPr/>
          <a:lstStyle/>
          <a:p>
            <a:r>
              <a:rPr lang="en-US" dirty="0" smtClean="0"/>
              <a:t>getting box office and development on the same page</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spTree>
    <p:extLst>
      <p:ext uri="{BB962C8B-B14F-4D97-AF65-F5344CB8AC3E}">
        <p14:creationId xmlns:p14="http://schemas.microsoft.com/office/powerpoint/2010/main" val="29903124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Introduction </a:t>
            </a:r>
            <a:endParaRPr lang="en-AU" dirty="0"/>
          </a:p>
        </p:txBody>
      </p:sp>
      <p:sp>
        <p:nvSpPr>
          <p:cNvPr id="8" name="Subtitle 7"/>
          <p:cNvSpPr>
            <a:spLocks noGrp="1"/>
          </p:cNvSpPr>
          <p:nvPr>
            <p:ph type="body" idx="1"/>
          </p:nvPr>
        </p:nvSpPr>
        <p:spPr/>
        <p:txBody>
          <a:bodyPr/>
          <a:lstStyle/>
          <a:p>
            <a:pPr>
              <a:buFont typeface="Arial" charset="0"/>
              <a:buChar char="•"/>
            </a:pPr>
            <a:r>
              <a:rPr lang="en-AU" dirty="0" smtClean="0"/>
              <a:t>events</a:t>
            </a:r>
          </a:p>
          <a:p>
            <a:pPr>
              <a:buFont typeface="Arial" charset="0"/>
              <a:buChar char="•"/>
            </a:pPr>
            <a:r>
              <a:rPr lang="en-AU" dirty="0" smtClean="0"/>
              <a:t>charity requests</a:t>
            </a:r>
          </a:p>
          <a:p>
            <a:pPr>
              <a:buFont typeface="Arial" charset="0"/>
              <a:buChar char="•"/>
            </a:pPr>
            <a:r>
              <a:rPr lang="en-AU" dirty="0" smtClean="0"/>
              <a:t>holds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spTree>
    <p:extLst>
      <p:ext uri="{BB962C8B-B14F-4D97-AF65-F5344CB8AC3E}">
        <p14:creationId xmlns:p14="http://schemas.microsoft.com/office/powerpoint/2010/main" val="33010280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events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2" name="Picture 2"/>
          <p:cNvPicPr>
            <a:picLocks noGrp="1" noChangeAspect="1" noChangeArrowheads="1"/>
          </p:cNvPicPr>
          <p:nvPr>
            <p:ph idx="1"/>
          </p:nvPr>
        </p:nvPicPr>
        <p:blipFill>
          <a:blip r:embed="rId5"/>
          <a:srcRect/>
          <a:stretch>
            <a:fillRect/>
          </a:stretch>
        </p:blipFill>
        <p:spPr bwMode="auto">
          <a:xfrm>
            <a:off x="752475" y="2191544"/>
            <a:ext cx="7639050" cy="3343275"/>
          </a:xfrm>
          <a:prstGeom prst="rect">
            <a:avLst/>
          </a:prstGeom>
          <a:noFill/>
          <a:ln w="9525">
            <a:noFill/>
            <a:miter lim="800000"/>
            <a:headEnd/>
            <a:tailEnd/>
          </a:ln>
        </p:spPr>
      </p:pic>
    </p:spTree>
    <p:extLst>
      <p:ext uri="{BB962C8B-B14F-4D97-AF65-F5344CB8AC3E}">
        <p14:creationId xmlns:p14="http://schemas.microsoft.com/office/powerpoint/2010/main" val="389757757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events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2050" name="Picture 2"/>
          <p:cNvPicPr>
            <a:picLocks noGrp="1" noChangeAspect="1" noChangeArrowheads="1"/>
          </p:cNvPicPr>
          <p:nvPr>
            <p:ph idx="1"/>
          </p:nvPr>
        </p:nvPicPr>
        <p:blipFill>
          <a:blip r:embed="rId5"/>
          <a:srcRect/>
          <a:stretch>
            <a:fillRect/>
          </a:stretch>
        </p:blipFill>
        <p:spPr bwMode="auto">
          <a:xfrm>
            <a:off x="1259632" y="1124744"/>
            <a:ext cx="6537678" cy="5296547"/>
          </a:xfrm>
          <a:prstGeom prst="rect">
            <a:avLst/>
          </a:prstGeom>
          <a:noFill/>
          <a:ln w="9525">
            <a:noFill/>
            <a:miter lim="800000"/>
            <a:headEnd/>
            <a:tailEnd/>
          </a:ln>
        </p:spPr>
      </p:pic>
    </p:spTree>
    <p:extLst>
      <p:ext uri="{BB962C8B-B14F-4D97-AF65-F5344CB8AC3E}">
        <p14:creationId xmlns:p14="http://schemas.microsoft.com/office/powerpoint/2010/main" val="31938165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events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3074" name="Picture 2"/>
          <p:cNvPicPr>
            <a:picLocks noGrp="1" noChangeAspect="1" noChangeArrowheads="1"/>
          </p:cNvPicPr>
          <p:nvPr>
            <p:ph idx="1"/>
          </p:nvPr>
        </p:nvPicPr>
        <p:blipFill>
          <a:blip r:embed="rId5"/>
          <a:srcRect/>
          <a:stretch>
            <a:fillRect/>
          </a:stretch>
        </p:blipFill>
        <p:spPr bwMode="auto">
          <a:xfrm>
            <a:off x="457200" y="1827668"/>
            <a:ext cx="8229600" cy="4071026"/>
          </a:xfrm>
          <a:prstGeom prst="rect">
            <a:avLst/>
          </a:prstGeom>
          <a:noFill/>
          <a:ln w="9525">
            <a:noFill/>
            <a:miter lim="800000"/>
            <a:headEnd/>
            <a:tailEnd/>
          </a:ln>
        </p:spPr>
      </p:pic>
    </p:spTree>
    <p:extLst>
      <p:ext uri="{BB962C8B-B14F-4D97-AF65-F5344CB8AC3E}">
        <p14:creationId xmlns:p14="http://schemas.microsoft.com/office/powerpoint/2010/main" val="23736777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events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2" name="Picture 2"/>
          <p:cNvPicPr>
            <a:picLocks noChangeAspect="1" noChangeArrowheads="1"/>
          </p:cNvPicPr>
          <p:nvPr/>
        </p:nvPicPr>
        <p:blipFill>
          <a:blip r:embed="rId5"/>
          <a:srcRect/>
          <a:stretch>
            <a:fillRect/>
          </a:stretch>
        </p:blipFill>
        <p:spPr bwMode="auto">
          <a:xfrm>
            <a:off x="2267744" y="404664"/>
            <a:ext cx="4543425" cy="5429250"/>
          </a:xfrm>
          <a:prstGeom prst="rect">
            <a:avLst/>
          </a:prstGeom>
          <a:noFill/>
          <a:ln w="9525">
            <a:noFill/>
            <a:miter lim="800000"/>
            <a:headEnd/>
            <a:tailEnd/>
          </a:ln>
        </p:spPr>
      </p:pic>
    </p:spTree>
    <p:extLst>
      <p:ext uri="{BB962C8B-B14F-4D97-AF65-F5344CB8AC3E}">
        <p14:creationId xmlns:p14="http://schemas.microsoft.com/office/powerpoint/2010/main" val="37276812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events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2050" name="Picture 2"/>
          <p:cNvPicPr>
            <a:picLocks noChangeAspect="1" noChangeArrowheads="1"/>
          </p:cNvPicPr>
          <p:nvPr/>
        </p:nvPicPr>
        <p:blipFill>
          <a:blip r:embed="rId5"/>
          <a:srcRect/>
          <a:stretch>
            <a:fillRect/>
          </a:stretch>
        </p:blipFill>
        <p:spPr bwMode="auto">
          <a:xfrm>
            <a:off x="467544" y="1196752"/>
            <a:ext cx="8414490" cy="4077994"/>
          </a:xfrm>
          <a:prstGeom prst="rect">
            <a:avLst/>
          </a:prstGeom>
          <a:noFill/>
          <a:ln w="9525">
            <a:noFill/>
            <a:miter lim="800000"/>
            <a:headEnd/>
            <a:tailEnd/>
          </a:ln>
        </p:spPr>
      </p:pic>
    </p:spTree>
    <p:extLst>
      <p:ext uri="{BB962C8B-B14F-4D97-AF65-F5344CB8AC3E}">
        <p14:creationId xmlns:p14="http://schemas.microsoft.com/office/powerpoint/2010/main" val="37178461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charity requests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5122" name="Picture 2"/>
          <p:cNvPicPr>
            <a:picLocks noChangeAspect="1" noChangeArrowheads="1"/>
          </p:cNvPicPr>
          <p:nvPr/>
        </p:nvPicPr>
        <p:blipFill>
          <a:blip r:embed="rId5"/>
          <a:srcRect/>
          <a:stretch>
            <a:fillRect/>
          </a:stretch>
        </p:blipFill>
        <p:spPr bwMode="auto">
          <a:xfrm>
            <a:off x="1331640" y="1124744"/>
            <a:ext cx="6457950" cy="4762500"/>
          </a:xfrm>
          <a:prstGeom prst="rect">
            <a:avLst/>
          </a:prstGeom>
          <a:noFill/>
          <a:ln w="9525">
            <a:noFill/>
            <a:miter lim="800000"/>
            <a:headEnd/>
            <a:tailEnd/>
          </a:ln>
        </p:spPr>
      </p:pic>
    </p:spTree>
    <p:extLst>
      <p:ext uri="{BB962C8B-B14F-4D97-AF65-F5344CB8AC3E}">
        <p14:creationId xmlns:p14="http://schemas.microsoft.com/office/powerpoint/2010/main" val="342729983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charity requests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6146" name="Picture 2" descr="image001"/>
          <p:cNvPicPr>
            <a:picLocks noChangeAspect="1" noChangeArrowheads="1"/>
          </p:cNvPicPr>
          <p:nvPr/>
        </p:nvPicPr>
        <p:blipFill>
          <a:blip r:embed="rId5"/>
          <a:srcRect/>
          <a:stretch>
            <a:fillRect/>
          </a:stretch>
        </p:blipFill>
        <p:spPr bwMode="auto">
          <a:xfrm>
            <a:off x="2699792" y="1628800"/>
            <a:ext cx="3750770" cy="3024336"/>
          </a:xfrm>
          <a:prstGeom prst="rect">
            <a:avLst/>
          </a:prstGeom>
          <a:noFill/>
          <a:ln w="9525">
            <a:noFill/>
            <a:miter lim="800000"/>
            <a:headEnd/>
            <a:tailEnd/>
          </a:ln>
        </p:spPr>
      </p:pic>
    </p:spTree>
    <p:extLst>
      <p:ext uri="{BB962C8B-B14F-4D97-AF65-F5344CB8AC3E}">
        <p14:creationId xmlns:p14="http://schemas.microsoft.com/office/powerpoint/2010/main" val="14044504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charity requests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3074" name="Picture 2"/>
          <p:cNvPicPr>
            <a:picLocks noChangeAspect="1" noChangeArrowheads="1"/>
          </p:cNvPicPr>
          <p:nvPr/>
        </p:nvPicPr>
        <p:blipFill>
          <a:blip r:embed="rId5"/>
          <a:srcRect/>
          <a:stretch>
            <a:fillRect/>
          </a:stretch>
        </p:blipFill>
        <p:spPr bwMode="auto">
          <a:xfrm>
            <a:off x="1423988" y="1200150"/>
            <a:ext cx="6296025" cy="4457700"/>
          </a:xfrm>
          <a:prstGeom prst="rect">
            <a:avLst/>
          </a:prstGeom>
          <a:noFill/>
          <a:ln w="9525">
            <a:noFill/>
            <a:miter lim="800000"/>
            <a:headEnd/>
            <a:tailEnd/>
          </a:ln>
        </p:spPr>
      </p:pic>
    </p:spTree>
    <p:extLst>
      <p:ext uri="{BB962C8B-B14F-4D97-AF65-F5344CB8AC3E}">
        <p14:creationId xmlns:p14="http://schemas.microsoft.com/office/powerpoint/2010/main" val="366195378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charity requests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7170" name="Picture 2"/>
          <p:cNvPicPr>
            <a:picLocks noChangeAspect="1" noChangeArrowheads="1"/>
          </p:cNvPicPr>
          <p:nvPr/>
        </p:nvPicPr>
        <p:blipFill>
          <a:blip r:embed="rId5"/>
          <a:srcRect/>
          <a:stretch>
            <a:fillRect/>
          </a:stretch>
        </p:blipFill>
        <p:spPr bwMode="auto">
          <a:xfrm>
            <a:off x="742950" y="723900"/>
            <a:ext cx="7658100" cy="5410200"/>
          </a:xfrm>
          <a:prstGeom prst="rect">
            <a:avLst/>
          </a:prstGeom>
          <a:noFill/>
          <a:ln w="9525">
            <a:noFill/>
            <a:miter lim="800000"/>
            <a:headEnd/>
            <a:tailEnd/>
          </a:ln>
        </p:spPr>
      </p:pic>
    </p:spTree>
    <p:extLst>
      <p:ext uri="{BB962C8B-B14F-4D97-AF65-F5344CB8AC3E}">
        <p14:creationId xmlns:p14="http://schemas.microsoft.com/office/powerpoint/2010/main" val="34970632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holds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2" name="Picture 2"/>
          <p:cNvPicPr>
            <a:picLocks noGrp="1" noChangeAspect="1" noChangeArrowheads="1"/>
          </p:cNvPicPr>
          <p:nvPr>
            <p:ph idx="1"/>
          </p:nvPr>
        </p:nvPicPr>
        <p:blipFill>
          <a:blip r:embed="rId5"/>
          <a:srcRect/>
          <a:stretch>
            <a:fillRect/>
          </a:stretch>
        </p:blipFill>
        <p:spPr bwMode="auto">
          <a:xfrm>
            <a:off x="1187624" y="1268760"/>
            <a:ext cx="6785555" cy="4902162"/>
          </a:xfrm>
          <a:prstGeom prst="rect">
            <a:avLst/>
          </a:prstGeom>
          <a:noFill/>
          <a:ln w="9525">
            <a:noFill/>
            <a:miter lim="800000"/>
            <a:headEnd/>
            <a:tailEnd/>
          </a:ln>
        </p:spPr>
      </p:pic>
    </p:spTree>
    <p:extLst>
      <p:ext uri="{BB962C8B-B14F-4D97-AF65-F5344CB8AC3E}">
        <p14:creationId xmlns:p14="http://schemas.microsoft.com/office/powerpoint/2010/main" val="241548001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holds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3074" name="Picture 2"/>
          <p:cNvPicPr>
            <a:picLocks noGrp="1" noChangeAspect="1" noChangeArrowheads="1"/>
          </p:cNvPicPr>
          <p:nvPr>
            <p:ph idx="1"/>
          </p:nvPr>
        </p:nvPicPr>
        <p:blipFill>
          <a:blip r:embed="rId5"/>
          <a:srcRect/>
          <a:stretch>
            <a:fillRect/>
          </a:stretch>
        </p:blipFill>
        <p:spPr bwMode="auto">
          <a:xfrm>
            <a:off x="1259632" y="1268760"/>
            <a:ext cx="6657376" cy="4525963"/>
          </a:xfrm>
          <a:prstGeom prst="rect">
            <a:avLst/>
          </a:prstGeom>
          <a:noFill/>
          <a:ln w="9525">
            <a:noFill/>
            <a:miter lim="800000"/>
            <a:headEnd/>
            <a:tailEnd/>
          </a:ln>
        </p:spPr>
      </p:pic>
    </p:spTree>
    <p:extLst>
      <p:ext uri="{BB962C8B-B14F-4D97-AF65-F5344CB8AC3E}">
        <p14:creationId xmlns:p14="http://schemas.microsoft.com/office/powerpoint/2010/main" val="2117690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holds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2050" name="Picture 2"/>
          <p:cNvPicPr>
            <a:picLocks noGrp="1" noChangeAspect="1" noChangeArrowheads="1"/>
          </p:cNvPicPr>
          <p:nvPr>
            <p:ph idx="1"/>
          </p:nvPr>
        </p:nvPicPr>
        <p:blipFill>
          <a:blip r:embed="rId5"/>
          <a:srcRect/>
          <a:stretch>
            <a:fillRect/>
          </a:stretch>
        </p:blipFill>
        <p:spPr bwMode="auto">
          <a:xfrm>
            <a:off x="1043608" y="1412776"/>
            <a:ext cx="7064638" cy="4525963"/>
          </a:xfrm>
          <a:prstGeom prst="rect">
            <a:avLst/>
          </a:prstGeom>
          <a:noFill/>
          <a:ln w="9525">
            <a:noFill/>
            <a:miter lim="800000"/>
            <a:headEnd/>
            <a:tailEnd/>
          </a:ln>
        </p:spPr>
      </p:pic>
    </p:spTree>
    <p:extLst>
      <p:ext uri="{BB962C8B-B14F-4D97-AF65-F5344CB8AC3E}">
        <p14:creationId xmlns:p14="http://schemas.microsoft.com/office/powerpoint/2010/main" val="28098103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title"/>
          </p:nvPr>
        </p:nvSpPr>
        <p:spPr/>
        <p:txBody>
          <a:bodyPr/>
          <a:lstStyle/>
          <a:p>
            <a:r>
              <a:rPr lang="en-US" dirty="0" smtClean="0"/>
              <a:t>holds</a:t>
            </a:r>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pic>
        <p:nvPicPr>
          <p:cNvPr id="5122" name="Picture 2"/>
          <p:cNvPicPr>
            <a:picLocks noGrp="1" noChangeAspect="1" noChangeArrowheads="1"/>
          </p:cNvPicPr>
          <p:nvPr>
            <p:ph idx="1"/>
          </p:nvPr>
        </p:nvPicPr>
        <p:blipFill>
          <a:blip r:embed="rId5"/>
          <a:srcRect/>
          <a:stretch>
            <a:fillRect/>
          </a:stretch>
        </p:blipFill>
        <p:spPr bwMode="auto">
          <a:xfrm>
            <a:off x="457200" y="2858781"/>
            <a:ext cx="8229600" cy="2008800"/>
          </a:xfrm>
          <a:prstGeom prst="rect">
            <a:avLst/>
          </a:prstGeom>
          <a:noFill/>
          <a:ln w="9525">
            <a:noFill/>
            <a:miter lim="800000"/>
            <a:headEnd/>
            <a:tailEnd/>
          </a:ln>
        </p:spPr>
      </p:pic>
    </p:spTree>
    <p:extLst>
      <p:ext uri="{BB962C8B-B14F-4D97-AF65-F5344CB8AC3E}">
        <p14:creationId xmlns:p14="http://schemas.microsoft.com/office/powerpoint/2010/main" val="1257236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0" y="6381328"/>
            <a:ext cx="9144000" cy="1588"/>
          </a:xfrm>
          <a:prstGeom prst="line">
            <a:avLst/>
          </a:prstGeom>
          <a:ln w="19050" cmpd="sng">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p:cNvPicPr>
            <a:picLocks noChangeAspect="1" noChangeArrowheads="1"/>
          </p:cNvPicPr>
          <p:nvPr/>
        </p:nvPicPr>
        <p:blipFill>
          <a:blip r:embed="rId3" cstate="print"/>
          <a:srcRect/>
          <a:stretch>
            <a:fillRect/>
          </a:stretch>
        </p:blipFill>
        <p:spPr bwMode="auto">
          <a:xfrm>
            <a:off x="6300192" y="6021288"/>
            <a:ext cx="2223118" cy="641331"/>
          </a:xfrm>
          <a:prstGeom prst="rect">
            <a:avLst/>
          </a:prstGeom>
          <a:noFill/>
          <a:ln w="9525">
            <a:noFill/>
            <a:miter lim="800000"/>
            <a:headEnd/>
            <a:tailEnd/>
          </a:ln>
          <a:effectLst/>
        </p:spPr>
      </p:pic>
      <p:sp>
        <p:nvSpPr>
          <p:cNvPr id="7" name="Title 6"/>
          <p:cNvSpPr>
            <a:spLocks noGrp="1"/>
          </p:cNvSpPr>
          <p:nvPr>
            <p:ph type="ctrTitle"/>
          </p:nvPr>
        </p:nvSpPr>
        <p:spPr/>
        <p:txBody>
          <a:bodyPr/>
          <a:lstStyle/>
          <a:p>
            <a:r>
              <a:rPr lang="en-AU" dirty="0" smtClean="0"/>
              <a:t>thank you... any questions?</a:t>
            </a:r>
            <a:endParaRPr lang="en-AU" dirty="0"/>
          </a:p>
        </p:txBody>
      </p:sp>
      <p:sp>
        <p:nvSpPr>
          <p:cNvPr id="10" name="Subtitle 9"/>
          <p:cNvSpPr>
            <a:spLocks noGrp="1"/>
          </p:cNvSpPr>
          <p:nvPr>
            <p:ph type="subTitle" idx="1"/>
          </p:nvPr>
        </p:nvSpPr>
        <p:spPr/>
        <p:txBody>
          <a:bodyPr>
            <a:normAutofit fontScale="62500" lnSpcReduction="20000"/>
          </a:bodyPr>
          <a:lstStyle/>
          <a:p>
            <a:pPr algn="l"/>
            <a:r>
              <a:rPr lang="en-AU" dirty="0" smtClean="0"/>
              <a:t>Natasha Purkiss |Manager of Box Office Operations</a:t>
            </a:r>
          </a:p>
          <a:p>
            <a:pPr algn="l"/>
            <a:r>
              <a:rPr lang="en-AU" sz="3300" dirty="0" smtClean="0"/>
              <a:t>natasha.purkiss@sydneysymphony.com</a:t>
            </a:r>
          </a:p>
          <a:p>
            <a:pPr algn="l"/>
            <a:endParaRPr lang="en-AU" sz="3300" dirty="0" smtClean="0"/>
          </a:p>
          <a:p>
            <a:pPr algn="l"/>
            <a:r>
              <a:rPr lang="en-AU" sz="3300" dirty="0" smtClean="0"/>
              <a:t>Kylie Anania |Philanthropy &amp; Public Affairs Executive</a:t>
            </a:r>
          </a:p>
          <a:p>
            <a:pPr algn="l"/>
            <a:r>
              <a:rPr lang="en-AU" sz="3300" dirty="0" smtClean="0"/>
              <a:t>kylie.anania@sydneysymphony.com</a:t>
            </a:r>
          </a:p>
          <a:p>
            <a:endParaRPr lang="en-AU" dirty="0"/>
          </a:p>
        </p:txBody>
      </p:sp>
      <p:pic>
        <p:nvPicPr>
          <p:cNvPr id="9" name="Picture 2"/>
          <p:cNvPicPr>
            <a:picLocks noChangeAspect="1" noChangeArrowheads="1"/>
          </p:cNvPicPr>
          <p:nvPr/>
        </p:nvPicPr>
        <p:blipFill>
          <a:blip r:embed="rId4" cstate="print"/>
          <a:srcRect/>
          <a:stretch>
            <a:fillRect/>
          </a:stretch>
        </p:blipFill>
        <p:spPr bwMode="auto">
          <a:xfrm>
            <a:off x="179512" y="6093296"/>
            <a:ext cx="2952328" cy="615068"/>
          </a:xfrm>
          <a:prstGeom prst="rect">
            <a:avLst/>
          </a:prstGeom>
          <a:noFill/>
          <a:ln w="9525">
            <a:noFill/>
            <a:miter lim="800000"/>
            <a:headEnd/>
            <a:tailEnd/>
          </a:ln>
        </p:spPr>
      </p:pic>
    </p:spTree>
    <p:extLst>
      <p:ext uri="{BB962C8B-B14F-4D97-AF65-F5344CB8AC3E}">
        <p14:creationId xmlns:p14="http://schemas.microsoft.com/office/powerpoint/2010/main" val="26818282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323528" y="1628800"/>
            <a:ext cx="8421688" cy="2880320"/>
          </a:xfrm>
        </p:spPr>
        <p:txBody>
          <a:bodyPr/>
          <a:lstStyle/>
          <a:p>
            <a:pPr eaLnBrk="1" hangingPunct="1"/>
            <a:r>
              <a:rPr lang="en-AU" dirty="0" smtClean="0"/>
              <a:t>ANZTRUC 2011</a:t>
            </a:r>
            <a:br>
              <a:rPr lang="en-AU" dirty="0" smtClean="0"/>
            </a:br>
            <a:r>
              <a:rPr lang="en-AU" dirty="0" smtClean="0"/>
              <a:t/>
            </a:r>
            <a:br>
              <a:rPr lang="en-AU" dirty="0" smtClean="0"/>
            </a:br>
            <a:r>
              <a:rPr lang="en-AU" dirty="0" smtClean="0"/>
              <a:t>Sydney Opera House Tourism</a:t>
            </a:r>
            <a:br>
              <a:rPr lang="en-AU" dirty="0" smtClean="0"/>
            </a:br>
            <a:r>
              <a:rPr lang="en-AU" dirty="0" smtClean="0"/>
              <a:t/>
            </a:r>
            <a:br>
              <a:rPr lang="en-AU" dirty="0" smtClean="0"/>
            </a:br>
            <a:r>
              <a:rPr lang="en-AU" sz="2400" dirty="0" smtClean="0"/>
              <a:t>Managing Tours with timed entry in Tessitura</a:t>
            </a:r>
            <a:r>
              <a:rPr lang="en-AU" dirty="0" smtClean="0"/>
              <a:t/>
            </a:r>
            <a:br>
              <a:rPr lang="en-AU" dirty="0" smtClean="0"/>
            </a:br>
            <a:r>
              <a:rPr lang="en-AU" dirty="0" smtClean="0"/>
              <a:t/>
            </a:r>
            <a:br>
              <a:rPr lang="en-AU" dirty="0" smtClean="0"/>
            </a:br>
            <a:r>
              <a:rPr lang="en-AU" dirty="0" smtClean="0"/>
              <a:t/>
            </a:r>
            <a:br>
              <a:rPr lang="en-AU" dirty="0" smtClean="0"/>
            </a:br>
            <a:endParaRPr lang="en-AU" dirty="0" smtClean="0"/>
          </a:p>
        </p:txBody>
      </p:sp>
    </p:spTree>
    <p:extLst>
      <p:ext uri="{BB962C8B-B14F-4D97-AF65-F5344CB8AC3E}">
        <p14:creationId xmlns:p14="http://schemas.microsoft.com/office/powerpoint/2010/main" val="5125260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AU" dirty="0" smtClean="0"/>
              <a:t>Introduction</a:t>
            </a:r>
            <a:endParaRPr lang="en-AU" dirty="0"/>
          </a:p>
        </p:txBody>
      </p:sp>
      <p:sp>
        <p:nvSpPr>
          <p:cNvPr id="4099" name="Rectangle 3"/>
          <p:cNvSpPr>
            <a:spLocks noGrp="1" noChangeArrowheads="1"/>
          </p:cNvSpPr>
          <p:nvPr>
            <p:ph type="body" idx="1"/>
          </p:nvPr>
        </p:nvSpPr>
        <p:spPr>
          <a:noFill/>
        </p:spPr>
        <p:txBody>
          <a:bodyPr/>
          <a:lstStyle/>
          <a:p>
            <a:r>
              <a:rPr lang="en-AU" dirty="0" smtClean="0"/>
              <a:t>Sydney Opera House is a major tourism destination as well as a busy performing arts centre. </a:t>
            </a:r>
          </a:p>
          <a:p>
            <a:r>
              <a:rPr lang="en-AU" dirty="0" smtClean="0"/>
              <a:t>Approximately 320,000 people take a tour every year, creating revenue of over $7m. </a:t>
            </a:r>
          </a:p>
          <a:p>
            <a:r>
              <a:rPr lang="en-AU" dirty="0" smtClean="0"/>
              <a:t>85% of our customers are international travellers, with the bulk of domestic business coming from interstate – mainly from Victoria and Queensland. </a:t>
            </a:r>
          </a:p>
          <a:p>
            <a:r>
              <a:rPr lang="en-AU" dirty="0" smtClean="0"/>
              <a:t>Tourism revenue provides a significant contribution (nett profit), back to Sydney Opera House that is invested in performing arts and community. </a:t>
            </a:r>
            <a:endParaRPr lang="en-AU" dirty="0"/>
          </a:p>
        </p:txBody>
      </p:sp>
    </p:spTree>
    <p:extLst>
      <p:ext uri="{BB962C8B-B14F-4D97-AF65-F5344CB8AC3E}">
        <p14:creationId xmlns:p14="http://schemas.microsoft.com/office/powerpoint/2010/main" val="21249027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cstate="print"/>
          <a:srcRect/>
          <a:stretch>
            <a:fillRect/>
          </a:stretch>
        </p:blipFill>
        <p:spPr bwMode="auto">
          <a:xfrm>
            <a:off x="1706245" y="1289010"/>
            <a:ext cx="5731510" cy="4279980"/>
          </a:xfrm>
          <a:prstGeom prst="rect">
            <a:avLst/>
          </a:prstGeom>
          <a:noFill/>
          <a:ln w="9525">
            <a:noFill/>
            <a:miter lim="800000"/>
            <a:headEnd/>
            <a:tailEnd/>
          </a:ln>
        </p:spPr>
      </p:pic>
    </p:spTree>
    <p:extLst>
      <p:ext uri="{BB962C8B-B14F-4D97-AF65-F5344CB8AC3E}">
        <p14:creationId xmlns:p14="http://schemas.microsoft.com/office/powerpoint/2010/main" val="226904265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p:cNvSpPr>
            <a:spLocks noGrp="1" noChangeArrowheads="1"/>
          </p:cNvSpPr>
          <p:nvPr>
            <p:ph/>
          </p:nvPr>
        </p:nvSpPr>
        <p:spPr>
          <a:xfrm>
            <a:off x="467544" y="1471613"/>
            <a:ext cx="8277994" cy="3810000"/>
          </a:xfrm>
        </p:spPr>
        <p:txBody>
          <a:bodyPr/>
          <a:lstStyle/>
          <a:p>
            <a:pPr>
              <a:buNone/>
            </a:pPr>
            <a:r>
              <a:rPr lang="en-AU" dirty="0" smtClean="0"/>
              <a:t>Guided Tours operate 363 days a year, and are offered in six languages:</a:t>
            </a:r>
          </a:p>
          <a:p>
            <a:pPr>
              <a:buNone/>
            </a:pPr>
            <a:endParaRPr lang="en-AU" dirty="0" smtClean="0"/>
          </a:p>
          <a:p>
            <a:pPr lvl="0"/>
            <a:r>
              <a:rPr lang="en-AU" dirty="0" smtClean="0"/>
              <a:t>17 Public Tours in English (up to 35 per day in peak season)</a:t>
            </a:r>
          </a:p>
          <a:p>
            <a:pPr lvl="0"/>
            <a:r>
              <a:rPr lang="en-AU" dirty="0" smtClean="0"/>
              <a:t>Up to 20 Group Tours in English during the peak Cruise Ship season</a:t>
            </a:r>
          </a:p>
          <a:p>
            <a:pPr lvl="0"/>
            <a:r>
              <a:rPr lang="en-AU" dirty="0" smtClean="0"/>
              <a:t>16 Tours in Mandarin (up to 30 tours during Chinese New Year)</a:t>
            </a:r>
          </a:p>
          <a:p>
            <a:pPr lvl="0"/>
            <a:r>
              <a:rPr lang="en-AU" dirty="0" smtClean="0"/>
              <a:t>8 Tours in Japanese</a:t>
            </a:r>
          </a:p>
          <a:p>
            <a:pPr lvl="0"/>
            <a:r>
              <a:rPr lang="en-AU" dirty="0" smtClean="0"/>
              <a:t>7 Tours in Korean</a:t>
            </a:r>
          </a:p>
          <a:p>
            <a:pPr lvl="0"/>
            <a:r>
              <a:rPr lang="en-AU" dirty="0" smtClean="0"/>
              <a:t>3 tours a week in French and German</a:t>
            </a:r>
          </a:p>
          <a:p>
            <a:pPr eaLnBrk="1" hangingPunct="1"/>
            <a:endParaRPr lang="en-US" dirty="0" smtClean="0"/>
          </a:p>
        </p:txBody>
      </p:sp>
    </p:spTree>
    <p:extLst>
      <p:ext uri="{BB962C8B-B14F-4D97-AF65-F5344CB8AC3E}">
        <p14:creationId xmlns:p14="http://schemas.microsoft.com/office/powerpoint/2010/main" val="139047501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179512" y="476672"/>
            <a:ext cx="8637588" cy="5210175"/>
          </a:xfrm>
        </p:spPr>
        <p:txBody>
          <a:bodyPr/>
          <a:lstStyle/>
          <a:p>
            <a:r>
              <a:rPr lang="en-AU" sz="2000" dirty="0" smtClean="0"/>
              <a:t>When Tessitura was first introduced, the challenge was how to represent all this in the most efficient and user-friendly method. </a:t>
            </a:r>
          </a:p>
          <a:p>
            <a:r>
              <a:rPr lang="en-AU" sz="2000" dirty="0" smtClean="0"/>
              <a:t>Our first attempt was to create a new event for every tour, however this was unwieldy for the user due to the volume of tours operated on a daily basis and it became immediately apparent that this would use an enormous amount of server space. The other problem that was encountered was that the performance dropdown took in excess of one minute to load for each new transaction, and consequently the Product Catalogue had a massive amount of information to sift through.  </a:t>
            </a:r>
          </a:p>
          <a:p>
            <a:r>
              <a:rPr lang="en-AU" sz="2000" dirty="0" smtClean="0"/>
              <a:t>Given that the average time for each transaction to sell a tour is approximately 30 seconds this was unacceptably, not to mention frustratingly, slow. </a:t>
            </a:r>
          </a:p>
          <a:p>
            <a:r>
              <a:rPr lang="en-AU" sz="2000" dirty="0" smtClean="0"/>
              <a:t>With the configuration that was finally decided upon, only one item per tour type populated the Product Catalogue. This used up far less space on the server and kept the number of items seen for each day in the Product Catalogue down to a manageable number.</a:t>
            </a:r>
          </a:p>
          <a:p>
            <a:endParaRPr lang="en-AU" sz="2000" dirty="0"/>
          </a:p>
        </p:txBody>
      </p:sp>
    </p:spTree>
    <p:extLst>
      <p:ext uri="{BB962C8B-B14F-4D97-AF65-F5344CB8AC3E}">
        <p14:creationId xmlns:p14="http://schemas.microsoft.com/office/powerpoint/2010/main" val="741223261"/>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srcRect r="50041"/>
          <a:stretch>
            <a:fillRect/>
          </a:stretch>
        </p:blipFill>
        <p:spPr bwMode="auto">
          <a:xfrm>
            <a:off x="755576" y="548680"/>
            <a:ext cx="7488832" cy="5256584"/>
          </a:xfrm>
          <a:prstGeom prst="rect">
            <a:avLst/>
          </a:prstGeom>
          <a:noFill/>
          <a:ln w="9525">
            <a:noFill/>
            <a:miter lim="800000"/>
            <a:headEnd/>
            <a:tailEnd/>
          </a:ln>
        </p:spPr>
      </p:pic>
    </p:spTree>
    <p:extLst>
      <p:ext uri="{BB962C8B-B14F-4D97-AF65-F5344CB8AC3E}">
        <p14:creationId xmlns:p14="http://schemas.microsoft.com/office/powerpoint/2010/main" val="10063051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AU" dirty="0" smtClean="0"/>
              <a:t>Tessitura Set Up</a:t>
            </a:r>
            <a:endParaRPr lang="en-AU" dirty="0"/>
          </a:p>
        </p:txBody>
      </p:sp>
      <p:sp>
        <p:nvSpPr>
          <p:cNvPr id="4099" name="Rectangle 3"/>
          <p:cNvSpPr>
            <a:spLocks noGrp="1" noChangeArrowheads="1"/>
          </p:cNvSpPr>
          <p:nvPr>
            <p:ph type="body" idx="1"/>
          </p:nvPr>
        </p:nvSpPr>
        <p:spPr>
          <a:xfrm>
            <a:off x="251520" y="1196753"/>
            <a:ext cx="8637588" cy="576064"/>
          </a:xfrm>
          <a:noFill/>
        </p:spPr>
        <p:txBody>
          <a:bodyPr/>
          <a:lstStyle/>
          <a:p>
            <a:r>
              <a:rPr lang="en-AU" dirty="0" smtClean="0"/>
              <a:t>Each different type of tour has its own Seat Map – one event per day</a:t>
            </a:r>
            <a:endParaRPr lang="en-AU" dirty="0"/>
          </a:p>
        </p:txBody>
      </p:sp>
      <p:pic>
        <p:nvPicPr>
          <p:cNvPr id="4" name="Picture 3"/>
          <p:cNvPicPr/>
          <p:nvPr/>
        </p:nvPicPr>
        <p:blipFill>
          <a:blip r:embed="rId2" cstate="print"/>
          <a:srcRect r="50041"/>
          <a:stretch>
            <a:fillRect/>
          </a:stretch>
        </p:blipFill>
        <p:spPr bwMode="auto">
          <a:xfrm>
            <a:off x="1115616" y="1628800"/>
            <a:ext cx="6912768" cy="4464496"/>
          </a:xfrm>
          <a:prstGeom prst="rect">
            <a:avLst/>
          </a:prstGeom>
          <a:noFill/>
          <a:ln w="9525">
            <a:noFill/>
            <a:miter lim="800000"/>
            <a:headEnd/>
            <a:tailEnd/>
          </a:ln>
        </p:spPr>
      </p:pic>
    </p:spTree>
    <p:extLst>
      <p:ext uri="{BB962C8B-B14F-4D97-AF65-F5344CB8AC3E}">
        <p14:creationId xmlns:p14="http://schemas.microsoft.com/office/powerpoint/2010/main" val="6096931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5"/>
          <p:cNvSpPr>
            <a:spLocks noGrp="1" noChangeArrowheads="1"/>
          </p:cNvSpPr>
          <p:nvPr>
            <p:ph/>
          </p:nvPr>
        </p:nvSpPr>
        <p:spPr>
          <a:xfrm>
            <a:off x="323528" y="476672"/>
            <a:ext cx="8421688" cy="792088"/>
          </a:xfrm>
        </p:spPr>
        <p:txBody>
          <a:bodyPr/>
          <a:lstStyle/>
          <a:p>
            <a:pPr eaLnBrk="1" hangingPunct="1"/>
            <a:r>
              <a:rPr lang="en-AU" dirty="0" smtClean="0"/>
              <a:t>Each tour time is represented by a Zone, with a set number of seats available for each tour</a:t>
            </a:r>
            <a:endParaRPr lang="en-US" dirty="0" smtClean="0"/>
          </a:p>
        </p:txBody>
      </p:sp>
      <p:pic>
        <p:nvPicPr>
          <p:cNvPr id="4" name="Picture 3"/>
          <p:cNvPicPr/>
          <p:nvPr/>
        </p:nvPicPr>
        <p:blipFill>
          <a:blip r:embed="rId2" cstate="print"/>
          <a:srcRect r="49967"/>
          <a:stretch>
            <a:fillRect/>
          </a:stretch>
        </p:blipFill>
        <p:spPr bwMode="auto">
          <a:xfrm>
            <a:off x="1115616" y="1196752"/>
            <a:ext cx="6624736" cy="4824536"/>
          </a:xfrm>
          <a:prstGeom prst="rect">
            <a:avLst/>
          </a:prstGeom>
          <a:noFill/>
          <a:ln w="9525">
            <a:noFill/>
            <a:miter lim="800000"/>
            <a:headEnd/>
            <a:tailEnd/>
          </a:ln>
        </p:spPr>
      </p:pic>
    </p:spTree>
    <p:extLst>
      <p:ext uri="{BB962C8B-B14F-4D97-AF65-F5344CB8AC3E}">
        <p14:creationId xmlns:p14="http://schemas.microsoft.com/office/powerpoint/2010/main" val="25830852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179512" y="476672"/>
            <a:ext cx="8637588" cy="2090117"/>
          </a:xfrm>
        </p:spPr>
        <p:txBody>
          <a:bodyPr/>
          <a:lstStyle/>
          <a:p>
            <a:r>
              <a:rPr lang="en-AU" dirty="0" smtClean="0"/>
              <a:t>Tour times (Zones) are named in conjunction with the Zone Map so that the time of the tour is printed on the ticket issued. The ticket is formatted to suit Tourism needs with the tour time (zone) being the most prominent information.</a:t>
            </a:r>
          </a:p>
          <a:p>
            <a:endParaRPr lang="en-AU" dirty="0" smtClean="0"/>
          </a:p>
          <a:p>
            <a:r>
              <a:rPr lang="en-AU" dirty="0" smtClean="0"/>
              <a:t>We even have a little bit of space on the stub for advertising.</a:t>
            </a:r>
          </a:p>
          <a:p>
            <a:endParaRPr lang="en-AU" dirty="0" smtClean="0"/>
          </a:p>
          <a:p>
            <a:endParaRPr lang="en-AU" dirty="0" smtClean="0"/>
          </a:p>
          <a:p>
            <a:pPr>
              <a:buNone/>
            </a:pPr>
            <a:endParaRPr lang="en-AU" dirty="0"/>
          </a:p>
        </p:txBody>
      </p:sp>
      <p:pic>
        <p:nvPicPr>
          <p:cNvPr id="3" name="Picture 2"/>
          <p:cNvPicPr/>
          <p:nvPr/>
        </p:nvPicPr>
        <p:blipFill>
          <a:blip r:embed="rId2" cstate="print"/>
          <a:srcRect/>
          <a:stretch>
            <a:fillRect/>
          </a:stretch>
        </p:blipFill>
        <p:spPr bwMode="auto">
          <a:xfrm>
            <a:off x="899592" y="2996952"/>
            <a:ext cx="7056784" cy="2664296"/>
          </a:xfrm>
          <a:prstGeom prst="rect">
            <a:avLst/>
          </a:prstGeom>
          <a:noFill/>
          <a:ln w="9525">
            <a:noFill/>
            <a:miter lim="800000"/>
            <a:headEnd/>
            <a:tailEnd/>
          </a:ln>
        </p:spPr>
      </p:pic>
    </p:spTree>
    <p:extLst>
      <p:ext uri="{BB962C8B-B14F-4D97-AF65-F5344CB8AC3E}">
        <p14:creationId xmlns:p14="http://schemas.microsoft.com/office/powerpoint/2010/main" val="95185200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AU" dirty="0" smtClean="0"/>
              <a:t>Inventory Management</a:t>
            </a:r>
            <a:br>
              <a:rPr lang="en-AU" dirty="0" smtClean="0"/>
            </a:br>
            <a:endParaRPr lang="en-AU" dirty="0"/>
          </a:p>
        </p:txBody>
      </p:sp>
      <p:sp>
        <p:nvSpPr>
          <p:cNvPr id="4099" name="Rectangle 3"/>
          <p:cNvSpPr>
            <a:spLocks noGrp="1" noChangeArrowheads="1"/>
          </p:cNvSpPr>
          <p:nvPr>
            <p:ph type="body" idx="1"/>
          </p:nvPr>
        </p:nvSpPr>
        <p:spPr>
          <a:xfrm>
            <a:off x="251520" y="1196752"/>
            <a:ext cx="8637588" cy="5040560"/>
          </a:xfrm>
          <a:noFill/>
        </p:spPr>
        <p:txBody>
          <a:bodyPr/>
          <a:lstStyle/>
          <a:p>
            <a:r>
              <a:rPr lang="en-AU" dirty="0" smtClean="0"/>
              <a:t>Control of tour times available for sale is done with Hold Codes which are applied to each seat map and are reviewed as part of our Inventory Management process.</a:t>
            </a:r>
          </a:p>
          <a:p>
            <a:r>
              <a:rPr lang="en-AU" dirty="0" smtClean="0"/>
              <a:t>Tour times that are held on “Contingency” have a “C” Hold Code applied. These times can be opened as required for extra tours by Operations. </a:t>
            </a:r>
          </a:p>
          <a:p>
            <a:r>
              <a:rPr lang="en-AU" dirty="0" smtClean="0"/>
              <a:t>Tours are available for sale on our website. To ensure that we retain a portion of each scheduled tour for walk up customers, a W (Web Hold) code is applied. A “Web Release” Hold Map is applied daily to release the web hold codes. Operations supervisors check each morning to release or apply additional Hold Codes as required for daily tour operations. Tours Desk staff can clearly see which tours are open for sale.</a:t>
            </a:r>
          </a:p>
          <a:p>
            <a:r>
              <a:rPr lang="en-AU" dirty="0" smtClean="0"/>
              <a:t>Inventory management is monitored throughout the day by Operations and tours are added or closed as business demand requires.</a:t>
            </a:r>
          </a:p>
          <a:p>
            <a:endParaRPr lang="en-AU" dirty="0"/>
          </a:p>
        </p:txBody>
      </p:sp>
    </p:spTree>
    <p:extLst>
      <p:ext uri="{BB962C8B-B14F-4D97-AF65-F5344CB8AC3E}">
        <p14:creationId xmlns:p14="http://schemas.microsoft.com/office/powerpoint/2010/main" val="4093814539"/>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cstate="print"/>
          <a:srcRect r="49888"/>
          <a:stretch>
            <a:fillRect/>
          </a:stretch>
        </p:blipFill>
        <p:spPr bwMode="auto">
          <a:xfrm>
            <a:off x="1043608" y="548680"/>
            <a:ext cx="6984776" cy="5112568"/>
          </a:xfrm>
          <a:prstGeom prst="rect">
            <a:avLst/>
          </a:prstGeom>
          <a:noFill/>
          <a:ln w="9525">
            <a:noFill/>
            <a:miter lim="800000"/>
            <a:headEnd/>
            <a:tailEnd/>
          </a:ln>
        </p:spPr>
      </p:pic>
    </p:spTree>
    <p:extLst>
      <p:ext uri="{BB962C8B-B14F-4D97-AF65-F5344CB8AC3E}">
        <p14:creationId xmlns:p14="http://schemas.microsoft.com/office/powerpoint/2010/main" val="8267285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107950" y="258763"/>
            <a:ext cx="8637588" cy="2018109"/>
          </a:xfrm>
        </p:spPr>
        <p:txBody>
          <a:bodyPr/>
          <a:lstStyle/>
          <a:p>
            <a:r>
              <a:rPr lang="en-AU" dirty="0" smtClean="0"/>
              <a:t>Information on the tours sold is also utilised by our Tour Guides and our AV Support person. Headset equipment is prepared for each tour and staff need to know how many to have ready for each group. This information is also provided to the tour guide, who counts the number of customers on their tour before departing. We apply another hold code (F) to signify that the tour has been closed for sale.</a:t>
            </a:r>
            <a:endParaRPr lang="en-AU" dirty="0"/>
          </a:p>
        </p:txBody>
      </p:sp>
      <p:pic>
        <p:nvPicPr>
          <p:cNvPr id="3" name="Picture 2"/>
          <p:cNvPicPr/>
          <p:nvPr/>
        </p:nvPicPr>
        <p:blipFill>
          <a:blip r:embed="rId2" cstate="print"/>
          <a:srcRect r="49967"/>
          <a:stretch>
            <a:fillRect/>
          </a:stretch>
        </p:blipFill>
        <p:spPr bwMode="auto">
          <a:xfrm>
            <a:off x="1475656" y="2132856"/>
            <a:ext cx="5976664" cy="3888432"/>
          </a:xfrm>
          <a:prstGeom prst="rect">
            <a:avLst/>
          </a:prstGeom>
          <a:noFill/>
          <a:ln w="9525">
            <a:noFill/>
            <a:miter lim="800000"/>
            <a:headEnd/>
            <a:tailEnd/>
          </a:ln>
        </p:spPr>
      </p:pic>
    </p:spTree>
    <p:extLst>
      <p:ext uri="{BB962C8B-B14F-4D97-AF65-F5344CB8AC3E}">
        <p14:creationId xmlns:p14="http://schemas.microsoft.com/office/powerpoint/2010/main" val="1856357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179512" y="692696"/>
            <a:ext cx="8637588" cy="4250357"/>
          </a:xfrm>
        </p:spPr>
        <p:txBody>
          <a:bodyPr/>
          <a:lstStyle/>
          <a:p>
            <a:r>
              <a:rPr lang="en-AU" dirty="0" smtClean="0"/>
              <a:t>Planning ahead to determine best use of our tour guide staff and availability of access to each of our theatres is monitored in conjunction with planned performances, rehearsals and events. </a:t>
            </a:r>
          </a:p>
          <a:p>
            <a:r>
              <a:rPr lang="en-AU" dirty="0" smtClean="0"/>
              <a:t>Where we encounter a period of time where both our main theatres – the Concert Hall and the Opera Theatre – are unavailable, Hold Codes are applied (H) to represent that there are no Main Theatre available. This restricts sales from being made online and is also used by Reservations who look after Agent Group Sales.</a:t>
            </a:r>
          </a:p>
          <a:p>
            <a:r>
              <a:rPr lang="en-AU" dirty="0" smtClean="0"/>
              <a:t> Tours may still be booked by our Reservations Team however this hold code allows us to inform companies that their tour will not see the larger theatres, and a decision can be made by the tour company on whether they still wish to book for that time. </a:t>
            </a:r>
            <a:endParaRPr lang="en-AU" dirty="0"/>
          </a:p>
        </p:txBody>
      </p:sp>
    </p:spTree>
    <p:extLst>
      <p:ext uri="{BB962C8B-B14F-4D97-AF65-F5344CB8AC3E}">
        <p14:creationId xmlns:p14="http://schemas.microsoft.com/office/powerpoint/2010/main" val="2021995219"/>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p:nvPr/>
        </p:nvPicPr>
        <p:blipFill>
          <a:blip r:embed="rId2" cstate="print"/>
          <a:srcRect r="50041"/>
          <a:stretch>
            <a:fillRect/>
          </a:stretch>
        </p:blipFill>
        <p:spPr bwMode="auto">
          <a:xfrm>
            <a:off x="1115616" y="476672"/>
            <a:ext cx="6840760" cy="5400600"/>
          </a:xfrm>
          <a:prstGeom prst="rect">
            <a:avLst/>
          </a:prstGeom>
          <a:noFill/>
          <a:ln w="9525">
            <a:noFill/>
            <a:miter lim="800000"/>
            <a:headEnd/>
            <a:tailEnd/>
          </a:ln>
        </p:spPr>
      </p:pic>
    </p:spTree>
    <p:extLst>
      <p:ext uri="{BB962C8B-B14F-4D97-AF65-F5344CB8AC3E}">
        <p14:creationId xmlns:p14="http://schemas.microsoft.com/office/powerpoint/2010/main" val="66403874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107950" y="620688"/>
            <a:ext cx="8637588" cy="4968552"/>
          </a:xfrm>
        </p:spPr>
        <p:txBody>
          <a:bodyPr/>
          <a:lstStyle/>
          <a:p>
            <a:r>
              <a:rPr lang="en-AU" dirty="0" smtClean="0"/>
              <a:t>Part of inventory management also encompasses rostering to tour guides. There is a set schedule for public tours, Asian Language tours, French and German tours that are run daily. These are easily rostered as there are few changes. </a:t>
            </a:r>
          </a:p>
          <a:p>
            <a:r>
              <a:rPr lang="en-AU" dirty="0" smtClean="0"/>
              <a:t>Group Bookings are ad-hoc and the number of guides required on any given day varies. The shift start times and length of shifts are dependant on the tour times booked. A single guide taking a one hour group tour requires a 30 minute turn-around to prepare for the next group. Each guide can take three groups over a 4 ½ hour shift, with groups booked at 90 minute intervals. The Reservations Team uses this pattern to enter bookings for group tours. </a:t>
            </a:r>
          </a:p>
          <a:p>
            <a:r>
              <a:rPr lang="en-AU" dirty="0" smtClean="0"/>
              <a:t>Hold codes are applied at the time the roster is finalised (usually two weeks out) to indicate to the Reservations Team which Group Booking tour times have been closed where there is no guide rostered, and which are still available to be booked.</a:t>
            </a:r>
          </a:p>
          <a:p>
            <a:pPr>
              <a:buNone/>
            </a:pPr>
            <a:r>
              <a:rPr lang="en-AU" dirty="0" smtClean="0"/>
              <a:t> </a:t>
            </a:r>
          </a:p>
          <a:p>
            <a:endParaRPr lang="en-AU" dirty="0" smtClean="0"/>
          </a:p>
          <a:p>
            <a:endParaRPr lang="en-AU" dirty="0"/>
          </a:p>
        </p:txBody>
      </p:sp>
    </p:spTree>
    <p:extLst>
      <p:ext uri="{BB962C8B-B14F-4D97-AF65-F5344CB8AC3E}">
        <p14:creationId xmlns:p14="http://schemas.microsoft.com/office/powerpoint/2010/main" val="1960892918"/>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p:nvPr>
        </p:nvSpPr>
        <p:spPr>
          <a:xfrm>
            <a:off x="107950" y="258763"/>
            <a:ext cx="8637588" cy="1946101"/>
          </a:xfrm>
        </p:spPr>
        <p:txBody>
          <a:bodyPr/>
          <a:lstStyle/>
          <a:p>
            <a:r>
              <a:rPr lang="en-AU" dirty="0" smtClean="0"/>
              <a:t>Rigid control of inventory allows us to operate efficiently and control labour costs, ensuring that we utilise our guides for the optimum number of tours each shift. Using the booking pattern as a template, Operations are able to determine, at roster time, how many guides are required each day to service the number of group bookings in the system.</a:t>
            </a:r>
            <a:endParaRPr lang="en-AU" dirty="0"/>
          </a:p>
        </p:txBody>
      </p:sp>
      <p:pic>
        <p:nvPicPr>
          <p:cNvPr id="3" name="Picture 2"/>
          <p:cNvPicPr/>
          <p:nvPr/>
        </p:nvPicPr>
        <p:blipFill>
          <a:blip r:embed="rId2" cstate="print"/>
          <a:srcRect r="50500"/>
          <a:stretch>
            <a:fillRect/>
          </a:stretch>
        </p:blipFill>
        <p:spPr bwMode="auto">
          <a:xfrm>
            <a:off x="1331640" y="2132856"/>
            <a:ext cx="5472608" cy="3888432"/>
          </a:xfrm>
          <a:prstGeom prst="rect">
            <a:avLst/>
          </a:prstGeom>
          <a:noFill/>
          <a:ln w="9525">
            <a:noFill/>
            <a:miter lim="800000"/>
            <a:headEnd/>
            <a:tailEnd/>
          </a:ln>
        </p:spPr>
      </p:pic>
    </p:spTree>
    <p:extLst>
      <p:ext uri="{BB962C8B-B14F-4D97-AF65-F5344CB8AC3E}">
        <p14:creationId xmlns:p14="http://schemas.microsoft.com/office/powerpoint/2010/main" val="216443336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en-AU" dirty="0" smtClean="0"/>
              <a:t>Looking to the Future</a:t>
            </a:r>
            <a:br>
              <a:rPr lang="en-AU" dirty="0" smtClean="0"/>
            </a:br>
            <a:endParaRPr lang="en-AU" dirty="0"/>
          </a:p>
        </p:txBody>
      </p:sp>
      <p:sp>
        <p:nvSpPr>
          <p:cNvPr id="4099" name="Rectangle 3"/>
          <p:cNvSpPr>
            <a:spLocks noGrp="1" noChangeArrowheads="1"/>
          </p:cNvSpPr>
          <p:nvPr>
            <p:ph type="body" idx="1"/>
          </p:nvPr>
        </p:nvSpPr>
        <p:spPr>
          <a:noFill/>
        </p:spPr>
        <p:txBody>
          <a:bodyPr/>
          <a:lstStyle/>
          <a:p>
            <a:r>
              <a:rPr lang="en-AU" dirty="0" smtClean="0"/>
              <a:t>We are currently working on a number of projects which will make business processes more efficient, save on resources and satisfy our customers’ needs in an increasingly technological environment.  </a:t>
            </a:r>
          </a:p>
          <a:p>
            <a:r>
              <a:rPr lang="en-AU" dirty="0" smtClean="0"/>
              <a:t>These measures include streamlining the way we send confirmations and invoices to customers by use of emailed confirmations and invoices, and allowing industry agents the ability to make their own group bookings online through a dedicated portal that will give them access to their own specific price types.</a:t>
            </a:r>
          </a:p>
          <a:p>
            <a:endParaRPr lang="en-AU" dirty="0"/>
          </a:p>
        </p:txBody>
      </p:sp>
    </p:spTree>
    <p:extLst>
      <p:ext uri="{BB962C8B-B14F-4D97-AF65-F5344CB8AC3E}">
        <p14:creationId xmlns:p14="http://schemas.microsoft.com/office/powerpoint/2010/main" val="147681771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AU" sz="4000" dirty="0" smtClean="0"/>
              <a:t>Kim Jacobs</a:t>
            </a:r>
            <a:endParaRPr lang="en-AU" sz="4000" dirty="0"/>
          </a:p>
        </p:txBody>
      </p:sp>
      <p:sp>
        <p:nvSpPr>
          <p:cNvPr id="3" name="Subtitle 2"/>
          <p:cNvSpPr>
            <a:spLocks noGrp="1"/>
          </p:cNvSpPr>
          <p:nvPr>
            <p:ph type="subTitle" idx="1"/>
          </p:nvPr>
        </p:nvSpPr>
        <p:spPr/>
        <p:txBody>
          <a:bodyPr>
            <a:normAutofit fontScale="47500" lnSpcReduction="20000"/>
          </a:bodyPr>
          <a:lstStyle/>
          <a:p>
            <a:r>
              <a:rPr lang="en-AU" dirty="0" smtClean="0"/>
              <a:t>KJacobs@sydneyoperahouse.com</a:t>
            </a:r>
            <a:r>
              <a:rPr lang="en-AU" dirty="0"/>
              <a:t/>
            </a:r>
            <a:br>
              <a:rPr lang="en-AU" dirty="0"/>
            </a:br>
            <a:r>
              <a:rPr lang="en-AU" i="1" dirty="0"/>
              <a:t>Tourism Reservations Supervisor</a:t>
            </a:r>
            <a:endParaRPr lang="en-AU" dirty="0"/>
          </a:p>
          <a:p>
            <a:r>
              <a:rPr lang="en-AU" dirty="0"/>
              <a:t>T +61 (0)2 9250 7915  F +61 (0)2 9250 7096  M +61 (0)413 498 310</a:t>
            </a:r>
          </a:p>
          <a:p>
            <a:r>
              <a:rPr lang="en-AU" dirty="0"/>
              <a:t> </a:t>
            </a:r>
          </a:p>
          <a:p>
            <a:r>
              <a:rPr lang="en-AU" i="1" dirty="0"/>
              <a:t>Tourism Reservations - for all Bookings</a:t>
            </a:r>
            <a:endParaRPr lang="en-AU" dirty="0"/>
          </a:p>
          <a:p>
            <a:r>
              <a:rPr lang="en-AU" u="sng" dirty="0">
                <a:hlinkClick r:id="rId2"/>
              </a:rPr>
              <a:t>Tourism@sydneyoperahouse.com</a:t>
            </a:r>
            <a:endParaRPr lang="en-AU" dirty="0"/>
          </a:p>
          <a:p>
            <a:r>
              <a:rPr lang="en-AU" dirty="0"/>
              <a:t>T +61 (0)2 9250 7250  F +61 (0)2 9250 7096  </a:t>
            </a:r>
          </a:p>
          <a:p>
            <a:endParaRPr lang="en-AU" dirty="0"/>
          </a:p>
        </p:txBody>
      </p:sp>
    </p:spTree>
    <p:extLst>
      <p:ext uri="{BB962C8B-B14F-4D97-AF65-F5344CB8AC3E}">
        <p14:creationId xmlns:p14="http://schemas.microsoft.com/office/powerpoint/2010/main" val="33066187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708920"/>
            <a:ext cx="8229600" cy="1143000"/>
          </a:xfrm>
        </p:spPr>
        <p:txBody>
          <a:bodyPr>
            <a:noAutofit/>
          </a:bodyPr>
          <a:lstStyle/>
          <a:p>
            <a:r>
              <a:rPr lang="en-AU" sz="8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howcard Gothic" pitchFamily="82" charset="0"/>
              </a:rPr>
              <a:t>Q &amp; A</a:t>
            </a:r>
            <a:endParaRPr lang="en-AU" sz="8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Showcard Gothic" pitchFamily="82" charset="0"/>
            </a:endParaRPr>
          </a:p>
        </p:txBody>
      </p:sp>
    </p:spTree>
    <p:extLst>
      <p:ext uri="{BB962C8B-B14F-4D97-AF65-F5344CB8AC3E}">
        <p14:creationId xmlns:p14="http://schemas.microsoft.com/office/powerpoint/2010/main" val="136617653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3" name="TextBox 2"/>
          <p:cNvSpPr txBox="1"/>
          <p:nvPr/>
        </p:nvSpPr>
        <p:spPr>
          <a:xfrm>
            <a:off x="179511" y="404664"/>
            <a:ext cx="8712969" cy="6432530"/>
          </a:xfrm>
          <a:prstGeom prst="rect">
            <a:avLst/>
          </a:prstGeom>
          <a:solidFill>
            <a:schemeClr val="accent6"/>
          </a:solidFill>
        </p:spPr>
        <p:txBody>
          <a:bodyPr wrap="square" rtlCol="0">
            <a:spAutoFit/>
          </a:bodyPr>
          <a:lstStyle/>
          <a:p>
            <a:pPr algn="ctr"/>
            <a:r>
              <a:rPr lang="en-AU" sz="2000" b="1" dirty="0">
                <a:solidFill>
                  <a:srgbClr val="F79646">
                    <a:lumMod val="75000"/>
                  </a:srgbClr>
                </a:solidFill>
                <a:effectLst>
                  <a:outerShdw blurRad="50800" dist="76200" dir="16200000" rotWithShape="0">
                    <a:prstClr val="black">
                      <a:alpha val="49000"/>
                    </a:prstClr>
                  </a:outerShdw>
                </a:effectLst>
                <a:latin typeface="Showcard Gothic" pitchFamily="82" charset="0"/>
              </a:rPr>
              <a:t>AUSTRALIA &amp; NEW ZEALAND TESSITURA REGIONAL USERS CONFERENCE</a:t>
            </a:r>
            <a:endParaRPr lang="en-AU" sz="2000" dirty="0">
              <a:solidFill>
                <a:prstClr val="black"/>
              </a:solidFill>
              <a:latin typeface="Showcard Gothic" pitchFamily="82" charset="0"/>
            </a:endParaRPr>
          </a:p>
          <a:p>
            <a:pPr algn="ctr"/>
            <a:endParaRPr lang="en-AU" sz="2400" dirty="0">
              <a:solidFill>
                <a:prstClr val="black"/>
              </a:solidFill>
              <a:latin typeface="Showcard Gothic" pitchFamily="82" charset="0"/>
            </a:endParaRPr>
          </a:p>
          <a:p>
            <a:pPr algn="ctr"/>
            <a:r>
              <a:rPr lang="en-AU" sz="4800" dirty="0">
                <a:solidFill>
                  <a:prstClr val="black"/>
                </a:solidFill>
                <a:latin typeface="Showcard Gothic" pitchFamily="82" charset="0"/>
              </a:rPr>
              <a:t>MONDAY 21 FEBRUARY  </a:t>
            </a:r>
            <a:r>
              <a:rPr lang="en-AU" sz="4800" b="1"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WHAT’S NEXT</a:t>
            </a:r>
          </a:p>
          <a:p>
            <a:pPr algn="ctr"/>
            <a:endParaRPr lang="en-AU" sz="1600" dirty="0">
              <a:solidFill>
                <a:prstClr val="black"/>
              </a:solidFill>
              <a:latin typeface="Showcard Gothic" pitchFamily="82" charset="0"/>
            </a:endParaRPr>
          </a:p>
          <a:p>
            <a:pPr algn="ctr"/>
            <a:r>
              <a:rPr lang="en-AU" sz="4800" dirty="0">
                <a:solidFill>
                  <a:prstClr val="black"/>
                </a:solidFill>
                <a:latin typeface="Showcard Gothic" pitchFamily="82" charset="0"/>
              </a:rPr>
              <a:t>AFTERNOON TEA</a:t>
            </a:r>
          </a:p>
          <a:p>
            <a:pPr algn="ctr"/>
            <a:r>
              <a:rPr lang="en-AU" sz="4800" b="1"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MRC SALON 3.30PM-4.00PM</a:t>
            </a:r>
          </a:p>
          <a:p>
            <a:pPr algn="ctr"/>
            <a:endParaRPr lang="en-AU" sz="1600" b="1"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endParaRPr>
          </a:p>
          <a:p>
            <a:pPr algn="ctr"/>
            <a:r>
              <a:rPr lang="en-AU" sz="4800" dirty="0">
                <a:solidFill>
                  <a:prstClr val="black"/>
                </a:solidFill>
                <a:latin typeface="Showcard Gothic" pitchFamily="82" charset="0"/>
              </a:rPr>
              <a:t>SOCIAL MEDIA </a:t>
            </a:r>
          </a:p>
          <a:p>
            <a:pPr algn="ctr"/>
            <a:r>
              <a:rPr lang="en-AU" sz="4800" b="1" spc="-150"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(GENERAL SESSION)</a:t>
            </a:r>
          </a:p>
          <a:p>
            <a:pPr algn="ctr"/>
            <a:r>
              <a:rPr lang="en-AU" sz="4800" b="1" dirty="0">
                <a:ln w="18000">
                  <a:solidFill>
                    <a:srgbClr val="F79646"/>
                  </a:solidFill>
                  <a:prstDash val="solid"/>
                  <a:miter lim="800000"/>
                </a:ln>
                <a:solidFill>
                  <a:prstClr val="white"/>
                </a:solidFill>
                <a:effectLst>
                  <a:outerShdw blurRad="25500" dist="23000" dir="7020000" algn="tl">
                    <a:srgbClr val="000000">
                      <a:alpha val="50000"/>
                    </a:srgbClr>
                  </a:outerShdw>
                </a:effectLst>
                <a:latin typeface="Showcard Gothic" pitchFamily="82" charset="0"/>
              </a:rPr>
              <a:t>LAWLER 4.00PM – 5.PM</a:t>
            </a:r>
          </a:p>
        </p:txBody>
      </p:sp>
    </p:spTree>
    <p:extLst>
      <p:ext uri="{BB962C8B-B14F-4D97-AF65-F5344CB8AC3E}">
        <p14:creationId xmlns:p14="http://schemas.microsoft.com/office/powerpoint/2010/main" val="3701376334"/>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aster_SOH_blue">
  <a:themeElements>
    <a:clrScheme name="Master_SOH_blue 1">
      <a:dk1>
        <a:srgbClr val="0098C3"/>
      </a:dk1>
      <a:lt1>
        <a:srgbClr val="FFFFFF"/>
      </a:lt1>
      <a:dk2>
        <a:srgbClr val="0098C3"/>
      </a:dk2>
      <a:lt2>
        <a:srgbClr val="808080"/>
      </a:lt2>
      <a:accent1>
        <a:srgbClr val="0098C3"/>
      </a:accent1>
      <a:accent2>
        <a:srgbClr val="C60C30"/>
      </a:accent2>
      <a:accent3>
        <a:srgbClr val="FFFFFF"/>
      </a:accent3>
      <a:accent4>
        <a:srgbClr val="0081A6"/>
      </a:accent4>
      <a:accent5>
        <a:srgbClr val="AACADE"/>
      </a:accent5>
      <a:accent6>
        <a:srgbClr val="B30A2A"/>
      </a:accent6>
      <a:hlink>
        <a:srgbClr val="D539AF"/>
      </a:hlink>
      <a:folHlink>
        <a:srgbClr val="F6A108"/>
      </a:folHlink>
    </a:clrScheme>
    <a:fontScheme name="Master_SOH_blu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aster_SOH_blue 1">
        <a:dk1>
          <a:srgbClr val="0098C3"/>
        </a:dk1>
        <a:lt1>
          <a:srgbClr val="FFFFFF"/>
        </a:lt1>
        <a:dk2>
          <a:srgbClr val="0098C3"/>
        </a:dk2>
        <a:lt2>
          <a:srgbClr val="808080"/>
        </a:lt2>
        <a:accent1>
          <a:srgbClr val="0098C3"/>
        </a:accent1>
        <a:accent2>
          <a:srgbClr val="C60C30"/>
        </a:accent2>
        <a:accent3>
          <a:srgbClr val="FFFFFF"/>
        </a:accent3>
        <a:accent4>
          <a:srgbClr val="0081A6"/>
        </a:accent4>
        <a:accent5>
          <a:srgbClr val="AACADE"/>
        </a:accent5>
        <a:accent6>
          <a:srgbClr val="B30A2A"/>
        </a:accent6>
        <a:hlink>
          <a:srgbClr val="D539AF"/>
        </a:hlink>
        <a:folHlink>
          <a:srgbClr val="F6A108"/>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1168</Words>
  <Application>Microsoft Office PowerPoint</Application>
  <PresentationFormat>On-screen Show (4:3)</PresentationFormat>
  <Paragraphs>165</Paragraphs>
  <Slides>37</Slides>
  <Notes>18</Notes>
  <HiddenSlides>0</HiddenSlides>
  <MMClips>0</MMClips>
  <ScaleCrop>false</ScaleCrop>
  <HeadingPairs>
    <vt:vector size="4" baseType="variant">
      <vt:variant>
        <vt:lpstr>Theme</vt:lpstr>
      </vt:variant>
      <vt:variant>
        <vt:i4>3</vt:i4>
      </vt:variant>
      <vt:variant>
        <vt:lpstr>Slide Titles</vt:lpstr>
      </vt:variant>
      <vt:variant>
        <vt:i4>37</vt:i4>
      </vt:variant>
    </vt:vector>
  </HeadingPairs>
  <TitlesOfParts>
    <vt:vector size="40" baseType="lpstr">
      <vt:lpstr>1_Office Theme</vt:lpstr>
      <vt:lpstr>Master_SOH_blue</vt:lpstr>
      <vt:lpstr>Office Theme</vt:lpstr>
      <vt:lpstr>PowerPoint Presentation</vt:lpstr>
      <vt:lpstr>Working Harmoniously  </vt:lpstr>
      <vt:lpstr>Introduction </vt:lpstr>
      <vt:lpstr>events</vt:lpstr>
      <vt:lpstr>events</vt:lpstr>
      <vt:lpstr>events</vt:lpstr>
      <vt:lpstr>events</vt:lpstr>
      <vt:lpstr>events</vt:lpstr>
      <vt:lpstr>charity requests</vt:lpstr>
      <vt:lpstr>charity requests</vt:lpstr>
      <vt:lpstr>charity requests</vt:lpstr>
      <vt:lpstr>charity requests</vt:lpstr>
      <vt:lpstr>holds</vt:lpstr>
      <vt:lpstr>holds</vt:lpstr>
      <vt:lpstr>holds</vt:lpstr>
      <vt:lpstr>holds</vt:lpstr>
      <vt:lpstr>thank you... any questions?</vt:lpstr>
      <vt:lpstr>ANZTRUC 2011  Sydney Opera House Tourism  Managing Tours with timed entry in Tessitura   </vt:lpstr>
      <vt:lpstr>Introduction</vt:lpstr>
      <vt:lpstr>PowerPoint Presentation</vt:lpstr>
      <vt:lpstr>PowerPoint Presentation</vt:lpstr>
      <vt:lpstr>PowerPoint Presentation</vt:lpstr>
      <vt:lpstr>PowerPoint Presentation</vt:lpstr>
      <vt:lpstr>Tessitura Set Up</vt:lpstr>
      <vt:lpstr>PowerPoint Presentation</vt:lpstr>
      <vt:lpstr>PowerPoint Presentation</vt:lpstr>
      <vt:lpstr>Inventory Management </vt:lpstr>
      <vt:lpstr>PowerPoint Presentation</vt:lpstr>
      <vt:lpstr>PowerPoint Presentation</vt:lpstr>
      <vt:lpstr>PowerPoint Presentation</vt:lpstr>
      <vt:lpstr>PowerPoint Presentation</vt:lpstr>
      <vt:lpstr>PowerPoint Presentation</vt:lpstr>
      <vt:lpstr>PowerPoint Presentation</vt:lpstr>
      <vt:lpstr>Looking to the Future </vt:lpstr>
      <vt:lpstr>Kim Jacobs</vt:lpstr>
      <vt:lpstr>Q &amp; A</vt:lpstr>
      <vt:lpstr>PowerPoint Presentation</vt:lpstr>
    </vt:vector>
  </TitlesOfParts>
  <Company>Melbourne Theatre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Tracey Webster</dc:creator>
  <cp:lastModifiedBy>Tracey Webster</cp:lastModifiedBy>
  <cp:revision>3</cp:revision>
  <dcterms:created xsi:type="dcterms:W3CDTF">2011-03-11T04:31:10Z</dcterms:created>
  <dcterms:modified xsi:type="dcterms:W3CDTF">2011-03-29T23:04:04Z</dcterms:modified>
</cp:coreProperties>
</file>