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58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1DEBD1-9917-45BC-A7D1-867EC993FDF5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8543E-94E6-4ECC-B838-72526D41CA0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6566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4593965-D3A1-4DEF-A10B-7F690CA47CFF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231A7E4-E9AA-4CFA-B9C5-5178A765BD1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231A7E4-E9AA-4CFA-B9C5-5178A765BD1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231A7E4-E9AA-4CFA-B9C5-5178A765BD1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231A7E4-E9AA-4CFA-B9C5-5178A765BD1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231A7E4-E9AA-4CFA-B9C5-5178A765BD1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231A7E4-E9AA-4CFA-B9C5-5178A765BD1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8707E25-5ED1-4E0C-842A-DD388C4B4437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E2C4312-22B9-49AF-9E88-704A81BDB05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96322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9323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0065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3481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96530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7697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8175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221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526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7390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09510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304800"/>
            <a:ext cx="9144000" cy="579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739411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640443"/>
      </p:ext>
    </p:extLst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8F6136B-9C45-4C96-B5A1-B4A1D7712D0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3/11/2011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4668C3D-5A91-4685-815D-E4798AD56C49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972531"/>
      </p:ext>
    </p:extLst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05958"/>
      </p:ext>
    </p:extLst>
  </p:cSld>
  <p:clrMapOvr>
    <a:masterClrMapping/>
  </p:clrMapOvr>
  <p:transition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B2F317D-A667-41A0-BC1C-4B7B9C32D720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3/11/2011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22CB55C-2DA2-4093-B93C-8F57A9298606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419319"/>
      </p:ext>
    </p:extLst>
  </p:cSld>
  <p:clrMapOvr>
    <a:masterClrMapping/>
  </p:clrMapOvr>
  <p:transition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F509F57-66CB-4473-AC5D-116C2A0079FD}" type="datetimeFigureOut">
              <a:rPr lang="en-US">
                <a:solidFill>
                  <a:prstClr val="black"/>
                </a:solidFill>
              </a:rPr>
              <a:pPr>
                <a:defRPr/>
              </a:pPr>
              <a:t>3/11/2011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AFFEFA1-E3FB-42A0-A850-8E2A5AA1A140}" type="slidenum">
              <a:rPr 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2726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033D3-511B-423E-A7A8-C3EBA4802D4A}" type="datetimeFigureOut">
              <a:rPr lang="en-AU" smtClean="0"/>
              <a:t>11/03/2011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E34EF-362C-4AF3-B260-F2BA7421857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19813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900" dirty="0">
                <a:solidFill>
                  <a:prstClr val="white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  <p:pic>
        <p:nvPicPr>
          <p:cNvPr id="8" name="Picture 7" descr="Tess_whiteTextLogo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0664" y="6364224"/>
            <a:ext cx="987552" cy="393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20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452431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MONDAY 21 FEBRUARY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#3 </a:t>
            </a:r>
          </a:p>
          <a:p>
            <a:pPr algn="ctr"/>
            <a:endParaRPr lang="en-AU" sz="28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NEXT GEN BREAKOUT #2</a:t>
            </a: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PRESENTER: 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ANDREW RECINOS 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(Tessitura)</a:t>
            </a:r>
            <a:endParaRPr lang="en-AU" sz="48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94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1470025"/>
          </a:xfrm>
        </p:spPr>
        <p:txBody>
          <a:bodyPr/>
          <a:lstStyle/>
          <a:p>
            <a:r>
              <a:rPr lang="en-US" b="1" dirty="0" smtClean="0"/>
              <a:t>Tessitura Next Generation</a:t>
            </a:r>
            <a:br>
              <a:rPr lang="en-US" b="1" dirty="0" smtClean="0"/>
            </a:br>
            <a:r>
              <a:rPr lang="en-US" b="1" dirty="0" smtClean="0"/>
              <a:t>Technical Session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1600200"/>
            <a:ext cx="6400800" cy="7620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Monday, 21 February, 2011</a:t>
            </a:r>
            <a:endParaRPr lang="en-US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10" descr="Andr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876300" y="2705100"/>
            <a:ext cx="2743200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Ron.jpg"/>
          <p:cNvPicPr>
            <a:picLocks noChangeAspect="1"/>
          </p:cNvPicPr>
          <p:nvPr/>
        </p:nvPicPr>
        <p:blipFill>
          <a:blip r:embed="rId4" cstate="print"/>
          <a:srcRect l="25000" t="10256" r="5769" b="17949"/>
          <a:stretch>
            <a:fillRect/>
          </a:stretch>
        </p:blipFill>
        <p:spPr>
          <a:xfrm rot="16200000">
            <a:off x="6019800" y="2590800"/>
            <a:ext cx="27432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990600" y="5105400"/>
            <a:ext cx="2590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7F7F7F"/>
                </a:solidFill>
              </a:rPr>
              <a:t>Andrew </a:t>
            </a:r>
            <a:r>
              <a:rPr lang="en-US" sz="2800" dirty="0">
                <a:solidFill>
                  <a:srgbClr val="7F7F7F"/>
                </a:solidFill>
              </a:rPr>
              <a:t>Recinos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7F7F7F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6172200" y="5105400"/>
            <a:ext cx="2590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7F7F7F"/>
                </a:solidFill>
              </a:rPr>
              <a:t>Ron Wilson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7F7F7F"/>
                </a:solidFill>
              </a:rPr>
              <a:t>(via Phone)</a:t>
            </a:r>
            <a:endParaRPr lang="en-US" sz="24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08825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54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endParaRPr lang="en-US" sz="54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Agenda</a:t>
            </a:r>
            <a:endParaRPr lang="en-US" sz="4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26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Agenda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2400" dirty="0" smtClean="0"/>
              <a:t>Review of Product Development work to date</a:t>
            </a:r>
          </a:p>
          <a:p>
            <a:r>
              <a:rPr lang="en-US" sz="2400" dirty="0" smtClean="0"/>
              <a:t>Version 11 Upgrade Technical Considerations</a:t>
            </a:r>
          </a:p>
          <a:p>
            <a:r>
              <a:rPr lang="en-US" sz="2400" dirty="0" smtClean="0"/>
              <a:t>Version 11 Data Model Changes</a:t>
            </a:r>
          </a:p>
          <a:p>
            <a:r>
              <a:rPr lang="en-US" sz="2400" dirty="0" smtClean="0"/>
              <a:t>Q&amp;A</a:t>
            </a:r>
          </a:p>
          <a:p>
            <a:endParaRPr lang="en-US" sz="3600" dirty="0" smtClean="0"/>
          </a:p>
          <a:p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63646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54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Development Review</a:t>
            </a:r>
          </a:p>
          <a:p>
            <a:pPr algn="ctr" eaLnBrk="1" hangingPunct="1">
              <a:buFont typeface="Arial" charset="0"/>
              <a:buNone/>
            </a:pPr>
            <a:r>
              <a:rPr lang="en-US" sz="4000" dirty="0" smtClean="0">
                <a:solidFill>
                  <a:schemeClr val="bg1"/>
                </a:solidFill>
              </a:rPr>
              <a:t>(Sept 2010 – Feb 2011)</a:t>
            </a:r>
          </a:p>
        </p:txBody>
      </p:sp>
    </p:spTree>
    <p:extLst>
      <p:ext uri="{BB962C8B-B14F-4D97-AF65-F5344CB8AC3E}">
        <p14:creationId xmlns:p14="http://schemas.microsoft.com/office/powerpoint/2010/main" val="309549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The Team - </a:t>
            </a:r>
            <a:r>
              <a:rPr lang="en-US" dirty="0" err="1" smtClean="0"/>
              <a:t>Shimoga</a:t>
            </a:r>
            <a:endParaRPr lang="en-US" dirty="0"/>
          </a:p>
        </p:txBody>
      </p:sp>
      <p:pic>
        <p:nvPicPr>
          <p:cNvPr id="4" name="Content Placeholder 3" descr="IMAG017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12982" y="1447800"/>
            <a:ext cx="6959418" cy="4162005"/>
          </a:xfrm>
        </p:spPr>
      </p:pic>
      <p:sp>
        <p:nvSpPr>
          <p:cNvPr id="5" name="TextBox 4"/>
          <p:cNvSpPr txBox="1"/>
          <p:nvPr/>
        </p:nvSpPr>
        <p:spPr>
          <a:xfrm>
            <a:off x="685800" y="5638800"/>
            <a:ext cx="6852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Arial" charset="0"/>
              </a:rPr>
              <a:t>Andrew Recinos, Ron Wilson, Ravi Ranjan, Chuck Reif, Anna Wessely, Steven Bras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Arial" charset="0"/>
              </a:rPr>
              <a:t>Ryan Creps, Rob Pedersen, Mark Rhodes</a:t>
            </a:r>
            <a:endParaRPr lang="en-US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27669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The Team - Vegas</a:t>
            </a:r>
            <a:endParaRPr lang="en-US" dirty="0"/>
          </a:p>
        </p:txBody>
      </p:sp>
      <p:pic>
        <p:nvPicPr>
          <p:cNvPr id="4" name="Content Placeholder 3" descr="20110125_00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99160" y="1592421"/>
            <a:ext cx="6873240" cy="3866198"/>
          </a:xfrm>
        </p:spPr>
      </p:pic>
      <p:sp>
        <p:nvSpPr>
          <p:cNvPr id="5" name="TextBox 4"/>
          <p:cNvSpPr txBox="1"/>
          <p:nvPr/>
        </p:nvSpPr>
        <p:spPr>
          <a:xfrm>
            <a:off x="685800" y="5562600"/>
            <a:ext cx="7179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 err="1">
                <a:solidFill>
                  <a:prstClr val="black"/>
                </a:solidFill>
                <a:latin typeface="Arial" charset="0"/>
              </a:rPr>
              <a:t>Hari</a:t>
            </a:r>
            <a:r>
              <a:rPr lang="en-US" sz="1400" dirty="0">
                <a:solidFill>
                  <a:prstClr val="black"/>
                </a:solidFill>
                <a:latin typeface="Arial" charset="0"/>
              </a:rPr>
              <a:t> B (Dev), </a:t>
            </a:r>
            <a:r>
              <a:rPr lang="en-US" sz="1400" dirty="0" err="1">
                <a:solidFill>
                  <a:prstClr val="black"/>
                </a:solidFill>
                <a:latin typeface="Arial" charset="0"/>
              </a:rPr>
              <a:t>Mahadev</a:t>
            </a:r>
            <a:r>
              <a:rPr lang="en-US" sz="1400" dirty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Arial" charset="0"/>
              </a:rPr>
              <a:t>Prased</a:t>
            </a:r>
            <a:r>
              <a:rPr lang="en-US" sz="1400" dirty="0">
                <a:solidFill>
                  <a:prstClr val="black"/>
                </a:solidFill>
                <a:latin typeface="Arial" charset="0"/>
              </a:rPr>
              <a:t> (Dev), Chethan Prakash (Dev), Ankur Bhatia (Dev Lead),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prstClr val="black"/>
                </a:solidFill>
                <a:latin typeface="Arial" charset="0"/>
              </a:rPr>
              <a:t>Harsha Maya (QA), Suresh </a:t>
            </a:r>
            <a:r>
              <a:rPr lang="en-US" sz="1400" dirty="0" err="1">
                <a:solidFill>
                  <a:prstClr val="black"/>
                </a:solidFill>
                <a:latin typeface="Arial" charset="0"/>
              </a:rPr>
              <a:t>Jaydev</a:t>
            </a:r>
            <a:r>
              <a:rPr lang="en-US" sz="1400" dirty="0">
                <a:solidFill>
                  <a:prstClr val="black"/>
                </a:solidFill>
                <a:latin typeface="Arial" charset="0"/>
              </a:rPr>
              <a:t> (QA/BA – not shown)</a:t>
            </a:r>
            <a:endParaRPr lang="en-US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37161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Development Activity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2400" dirty="0" smtClean="0"/>
              <a:t>Completed first 12 iterations under the Evolutionary development approach, with very positive results.</a:t>
            </a:r>
          </a:p>
          <a:p>
            <a:r>
              <a:rPr lang="en-US" sz="2400" dirty="0" smtClean="0"/>
              <a:t>Migrated previously developed REST service framework to work with existing Impresario database.</a:t>
            </a:r>
          </a:p>
          <a:p>
            <a:pPr lvl="1"/>
            <a:r>
              <a:rPr lang="en-US" sz="2000" dirty="0" smtClean="0"/>
              <a:t>DB access, logging, auditing, </a:t>
            </a:r>
            <a:r>
              <a:rPr lang="en-US" sz="2000" dirty="0" err="1" smtClean="0"/>
              <a:t>OAuth</a:t>
            </a:r>
            <a:r>
              <a:rPr lang="en-US" sz="2000" dirty="0" smtClean="0"/>
              <a:t> security, control groups, custom data</a:t>
            </a:r>
          </a:p>
          <a:p>
            <a:r>
              <a:rPr lang="en-US" sz="2400" dirty="0" smtClean="0"/>
              <a:t>Began creating REST service exposures for basic constituent information using the new constituent model.</a:t>
            </a:r>
          </a:p>
          <a:p>
            <a:r>
              <a:rPr lang="en-US" sz="2400" dirty="0" smtClean="0"/>
              <a:t>As supporting services were completed, created/updated Tessitura client UI to use the new design patterns and services layer where appropriate.</a:t>
            </a:r>
          </a:p>
          <a:p>
            <a:endParaRPr lang="en-US" sz="3600" dirty="0" smtClean="0"/>
          </a:p>
          <a:p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257013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Development 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Constituent model areas covered so far:</a:t>
            </a:r>
          </a:p>
          <a:p>
            <a:pPr lvl="1"/>
            <a:r>
              <a:rPr lang="en-US" sz="2000" dirty="0" smtClean="0"/>
              <a:t>Constituent Search (Including new Single Line Search)</a:t>
            </a:r>
          </a:p>
          <a:p>
            <a:pPr lvl="1"/>
            <a:r>
              <a:rPr lang="en-US" sz="2000" dirty="0" smtClean="0"/>
              <a:t>General Tab (Create, Read, Update Individuals and Groups)</a:t>
            </a:r>
          </a:p>
          <a:p>
            <a:pPr lvl="1"/>
            <a:r>
              <a:rPr lang="en-US" sz="2000" dirty="0" smtClean="0"/>
              <a:t>Addresses</a:t>
            </a:r>
          </a:p>
          <a:p>
            <a:pPr lvl="1"/>
            <a:r>
              <a:rPr lang="en-US" sz="2000" dirty="0" smtClean="0"/>
              <a:t>Salutations</a:t>
            </a:r>
          </a:p>
          <a:p>
            <a:pPr lvl="1"/>
            <a:r>
              <a:rPr lang="en-US" sz="2000" dirty="0" smtClean="0"/>
              <a:t>Aliases</a:t>
            </a:r>
          </a:p>
          <a:p>
            <a:pPr lvl="1"/>
            <a:r>
              <a:rPr lang="en-US" sz="2000" dirty="0" smtClean="0"/>
              <a:t>Relationships (Affiliations and Associations)</a:t>
            </a:r>
          </a:p>
          <a:p>
            <a:pPr lvl="1"/>
            <a:r>
              <a:rPr lang="en-US" sz="2000" dirty="0" smtClean="0"/>
              <a:t>Phones (Services and partial UI)</a:t>
            </a:r>
          </a:p>
          <a:p>
            <a:pPr lvl="1"/>
            <a:r>
              <a:rPr lang="en-US" sz="2000" dirty="0" smtClean="0"/>
              <a:t>Emails (Services only)</a:t>
            </a:r>
          </a:p>
          <a:p>
            <a:pPr lvl="1"/>
            <a:r>
              <a:rPr lang="en-US" sz="2000" dirty="0" smtClean="0"/>
              <a:t>Logins (Services only)</a:t>
            </a:r>
          </a:p>
          <a:p>
            <a:pPr lvl="1"/>
            <a:r>
              <a:rPr lang="en-US" sz="2000" dirty="0" smtClean="0"/>
              <a:t>Constituencies (Services only)</a:t>
            </a:r>
          </a:p>
          <a:p>
            <a:pPr lvl="1"/>
            <a:r>
              <a:rPr lang="en-US" sz="2000" dirty="0" smtClean="0"/>
              <a:t>Attributes (Services only)</a:t>
            </a:r>
          </a:p>
        </p:txBody>
      </p:sp>
    </p:spTree>
    <p:extLst>
      <p:ext uri="{BB962C8B-B14F-4D97-AF65-F5344CB8AC3E}">
        <p14:creationId xmlns:p14="http://schemas.microsoft.com/office/powerpoint/2010/main" val="203936939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Development Activity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Extended Constituent Model to List Manager</a:t>
            </a:r>
          </a:p>
          <a:p>
            <a:r>
              <a:rPr lang="en-US" sz="2400" dirty="0" smtClean="0"/>
              <a:t>Extended Constituent Model to Output Set Builder</a:t>
            </a:r>
          </a:p>
          <a:p>
            <a:r>
              <a:rPr lang="en-US" sz="2400" dirty="0" smtClean="0"/>
              <a:t>Created service exposure for System Tables</a:t>
            </a:r>
          </a:p>
          <a:p>
            <a:r>
              <a:rPr lang="en-US" sz="2400" dirty="0" smtClean="0"/>
              <a:t>Admin Dashboard for services</a:t>
            </a:r>
          </a:p>
          <a:p>
            <a:r>
              <a:rPr lang="en-US" sz="2400" dirty="0" smtClean="0"/>
              <a:t>Started applying new UI design to other areas beyond the Constituent Module</a:t>
            </a:r>
          </a:p>
          <a:p>
            <a:r>
              <a:rPr lang="en-US" sz="2400" dirty="0" smtClean="0"/>
              <a:t>Foundational work on new Credit Card Server (Payment Gateway Server)</a:t>
            </a:r>
          </a:p>
          <a:p>
            <a:r>
              <a:rPr lang="en-US" sz="2400" dirty="0" smtClean="0"/>
              <a:t>Configure Sandbox Environment</a:t>
            </a:r>
          </a:p>
        </p:txBody>
      </p:sp>
    </p:spTree>
    <p:extLst>
      <p:ext uri="{BB962C8B-B14F-4D97-AF65-F5344CB8AC3E}">
        <p14:creationId xmlns:p14="http://schemas.microsoft.com/office/powerpoint/2010/main" val="373020542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On Deck…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Continue Constituent Module services and UI work</a:t>
            </a:r>
          </a:p>
          <a:p>
            <a:r>
              <a:rPr lang="en-US" sz="2400" dirty="0" smtClean="0"/>
              <a:t>Extend new Constituent model to Extractions, Reports</a:t>
            </a:r>
          </a:p>
          <a:p>
            <a:r>
              <a:rPr lang="en-US" sz="2400" dirty="0" smtClean="0"/>
              <a:t>Enhanced security model for external access to SSRS reports</a:t>
            </a:r>
          </a:p>
          <a:p>
            <a:r>
              <a:rPr lang="en-US" sz="2400" dirty="0" smtClean="0"/>
              <a:t>Continue work on new Credit Card Server</a:t>
            </a:r>
          </a:p>
          <a:p>
            <a:r>
              <a:rPr lang="en-US" sz="2400" dirty="0" smtClean="0"/>
              <a:t>Begin work on application upgrade and data migration process</a:t>
            </a:r>
          </a:p>
          <a:p>
            <a:r>
              <a:rPr lang="en-US" sz="2400" dirty="0" smtClean="0"/>
              <a:t>Refine Sandbox Environment and prep </a:t>
            </a:r>
            <a:r>
              <a:rPr lang="en-US" sz="2400" smtClean="0"/>
              <a:t>for opening it up for users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89690009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54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Version 11 Upgrade</a:t>
            </a: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Technical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121566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990600" y="630598"/>
          <a:ext cx="7010400" cy="5363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Visio" r:id="rId4" imgW="8996130" imgH="6884149" progId="">
                  <p:embed/>
                </p:oleObj>
              </mc:Choice>
              <mc:Fallback>
                <p:oleObj name="Visio" r:id="rId4" imgW="8996130" imgH="688414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630598"/>
                        <a:ext cx="7010400" cy="53636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70142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986552" y="609600"/>
          <a:ext cx="6971705" cy="533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Visio" r:id="rId4" imgW="8996130" imgH="6884149" progId="">
                  <p:embed/>
                </p:oleObj>
              </mc:Choice>
              <mc:Fallback>
                <p:oleObj name="Visio" r:id="rId4" imgW="8996130" imgH="6884149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6552" y="609600"/>
                        <a:ext cx="6971705" cy="533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ight Arrow 3"/>
          <p:cNvSpPr/>
          <p:nvPr/>
        </p:nvSpPr>
        <p:spPr>
          <a:xfrm rot="19374747">
            <a:off x="2579880" y="3390950"/>
            <a:ext cx="1552704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ight Arrow 4"/>
          <p:cNvSpPr/>
          <p:nvPr/>
        </p:nvSpPr>
        <p:spPr>
          <a:xfrm>
            <a:off x="1905000" y="3505200"/>
            <a:ext cx="1552704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 rot="5400000">
            <a:off x="5028564" y="1800732"/>
            <a:ext cx="1552704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 rot="19374747">
            <a:off x="1436881" y="3162350"/>
            <a:ext cx="1552704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 rot="19374747">
            <a:off x="5170681" y="3086150"/>
            <a:ext cx="1552704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ight Arrow 8"/>
          <p:cNvSpPr/>
          <p:nvPr/>
        </p:nvSpPr>
        <p:spPr>
          <a:xfrm rot="19374747">
            <a:off x="4865881" y="4991150"/>
            <a:ext cx="1552704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97453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V11 Service Layer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Made up of multiple individual services</a:t>
            </a:r>
          </a:p>
          <a:p>
            <a:pPr lvl="1"/>
            <a:r>
              <a:rPr lang="en-US" sz="2400" dirty="0" smtClean="0"/>
              <a:t>REST Services:</a:t>
            </a:r>
          </a:p>
          <a:p>
            <a:pPr lvl="2"/>
            <a:r>
              <a:rPr lang="en-US" sz="2000" dirty="0" err="1" smtClean="0"/>
              <a:t>ConstituentService</a:t>
            </a:r>
            <a:r>
              <a:rPr lang="en-US" sz="2000" dirty="0" smtClean="0"/>
              <a:t> – Main constituent data</a:t>
            </a:r>
          </a:p>
          <a:p>
            <a:pPr lvl="2"/>
            <a:r>
              <a:rPr lang="en-US" sz="2000" dirty="0" err="1" smtClean="0"/>
              <a:t>ReferenceDataService</a:t>
            </a:r>
            <a:r>
              <a:rPr lang="en-US" sz="2000" dirty="0" smtClean="0"/>
              <a:t> – Shared system data</a:t>
            </a:r>
          </a:p>
          <a:p>
            <a:pPr lvl="2"/>
            <a:r>
              <a:rPr lang="en-US" sz="2000" dirty="0" err="1" smtClean="0"/>
              <a:t>DataService</a:t>
            </a:r>
            <a:r>
              <a:rPr lang="en-US" sz="2000" dirty="0" smtClean="0"/>
              <a:t> – Custom data</a:t>
            </a:r>
          </a:p>
          <a:p>
            <a:pPr lvl="1"/>
            <a:r>
              <a:rPr lang="en-US" sz="2400" dirty="0" smtClean="0"/>
              <a:t>Supporting Services:</a:t>
            </a:r>
          </a:p>
          <a:p>
            <a:pPr lvl="2"/>
            <a:r>
              <a:rPr lang="en-US" sz="2000" dirty="0" smtClean="0"/>
              <a:t>Dashboard – Administrative tools and monitor of REST services</a:t>
            </a:r>
          </a:p>
          <a:p>
            <a:pPr lvl="2"/>
            <a:r>
              <a:rPr lang="en-US" sz="2000" dirty="0" err="1" smtClean="0"/>
              <a:t>InternalRESTClient</a:t>
            </a:r>
            <a:r>
              <a:rPr lang="en-US" sz="2000" dirty="0" smtClean="0"/>
              <a:t> – Internal use only.  Helper service for desktop client.</a:t>
            </a:r>
          </a:p>
          <a:p>
            <a:pPr lvl="2"/>
            <a:r>
              <a:rPr lang="en-US" sz="2000" dirty="0" err="1" smtClean="0"/>
              <a:t>TessituraSSRSProxy</a:t>
            </a:r>
            <a:r>
              <a:rPr lang="en-US" sz="2000" dirty="0" smtClean="0"/>
              <a:t> – (preliminary) Provides custom security authentication for external report access.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066629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V11 Service Layer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Flexible deployment options:</a:t>
            </a:r>
          </a:p>
          <a:p>
            <a:pPr lvl="1"/>
            <a:r>
              <a:rPr lang="en-US" sz="2400" dirty="0" smtClean="0"/>
              <a:t>Existing Web API and V11 Services on single server but in separate web sites.</a:t>
            </a:r>
          </a:p>
          <a:p>
            <a:pPr lvl="1"/>
            <a:r>
              <a:rPr lang="en-US" sz="2400" dirty="0" smtClean="0"/>
              <a:t>Separation of internal and external traffic.</a:t>
            </a:r>
          </a:p>
          <a:p>
            <a:pPr lvl="2"/>
            <a:r>
              <a:rPr lang="en-US" sz="2000" dirty="0" smtClean="0"/>
              <a:t>Existing Web API and V11 Services on one server for external web</a:t>
            </a:r>
          </a:p>
          <a:p>
            <a:pPr lvl="2"/>
            <a:r>
              <a:rPr lang="en-US" sz="2000" dirty="0" smtClean="0"/>
              <a:t>V11 Services on another server for internal desktop client</a:t>
            </a:r>
          </a:p>
          <a:p>
            <a:pPr lvl="1"/>
            <a:r>
              <a:rPr lang="en-US" sz="2400" dirty="0" smtClean="0"/>
              <a:t>And many other variations based on business need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40786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Technical Installation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SQL Server 2008 or 2008R2 with Reporting Services required</a:t>
            </a:r>
          </a:p>
          <a:p>
            <a:r>
              <a:rPr lang="en-US" sz="2400" dirty="0" smtClean="0"/>
              <a:t>Determine best V11 Service Layer deployment option for your organization</a:t>
            </a:r>
          </a:p>
          <a:p>
            <a:r>
              <a:rPr lang="en-US" sz="2400" dirty="0" smtClean="0"/>
              <a:t>IIS7.0 (Windows 2008) or IIS7.5 (Windows 2008R2 - Recommended) and .</a:t>
            </a:r>
            <a:r>
              <a:rPr lang="en-US" sz="2400" dirty="0" err="1" smtClean="0"/>
              <a:t>NetFramework</a:t>
            </a:r>
            <a:r>
              <a:rPr lang="en-US" sz="2400" dirty="0" smtClean="0"/>
              <a:t> 4.0 required for any server running V11 Services</a:t>
            </a:r>
          </a:p>
          <a:p>
            <a:r>
              <a:rPr lang="en-US" sz="2400" dirty="0" smtClean="0"/>
              <a:t>SSL certificate for any server/web site running V11 Services in secure mode.</a:t>
            </a:r>
          </a:p>
          <a:p>
            <a:r>
              <a:rPr lang="en-US" sz="2400" dirty="0" smtClean="0"/>
              <a:t>Potentially a .</a:t>
            </a:r>
            <a:r>
              <a:rPr lang="en-US" sz="2400" dirty="0" err="1" smtClean="0"/>
              <a:t>NetFramework</a:t>
            </a:r>
            <a:r>
              <a:rPr lang="en-US" sz="2400" dirty="0" smtClean="0"/>
              <a:t> 4.0 requirement on individual workstations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1062150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Version 11:</a:t>
            </a: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Data Model Changes</a:t>
            </a:r>
          </a:p>
        </p:txBody>
      </p:sp>
    </p:spTree>
    <p:extLst>
      <p:ext uri="{BB962C8B-B14F-4D97-AF65-F5344CB8AC3E}">
        <p14:creationId xmlns:p14="http://schemas.microsoft.com/office/powerpoint/2010/main" val="30910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Data Model Changes: Constituent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112838"/>
            <a:ext cx="8534400" cy="17827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The Data Model is changing in order to: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Remove Name2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Add individual accounts for household members:</a:t>
            </a:r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914400" lvl="1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85800" y="3200400"/>
          <a:ext cx="6477001" cy="762000"/>
        </p:xfrm>
        <a:graphic>
          <a:graphicData uri="http://schemas.openxmlformats.org/drawingml/2006/table">
            <a:tbl>
              <a:tblPr/>
              <a:tblGrid>
                <a:gridCol w="1693985"/>
                <a:gridCol w="1195754"/>
                <a:gridCol w="1195754"/>
                <a:gridCol w="1195754"/>
                <a:gridCol w="1195754"/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fname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fname2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lname2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John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Jane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85800" y="4724400"/>
          <a:ext cx="7162799" cy="1219200"/>
        </p:xfrm>
        <a:graphic>
          <a:graphicData uri="http://schemas.openxmlformats.org/drawingml/2006/table">
            <a:tbl>
              <a:tblPr/>
              <a:tblGrid>
                <a:gridCol w="1810671"/>
                <a:gridCol w="1278120"/>
                <a:gridCol w="2795888"/>
                <a:gridCol w="1278120"/>
              </a:tblGrid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John and Jane 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John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Jane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57200" y="27432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10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57200" y="2743200"/>
            <a:ext cx="7010400" cy="1371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1000" y="43434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11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57200" y="4267200"/>
            <a:ext cx="7010400" cy="182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41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112838"/>
            <a:ext cx="8534400" cy="12493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This will </a:t>
            </a:r>
            <a:r>
              <a:rPr lang="en-US" sz="2800" i="1" dirty="0" smtClean="0"/>
              <a:t>only</a:t>
            </a:r>
            <a:r>
              <a:rPr lang="en-US" sz="2800" dirty="0" smtClean="0"/>
              <a:t> be for accounts with a Name2 value.  Single name accounts will not change.</a:t>
            </a:r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914400" lvl="1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85800" y="3200400"/>
          <a:ext cx="6477001" cy="762000"/>
        </p:xfrm>
        <a:graphic>
          <a:graphicData uri="http://schemas.openxmlformats.org/drawingml/2006/table">
            <a:tbl>
              <a:tblPr/>
              <a:tblGrid>
                <a:gridCol w="1693985"/>
                <a:gridCol w="1195754"/>
                <a:gridCol w="1195754"/>
                <a:gridCol w="1195754"/>
                <a:gridCol w="1195754"/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fname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fname2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lname2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Bob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Smith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85800" y="4918710"/>
          <a:ext cx="7162799" cy="567690"/>
        </p:xfrm>
        <a:graphic>
          <a:graphicData uri="http://schemas.openxmlformats.org/drawingml/2006/table">
            <a:tbl>
              <a:tblPr/>
              <a:tblGrid>
                <a:gridCol w="1810671"/>
                <a:gridCol w="1278120"/>
                <a:gridCol w="2795888"/>
                <a:gridCol w="127812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Bob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Smith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57200" y="27432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10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57200" y="2743200"/>
            <a:ext cx="7010400" cy="1371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1000" y="43434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11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57200" y="4267200"/>
            <a:ext cx="7010400" cy="182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 bwMode="auto">
          <a:xfrm>
            <a:off x="457200" y="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dirty="0">
                <a:solidFill>
                  <a:srgbClr val="7F7F7F"/>
                </a:solidFill>
              </a:rPr>
              <a:t>Data Model Changes: Constituent</a:t>
            </a:r>
          </a:p>
        </p:txBody>
      </p:sp>
    </p:spTree>
    <p:extLst>
      <p:ext uri="{BB962C8B-B14F-4D97-AF65-F5344CB8AC3E}">
        <p14:creationId xmlns:p14="http://schemas.microsoft.com/office/powerpoint/2010/main" val="217151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Data Model Changes: Constituent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112838"/>
            <a:ext cx="8534400" cy="17827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Rows that are flagged with the N1/N2 Indicator (such as Constituencies, Attributes and Solicitations) will be moved to the associated new account:</a:t>
            </a:r>
            <a:endParaRPr lang="en-US" sz="2400" dirty="0" smtClean="0"/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914400" lvl="1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85800" y="3200400"/>
          <a:ext cx="7543800" cy="762000"/>
        </p:xfrm>
        <a:graphic>
          <a:graphicData uri="http://schemas.openxmlformats.org/drawingml/2006/table">
            <a:tbl>
              <a:tblPr/>
              <a:tblGrid>
                <a:gridCol w="1391348"/>
                <a:gridCol w="2241617"/>
                <a:gridCol w="1145185"/>
                <a:gridCol w="1145185"/>
                <a:gridCol w="1620465"/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Name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N1/N2 </a:t>
                      </a:r>
                      <a:r>
                        <a:rPr lang="en-US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Ind</a:t>
                      </a:r>
                      <a:endParaRPr lang="en-US" sz="18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Attribute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Attribute Value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John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and Jane Adams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Name2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Birth date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Nov 23, 1967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457200" y="27432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10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57200" y="2743200"/>
            <a:ext cx="7924800" cy="1371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81000" y="43434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11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57200" y="4267200"/>
            <a:ext cx="8001000" cy="182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09600" y="4876800"/>
          <a:ext cx="6307795" cy="762000"/>
        </p:xfrm>
        <a:graphic>
          <a:graphicData uri="http://schemas.openxmlformats.org/drawingml/2006/table">
            <a:tbl>
              <a:tblPr/>
              <a:tblGrid>
                <a:gridCol w="1371600"/>
                <a:gridCol w="2209800"/>
                <a:gridCol w="1128931"/>
                <a:gridCol w="1597464"/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Name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Attribute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Attribute Value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6</a:t>
                      </a:r>
                      <a:endParaRPr lang="en-US" sz="1800" b="1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Jane Adams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Birth date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Nov 23, 1967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99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Data Model Changes: Constituent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112838"/>
            <a:ext cx="8534400" cy="17827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Where possible will provide backward-compatible views that replicate existing N1/N2 data model</a:t>
            </a:r>
            <a:endParaRPr lang="en-US" sz="2400" dirty="0" smtClean="0"/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914400" lvl="1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1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Data Model Changes: Relationships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112838"/>
            <a:ext cx="8534400" cy="17827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A “primary” affiliation will be added between the original household account and the new individual accounts to tie them together:</a:t>
            </a:r>
            <a:endParaRPr lang="en-US" sz="2400" dirty="0" smtClean="0"/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914400" lvl="1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4800" y="27432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10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(Doesn’t Exist)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8600" y="2743200"/>
            <a:ext cx="8686800" cy="838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8600" y="3810000"/>
            <a:ext cx="861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prstClr val="black"/>
                </a:solidFill>
                <a:latin typeface="Arial" charset="0"/>
              </a:rPr>
              <a:t>Version 11</a:t>
            </a:r>
            <a:endParaRPr lang="en-US" sz="2000" b="1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28600" y="3810000"/>
            <a:ext cx="8686800" cy="182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304800" y="4343400"/>
          <a:ext cx="8534401" cy="1125855"/>
        </p:xfrm>
        <a:graphic>
          <a:graphicData uri="http://schemas.openxmlformats.org/drawingml/2006/table">
            <a:tbl>
              <a:tblPr/>
              <a:tblGrid>
                <a:gridCol w="1524000"/>
                <a:gridCol w="1614854"/>
                <a:gridCol w="1737946"/>
                <a:gridCol w="1856763"/>
                <a:gridCol w="1800838"/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Group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Group 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Affiliation Type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Affiliate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Customer_no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Affiliate Name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Adams Family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Adult Member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John 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Adams Family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Adult Member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Jane Adams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925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Data Model Changes: Relationships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66800"/>
            <a:ext cx="8534400" cy="17827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Version 10: 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TX_XREF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TR_XREF_TYPE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Version 11: 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T_AFFILIATION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 T_ASSOCIATION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TR_AFFILIATION_TYPE, TR_ASSOCIATION_TYPE, TR_RELATIONSHIP_TYPE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TX_XREF View to replicate TX_XREF and TR_XREF_TYPE (planned)</a:t>
            </a:r>
          </a:p>
          <a:p>
            <a:pPr marL="514350" indent="-514350">
              <a:spcAft>
                <a:spcPts val="600"/>
              </a:spcAft>
            </a:pPr>
            <a:endParaRPr lang="en-US" dirty="0" smtClean="0"/>
          </a:p>
          <a:p>
            <a:pPr marL="914400" lvl="1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69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Customization Considerations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Where there are other data model changes we will work to provide bridge between v10 and v11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As part of upgrade, we will provide audit reporting to identify custom SQL code that should be reviewed due to data model changes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Post-upgrade, we hope and anticipate that the new data model changes get worked into future customizations so that organizations take advantage of the many benefits of the new model</a:t>
            </a:r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0692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ubtitle 2"/>
          <p:cNvSpPr>
            <a:spLocks noGrp="1"/>
          </p:cNvSpPr>
          <p:nvPr>
            <p:ph idx="1"/>
          </p:nvPr>
        </p:nvSpPr>
        <p:spPr>
          <a:xfrm>
            <a:off x="2438400" y="914400"/>
            <a:ext cx="4267200" cy="4191000"/>
          </a:xfrm>
        </p:spPr>
        <p:txBody>
          <a:bodyPr anchor="ctr">
            <a:scene3d>
              <a:camera prst="perspectiveBelow" fov="0">
                <a:rot lat="0" lon="0" rev="0"/>
              </a:camera>
              <a:lightRig rig="morning" dir="t"/>
            </a:scene3d>
            <a:sp3d extrusionH="57150" prstMaterial="translucentPowder">
              <a:bevelT w="38100" h="38100"/>
              <a:extrusionClr>
                <a:schemeClr val="accent3"/>
              </a:extrusionClr>
            </a:sp3d>
          </a:bodyPr>
          <a:lstStyle/>
          <a:p>
            <a:pPr algn="ctr" eaLnBrk="1" hangingPunct="1">
              <a:buFont typeface="Arial" charset="0"/>
              <a:buNone/>
              <a:defRPr/>
            </a:pPr>
            <a:r>
              <a:rPr lang="en-US" sz="16000" b="1" dirty="0" smtClean="0"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327026325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643253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24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MONDAY 21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WHAT’S NEXT</a:t>
            </a:r>
          </a:p>
          <a:p>
            <a:pPr algn="ctr"/>
            <a:endParaRPr lang="en-AU" sz="16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AFTERNOON TEA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MRC SALON 3.30PM-4.00PM</a:t>
            </a:r>
          </a:p>
          <a:p>
            <a:pPr algn="ctr"/>
            <a:endParaRPr lang="en-AU" sz="1600" b="1" dirty="0">
              <a:ln w="18000">
                <a:solidFill>
                  <a:srgbClr val="F79646"/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SOCIAL MEDIA </a:t>
            </a:r>
          </a:p>
          <a:p>
            <a:pPr algn="ctr"/>
            <a:r>
              <a:rPr lang="en-AU" sz="4800" b="1" spc="-150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</a:t>
            </a:r>
            <a:r>
              <a:rPr lang="en-AU" sz="4800" b="1" spc="-150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GENERAL SESSION)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LAWLER 4.00PM – 5.PM</a:t>
            </a:r>
          </a:p>
        </p:txBody>
      </p:sp>
    </p:spTree>
    <p:extLst>
      <p:ext uri="{BB962C8B-B14F-4D97-AF65-F5344CB8AC3E}">
        <p14:creationId xmlns:p14="http://schemas.microsoft.com/office/powerpoint/2010/main" val="426719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ssitura Template_Ne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983</Words>
  <Application>Microsoft Office PowerPoint</Application>
  <PresentationFormat>On-screen Show (4:3)</PresentationFormat>
  <Paragraphs>238</Paragraphs>
  <Slides>27</Slides>
  <Notes>25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Office Theme</vt:lpstr>
      <vt:lpstr>Tessitura Template_New</vt:lpstr>
      <vt:lpstr>Visio</vt:lpstr>
      <vt:lpstr>PowerPoint Presentation</vt:lpstr>
      <vt:lpstr>Tessitura Next Generation Technical Session</vt:lpstr>
      <vt:lpstr>PowerPoint Presentation</vt:lpstr>
      <vt:lpstr>Agenda</vt:lpstr>
      <vt:lpstr>PowerPoint Presentation</vt:lpstr>
      <vt:lpstr>The Team - Shimoga</vt:lpstr>
      <vt:lpstr>The Team - Vegas</vt:lpstr>
      <vt:lpstr>Development Activity</vt:lpstr>
      <vt:lpstr>Development Activity</vt:lpstr>
      <vt:lpstr>Development Activity</vt:lpstr>
      <vt:lpstr>On Deck…</vt:lpstr>
      <vt:lpstr>PowerPoint Presentation</vt:lpstr>
      <vt:lpstr>PowerPoint Presentation</vt:lpstr>
      <vt:lpstr>PowerPoint Presentation</vt:lpstr>
      <vt:lpstr>V11 Service Layer</vt:lpstr>
      <vt:lpstr>V11 Service Layer</vt:lpstr>
      <vt:lpstr>Technical Installation Requirements</vt:lpstr>
      <vt:lpstr>PowerPoint Presentation</vt:lpstr>
      <vt:lpstr>Data Model Changes: Constituent</vt:lpstr>
      <vt:lpstr>PowerPoint Presentation</vt:lpstr>
      <vt:lpstr>Data Model Changes: Constituent</vt:lpstr>
      <vt:lpstr>Data Model Changes: Constituent</vt:lpstr>
      <vt:lpstr>Data Model Changes: Relationships</vt:lpstr>
      <vt:lpstr>Data Model Changes: Relationships</vt:lpstr>
      <vt:lpstr>Customization Considerations</vt:lpstr>
      <vt:lpstr>PowerPoint Presentation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Webster</dc:creator>
  <cp:lastModifiedBy>Tracey Webster</cp:lastModifiedBy>
  <cp:revision>1</cp:revision>
  <dcterms:created xsi:type="dcterms:W3CDTF">2011-03-10T22:15:09Z</dcterms:created>
  <dcterms:modified xsi:type="dcterms:W3CDTF">2011-03-10T22:16:35Z</dcterms:modified>
</cp:coreProperties>
</file>