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9" r:id="rId4"/>
  </p:sldMasterIdLst>
  <p:notesMasterIdLst>
    <p:notesMasterId r:id="rId60"/>
  </p:notesMasterIdLst>
  <p:sldIdLst>
    <p:sldId id="257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260" r:id="rId26"/>
    <p:sldId id="261" r:id="rId27"/>
    <p:sldId id="262" r:id="rId28"/>
    <p:sldId id="263" r:id="rId29"/>
    <p:sldId id="264" r:id="rId30"/>
    <p:sldId id="265" r:id="rId31"/>
    <p:sldId id="266" r:id="rId32"/>
    <p:sldId id="267" r:id="rId33"/>
    <p:sldId id="268" r:id="rId34"/>
    <p:sldId id="269" r:id="rId35"/>
    <p:sldId id="270" r:id="rId36"/>
    <p:sldId id="271" r:id="rId37"/>
    <p:sldId id="272" r:id="rId38"/>
    <p:sldId id="273" r:id="rId39"/>
    <p:sldId id="274" r:id="rId40"/>
    <p:sldId id="275" r:id="rId41"/>
    <p:sldId id="276" r:id="rId42"/>
    <p:sldId id="277" r:id="rId43"/>
    <p:sldId id="278" r:id="rId44"/>
    <p:sldId id="279" r:id="rId45"/>
    <p:sldId id="280" r:id="rId46"/>
    <p:sldId id="281" r:id="rId47"/>
    <p:sldId id="282" r:id="rId48"/>
    <p:sldId id="283" r:id="rId49"/>
    <p:sldId id="284" r:id="rId50"/>
    <p:sldId id="285" r:id="rId51"/>
    <p:sldId id="286" r:id="rId52"/>
    <p:sldId id="287" r:id="rId53"/>
    <p:sldId id="288" r:id="rId54"/>
    <p:sldId id="289" r:id="rId55"/>
    <p:sldId id="290" r:id="rId56"/>
    <p:sldId id="291" r:id="rId57"/>
    <p:sldId id="258" r:id="rId58"/>
    <p:sldId id="259" r:id="rId5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AE4D4E-A99A-4034-A7A6-133A97E77105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D64442-6CC0-439F-8341-C6FF529340D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0730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2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Word of Introduction:</a:t>
            </a:r>
          </a:p>
          <a:p>
            <a:endParaRPr lang="en-A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A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Philanthropy</a:t>
            </a:r>
            <a:r>
              <a:rPr lang="en-A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At SSO (have been 4 years)</a:t>
            </a:r>
          </a:p>
          <a:p>
            <a:r>
              <a:rPr lang="en-A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Part of my role there is to set up Tess architecture – may have seen pres last conference</a:t>
            </a:r>
          </a:p>
          <a:p>
            <a:r>
              <a:rPr lang="en-A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Helping sponsorship get into </a:t>
            </a:r>
            <a:r>
              <a:rPr lang="en-AU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tess</a:t>
            </a:r>
            <a:r>
              <a:rPr lang="en-A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endParaRPr lang="en-AU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A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Power user but not System Tables etc </a:t>
            </a:r>
            <a:endParaRPr lang="en-A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A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A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 will present them</a:t>
            </a:r>
            <a:r>
              <a:rPr lang="en-A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as if we do them – but many of these projects are still a WIP </a:t>
            </a:r>
            <a:endParaRPr lang="en-A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A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3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b="0" i="0" baseline="0" dirty="0" smtClean="0"/>
          </a:p>
          <a:p>
            <a:r>
              <a:rPr lang="en-AU" dirty="0" smtClean="0"/>
              <a:t>*6 areas</a:t>
            </a:r>
            <a:r>
              <a:rPr lang="en-AU" baseline="0" dirty="0" smtClean="0"/>
              <a:t> of sponsorship activity </a:t>
            </a:r>
            <a:r>
              <a:rPr lang="en-AU" dirty="0" smtClean="0"/>
              <a:t>in </a:t>
            </a:r>
            <a:r>
              <a:rPr lang="en-AU" dirty="0" err="1" smtClean="0"/>
              <a:t>tess</a:t>
            </a:r>
            <a:r>
              <a:rPr lang="en-AU" dirty="0" smtClean="0"/>
              <a:t> as an opportunity to overall</a:t>
            </a:r>
            <a:r>
              <a:rPr lang="en-AU" baseline="0" dirty="0" smtClean="0"/>
              <a:t> the whole Sponsorship interaction with </a:t>
            </a:r>
            <a:r>
              <a:rPr lang="en-AU" baseline="0" dirty="0" err="1" smtClean="0"/>
              <a:t>tess</a:t>
            </a:r>
            <a:r>
              <a:rPr lang="en-AU" baseline="0" dirty="0" smtClean="0"/>
              <a:t> </a:t>
            </a:r>
            <a:endParaRPr lang="en-AU" dirty="0" smtClean="0"/>
          </a:p>
          <a:p>
            <a:endParaRPr lang="en-AU" dirty="0" smtClean="0"/>
          </a:p>
          <a:p>
            <a:r>
              <a:rPr lang="en-AU" dirty="0" smtClean="0"/>
              <a:t>At </a:t>
            </a:r>
            <a:r>
              <a:rPr lang="en-AU" dirty="0" err="1" smtClean="0"/>
              <a:t>sso</a:t>
            </a:r>
            <a:r>
              <a:rPr lang="en-AU" dirty="0" smtClean="0"/>
              <a:t> we recognise that we have made an investment in Tess and we may as well</a:t>
            </a:r>
            <a:r>
              <a:rPr lang="en-AU" baseline="0" dirty="0" smtClean="0"/>
              <a:t> use it to the fullest</a:t>
            </a:r>
          </a:p>
          <a:p>
            <a:endParaRPr lang="en-AU" baseline="0" dirty="0" smtClean="0"/>
          </a:p>
          <a:p>
            <a:r>
              <a:rPr lang="en-AU" baseline="0" dirty="0" smtClean="0"/>
              <a:t>There were a number of problems from across the company with getting the right info out of SPO and for the team as well </a:t>
            </a:r>
          </a:p>
          <a:p>
            <a:endParaRPr lang="en-AU" baseline="0" dirty="0" smtClean="0"/>
          </a:p>
          <a:p>
            <a:r>
              <a:rPr lang="en-AU" baseline="0" dirty="0" smtClean="0"/>
              <a:t>We recognised that tessitura was the solution to our problems so this is how we worked it out</a:t>
            </a:r>
          </a:p>
          <a:p>
            <a:endParaRPr lang="en-AU" baseline="0" dirty="0" smtClean="0"/>
          </a:p>
          <a:p>
            <a:r>
              <a:rPr lang="en-AU" b="1" baseline="0" dirty="0" smtClean="0"/>
              <a:t>Made sponsorship use </a:t>
            </a:r>
            <a:r>
              <a:rPr lang="en-AU" b="1" baseline="0" dirty="0" err="1" smtClean="0"/>
              <a:t>tess</a:t>
            </a:r>
            <a:r>
              <a:rPr lang="en-AU" b="1" baseline="0" dirty="0" smtClean="0"/>
              <a:t> for all the areas where they interact with others and we found they began to use it for themselves to interact with </a:t>
            </a:r>
            <a:r>
              <a:rPr lang="en-AU" b="1" baseline="0" dirty="0" err="1" smtClean="0"/>
              <a:t>eachother</a:t>
            </a:r>
            <a:r>
              <a:rPr lang="en-AU" b="1" baseline="0" dirty="0" smtClean="0"/>
              <a:t> </a:t>
            </a:r>
            <a:endParaRPr lang="en-AU" b="1" dirty="0" smtClean="0"/>
          </a:p>
          <a:p>
            <a:endParaRPr lang="en-AU" dirty="0" smtClean="0"/>
          </a:p>
          <a:p>
            <a:endParaRPr lang="en-AU" dirty="0" smtClean="0"/>
          </a:p>
          <a:p>
            <a:r>
              <a:rPr lang="en-AU" dirty="0" smtClean="0"/>
              <a:t>pen</a:t>
            </a:r>
            <a:r>
              <a:rPr lang="en-AU" baseline="0" dirty="0" smtClean="0"/>
              <a:t> and piece of paper</a:t>
            </a:r>
          </a:p>
          <a:p>
            <a:r>
              <a:rPr lang="en-AU" b="1" baseline="0" dirty="0" smtClean="0"/>
              <a:t>START AT THE END </a:t>
            </a:r>
          </a:p>
          <a:p>
            <a:r>
              <a:rPr lang="en-AU" b="1" baseline="0" dirty="0" smtClean="0"/>
              <a:t>- </a:t>
            </a:r>
            <a:r>
              <a:rPr lang="en-AU" baseline="0" dirty="0" smtClean="0"/>
              <a:t>Talked through what information they want in their reports</a:t>
            </a:r>
          </a:p>
          <a:p>
            <a:endParaRPr lang="en-AU" b="1" baseline="0" dirty="0" smtClean="0"/>
          </a:p>
          <a:p>
            <a:r>
              <a:rPr lang="en-AU" b="1" baseline="0" dirty="0" smtClean="0"/>
              <a:t>TALK TO POWER USERS</a:t>
            </a:r>
            <a:r>
              <a:rPr lang="en-AU" b="0" baseline="0" dirty="0" smtClean="0"/>
              <a:t> </a:t>
            </a:r>
          </a:p>
          <a:p>
            <a:r>
              <a:rPr lang="en-AU" b="0" baseline="0" dirty="0" smtClean="0"/>
              <a:t>– how could we create a totally integrated sponsorship architecture that would work achieve the needs of the whole company </a:t>
            </a:r>
          </a:p>
          <a:p>
            <a:r>
              <a:rPr lang="en-AU" baseline="0" dirty="0" smtClean="0"/>
              <a:t>Lengthy discussions with accounts </a:t>
            </a:r>
            <a:r>
              <a:rPr lang="en-AU" baseline="0" dirty="0" err="1" smtClean="0"/>
              <a:t>ie</a:t>
            </a:r>
            <a:r>
              <a:rPr lang="en-AU" baseline="0" dirty="0" smtClean="0"/>
              <a:t>. General Ledger </a:t>
            </a:r>
          </a:p>
          <a:p>
            <a:r>
              <a:rPr lang="en-AU" baseline="0" dirty="0" smtClean="0"/>
              <a:t>Talk to marketing and Box Office – </a:t>
            </a:r>
            <a:r>
              <a:rPr lang="en-AU" baseline="0" dirty="0" err="1" smtClean="0"/>
              <a:t>cos</a:t>
            </a:r>
            <a:r>
              <a:rPr lang="en-AU" baseline="0" dirty="0" smtClean="0"/>
              <a:t> its no good if the system works for you &amp; not them</a:t>
            </a:r>
          </a:p>
          <a:p>
            <a:r>
              <a:rPr lang="en-AU" baseline="0" dirty="0" smtClean="0"/>
              <a:t>Talk with events team about how to identify Current sponsors &amp; key contacts </a:t>
            </a:r>
          </a:p>
          <a:p>
            <a:endParaRPr lang="en-AU" b="1" baseline="0" dirty="0" smtClean="0"/>
          </a:p>
          <a:p>
            <a:r>
              <a:rPr lang="en-AU" b="1" baseline="0" dirty="0" smtClean="0"/>
              <a:t>we got tessitura in to help us with this translation</a:t>
            </a:r>
            <a:r>
              <a:rPr lang="en-AU" baseline="0" dirty="0" smtClean="0"/>
              <a:t/>
            </a:r>
            <a:br>
              <a:rPr lang="en-AU" baseline="0" dirty="0" smtClean="0"/>
            </a:br>
            <a:r>
              <a:rPr lang="en-AU" baseline="0" dirty="0" smtClean="0"/>
              <a:t>designed the following system for us…</a:t>
            </a:r>
          </a:p>
          <a:p>
            <a:endParaRPr lang="en-AU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4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i="0" dirty="0" smtClean="0"/>
              <a:t>6 key areas </a:t>
            </a:r>
          </a:p>
          <a:p>
            <a:endParaRPr lang="en-AU" i="0" dirty="0" smtClean="0"/>
          </a:p>
          <a:p>
            <a:r>
              <a:rPr lang="en-AU" b="0" i="0" baseline="0" dirty="0" smtClean="0"/>
              <a:t>I should mention also that SPO events are in Tess but there is a whole session on that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5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b="1" i="0" baseline="0" dirty="0" smtClean="0"/>
              <a:t>*Contacts </a:t>
            </a:r>
            <a:r>
              <a:rPr lang="en-AU" b="0" i="0" baseline="0" dirty="0" smtClean="0"/>
              <a:t/>
            </a:r>
            <a:br>
              <a:rPr lang="en-AU" b="0" i="0" baseline="0" dirty="0" smtClean="0"/>
            </a:br>
            <a:r>
              <a:rPr lang="en-AU" b="0" i="1" baseline="0" dirty="0" smtClean="0"/>
              <a:t>SPON team liked spreadsheets </a:t>
            </a:r>
            <a:r>
              <a:rPr lang="en-AU" b="0" i="1" baseline="0" dirty="0" err="1" smtClean="0"/>
              <a:t>cos</a:t>
            </a:r>
            <a:r>
              <a:rPr lang="en-AU" b="0" i="1" baseline="0" dirty="0" smtClean="0"/>
              <a:t> simple to update 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b="0" i="0" baseline="0" dirty="0" smtClean="0"/>
              <a:t>Contacts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b="0" i="0" baseline="0" dirty="0" smtClean="0"/>
              <a:t>CEOs etc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AU" b="0" i="0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b="0" i="1" baseline="0" dirty="0" smtClean="0"/>
              <a:t>Problem </a:t>
            </a:r>
            <a:r>
              <a:rPr lang="en-AU" b="0" i="1" baseline="0" dirty="0" err="1" smtClean="0"/>
              <a:t>cos</a:t>
            </a:r>
            <a:r>
              <a:rPr lang="en-AU" b="0" i="1" baseline="0" dirty="0" smtClean="0"/>
              <a:t>:</a:t>
            </a:r>
          </a:p>
          <a:p>
            <a:r>
              <a:rPr lang="en-AU" b="0" i="0" baseline="0" dirty="0" smtClean="0"/>
              <a:t>cross company event – made them update it every year </a:t>
            </a:r>
          </a:p>
          <a:p>
            <a:r>
              <a:rPr lang="en-AU" b="0" i="0" baseline="0" dirty="0" smtClean="0"/>
              <a:t>ticketing </a:t>
            </a:r>
          </a:p>
          <a:p>
            <a:pPr>
              <a:buFont typeface="Arial" charset="0"/>
              <a:buChar char="•"/>
            </a:pPr>
            <a:endParaRPr lang="en-AU" b="0" i="0" baseline="0" dirty="0" smtClean="0"/>
          </a:p>
          <a:p>
            <a:pPr>
              <a:buFont typeface="Arial" charset="0"/>
              <a:buChar char="•"/>
            </a:pPr>
            <a:endParaRPr lang="en-AU" b="0" i="0" baseline="0" dirty="0" smtClean="0"/>
          </a:p>
          <a:p>
            <a:pPr>
              <a:buFont typeface="Arial" charset="0"/>
              <a:buChar char="•"/>
            </a:pPr>
            <a:r>
              <a:rPr lang="en-AU" b="0" i="0" baseline="0" dirty="0" smtClean="0"/>
              <a:t>No “Salutation 2” on this account – this is a business rule</a:t>
            </a:r>
          </a:p>
          <a:p>
            <a:pPr>
              <a:buFont typeface="Arial" charset="0"/>
              <a:buChar char="•"/>
            </a:pPr>
            <a:r>
              <a:rPr lang="en-AU" b="0" i="0" baseline="0" dirty="0" smtClean="0"/>
              <a:t>The Cash from the sponsorship sits against this ID and you can see what is due and what is paid by clicking on the “Contributions” tab </a:t>
            </a:r>
          </a:p>
          <a:p>
            <a:pPr>
              <a:buFont typeface="Arial" charset="0"/>
              <a:buChar char="•"/>
            </a:pPr>
            <a:r>
              <a:rPr lang="en-AU" b="0" i="0" baseline="0" dirty="0" smtClean="0"/>
              <a:t>Any ticketing allocation sits against this account (not a contact’s account) so that you can easily see what is being used. </a:t>
            </a:r>
          </a:p>
          <a:p>
            <a:pPr>
              <a:buFont typeface="Arial" charset="0"/>
              <a:buChar char="•"/>
            </a:pPr>
            <a:endParaRPr lang="en-AU" b="0" i="0" baseline="0" dirty="0" smtClean="0"/>
          </a:p>
          <a:p>
            <a:pPr>
              <a:buFont typeface="Arial" charset="0"/>
              <a:buChar char="•"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r>
              <a:rPr lang="en-AU" b="0" i="0" baseline="0" dirty="0" smtClean="0"/>
              <a:t>We built some custom reports and did some training to make sure they could access the exact contact info they needed – and they know who to go to if they need something tweaked… </a:t>
            </a:r>
          </a:p>
          <a:p>
            <a:pPr>
              <a:buFont typeface="Arial" charset="0"/>
              <a:buNone/>
            </a:pPr>
            <a:endParaRPr lang="en-AU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6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en-AU" b="0" i="0" baseline="0" dirty="0" smtClean="0"/>
              <a:t>Business rules determine when we use what “type”</a:t>
            </a:r>
          </a:p>
          <a:p>
            <a:pPr>
              <a:buFont typeface="Arial" charset="0"/>
              <a:buChar char="•"/>
            </a:pPr>
            <a:r>
              <a:rPr lang="en-AU" b="0" i="0" baseline="0" dirty="0" smtClean="0"/>
              <a:t>Employees are associated with this account </a:t>
            </a:r>
          </a:p>
          <a:p>
            <a:pPr>
              <a:buFont typeface="Arial" charset="0"/>
              <a:buChar char="•"/>
            </a:pPr>
            <a:r>
              <a:rPr lang="en-AU" b="0" i="0" baseline="0" dirty="0" smtClean="0"/>
              <a:t>MD has a separate association </a:t>
            </a:r>
          </a:p>
          <a:p>
            <a:pPr>
              <a:buFont typeface="Arial" charset="0"/>
              <a:buChar char="•"/>
            </a:pPr>
            <a:r>
              <a:rPr lang="en-AU" b="0" i="0" baseline="0" dirty="0" smtClean="0"/>
              <a:t>If someone leaves the company we remove the association</a:t>
            </a:r>
          </a:p>
          <a:p>
            <a:pPr>
              <a:buFont typeface="Arial" charset="0"/>
              <a:buNone/>
            </a:pPr>
            <a:r>
              <a:rPr lang="en-AU" b="0" i="0" baseline="0" dirty="0" smtClean="0"/>
              <a:t>Makes pulling lists of contacts very easy</a:t>
            </a:r>
          </a:p>
          <a:p>
            <a:pPr>
              <a:buFont typeface="Arial" charset="0"/>
              <a:buChar char="•"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Char char="•"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r>
              <a:rPr lang="en-AU" b="0" i="0" baseline="0" dirty="0" smtClean="0"/>
              <a:t>… Problem </a:t>
            </a:r>
          </a:p>
          <a:p>
            <a:pPr>
              <a:buFont typeface="Arial" charset="0"/>
              <a:buNone/>
            </a:pPr>
            <a:r>
              <a:rPr lang="en-AU" b="0" i="0" baseline="0" dirty="0" smtClean="0"/>
              <a:t>Invoices have to go to someone…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7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en-AU" b="0" i="0" baseline="0" dirty="0" smtClean="0"/>
              <a:t>Invoices used to come out of </a:t>
            </a:r>
            <a:r>
              <a:rPr lang="en-AU" b="0" i="0" baseline="0" dirty="0" err="1" smtClean="0"/>
              <a:t>accoutns</a:t>
            </a:r>
            <a:r>
              <a:rPr lang="en-AU" b="0" i="0" baseline="0" dirty="0" smtClean="0"/>
              <a:t>… </a:t>
            </a:r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r>
              <a:rPr lang="en-AU" b="0" i="1" baseline="0" dirty="0" smtClean="0"/>
              <a:t>SPON team liked </a:t>
            </a:r>
            <a:r>
              <a:rPr lang="en-AU" b="0" i="1" baseline="0" dirty="0" err="1" smtClean="0"/>
              <a:t>cos</a:t>
            </a:r>
            <a:r>
              <a:rPr lang="en-AU" b="0" i="1" baseline="0" dirty="0" smtClean="0"/>
              <a:t> :</a:t>
            </a:r>
          </a:p>
          <a:p>
            <a:r>
              <a:rPr lang="en-AU" b="0" i="0" baseline="0" dirty="0" smtClean="0"/>
              <a:t>They didn’t have to do it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AU" b="0" i="0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b="0" i="1" baseline="0" dirty="0" smtClean="0"/>
              <a:t>Problem </a:t>
            </a:r>
            <a:r>
              <a:rPr lang="en-AU" b="0" i="1" baseline="0" dirty="0" err="1" smtClean="0"/>
              <a:t>cos</a:t>
            </a:r>
            <a:r>
              <a:rPr lang="en-AU" b="0" i="1" baseline="0" dirty="0" smtClean="0"/>
              <a:t>:</a:t>
            </a:r>
          </a:p>
          <a:p>
            <a:r>
              <a:rPr lang="en-AU" b="0" i="0" baseline="0" dirty="0" smtClean="0"/>
              <a:t>They didn’t really know when things went out or were due </a:t>
            </a:r>
          </a:p>
          <a:p>
            <a:r>
              <a:rPr lang="en-AU" b="0" i="0" baseline="0" dirty="0" smtClean="0"/>
              <a:t>No ability to report in a quick and meaningful way</a:t>
            </a:r>
          </a:p>
          <a:p>
            <a:endParaRPr lang="en-AU" b="0" i="0" baseline="0" dirty="0" smtClean="0"/>
          </a:p>
          <a:p>
            <a:r>
              <a:rPr lang="en-AU" b="0" i="0" baseline="0" dirty="0" smtClean="0"/>
              <a:t>These problems created enough impetus across various departments for sponsorship to get on </a:t>
            </a:r>
            <a:r>
              <a:rPr lang="en-AU" b="0" i="0" baseline="0" dirty="0" err="1" smtClean="0"/>
              <a:t>tess</a:t>
            </a:r>
            <a:endParaRPr lang="en-AU" b="0" i="0" baseline="0" dirty="0" smtClean="0"/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r>
              <a:rPr lang="en-AU" b="0" i="0" baseline="0" dirty="0" smtClean="0"/>
              <a:t>Invoice contact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8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en-AU" b="0" i="0" baseline="0" dirty="0" smtClean="0"/>
              <a:t>Talk about </a:t>
            </a:r>
            <a:r>
              <a:rPr lang="en-AU" b="0" i="0" baseline="0" dirty="0" err="1" smtClean="0"/>
              <a:t>solicitator</a:t>
            </a:r>
            <a:r>
              <a:rPr lang="en-AU" b="0" i="0" baseline="0" dirty="0" smtClean="0"/>
              <a:t>  = name on invoice at the end</a:t>
            </a:r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r>
              <a:rPr lang="en-AU" b="0" i="0" baseline="0" dirty="0" smtClean="0"/>
              <a:t>For report at the end </a:t>
            </a:r>
          </a:p>
          <a:p>
            <a:pPr>
              <a:buFont typeface="Arial" charset="0"/>
              <a:buNone/>
            </a:pPr>
            <a:r>
              <a:rPr lang="en-AU" b="0" i="0" baseline="0" dirty="0" smtClean="0"/>
              <a:t>Due date</a:t>
            </a:r>
          </a:p>
          <a:p>
            <a:pPr>
              <a:buFont typeface="Arial" charset="0"/>
              <a:buNone/>
            </a:pPr>
            <a:r>
              <a:rPr lang="en-AU" b="0" i="0" baseline="0" dirty="0" smtClean="0"/>
              <a:t>Sponsorship billing </a:t>
            </a:r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r>
              <a:rPr lang="en-AU" b="0" i="0" baseline="0" dirty="0" smtClean="0"/>
              <a:t>Repeat steps for GST fund</a:t>
            </a:r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r>
              <a:rPr lang="en-AU" b="0" i="0" baseline="0" dirty="0" smtClean="0"/>
              <a:t>Come back in and pay it off as a normal pledge </a:t>
            </a:r>
          </a:p>
          <a:p>
            <a:pPr>
              <a:buFont typeface="Arial" charset="0"/>
              <a:buNone/>
            </a:pPr>
            <a:r>
              <a:rPr lang="en-AU" b="0" i="0" baseline="0" dirty="0" smtClean="0"/>
              <a:t>then we merge the ACK report with a receipt letter template we have…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9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en-AU" b="0" i="0" baseline="0" dirty="0" smtClean="0"/>
              <a:t>Custom part This is the info that merges with the report that we can send out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10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en-AU" b="0" i="0" baseline="0" dirty="0" smtClean="0"/>
              <a:t>Voila my invoice </a:t>
            </a:r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AU" b="0" i="0" baseline="0" dirty="0" smtClean="0"/>
              <a:t>Invoice report that we schedule and send to Head and team to track weekly what is due, what is out there etc</a:t>
            </a:r>
          </a:p>
          <a:p>
            <a:pPr>
              <a:buFont typeface="Arial" charset="0"/>
              <a:buNone/>
            </a:pPr>
            <a:endParaRPr lang="en-AU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11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AU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12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AU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13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AU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14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en-AU" b="0" i="0" baseline="0" dirty="0" smtClean="0"/>
              <a:t>New project</a:t>
            </a:r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r>
              <a:rPr lang="en-AU" b="0" i="0" baseline="0" dirty="0" smtClean="0"/>
              <a:t>Date – is 1 Jan  or the date of when the benefit was redeemed </a:t>
            </a:r>
          </a:p>
          <a:p>
            <a:pPr>
              <a:buFont typeface="Arial" charset="0"/>
              <a:buNone/>
            </a:pPr>
            <a:r>
              <a:rPr lang="en-AU" b="0" i="0" baseline="0" dirty="0" smtClean="0"/>
              <a:t>Host is the worker responsible for that sponsor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AU" b="0" i="0" baseline="0" dirty="0" smtClean="0"/>
              <a:t>Performance is not a drop down so we have business rules about what to enter (makes reporting more meaningful and more sort-able) </a:t>
            </a:r>
          </a:p>
          <a:p>
            <a:pPr>
              <a:buFont typeface="Arial" charset="0"/>
              <a:buNone/>
            </a:pPr>
            <a:r>
              <a:rPr lang="en-AU" b="0" i="0" baseline="0" dirty="0" smtClean="0"/>
              <a:t>Status is either contracted or redeemed (thought it was a nicer word than “used”</a:t>
            </a:r>
          </a:p>
          <a:p>
            <a:pPr>
              <a:buFont typeface="Arial" charset="0"/>
              <a:buNone/>
            </a:pPr>
            <a:r>
              <a:rPr lang="en-AU" b="0" i="0" baseline="0" dirty="0" smtClean="0"/>
              <a:t>Attendees we have business rules for how to enter meaningful number (for </a:t>
            </a:r>
            <a:r>
              <a:rPr lang="en-AU" b="0" i="0" baseline="0" dirty="0" err="1" smtClean="0"/>
              <a:t>eg</a:t>
            </a:r>
            <a:r>
              <a:rPr lang="en-AU" b="0" i="0" baseline="0" dirty="0" smtClean="0"/>
              <a:t> emirates is entitled to 80 tickets each year and they have used 20)</a:t>
            </a:r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r>
              <a:rPr lang="en-AU" b="0" i="0" baseline="0" dirty="0" smtClean="0"/>
              <a:t>We add a line when something is redeemed </a:t>
            </a:r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pPr>
              <a:buFont typeface="Arial" charset="0"/>
              <a:buNone/>
            </a:pPr>
            <a:endParaRPr lang="en-AU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15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en-AU" b="0" i="0" baseline="0" dirty="0" smtClean="0"/>
              <a:t>Can pull by date range </a:t>
            </a:r>
          </a:p>
          <a:p>
            <a:pPr>
              <a:buFont typeface="Arial" charset="0"/>
              <a:buNone/>
            </a:pPr>
            <a:r>
              <a:rPr lang="en-AU" b="0" i="0" baseline="0" dirty="0" smtClean="0"/>
              <a:t>Can filter out benefits that have been redeemed or only look at redeemed benefits</a:t>
            </a:r>
          </a:p>
          <a:p>
            <a:pPr>
              <a:buFont typeface="Arial" charset="0"/>
              <a:buNone/>
            </a:pPr>
            <a:r>
              <a:rPr lang="en-AU" b="0" i="0" baseline="0" dirty="0" smtClean="0"/>
              <a:t>You may want this report only by the “host” or worker…</a:t>
            </a:r>
          </a:p>
          <a:p>
            <a:pPr>
              <a:buFont typeface="Arial" charset="0"/>
              <a:buNone/>
            </a:pPr>
            <a:endParaRPr lang="en-AU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16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en-AU" b="0" i="0" baseline="0" dirty="0" smtClean="0"/>
              <a:t>Won’t </a:t>
            </a:r>
            <a:r>
              <a:rPr lang="en-AU" b="0" i="0" baseline="0" dirty="0" err="1" smtClean="0"/>
              <a:t>tal</a:t>
            </a:r>
            <a:endParaRPr lang="en-AU" b="0" i="0" baseline="0" dirty="0" smtClean="0"/>
          </a:p>
          <a:p>
            <a:pPr>
              <a:buFont typeface="Arial" charset="0"/>
              <a:buNone/>
            </a:pPr>
            <a:endParaRPr lang="en-AU" b="0" i="0" baseline="0" dirty="0" smtClean="0"/>
          </a:p>
          <a:p>
            <a:r>
              <a:rPr lang="en-AU" b="1" i="0" baseline="0" dirty="0" smtClean="0"/>
              <a:t>*Pipeline</a:t>
            </a:r>
            <a:endParaRPr lang="en-AU" b="0" i="0" baseline="0" dirty="0" smtClean="0"/>
          </a:p>
          <a:p>
            <a:r>
              <a:rPr lang="en-AU" b="0" i="0" baseline="0" dirty="0" smtClean="0"/>
              <a:t>Rows got deleted </a:t>
            </a:r>
          </a:p>
          <a:p>
            <a:r>
              <a:rPr lang="en-AU" b="0" i="0" baseline="0" dirty="0" smtClean="0"/>
              <a:t>New Spreadsheets each year – (wouldn’t necessarily go back and look…) </a:t>
            </a:r>
          </a:p>
          <a:p>
            <a:r>
              <a:rPr lang="en-AU" b="0" i="0" baseline="0" dirty="0" smtClean="0"/>
              <a:t>= historical data disappeared </a:t>
            </a:r>
          </a:p>
          <a:p>
            <a:pPr>
              <a:buFont typeface="Arial" charset="0"/>
              <a:buNone/>
            </a:pPr>
            <a:r>
              <a:rPr lang="en-AU" b="0" i="0" baseline="0" dirty="0" smtClean="0"/>
              <a:t>k about </a:t>
            </a:r>
            <a:r>
              <a:rPr lang="en-AU" b="0" i="0" baseline="0" dirty="0" err="1" smtClean="0"/>
              <a:t>cos</a:t>
            </a:r>
            <a:r>
              <a:rPr lang="en-AU" b="0" i="0" baseline="0" dirty="0" smtClean="0"/>
              <a:t> there is another presentation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17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AU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18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b="0" i="0" baseline="0" dirty="0" smtClean="0"/>
              <a:t>Entirely integrated sponsorship tessitura strategy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19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AU" dirty="0" smtClean="0"/>
              <a:t>business rules for managing </a:t>
            </a:r>
            <a:r>
              <a:rPr lang="en-AU" b="1" dirty="0" smtClean="0"/>
              <a:t>contacts </a:t>
            </a:r>
          </a:p>
          <a:p>
            <a:pPr>
              <a:buFont typeface="Arial" charset="0"/>
              <a:buChar char="•"/>
            </a:pPr>
            <a:r>
              <a:rPr lang="en-AU" b="1" dirty="0" smtClean="0"/>
              <a:t>invoices</a:t>
            </a:r>
            <a:r>
              <a:rPr lang="en-AU" dirty="0" smtClean="0"/>
              <a:t> processed though customisation of the contribution module </a:t>
            </a:r>
          </a:p>
          <a:p>
            <a:pPr>
              <a:buFont typeface="Arial" charset="0"/>
              <a:buChar char="•"/>
            </a:pPr>
            <a:r>
              <a:rPr lang="en-AU" dirty="0" smtClean="0"/>
              <a:t>logo &amp; </a:t>
            </a:r>
            <a:r>
              <a:rPr lang="en-AU" b="1" dirty="0" smtClean="0"/>
              <a:t>acknowledgment</a:t>
            </a:r>
            <a:r>
              <a:rPr lang="en-AU" dirty="0" smtClean="0"/>
              <a:t> rules that anyone can access and check up on</a:t>
            </a:r>
          </a:p>
          <a:p>
            <a:pPr>
              <a:buFont typeface="Arial" charset="0"/>
              <a:buChar char="•"/>
            </a:pPr>
            <a:r>
              <a:rPr lang="en-AU" b="1" dirty="0" smtClean="0"/>
              <a:t>benefits</a:t>
            </a:r>
            <a:r>
              <a:rPr lang="en-AU" dirty="0" smtClean="0"/>
              <a:t> tracked in tessitura</a:t>
            </a:r>
          </a:p>
          <a:p>
            <a:pPr lvl="0">
              <a:buFont typeface="Arial" charset="0"/>
              <a:buChar char="•"/>
            </a:pPr>
            <a:r>
              <a:rPr lang="en-AU" dirty="0" smtClean="0"/>
              <a:t>historic tracking of a </a:t>
            </a:r>
            <a:r>
              <a:rPr lang="en-AU" b="1" dirty="0" smtClean="0"/>
              <a:t>prospects</a:t>
            </a:r>
            <a:r>
              <a:rPr lang="en-AU" dirty="0" smtClean="0"/>
              <a:t> process</a:t>
            </a:r>
          </a:p>
          <a:p>
            <a:pPr lvl="0">
              <a:buFont typeface="Arial" charset="0"/>
              <a:buChar char="•"/>
            </a:pPr>
            <a:r>
              <a:rPr lang="en-AU" dirty="0" smtClean="0"/>
              <a:t>a copy of </a:t>
            </a:r>
            <a:r>
              <a:rPr lang="en-AU" b="1" dirty="0" smtClean="0"/>
              <a:t>contracts </a:t>
            </a:r>
            <a:r>
              <a:rPr lang="en-AU" dirty="0" smtClean="0"/>
              <a:t>easily accessible on a sponsor’s record </a:t>
            </a:r>
            <a:endParaRPr lang="en-AU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20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AU" b="0" i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9FC12-CB27-41C5-BBD4-3B9F4A8D0C89}" type="slidenum">
              <a:rPr lang="en-AU" smtClean="0">
                <a:solidFill>
                  <a:prstClr val="black"/>
                </a:solidFill>
              </a:rPr>
              <a:pPr/>
              <a:t>21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22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23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24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25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26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27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28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29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30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31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32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33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34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35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2F545-68BF-454D-BE53-7C485D1A9523}" type="slidenum">
              <a:rPr lang="en-AU" smtClean="0">
                <a:solidFill>
                  <a:prstClr val="black"/>
                </a:solidFill>
              </a:rPr>
              <a:pPr/>
              <a:t>36</a:t>
            </a:fld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4355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8BF9C6-1EBA-404E-806B-6582FE4C1F85}" type="slidenum">
              <a:rPr lang="en-AU">
                <a:solidFill>
                  <a:prstClr val="black"/>
                </a:solidFill>
              </a:rPr>
              <a:pPr/>
              <a:t>37</a:t>
            </a:fld>
            <a:endParaRPr lang="en-AU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8BF9C6-1EBA-404E-806B-6582FE4C1F85}" type="slidenum">
              <a:rPr lang="en-AU">
                <a:solidFill>
                  <a:prstClr val="black"/>
                </a:solidFill>
              </a:rPr>
              <a:pPr/>
              <a:t>53</a:t>
            </a:fld>
            <a:endParaRPr lang="en-AU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995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441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495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950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849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399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87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606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270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205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2631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10906-ED30-4025-8EA6-1AE24529FB36}" type="datetime1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B05D-537C-41C6-8C00-5FC876AAD527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5840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829A5-CE18-47ED-9485-907F3ECDBDF5}" type="datetime1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B05D-537C-41C6-8C00-5FC876AAD527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6078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49137-A7E9-4257-871D-0A475FF349D9}" type="datetime1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B05D-537C-41C6-8C00-5FC876AAD527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3439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B4FFF-6A45-4CEB-84FD-CB1FC3D5C615}" type="datetime1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B05D-537C-41C6-8C00-5FC876AAD527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2664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E54FF-17B4-4366-BCC7-85C24109F076}" type="datetime1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B05D-537C-41C6-8C00-5FC876AAD527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8956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89029-503E-44E1-A407-324AB8BA6031}" type="datetime1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B05D-537C-41C6-8C00-5FC876AAD527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2120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1E807-C3AF-4956-A849-F5A81E769E86}" type="datetime1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B05D-537C-41C6-8C00-5FC876AAD527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0746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70AAA-8BCE-406F-81A1-A6241CF2E25F}" type="datetime1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B05D-537C-41C6-8C00-5FC876AAD527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5039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F7F22-EA9C-4F2F-BA9D-2854781D1200}" type="datetime1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B05D-537C-41C6-8C00-5FC876AAD527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3530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D3CA4-22C5-48F3-8843-8BD220551F1D}" type="datetime1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B05D-537C-41C6-8C00-5FC876AAD527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5330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02762-00C7-4FD3-B4E0-4AE92CC2279D}" type="datetime1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B05D-537C-41C6-8C00-5FC876AAD527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441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soh_logo_rgb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165850"/>
            <a:ext cx="4211638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8775" y="617538"/>
            <a:ext cx="8421688" cy="18002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8775" y="2565400"/>
            <a:ext cx="8421688" cy="431800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ct val="0"/>
              </a:spcBef>
              <a:buFontTx/>
              <a:buNone/>
              <a:defRPr sz="3600"/>
            </a:lvl1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003642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169703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70446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7950" y="1870075"/>
            <a:ext cx="4241800" cy="3598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2150" y="1870075"/>
            <a:ext cx="4243388" cy="3598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634242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433084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52239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704667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610942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94511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942537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86538" y="258763"/>
            <a:ext cx="2159000" cy="5210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7950" y="258763"/>
            <a:ext cx="6326188" cy="5210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212734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258763"/>
            <a:ext cx="8421688" cy="6477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07950" y="1870075"/>
            <a:ext cx="8637588" cy="35988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AU" noProof="0" smtClean="0"/>
          </a:p>
        </p:txBody>
      </p:sp>
    </p:spTree>
    <p:extLst>
      <p:ext uri="{BB962C8B-B14F-4D97-AF65-F5344CB8AC3E}">
        <p14:creationId xmlns:p14="http://schemas.microsoft.com/office/powerpoint/2010/main" val="41205919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7950" y="258763"/>
            <a:ext cx="8637588" cy="52101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2282133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258763"/>
            <a:ext cx="8421688" cy="6477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7950" y="1870075"/>
            <a:ext cx="4241800" cy="35988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2150" y="1870075"/>
            <a:ext cx="4243388" cy="35988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1239413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DDE0A-4BF5-4248-9C22-525185152C6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3/11/2011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0D83E-D67C-43E6-9DBF-D60E5E544CE6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1513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DDE0A-4BF5-4248-9C22-525185152C6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3/11/2011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0D83E-D67C-43E6-9DBF-D60E5E544CE6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8646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DDE0A-4BF5-4248-9C22-525185152C6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3/11/2011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0D83E-D67C-43E6-9DBF-D60E5E544CE6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4384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DDE0A-4BF5-4248-9C22-525185152C6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3/11/2011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0D83E-D67C-43E6-9DBF-D60E5E544CE6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1589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DDE0A-4BF5-4248-9C22-525185152C6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3/11/2011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0D83E-D67C-43E6-9DBF-D60E5E544CE6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70858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DDE0A-4BF5-4248-9C22-525185152C6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3/11/2011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0D83E-D67C-43E6-9DBF-D60E5E544CE6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55369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DDE0A-4BF5-4248-9C22-525185152C6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3/11/2011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0D83E-D67C-43E6-9DBF-D60E5E544CE6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41062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DDE0A-4BF5-4248-9C22-525185152C6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3/11/2011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0D83E-D67C-43E6-9DBF-D60E5E544CE6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50467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DDE0A-4BF5-4248-9C22-525185152C6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3/11/2011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0D83E-D67C-43E6-9DBF-D60E5E544CE6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7392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DDE0A-4BF5-4248-9C22-525185152C6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3/11/2011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0D83E-D67C-43E6-9DBF-D60E5E544CE6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21351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DDE0A-4BF5-4248-9C22-525185152C6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3/11/2011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0D83E-D67C-43E6-9DBF-D60E5E544CE6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194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5C442-64BF-4169-887C-90B4275B06B6}" type="datetimeFigureOut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E7CC7-B94F-484B-8090-08B73108171A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720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685CC-19DC-4EAB-9123-3D8F59D5EF36}" type="datetime1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11/03/2011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BB05D-537C-41C6-8C00-5FC876AAD527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97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258763"/>
            <a:ext cx="8421688" cy="647700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A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7950" y="1870075"/>
            <a:ext cx="8637588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smtClean="0"/>
          </a:p>
        </p:txBody>
      </p:sp>
      <p:pic>
        <p:nvPicPr>
          <p:cNvPr id="1028" name="Picture 12" descr="soh_logo_rgb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72000" y="6165850"/>
            <a:ext cx="4211638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65398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185738" indent="-185738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Char char="•"/>
        <a:defRPr sz="2100">
          <a:solidFill>
            <a:srgbClr val="000000"/>
          </a:solidFill>
          <a:latin typeface="+mn-lt"/>
          <a:ea typeface="+mn-ea"/>
          <a:cs typeface="+mn-cs"/>
        </a:defRPr>
      </a:lvl1pPr>
      <a:lvl2pPr marL="2058988" indent="-28575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Char char="–"/>
        <a:defRPr sz="2100">
          <a:solidFill>
            <a:srgbClr val="000000"/>
          </a:solidFill>
          <a:latin typeface="+mn-lt"/>
          <a:cs typeface="+mn-cs"/>
        </a:defRPr>
      </a:lvl2pPr>
      <a:lvl3pPr marL="2466975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3pPr>
      <a:lvl4pPr marL="2874963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4pPr>
      <a:lvl5pPr marL="3282950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5pPr>
      <a:lvl6pPr marL="3740150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6pPr>
      <a:lvl7pPr marL="4197350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7pPr>
      <a:lvl8pPr marL="4654550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8pPr>
      <a:lvl9pPr marL="5111750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DDE0A-4BF5-4248-9C22-525185152C6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3/11/2011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80D83E-D67C-43E6-9DBF-D60E5E544CE6}" type="slidenum">
              <a:rPr lang="en-A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A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43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7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8.pn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9.pn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10.pn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11.pn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12.pn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13.pn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14.pn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15.pn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16.png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17.png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notesSlide" Target="../notesSlides/notesSlide25.xml"/><Relationship Id="rId7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2.png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Word_Document2.docx"/><Relationship Id="rId3" Type="http://schemas.openxmlformats.org/officeDocument/2006/relationships/notesSlide" Target="../notesSlides/notesSlide28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4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Relationship Id="rId9" Type="http://schemas.openxmlformats.org/officeDocument/2006/relationships/image" Target="../media/image23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6.png"/><Relationship Id="rId4" Type="http://schemas.openxmlformats.org/officeDocument/2006/relationships/image" Target="../media/image1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1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png"/><Relationship Id="rId4" Type="http://schemas.openxmlformats.org/officeDocument/2006/relationships/image" Target="../media/image1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0.png"/><Relationship Id="rId4" Type="http://schemas.openxmlformats.org/officeDocument/2006/relationships/image" Target="../media/image1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mailto:susanl@australianballet.com.au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hyperlink" Target="mailto:melissah@australianballet.com.au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9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819" y="5366989"/>
            <a:ext cx="2774181" cy="15154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1" y="404664"/>
            <a:ext cx="8712969" cy="4862870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F79646">
                    <a:lumMod val="75000"/>
                  </a:srgb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MONDAY 21 FEBRUARY </a:t>
            </a:r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BREAKOUT SESSION #2 </a:t>
            </a:r>
          </a:p>
          <a:p>
            <a:pPr algn="ctr"/>
            <a:endParaRPr lang="en-AU" sz="14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36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SOLICITATIONS, CONTACTS &amp; INVOICING</a:t>
            </a:r>
          </a:p>
          <a:p>
            <a:pPr algn="ctr"/>
            <a:r>
              <a:rPr lang="en-AU" sz="3600" dirty="0">
                <a:solidFill>
                  <a:prstClr val="black"/>
                </a:solidFill>
                <a:latin typeface="Showcard Gothic" pitchFamily="82" charset="0"/>
              </a:rPr>
              <a:t>PRESENTERS: </a:t>
            </a:r>
          </a:p>
          <a:p>
            <a:pPr algn="ctr"/>
            <a:r>
              <a:rPr lang="en-AU" sz="36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KYLIE ANANIA </a:t>
            </a:r>
            <a:r>
              <a:rPr lang="en-AU" sz="24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(SSO)</a:t>
            </a:r>
            <a:endParaRPr lang="en-AU" sz="3600" b="1" dirty="0">
              <a:ln w="18000">
                <a:solidFill>
                  <a:srgbClr val="F79646"/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howcard Gothic" pitchFamily="82" charset="0"/>
            </a:endParaRPr>
          </a:p>
          <a:p>
            <a:pPr algn="ctr"/>
            <a:r>
              <a:rPr lang="en-AU" sz="36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SUSAN LERNER &amp; MELISSA HARTY </a:t>
            </a:r>
            <a:r>
              <a:rPr lang="en-AU" sz="24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(TAB)</a:t>
            </a:r>
          </a:p>
          <a:p>
            <a:pPr algn="ctr"/>
            <a:r>
              <a:rPr lang="en-AU" sz="36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PETER NELSON </a:t>
            </a:r>
            <a:r>
              <a:rPr lang="en-AU" sz="24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(soh</a:t>
            </a:r>
            <a:r>
              <a:rPr lang="en-AU" sz="24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)</a:t>
            </a:r>
            <a:endParaRPr lang="en-AU" sz="3600" b="1" dirty="0">
              <a:ln w="18000">
                <a:solidFill>
                  <a:srgbClr val="F79646"/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684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88889E-6 5.82794E-7 L -1.11215 -0.00463 " pathEditMode="relative" rAng="0" ptsTypes="AA">
                                      <p:cBhvr>
                                        <p:cTn id="6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08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Sponsorship Onto Tess</a:t>
            </a:r>
            <a:endParaRPr lang="en-AU" dirty="0"/>
          </a:p>
        </p:txBody>
      </p:sp>
      <p:sp>
        <p:nvSpPr>
          <p:cNvPr id="8" name="Subtit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From a “Power Users” Point of View</a:t>
            </a:r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7165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</a:t>
            </a:r>
            <a:endParaRPr lang="en-AU" dirty="0"/>
          </a:p>
        </p:txBody>
      </p:sp>
      <p:sp>
        <p:nvSpPr>
          <p:cNvPr id="8" name="Subtit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Char char="•"/>
            </a:pPr>
            <a:endParaRPr lang="en-AU" dirty="0" smtClean="0"/>
          </a:p>
          <a:p>
            <a:pPr>
              <a:buFont typeface="Arial" charset="0"/>
              <a:buChar char="•"/>
            </a:pPr>
            <a:r>
              <a:rPr lang="en-AU" dirty="0" smtClean="0"/>
              <a:t>the process of getting sponsorship onto Tessitura </a:t>
            </a:r>
          </a:p>
          <a:p>
            <a:pPr>
              <a:buFont typeface="Arial" charset="0"/>
              <a:buChar char="•"/>
            </a:pPr>
            <a:r>
              <a:rPr lang="en-AU" dirty="0" smtClean="0"/>
              <a:t>what we </a:t>
            </a:r>
            <a:r>
              <a:rPr lang="en-AU" i="1" dirty="0" smtClean="0"/>
              <a:t>had</a:t>
            </a:r>
            <a:r>
              <a:rPr lang="en-AU" dirty="0" smtClean="0"/>
              <a:t> &amp; what we </a:t>
            </a:r>
            <a:r>
              <a:rPr lang="en-AU" b="1" dirty="0" smtClean="0"/>
              <a:t>have </a:t>
            </a:r>
            <a:r>
              <a:rPr lang="en-AU" dirty="0" smtClean="0"/>
              <a:t>for 6 key sponsorship functions</a:t>
            </a:r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452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the process</a:t>
            </a:r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</a:pPr>
            <a:r>
              <a:rPr lang="en-AU" dirty="0" smtClean="0"/>
              <a:t>start at the end</a:t>
            </a:r>
          </a:p>
          <a:p>
            <a:pPr lvl="0">
              <a:buFont typeface="Arial" charset="0"/>
              <a:buChar char="•"/>
            </a:pPr>
            <a:r>
              <a:rPr lang="en-AU" dirty="0" smtClean="0"/>
              <a:t>talk to Power Users</a:t>
            </a:r>
          </a:p>
          <a:p>
            <a:pPr>
              <a:buFont typeface="Arial" charset="0"/>
              <a:buChar char="•"/>
            </a:pPr>
            <a:r>
              <a:rPr lang="en-AU" dirty="0" smtClean="0"/>
              <a:t>work with Tessitura</a:t>
            </a:r>
          </a:p>
          <a:p>
            <a:pPr>
              <a:buNone/>
            </a:pPr>
            <a:endParaRPr lang="en-AU" sz="2000" i="1" dirty="0" smtClean="0"/>
          </a:p>
          <a:p>
            <a:pPr>
              <a:buNone/>
            </a:pPr>
            <a:r>
              <a:rPr lang="en-AU" sz="2000" dirty="0" smtClean="0"/>
              <a:t> </a:t>
            </a:r>
            <a:r>
              <a:rPr lang="en-AU" sz="2000" i="1" dirty="0" smtClean="0"/>
              <a:t>Fit Tessitura to what you do - don’t fit what you do to Tessitura</a:t>
            </a:r>
          </a:p>
          <a:p>
            <a:pPr>
              <a:buNone/>
            </a:pPr>
            <a:endParaRPr lang="en-AU" sz="2000" dirty="0" smtClean="0"/>
          </a:p>
          <a:p>
            <a:pPr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9779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 key functions</a:t>
            </a:r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contacts</a:t>
            </a:r>
          </a:p>
          <a:p>
            <a:r>
              <a:rPr lang="en-AU" dirty="0" smtClean="0"/>
              <a:t>invoicing</a:t>
            </a:r>
          </a:p>
          <a:p>
            <a:r>
              <a:rPr lang="en-AU" dirty="0" smtClean="0"/>
              <a:t>logo acknowledgements </a:t>
            </a:r>
          </a:p>
          <a:p>
            <a:r>
              <a:rPr lang="en-AU" dirty="0" smtClean="0"/>
              <a:t>benefits</a:t>
            </a:r>
          </a:p>
          <a:p>
            <a:r>
              <a:rPr lang="en-AU" dirty="0" smtClean="0"/>
              <a:t>prospecting</a:t>
            </a:r>
          </a:p>
          <a:p>
            <a:r>
              <a:rPr lang="en-AU" dirty="0" smtClean="0"/>
              <a:t>contracts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51125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contacts </a:t>
            </a:r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1043608" y="1412776"/>
            <a:ext cx="698591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725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contacts </a:t>
            </a:r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47687" y="2134394"/>
            <a:ext cx="8048625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6225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invoices</a:t>
            </a:r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733425" y="2729706"/>
            <a:ext cx="767715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3566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invoices</a:t>
            </a:r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1331640" y="1268760"/>
            <a:ext cx="644657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9149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invoices</a:t>
            </a:r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947737" y="2224881"/>
            <a:ext cx="7248525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9093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2267743" y="188640"/>
            <a:ext cx="5214545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8420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logo acknowledgement</a:t>
            </a:r>
            <a:endParaRPr lang="en-A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3568" y="1196752"/>
            <a:ext cx="7811021" cy="475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2565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logo acknowledgement</a:t>
            </a:r>
            <a:endParaRPr lang="en-A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81125" y="1185863"/>
            <a:ext cx="6381750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3396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logo acknowledgement</a:t>
            </a:r>
            <a:endParaRPr lang="en-A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71575" y="1666875"/>
            <a:ext cx="6800850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8694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benefits </a:t>
            </a:r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6225" y="2128838"/>
            <a:ext cx="859155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0602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benefits </a:t>
            </a:r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0550" y="1347788"/>
            <a:ext cx="7962900" cy="416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75627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prospecting</a:t>
            </a:r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ttp://pumapac.org/images/600px-No_sign_svg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23728" y="1052736"/>
            <a:ext cx="4922912" cy="49229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9910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contracts</a:t>
            </a:r>
            <a:endParaRPr lang="en-A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52500" y="1538288"/>
            <a:ext cx="7239000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228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we have</a:t>
            </a:r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charset="0"/>
              <a:buChar char="•"/>
            </a:pPr>
            <a:r>
              <a:rPr lang="en-AU" dirty="0" smtClean="0"/>
              <a:t>business rules for managing </a:t>
            </a:r>
            <a:r>
              <a:rPr lang="en-AU" b="1" dirty="0" smtClean="0"/>
              <a:t>contacts </a:t>
            </a:r>
          </a:p>
          <a:p>
            <a:pPr>
              <a:buFont typeface="Arial" charset="0"/>
              <a:buChar char="•"/>
            </a:pPr>
            <a:r>
              <a:rPr lang="en-AU" b="1" dirty="0" smtClean="0"/>
              <a:t>invoices</a:t>
            </a:r>
            <a:r>
              <a:rPr lang="en-AU" dirty="0" smtClean="0"/>
              <a:t> processed though customisation of the contribution module </a:t>
            </a:r>
          </a:p>
          <a:p>
            <a:pPr>
              <a:buFont typeface="Arial" charset="0"/>
              <a:buChar char="•"/>
            </a:pPr>
            <a:r>
              <a:rPr lang="en-AU" dirty="0" smtClean="0"/>
              <a:t>logo &amp; </a:t>
            </a:r>
            <a:r>
              <a:rPr lang="en-AU" b="1" dirty="0" smtClean="0"/>
              <a:t>acknowledgment</a:t>
            </a:r>
            <a:r>
              <a:rPr lang="en-AU" dirty="0" smtClean="0"/>
              <a:t> rules that anyone can access and check up on</a:t>
            </a:r>
          </a:p>
          <a:p>
            <a:pPr>
              <a:buFont typeface="Arial" charset="0"/>
              <a:buChar char="•"/>
            </a:pPr>
            <a:r>
              <a:rPr lang="en-AU" b="1" dirty="0" smtClean="0"/>
              <a:t>benefits</a:t>
            </a:r>
            <a:r>
              <a:rPr lang="en-AU" dirty="0" smtClean="0"/>
              <a:t> tracked in tessitura</a:t>
            </a:r>
          </a:p>
          <a:p>
            <a:pPr lvl="0">
              <a:buFont typeface="Arial" charset="0"/>
              <a:buChar char="•"/>
            </a:pPr>
            <a:r>
              <a:rPr lang="en-AU" dirty="0" smtClean="0"/>
              <a:t>historic tracking of a </a:t>
            </a:r>
            <a:r>
              <a:rPr lang="en-AU" b="1" dirty="0" smtClean="0"/>
              <a:t>prospects</a:t>
            </a:r>
            <a:r>
              <a:rPr lang="en-AU" dirty="0" smtClean="0"/>
              <a:t> process</a:t>
            </a:r>
          </a:p>
          <a:p>
            <a:pPr lvl="0">
              <a:buFont typeface="Arial" charset="0"/>
              <a:buChar char="•"/>
            </a:pPr>
            <a:r>
              <a:rPr lang="en-AU" dirty="0" smtClean="0"/>
              <a:t>a copy of </a:t>
            </a:r>
            <a:r>
              <a:rPr lang="en-AU" b="1" dirty="0" smtClean="0"/>
              <a:t>contracts </a:t>
            </a:r>
            <a:r>
              <a:rPr lang="en-AU" dirty="0" smtClean="0"/>
              <a:t>easily accessible on a sponsor’s record </a:t>
            </a:r>
            <a:endParaRPr lang="en-AU" b="1" dirty="0" smtClean="0"/>
          </a:p>
          <a:p>
            <a:pPr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0139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we have</a:t>
            </a:r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Sponsorship Function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Tessitura Tool Used 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Contacts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Associations &amp; Business</a:t>
                      </a:r>
                      <a:r>
                        <a:rPr lang="en-AU" baseline="0" dirty="0" smtClean="0"/>
                        <a:t> Rules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Invoicing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Contribution Module</a:t>
                      </a:r>
                      <a:r>
                        <a:rPr lang="en-AU" baseline="0" dirty="0" smtClean="0"/>
                        <a:t> &amp; Custom Reports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Benefits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Activities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Logo Acknowledgement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CSI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Pipeline 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Solicitations</a:t>
                      </a:r>
                      <a:endParaRPr lang="en-A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Contracts</a:t>
                      </a:r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Documents</a:t>
                      </a:r>
                      <a:endParaRPr lang="en-A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794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0" y="6381328"/>
            <a:ext cx="9144000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021288"/>
            <a:ext cx="2223118" cy="64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thank you... any questions?</a:t>
            </a:r>
            <a:endParaRPr lang="en-AU" dirty="0"/>
          </a:p>
        </p:txBody>
      </p:sp>
      <p:sp>
        <p:nvSpPr>
          <p:cNvPr id="10" name="Subtitle 9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l"/>
            <a:r>
              <a:rPr lang="en-AU" dirty="0" smtClean="0"/>
              <a:t>Kylie Anania |Philanthropy &amp; Public Affairs Executive</a:t>
            </a:r>
          </a:p>
          <a:p>
            <a:pPr algn="l"/>
            <a:r>
              <a:rPr lang="en-AU" dirty="0" smtClean="0"/>
              <a:t>Sydney Symphony</a:t>
            </a:r>
          </a:p>
          <a:p>
            <a:pPr algn="l"/>
            <a:r>
              <a:rPr lang="en-AU" sz="3100" dirty="0" smtClean="0"/>
              <a:t>kylie.anania@sydneysymphony.com</a:t>
            </a:r>
          </a:p>
          <a:p>
            <a:pPr algn="l"/>
            <a:r>
              <a:rPr lang="en-AU" dirty="0" smtClean="0"/>
              <a:t>02 8215 4625</a:t>
            </a:r>
          </a:p>
          <a:p>
            <a:endParaRPr lang="en-AU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093296"/>
            <a:ext cx="2952328" cy="615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2843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/>
          <a:lstStyle/>
          <a:p>
            <a:r>
              <a:rPr lang="en-US" b="1" dirty="0" smtClean="0">
                <a:latin typeface="Franklin Gothic Book" pitchFamily="34" charset="0"/>
              </a:rPr>
              <a:t>Solicitations</a:t>
            </a:r>
            <a:br>
              <a:rPr lang="en-US" b="1" dirty="0" smtClean="0">
                <a:latin typeface="Franklin Gothic Book" pitchFamily="34" charset="0"/>
              </a:rPr>
            </a:br>
            <a:endParaRPr lang="en-AU" sz="2800" dirty="0">
              <a:latin typeface="Franklin Gothic Boo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3140968"/>
            <a:ext cx="6400800" cy="1752600"/>
          </a:xfrm>
        </p:spPr>
        <p:txBody>
          <a:bodyPr/>
          <a:lstStyle/>
          <a:p>
            <a:r>
              <a:rPr lang="en-AU" b="1" dirty="0" smtClean="0">
                <a:latin typeface="Franklin Gothic Book" pitchFamily="34" charset="0"/>
              </a:rPr>
              <a:t>Presented by:</a:t>
            </a:r>
          </a:p>
          <a:p>
            <a:r>
              <a:rPr lang="en-AU" b="1" dirty="0" smtClean="0">
                <a:latin typeface="Franklin Gothic Book" pitchFamily="34" charset="0"/>
              </a:rPr>
              <a:t>Susan Learner and Melissa Harty</a:t>
            </a:r>
            <a:endParaRPr lang="en-AU" b="1" dirty="0">
              <a:latin typeface="Franklin Gothic Book" pitchFamily="34" charset="0"/>
            </a:endParaRPr>
          </a:p>
        </p:txBody>
      </p:sp>
      <p:pic>
        <p:nvPicPr>
          <p:cNvPr id="7" name="Picture 6" descr="AUB_id_grey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1209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/>
          <a:lstStyle/>
          <a:p>
            <a:r>
              <a:rPr lang="en-US" b="1" dirty="0" smtClean="0">
                <a:latin typeface="Franklin Gothic Book" pitchFamily="34" charset="0"/>
              </a:rPr>
              <a:t>Presentation Outline</a:t>
            </a:r>
            <a:br>
              <a:rPr lang="en-US" b="1" dirty="0" smtClean="0">
                <a:latin typeface="Franklin Gothic Book" pitchFamily="34" charset="0"/>
              </a:rPr>
            </a:br>
            <a:endParaRPr lang="en-AU" sz="2800" dirty="0">
              <a:latin typeface="Franklin Gothic Boo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132856"/>
            <a:ext cx="6400800" cy="3505944"/>
          </a:xfrm>
        </p:spPr>
        <p:txBody>
          <a:bodyPr>
            <a:normAutofit/>
          </a:bodyPr>
          <a:lstStyle/>
          <a:p>
            <a:pPr marL="571500" lvl="0" indent="-571500" algn="l">
              <a:buFont typeface="Arial" pitchFamily="34" charset="0"/>
              <a:buChar char="•"/>
            </a:pPr>
            <a:r>
              <a:rPr lang="en-AU" b="1" dirty="0">
                <a:latin typeface="Franklin Gothic Book" pitchFamily="34" charset="0"/>
              </a:rPr>
              <a:t>I</a:t>
            </a:r>
            <a:r>
              <a:rPr lang="en-AU" b="1" dirty="0" smtClean="0">
                <a:latin typeface="Franklin Gothic Book" pitchFamily="34" charset="0"/>
              </a:rPr>
              <a:t>ndividual </a:t>
            </a:r>
            <a:r>
              <a:rPr lang="en-AU" b="1" dirty="0">
                <a:latin typeface="Franklin Gothic Book" pitchFamily="34" charset="0"/>
              </a:rPr>
              <a:t>moves through the </a:t>
            </a:r>
            <a:r>
              <a:rPr lang="en-AU" b="1" dirty="0" smtClean="0">
                <a:latin typeface="Franklin Gothic Book" pitchFamily="34" charset="0"/>
              </a:rPr>
              <a:t>Solicitations module.</a:t>
            </a:r>
            <a:endParaRPr lang="en-AU" b="1" dirty="0">
              <a:latin typeface="Franklin Gothic Book" pitchFamily="34" charset="0"/>
            </a:endParaRPr>
          </a:p>
          <a:p>
            <a:pPr marL="571500" lvl="0" indent="-571500" algn="l">
              <a:buFont typeface="Arial" pitchFamily="34" charset="0"/>
              <a:buChar char="•"/>
            </a:pPr>
            <a:r>
              <a:rPr lang="en-AU" b="1" dirty="0" smtClean="0">
                <a:latin typeface="Franklin Gothic Book" pitchFamily="34" charset="0"/>
              </a:rPr>
              <a:t>Manage Solicitations </a:t>
            </a:r>
            <a:r>
              <a:rPr lang="en-AU" b="1" dirty="0">
                <a:latin typeface="Franklin Gothic Book" pitchFamily="34" charset="0"/>
              </a:rPr>
              <a:t> &amp; </a:t>
            </a:r>
            <a:r>
              <a:rPr lang="en-AU" b="1" dirty="0" smtClean="0">
                <a:latin typeface="Franklin Gothic Book" pitchFamily="34" charset="0"/>
              </a:rPr>
              <a:t>Solicitation </a:t>
            </a:r>
            <a:r>
              <a:rPr lang="en-AU" b="1" dirty="0">
                <a:latin typeface="Franklin Gothic Book" pitchFamily="34" charset="0"/>
              </a:rPr>
              <a:t>T</a:t>
            </a:r>
            <a:r>
              <a:rPr lang="en-AU" b="1" dirty="0" smtClean="0">
                <a:latin typeface="Franklin Gothic Book" pitchFamily="34" charset="0"/>
              </a:rPr>
              <a:t>asks </a:t>
            </a:r>
            <a:r>
              <a:rPr lang="en-AU" b="1" dirty="0">
                <a:latin typeface="Franklin Gothic Book" pitchFamily="34" charset="0"/>
              </a:rPr>
              <a:t>en mass.</a:t>
            </a:r>
          </a:p>
          <a:p>
            <a:pPr marL="571500" lvl="0" indent="-571500" algn="l">
              <a:buFont typeface="Arial" pitchFamily="34" charset="0"/>
              <a:buChar char="•"/>
            </a:pPr>
            <a:r>
              <a:rPr lang="en-AU" b="1" dirty="0">
                <a:latin typeface="Franklin Gothic Book" pitchFamily="34" charset="0"/>
              </a:rPr>
              <a:t>Reports – Solicitation Tracking (customisation</a:t>
            </a:r>
            <a:r>
              <a:rPr lang="en-AU" b="1" dirty="0" smtClean="0">
                <a:latin typeface="Franklin Gothic Book" pitchFamily="34" charset="0"/>
              </a:rPr>
              <a:t>).</a:t>
            </a:r>
            <a:endParaRPr lang="en-AU" b="1" dirty="0">
              <a:latin typeface="Franklin Gothic Book" pitchFamily="34" charset="0"/>
            </a:endParaRPr>
          </a:p>
          <a:p>
            <a:endParaRPr lang="en-AU" dirty="0"/>
          </a:p>
        </p:txBody>
      </p:sp>
      <p:pic>
        <p:nvPicPr>
          <p:cNvPr id="7" name="Picture 6" descr="AUB_id_grey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1054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Franklin Gothic Book" pitchFamily="34" charset="0"/>
              </a:rPr>
              <a:t>Moves Management Background</a:t>
            </a:r>
            <a:br>
              <a:rPr lang="en-US" b="1" dirty="0" smtClean="0">
                <a:latin typeface="Franklin Gothic Book" pitchFamily="34" charset="0"/>
              </a:rPr>
            </a:br>
            <a:endParaRPr lang="en-AU" sz="3600" dirty="0">
              <a:solidFill>
                <a:prstClr val="black">
                  <a:tint val="75000"/>
                </a:prst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 descr="AUB_id_grey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Freeform 13"/>
          <p:cNvSpPr>
            <a:spLocks/>
          </p:cNvSpPr>
          <p:nvPr/>
        </p:nvSpPr>
        <p:spPr bwMode="auto">
          <a:xfrm>
            <a:off x="3976370" y="2709773"/>
            <a:ext cx="1191895" cy="880745"/>
          </a:xfrm>
          <a:custGeom>
            <a:avLst/>
            <a:gdLst>
              <a:gd name="T0" fmla="*/ 0 w 1877"/>
              <a:gd name="T1" fmla="*/ 1387 h 1387"/>
              <a:gd name="T2" fmla="*/ 938 w 1877"/>
              <a:gd name="T3" fmla="*/ 0 h 1387"/>
              <a:gd name="T4" fmla="*/ 1877 w 1877"/>
              <a:gd name="T5" fmla="*/ 1387 h 1387"/>
              <a:gd name="T6" fmla="*/ 0 w 1877"/>
              <a:gd name="T7" fmla="*/ 1387 h 1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77" h="1387">
                <a:moveTo>
                  <a:pt x="0" y="1387"/>
                </a:moveTo>
                <a:lnTo>
                  <a:pt x="938" y="0"/>
                </a:lnTo>
                <a:lnTo>
                  <a:pt x="1877" y="1387"/>
                </a:lnTo>
                <a:lnTo>
                  <a:pt x="0" y="1387"/>
                </a:lnTo>
                <a:close/>
              </a:path>
            </a:pathLst>
          </a:cu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defRPr/>
            </a:pPr>
            <a:endParaRPr lang="en-AU" kern="0" dirty="0">
              <a:solidFill>
                <a:sysClr val="windowText" lastClr="000000"/>
              </a:solidFill>
            </a:endParaRPr>
          </a:p>
          <a:p>
            <a:pPr algn="ctr">
              <a:defRPr/>
            </a:pPr>
            <a:r>
              <a:rPr lang="en-AU" b="1" kern="0" dirty="0">
                <a:solidFill>
                  <a:sysClr val="windowText" lastClr="000000"/>
                </a:solidFill>
              </a:rPr>
              <a:t>Major </a:t>
            </a:r>
          </a:p>
          <a:p>
            <a:pPr algn="ctr">
              <a:defRPr/>
            </a:pPr>
            <a:r>
              <a:rPr lang="en-AU" b="1" kern="0" dirty="0">
                <a:solidFill>
                  <a:sysClr val="windowText" lastClr="000000"/>
                </a:solidFill>
              </a:rPr>
              <a:t>Gift</a:t>
            </a:r>
            <a:endParaRPr lang="en-AU" b="1" kern="0" dirty="0">
              <a:solidFill>
                <a:sysClr val="windowText" lastClr="000000"/>
              </a:solidFill>
            </a:endParaRPr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425024" y="3642588"/>
            <a:ext cx="2228850" cy="777240"/>
          </a:xfrm>
          <a:custGeom>
            <a:avLst/>
            <a:gdLst>
              <a:gd name="T0" fmla="*/ 3510 w 3510"/>
              <a:gd name="T1" fmla="*/ 1224 h 1224"/>
              <a:gd name="T2" fmla="*/ 2715 w 3510"/>
              <a:gd name="T3" fmla="*/ 0 h 1224"/>
              <a:gd name="T4" fmla="*/ 796 w 3510"/>
              <a:gd name="T5" fmla="*/ 0 h 1224"/>
              <a:gd name="T6" fmla="*/ 0 w 3510"/>
              <a:gd name="T7" fmla="*/ 1224 h 1224"/>
              <a:gd name="T8" fmla="*/ 3510 w 3510"/>
              <a:gd name="T9" fmla="*/ 1224 h 1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10" h="1224">
                <a:moveTo>
                  <a:pt x="3510" y="1224"/>
                </a:moveTo>
                <a:lnTo>
                  <a:pt x="2715" y="0"/>
                </a:lnTo>
                <a:lnTo>
                  <a:pt x="796" y="0"/>
                </a:lnTo>
                <a:lnTo>
                  <a:pt x="0" y="1224"/>
                </a:lnTo>
                <a:lnTo>
                  <a:pt x="3510" y="1224"/>
                </a:lnTo>
                <a:close/>
              </a:path>
            </a:pathLst>
          </a:custGeom>
          <a:solidFill>
            <a:srgbClr val="FFCC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defRPr/>
            </a:pPr>
            <a:endParaRPr lang="en-AU" kern="0" dirty="0">
              <a:solidFill>
                <a:sysClr val="windowText" lastClr="000000"/>
              </a:solidFill>
            </a:endParaRPr>
          </a:p>
          <a:p>
            <a:pPr algn="ctr">
              <a:defRPr/>
            </a:pPr>
            <a:r>
              <a:rPr lang="en-AU" b="1" kern="0" dirty="0">
                <a:solidFill>
                  <a:sysClr val="windowText" lastClr="000000"/>
                </a:solidFill>
              </a:rPr>
              <a:t>Donor</a:t>
            </a:r>
            <a:r>
              <a:rPr lang="en-AU" kern="0" dirty="0">
                <a:solidFill>
                  <a:sysClr val="windowText" lastClr="000000"/>
                </a:solidFill>
              </a:rPr>
              <a:t> </a:t>
            </a:r>
            <a:endParaRPr lang="en-AU" kern="0" dirty="0">
              <a:solidFill>
                <a:sysClr val="windowText" lastClr="000000"/>
              </a:solidFill>
            </a:endParaRPr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2887345" y="4471898"/>
            <a:ext cx="3369310" cy="829310"/>
          </a:xfrm>
          <a:custGeom>
            <a:avLst/>
            <a:gdLst>
              <a:gd name="T0" fmla="*/ 5306 w 5306"/>
              <a:gd name="T1" fmla="*/ 1306 h 1306"/>
              <a:gd name="T2" fmla="*/ 4443 w 5306"/>
              <a:gd name="T3" fmla="*/ 0 h 1306"/>
              <a:gd name="T4" fmla="*/ 864 w 5306"/>
              <a:gd name="T5" fmla="*/ 0 h 1306"/>
              <a:gd name="T6" fmla="*/ 0 w 5306"/>
              <a:gd name="T7" fmla="*/ 1306 h 1306"/>
              <a:gd name="T8" fmla="*/ 5306 w 5306"/>
              <a:gd name="T9" fmla="*/ 1306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06" h="1306">
                <a:moveTo>
                  <a:pt x="5306" y="1306"/>
                </a:moveTo>
                <a:lnTo>
                  <a:pt x="4443" y="0"/>
                </a:lnTo>
                <a:lnTo>
                  <a:pt x="864" y="0"/>
                </a:lnTo>
                <a:lnTo>
                  <a:pt x="0" y="1306"/>
                </a:lnTo>
                <a:lnTo>
                  <a:pt x="5306" y="1306"/>
                </a:lnTo>
                <a:close/>
              </a:path>
            </a:pathLst>
          </a:cu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defRPr/>
            </a:pPr>
            <a:endParaRPr lang="en-AU" kern="0" dirty="0">
              <a:solidFill>
                <a:sysClr val="windowText" lastClr="000000"/>
              </a:solidFill>
            </a:endParaRPr>
          </a:p>
          <a:p>
            <a:pPr algn="ctr">
              <a:defRPr/>
            </a:pPr>
            <a:r>
              <a:rPr lang="en-AU" b="1" kern="0" dirty="0">
                <a:solidFill>
                  <a:sysClr val="windowText" lastClr="000000"/>
                </a:solidFill>
              </a:rPr>
              <a:t>Subscriber </a:t>
            </a:r>
            <a:endParaRPr lang="en-AU" b="1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60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836712"/>
            <a:ext cx="7772400" cy="967461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Franklin Gothic Book" pitchFamily="34" charset="0"/>
              </a:rPr>
              <a:t>Individual </a:t>
            </a:r>
            <a:r>
              <a:rPr lang="en-US" sz="3600" b="1" dirty="0">
                <a:latin typeface="Franklin Gothic Book" pitchFamily="34" charset="0"/>
              </a:rPr>
              <a:t>Moves Management</a:t>
            </a:r>
            <a:endParaRPr lang="en-AU" sz="3600" dirty="0">
              <a:latin typeface="Franklin Gothic Boo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1700808"/>
            <a:ext cx="6400800" cy="1752600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en-US" b="1" dirty="0">
                <a:latin typeface="Franklin Gothic Book" pitchFamily="34" charset="0"/>
              </a:rPr>
              <a:t>How to enter Solicitations </a:t>
            </a:r>
            <a:endParaRPr lang="en-AU" b="1" dirty="0">
              <a:latin typeface="Franklin Gothic Book" pitchFamily="34" charset="0"/>
            </a:endParaRPr>
          </a:p>
          <a:p>
            <a:pPr algn="l"/>
            <a:r>
              <a:rPr lang="en-US" b="1" i="1" dirty="0">
                <a:latin typeface="Franklin Gothic Book" pitchFamily="34" charset="0"/>
              </a:rPr>
              <a:t>For every patron contact</a:t>
            </a:r>
            <a:endParaRPr lang="en-AU" b="1" dirty="0">
              <a:latin typeface="Franklin Gothic Book" pitchFamily="34" charset="0"/>
            </a:endParaRPr>
          </a:p>
          <a:p>
            <a:pPr marL="457200" lvl="0" indent="-457200" algn="l">
              <a:buFont typeface="Arial" pitchFamily="34" charset="0"/>
              <a:buChar char="•"/>
            </a:pPr>
            <a:r>
              <a:rPr lang="en-US" b="1" dirty="0">
                <a:latin typeface="Franklin Gothic Book" pitchFamily="34" charset="0"/>
              </a:rPr>
              <a:t>Go to desired Constituent record.</a:t>
            </a:r>
            <a:endParaRPr lang="en-AU" b="1" dirty="0">
              <a:latin typeface="Franklin Gothic Book" pitchFamily="34" charset="0"/>
            </a:endParaRPr>
          </a:p>
          <a:p>
            <a:pPr marL="457200" lvl="0" indent="-457200" algn="l">
              <a:buFont typeface="Arial" pitchFamily="34" charset="0"/>
              <a:buChar char="•"/>
            </a:pPr>
            <a:r>
              <a:rPr lang="en-US" b="1" dirty="0">
                <a:latin typeface="Franklin Gothic Book" pitchFamily="34" charset="0"/>
              </a:rPr>
              <a:t>Click on Contacts tab (mid left).</a:t>
            </a:r>
            <a:endParaRPr lang="en-AU" b="1" dirty="0">
              <a:latin typeface="Franklin Gothic Book" pitchFamily="34" charset="0"/>
            </a:endParaRPr>
          </a:p>
          <a:p>
            <a:pPr marL="457200" lvl="0" indent="-457200" algn="l">
              <a:buFont typeface="Arial" pitchFamily="34" charset="0"/>
              <a:buChar char="•"/>
            </a:pPr>
            <a:r>
              <a:rPr lang="en-US" b="1" dirty="0">
                <a:latin typeface="Franklin Gothic Book" pitchFamily="34" charset="0"/>
              </a:rPr>
              <a:t>Click Solicitations radio button.</a:t>
            </a:r>
            <a:endParaRPr lang="en-AU" b="1" dirty="0">
              <a:latin typeface="Franklin Gothic Book" pitchFamily="34" charset="0"/>
            </a:endParaRPr>
          </a:p>
          <a:p>
            <a:endParaRPr lang="en-AU" dirty="0"/>
          </a:p>
        </p:txBody>
      </p:sp>
      <p:pic>
        <p:nvPicPr>
          <p:cNvPr id="7" name="Picture 6" descr="AUB_id_grey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906" y="3573016"/>
            <a:ext cx="7496175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798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61338"/>
            <a:ext cx="7772400" cy="147002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Franklin Gothic Book" pitchFamily="34" charset="0"/>
              </a:rPr>
              <a:t>Individual Moves Management</a:t>
            </a:r>
            <a:endParaRPr lang="en-AU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1772816"/>
            <a:ext cx="6400800" cy="1752600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US" sz="2800" b="1" dirty="0" smtClean="0">
                <a:latin typeface="Franklin Gothic Book" pitchFamily="34" charset="0"/>
              </a:rPr>
              <a:t>Click </a:t>
            </a:r>
            <a:r>
              <a:rPr lang="en-US" sz="2800" b="1" dirty="0">
                <a:latin typeface="Franklin Gothic Book" pitchFamily="34" charset="0"/>
              </a:rPr>
              <a:t>Add </a:t>
            </a:r>
            <a:r>
              <a:rPr lang="en-US" sz="2800" b="1" dirty="0" smtClean="0">
                <a:latin typeface="Franklin Gothic Book" pitchFamily="34" charset="0"/>
              </a:rPr>
              <a:t>button</a:t>
            </a:r>
            <a:endParaRPr lang="en-AU" sz="2800" b="1" dirty="0" smtClean="0">
              <a:latin typeface="Franklin Gothic Book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en-US" sz="2800" b="1" dirty="0" smtClean="0">
                <a:latin typeface="Franklin Gothic Book" pitchFamily="34" charset="0"/>
              </a:rPr>
              <a:t>Fill </a:t>
            </a:r>
            <a:r>
              <a:rPr lang="en-US" sz="2800" b="1" dirty="0">
                <a:latin typeface="Franklin Gothic Book" pitchFamily="34" charset="0"/>
              </a:rPr>
              <a:t>in each field </a:t>
            </a:r>
            <a:endParaRPr lang="en-US" sz="2800" b="1" dirty="0" smtClean="0">
              <a:latin typeface="Franklin Gothic Book" pitchFamily="34" charset="0"/>
            </a:endParaRPr>
          </a:p>
          <a:p>
            <a:pPr algn="l"/>
            <a:r>
              <a:rPr lang="en-US" sz="2800" b="1" dirty="0" smtClean="0">
                <a:latin typeface="Franklin Gothic Book" pitchFamily="34" charset="0"/>
              </a:rPr>
              <a:t>(</a:t>
            </a:r>
            <a:r>
              <a:rPr lang="en-US" sz="2800" b="1" dirty="0">
                <a:latin typeface="Franklin Gothic Book" pitchFamily="34" charset="0"/>
              </a:rPr>
              <a:t>see below for Solicitation Types and Solicitation Status). </a:t>
            </a:r>
            <a:endParaRPr lang="en-US" sz="2800" b="1" dirty="0" smtClean="0">
              <a:latin typeface="Franklin Gothic Book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en-US" sz="6800" dirty="0"/>
          </a:p>
          <a:p>
            <a:pPr marL="457200" indent="-457200" algn="l">
              <a:buFont typeface="Arial" pitchFamily="34" charset="0"/>
              <a:buChar char="•"/>
            </a:pPr>
            <a:endParaRPr lang="en-US" sz="6800" dirty="0"/>
          </a:p>
          <a:p>
            <a:pPr marL="457200" lvl="0" indent="-457200" algn="l">
              <a:buFont typeface="Arial" pitchFamily="34" charset="0"/>
              <a:buChar char="•"/>
            </a:pPr>
            <a:endParaRPr lang="en-AU" sz="6800" dirty="0"/>
          </a:p>
          <a:p>
            <a:pPr marL="457200" indent="-457200" algn="l">
              <a:buFont typeface="Arial" pitchFamily="34" charset="0"/>
              <a:buChar char="•"/>
            </a:pPr>
            <a:endParaRPr lang="en-US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AU" dirty="0"/>
          </a:p>
          <a:p>
            <a:endParaRPr lang="en-AU" dirty="0"/>
          </a:p>
        </p:txBody>
      </p:sp>
      <p:pic>
        <p:nvPicPr>
          <p:cNvPr id="7" name="Picture 6" descr="AUB_id_grey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152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9714685"/>
              </p:ext>
            </p:extLst>
          </p:nvPr>
        </p:nvGraphicFramePr>
        <p:xfrm>
          <a:off x="1108770" y="3516313"/>
          <a:ext cx="6786562" cy="3341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7" imgW="6786926" imgH="3342132" progId="Word.Document.12">
                  <p:embed/>
                </p:oleObj>
              </mc:Choice>
              <mc:Fallback>
                <p:oleObj name="Document" r:id="rId7" imgW="6786926" imgH="334213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108770" y="3516313"/>
                        <a:ext cx="6786562" cy="3341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2399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61338"/>
            <a:ext cx="7772400" cy="147002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Franklin Gothic Book" pitchFamily="34" charset="0"/>
              </a:rPr>
              <a:t>Individual Moves Management</a:t>
            </a:r>
            <a:endParaRPr lang="en-AU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1772816"/>
            <a:ext cx="6400800" cy="1752600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en-US" sz="9600" b="1" dirty="0" smtClean="0">
                <a:latin typeface="Franklin Gothic Book" pitchFamily="34" charset="0"/>
              </a:rPr>
              <a:t>Contribution </a:t>
            </a:r>
            <a:r>
              <a:rPr lang="en-US" sz="9600" b="1" dirty="0">
                <a:latin typeface="Franklin Gothic Book" pitchFamily="34" charset="0"/>
              </a:rPr>
              <a:t>Total: automatically populated when a transaction takes place</a:t>
            </a:r>
            <a:r>
              <a:rPr lang="en-US" sz="9600" b="1" dirty="0" smtClean="0">
                <a:latin typeface="Franklin Gothic Book" pitchFamily="34" charset="0"/>
              </a:rPr>
              <a:t>.</a:t>
            </a:r>
          </a:p>
          <a:p>
            <a:pPr algn="l"/>
            <a:endParaRPr lang="en-AU" sz="9600" b="1" dirty="0">
              <a:latin typeface="Franklin Gothic Book" pitchFamily="34" charset="0"/>
            </a:endParaRPr>
          </a:p>
          <a:p>
            <a:pPr algn="l"/>
            <a:r>
              <a:rPr lang="en-US" sz="9600" b="1" dirty="0">
                <a:latin typeface="Franklin Gothic Book" pitchFamily="34" charset="0"/>
              </a:rPr>
              <a:t>Notes: Enter a Solicitation Note as required – date first dd/mm/yyyy, initials next. NB: Most recent notes at the top from 1 January 2011.</a:t>
            </a:r>
            <a:endParaRPr lang="en-AU" sz="9600" b="1" dirty="0">
              <a:latin typeface="Franklin Gothic Book" pitchFamily="34" charset="0"/>
            </a:endParaRPr>
          </a:p>
          <a:p>
            <a:r>
              <a:rPr lang="en-US" sz="9600" dirty="0">
                <a:latin typeface="Franklin Gothic Book" pitchFamily="34" charset="0"/>
              </a:rPr>
              <a:t> </a:t>
            </a:r>
            <a:endParaRPr lang="en-AU" sz="9600" dirty="0">
              <a:latin typeface="Franklin Gothic Book" pitchFamily="34" charset="0"/>
            </a:endParaRPr>
          </a:p>
          <a:p>
            <a:pPr marL="342900" lvl="0" indent="-342900" algn="l">
              <a:buFont typeface="Arial" pitchFamily="34" charset="0"/>
              <a:buChar char="•"/>
            </a:pPr>
            <a:r>
              <a:rPr lang="en-US" sz="9600" b="1" dirty="0">
                <a:latin typeface="Franklin Gothic Book" pitchFamily="34" charset="0"/>
              </a:rPr>
              <a:t>Close screen and click yes to save changes.</a:t>
            </a:r>
            <a:endParaRPr lang="en-AU" sz="9600" b="1" dirty="0">
              <a:latin typeface="Franklin Gothic Book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en-US" sz="6800" dirty="0"/>
          </a:p>
          <a:p>
            <a:pPr marL="457200" indent="-457200" algn="l">
              <a:buFont typeface="Arial" pitchFamily="34" charset="0"/>
              <a:buChar char="•"/>
            </a:pPr>
            <a:endParaRPr lang="en-US" sz="6800" dirty="0"/>
          </a:p>
          <a:p>
            <a:pPr marL="457200" lvl="0" indent="-457200" algn="l">
              <a:buFont typeface="Arial" pitchFamily="34" charset="0"/>
              <a:buChar char="•"/>
            </a:pPr>
            <a:endParaRPr lang="en-AU" sz="6800" dirty="0"/>
          </a:p>
          <a:p>
            <a:pPr marL="457200" indent="-457200" algn="l">
              <a:buFont typeface="Arial" pitchFamily="34" charset="0"/>
              <a:buChar char="•"/>
            </a:pPr>
            <a:endParaRPr lang="en-US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en-AU" dirty="0"/>
          </a:p>
          <a:p>
            <a:endParaRPr lang="en-AU" dirty="0"/>
          </a:p>
        </p:txBody>
      </p:sp>
      <p:pic>
        <p:nvPicPr>
          <p:cNvPr id="7" name="Picture 6" descr="AUB_id_grey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3166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61338"/>
            <a:ext cx="7772400" cy="147002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Franklin Gothic Book" pitchFamily="34" charset="0"/>
              </a:rPr>
              <a:t>Individual Moves Management</a:t>
            </a:r>
            <a:endParaRPr lang="en-AU" sz="3600" dirty="0">
              <a:latin typeface="Franklin Gothic Boo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1772816"/>
            <a:ext cx="6400800" cy="1752600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en-US" sz="9600" b="1" dirty="0">
                <a:latin typeface="Franklin Gothic Book" pitchFamily="34" charset="0"/>
              </a:rPr>
              <a:t>How to enter Solicitation Tasks </a:t>
            </a:r>
            <a:endParaRPr lang="en-AU" sz="9600" b="1" dirty="0" smtClean="0">
              <a:latin typeface="Franklin Gothic Book" pitchFamily="34" charset="0"/>
            </a:endParaRPr>
          </a:p>
          <a:p>
            <a:pPr algn="l"/>
            <a:r>
              <a:rPr lang="en-US" sz="9600" b="1" i="1" dirty="0" smtClean="0">
                <a:latin typeface="Franklin Gothic Book" pitchFamily="34" charset="0"/>
              </a:rPr>
              <a:t>For </a:t>
            </a:r>
            <a:r>
              <a:rPr lang="en-US" sz="9600" b="1" i="1" dirty="0">
                <a:latin typeface="Franklin Gothic Book" pitchFamily="34" charset="0"/>
              </a:rPr>
              <a:t>every action/next </a:t>
            </a:r>
            <a:r>
              <a:rPr lang="en-US" sz="9600" b="1" i="1" dirty="0" smtClean="0">
                <a:latin typeface="Franklin Gothic Book" pitchFamily="34" charset="0"/>
              </a:rPr>
              <a:t>move</a:t>
            </a:r>
            <a:r>
              <a:rPr lang="en-US" sz="9600" b="1" dirty="0">
                <a:latin typeface="Franklin Gothic Book" pitchFamily="34" charset="0"/>
              </a:rPr>
              <a:t> </a:t>
            </a:r>
            <a:endParaRPr lang="en-AU" sz="9600" b="1" dirty="0">
              <a:latin typeface="Franklin Gothic Book" pitchFamily="34" charset="0"/>
            </a:endParaRPr>
          </a:p>
          <a:p>
            <a:pPr marL="457200" lvl="0" indent="-457200" algn="l">
              <a:buFont typeface="Arial" pitchFamily="34" charset="0"/>
              <a:buChar char="•"/>
            </a:pPr>
            <a:r>
              <a:rPr lang="en-US" sz="9600" b="1" dirty="0">
                <a:latin typeface="Franklin Gothic Book" pitchFamily="34" charset="0"/>
              </a:rPr>
              <a:t>Go to desired Constituent record.</a:t>
            </a:r>
            <a:endParaRPr lang="en-AU" sz="9600" b="1" dirty="0">
              <a:latin typeface="Franklin Gothic Book" pitchFamily="34" charset="0"/>
            </a:endParaRPr>
          </a:p>
          <a:p>
            <a:pPr marL="457200" lvl="0" indent="-457200" algn="l">
              <a:buFont typeface="Arial" pitchFamily="34" charset="0"/>
              <a:buChar char="•"/>
            </a:pPr>
            <a:r>
              <a:rPr lang="en-US" sz="9600" b="1" dirty="0">
                <a:latin typeface="Franklin Gothic Book" pitchFamily="34" charset="0"/>
              </a:rPr>
              <a:t>Click on Contacts tab (mid left).</a:t>
            </a:r>
            <a:endParaRPr lang="en-AU" sz="9600" b="1" dirty="0">
              <a:latin typeface="Franklin Gothic Book" pitchFamily="34" charset="0"/>
            </a:endParaRPr>
          </a:p>
          <a:p>
            <a:pPr marL="457200" lvl="0" indent="-457200" algn="l">
              <a:buFont typeface="Arial" pitchFamily="34" charset="0"/>
              <a:buChar char="•"/>
            </a:pPr>
            <a:r>
              <a:rPr lang="en-US" sz="9600" b="1" dirty="0">
                <a:latin typeface="Franklin Gothic Book" pitchFamily="34" charset="0"/>
              </a:rPr>
              <a:t>Click Solicitations radio button.</a:t>
            </a:r>
            <a:endParaRPr lang="en-AU" sz="9600" b="1" dirty="0">
              <a:latin typeface="Franklin Gothic Book" pitchFamily="34" charset="0"/>
            </a:endParaRPr>
          </a:p>
          <a:p>
            <a:pPr marL="457200" lvl="0" indent="-457200" algn="l">
              <a:buFont typeface="Arial" pitchFamily="34" charset="0"/>
              <a:buChar char="•"/>
            </a:pPr>
            <a:r>
              <a:rPr lang="en-US" sz="9600" b="1" dirty="0">
                <a:latin typeface="Franklin Gothic Book" pitchFamily="34" charset="0"/>
              </a:rPr>
              <a:t>On Solicitation record already created, double click on space below “Notes” when </a:t>
            </a:r>
            <a:r>
              <a:rPr lang="en-US" sz="9600" b="1" dirty="0" smtClean="0">
                <a:latin typeface="Franklin Gothic Book" pitchFamily="34" charset="0"/>
              </a:rPr>
              <a:t>magnifying </a:t>
            </a:r>
            <a:r>
              <a:rPr lang="en-US" sz="9600" b="1" dirty="0">
                <a:latin typeface="Franklin Gothic Book" pitchFamily="34" charset="0"/>
              </a:rPr>
              <a:t>glass appears.</a:t>
            </a:r>
            <a:endParaRPr lang="en-AU" sz="9600" b="1" dirty="0">
              <a:latin typeface="Franklin Gothic Book" pitchFamily="34" charset="0"/>
            </a:endParaRPr>
          </a:p>
          <a:p>
            <a:endParaRPr lang="en-AU" dirty="0"/>
          </a:p>
        </p:txBody>
      </p:sp>
      <p:pic>
        <p:nvPicPr>
          <p:cNvPr id="7" name="Picture 6" descr="AUB_id_grey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320" y="4693121"/>
            <a:ext cx="7343775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2"/>
          <p:cNvSpPr>
            <a:spLocks noChangeArrowheads="1"/>
          </p:cNvSpPr>
          <p:nvPr/>
        </p:nvSpPr>
        <p:spPr bwMode="auto">
          <a:xfrm rot="-1031142">
            <a:off x="584890" y="5632833"/>
            <a:ext cx="542925" cy="388937"/>
          </a:xfrm>
          <a:prstGeom prst="rightArrow">
            <a:avLst>
              <a:gd name="adj1" fmla="val 50000"/>
              <a:gd name="adj2" fmla="val 34898"/>
            </a:avLst>
          </a:prstGeom>
          <a:solidFill>
            <a:srgbClr val="FFFF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88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61338"/>
            <a:ext cx="7772400" cy="147002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Franklin Gothic Book" pitchFamily="34" charset="0"/>
              </a:rPr>
              <a:t>Individual Moves Management</a:t>
            </a:r>
            <a:endParaRPr lang="en-AU" sz="3600" dirty="0">
              <a:latin typeface="Franklin Gothic Boo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1772816"/>
            <a:ext cx="6400800" cy="1752600"/>
          </a:xfrm>
        </p:spPr>
        <p:txBody>
          <a:bodyPr>
            <a:normAutofit/>
          </a:bodyPr>
          <a:lstStyle/>
          <a:p>
            <a:pPr marL="457200" lvl="0" indent="-457200" algn="l">
              <a:buFont typeface="Arial" pitchFamily="34" charset="0"/>
              <a:buChar char="•"/>
            </a:pPr>
            <a:r>
              <a:rPr lang="en-US" b="1" dirty="0" smtClean="0">
                <a:latin typeface="Franklin Gothic Book" pitchFamily="34" charset="0"/>
              </a:rPr>
              <a:t>Click </a:t>
            </a:r>
            <a:r>
              <a:rPr lang="en-US" b="1" dirty="0">
                <a:latin typeface="Franklin Gothic Book" pitchFamily="34" charset="0"/>
              </a:rPr>
              <a:t>Add button. </a:t>
            </a:r>
            <a:endParaRPr lang="en-AU" b="1" dirty="0">
              <a:latin typeface="Franklin Gothic Book" pitchFamily="34" charset="0"/>
            </a:endParaRPr>
          </a:p>
          <a:p>
            <a:pPr marL="457200" lvl="0" indent="-457200" algn="l">
              <a:buFont typeface="Arial" pitchFamily="34" charset="0"/>
              <a:buChar char="•"/>
            </a:pPr>
            <a:r>
              <a:rPr lang="en-US" b="1" dirty="0">
                <a:latin typeface="Franklin Gothic Book" pitchFamily="34" charset="0"/>
              </a:rPr>
              <a:t>Fill in each field (see below for Solicitation Task Types).</a:t>
            </a:r>
            <a:endParaRPr lang="en-AU" b="1" dirty="0">
              <a:latin typeface="Franklin Gothic Book" pitchFamily="34" charset="0"/>
            </a:endParaRPr>
          </a:p>
          <a:p>
            <a:endParaRPr lang="en-AU" dirty="0"/>
          </a:p>
        </p:txBody>
      </p:sp>
      <p:pic>
        <p:nvPicPr>
          <p:cNvPr id="7" name="Picture 6" descr="AUB_id_grey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152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03873"/>
            <a:ext cx="5953125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2652393" y="4619997"/>
            <a:ext cx="1343025" cy="1034978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n-AU" sz="900" dirty="0">
                <a:solidFill>
                  <a:prstClr val="black"/>
                </a:solidFill>
                <a:latin typeface="Franklin Gothic Book" pitchFamily="34" charset="0"/>
                <a:cs typeface="Arial" pitchFamily="34" charset="0"/>
              </a:rPr>
              <a:t>Status </a:t>
            </a:r>
            <a:endParaRPr lang="en-AU" sz="1100" dirty="0">
              <a:solidFill>
                <a:prstClr val="black"/>
              </a:solidFill>
              <a:latin typeface="Times New Roman" pitchFamily="18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n-AU" sz="900" dirty="0">
                <a:solidFill>
                  <a:prstClr val="black"/>
                </a:solidFill>
                <a:latin typeface="Franklin Gothic Book" pitchFamily="34" charset="0"/>
                <a:cs typeface="Arial" pitchFamily="34" charset="0"/>
              </a:rPr>
              <a:t>C = Complete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n-AU" sz="900" dirty="0">
                <a:solidFill>
                  <a:prstClr val="black"/>
                </a:solidFill>
                <a:latin typeface="Franklin Gothic Book" pitchFamily="34" charset="0"/>
                <a:cs typeface="Arial" pitchFamily="34" charset="0"/>
              </a:rPr>
              <a:t>N = New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en-AU" sz="900" dirty="0">
                <a:solidFill>
                  <a:prstClr val="black"/>
                </a:solidFill>
                <a:latin typeface="Franklin Gothic Book" pitchFamily="34" charset="0"/>
                <a:cs typeface="Arial" pitchFamily="34" charset="0"/>
              </a:rPr>
              <a:t>R = Re-assigned </a:t>
            </a:r>
            <a:endParaRPr lang="en-U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 rot="5400000">
            <a:off x="2983632" y="4146125"/>
            <a:ext cx="542925" cy="390525"/>
          </a:xfrm>
          <a:prstGeom prst="rightArrow">
            <a:avLst>
              <a:gd name="adj1" fmla="val 50000"/>
              <a:gd name="adj2" fmla="val 34756"/>
            </a:avLst>
          </a:prstGeom>
          <a:solidFill>
            <a:srgbClr val="FFFF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 dirty="0">
              <a:solidFill>
                <a:prstClr val="black"/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5122459"/>
              </p:ext>
            </p:extLst>
          </p:nvPr>
        </p:nvGraphicFramePr>
        <p:xfrm>
          <a:off x="3995418" y="3702350"/>
          <a:ext cx="6786563" cy="195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Document" r:id="rId8" imgW="6786566" imgH="1952096" progId="Word.Document.12">
                  <p:embed/>
                </p:oleObj>
              </mc:Choice>
              <mc:Fallback>
                <p:oleObj name="Document" r:id="rId8" imgW="6786566" imgH="1952096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418" y="3702350"/>
                        <a:ext cx="6786563" cy="1952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1658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61338"/>
            <a:ext cx="7772400" cy="147002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Franklin Gothic Book" pitchFamily="34" charset="0"/>
              </a:rPr>
              <a:t>Individual Moves Management</a:t>
            </a:r>
            <a:endParaRPr lang="en-AU" sz="3600" dirty="0">
              <a:latin typeface="Franklin Gothic Boo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6598" y="1700808"/>
            <a:ext cx="7273833" cy="4716338"/>
          </a:xfrm>
        </p:spPr>
        <p:txBody>
          <a:bodyPr>
            <a:normAutofit/>
          </a:bodyPr>
          <a:lstStyle/>
          <a:p>
            <a:pPr marL="285750" lvl="0" indent="-285750" algn="l">
              <a:buFont typeface="Arial" pitchFamily="34" charset="0"/>
              <a:buChar char="•"/>
            </a:pPr>
            <a:r>
              <a:rPr lang="en-US" sz="2400" b="1" dirty="0" smtClean="0">
                <a:latin typeface="Franklin Gothic Book" pitchFamily="34" charset="0"/>
              </a:rPr>
              <a:t>The </a:t>
            </a:r>
            <a:r>
              <a:rPr lang="en-US" sz="2400" b="1" dirty="0">
                <a:latin typeface="Franklin Gothic Book" pitchFamily="34" charset="0"/>
              </a:rPr>
              <a:t>next time the record is opened “**” will appear in the space below Notes.</a:t>
            </a:r>
            <a:endParaRPr lang="en-AU" sz="2400" b="1" dirty="0">
              <a:latin typeface="Franklin Gothic Book" pitchFamily="34" charset="0"/>
            </a:endParaRPr>
          </a:p>
          <a:p>
            <a:pPr algn="l"/>
            <a:endParaRPr lang="en-AU" sz="1800" dirty="0"/>
          </a:p>
        </p:txBody>
      </p:sp>
      <p:pic>
        <p:nvPicPr>
          <p:cNvPr id="7" name="Picture 6" descr="AUB_id_grey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542" y="2780928"/>
            <a:ext cx="699135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utoShape 7"/>
          <p:cNvSpPr>
            <a:spLocks noChangeArrowheads="1"/>
          </p:cNvSpPr>
          <p:nvPr/>
        </p:nvSpPr>
        <p:spPr bwMode="auto">
          <a:xfrm rot="-1031142">
            <a:off x="939329" y="2934787"/>
            <a:ext cx="469898" cy="339980"/>
          </a:xfrm>
          <a:prstGeom prst="rightArrow">
            <a:avLst>
              <a:gd name="adj1" fmla="val 50000"/>
              <a:gd name="adj2" fmla="val 34756"/>
            </a:avLst>
          </a:prstGeom>
          <a:solidFill>
            <a:srgbClr val="FFFF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94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61338"/>
            <a:ext cx="7772400" cy="1470025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Franklin Gothic Book" pitchFamily="34" charset="0"/>
              </a:rPr>
              <a:t>Manage Solicitations en mass</a:t>
            </a:r>
            <a:endParaRPr lang="en-AU" sz="3600" dirty="0">
              <a:latin typeface="Franklin Gothic Boo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1772816"/>
            <a:ext cx="6157144" cy="4644330"/>
          </a:xfrm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AU" sz="2400" b="1" dirty="0" smtClean="0">
                <a:latin typeface="Franklin Gothic Book" pitchFamily="34" charset="0"/>
              </a:rPr>
              <a:t>Go to menu and select Campaigns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AU" sz="2400" b="1" dirty="0" smtClean="0">
                <a:latin typeface="Franklin Gothic Book" pitchFamily="34" charset="0"/>
              </a:rPr>
              <a:t>Campaigns menu and Solicitations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AU" sz="2400" b="1" dirty="0" smtClean="0">
                <a:latin typeface="Franklin Gothic Book" pitchFamily="34" charset="0"/>
              </a:rPr>
              <a:t>Fill in each field per below: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AU" sz="2400" b="1" dirty="0">
              <a:latin typeface="Franklin Gothic Book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en-AU" sz="2400" b="1" dirty="0" smtClean="0">
              <a:latin typeface="Franklin Gothic Book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en-AU" sz="2400" b="1" dirty="0">
              <a:latin typeface="Franklin Gothic Book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en-AU" sz="2400" b="1" dirty="0" smtClean="0">
              <a:latin typeface="Franklin Gothic Book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en-AU" sz="2400" b="1" dirty="0">
              <a:latin typeface="Franklin Gothic Book" pitchFamily="34" charset="0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en-AU" sz="2400" b="1" dirty="0" smtClean="0">
                <a:latin typeface="Franklin Gothic Book" pitchFamily="34" charset="0"/>
              </a:rPr>
              <a:t>Select Add</a:t>
            </a:r>
            <a:endParaRPr lang="en-AU" sz="2400" b="1" dirty="0">
              <a:latin typeface="Franklin Gothic Book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en-AU" sz="2400" b="1" dirty="0">
              <a:latin typeface="Franklin Gothic Book" pitchFamily="34" charset="0"/>
            </a:endParaRPr>
          </a:p>
        </p:txBody>
      </p:sp>
      <p:pic>
        <p:nvPicPr>
          <p:cNvPr id="7" name="Picture 6" descr="AUB_id_grey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10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5"/>
          <a:stretch>
            <a:fillRect/>
          </a:stretch>
        </p:blipFill>
        <p:spPr>
          <a:xfrm>
            <a:off x="1181661" y="3474621"/>
            <a:ext cx="6722438" cy="1671260"/>
          </a:xfrm>
          <a:prstGeom prst="rect">
            <a:avLst/>
          </a:prstGeom>
        </p:spPr>
      </p:pic>
      <p:sp>
        <p:nvSpPr>
          <p:cNvPr id="10" name="AutoShape 3"/>
          <p:cNvSpPr>
            <a:spLocks noChangeArrowheads="1"/>
          </p:cNvSpPr>
          <p:nvPr/>
        </p:nvSpPr>
        <p:spPr bwMode="auto">
          <a:xfrm rot="5400000">
            <a:off x="4076155" y="3279358"/>
            <a:ext cx="542925" cy="390525"/>
          </a:xfrm>
          <a:prstGeom prst="rightArrow">
            <a:avLst>
              <a:gd name="adj1" fmla="val 50000"/>
              <a:gd name="adj2" fmla="val 34756"/>
            </a:avLst>
          </a:prstGeom>
          <a:solidFill>
            <a:srgbClr val="FFFF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19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61338"/>
            <a:ext cx="7772400" cy="1470025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Franklin Gothic Book" pitchFamily="34" charset="0"/>
              </a:rPr>
              <a:t>Manage Solicitations en mass</a:t>
            </a:r>
            <a:endParaRPr lang="en-AU" sz="3600" dirty="0">
              <a:latin typeface="Franklin Gothic Boo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1774724"/>
            <a:ext cx="7200800" cy="4284290"/>
          </a:xfrm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AU" sz="2400" b="1" dirty="0" smtClean="0">
                <a:latin typeface="Franklin Gothic Book" pitchFamily="34" charset="0"/>
              </a:rPr>
              <a:t>Using the buttons in the bottom left hand corner: </a:t>
            </a:r>
            <a:endParaRPr lang="en-AU" sz="2400" b="1" dirty="0">
              <a:latin typeface="Franklin Gothic Book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en-AU" sz="2400" b="1" dirty="0" smtClean="0">
                <a:latin typeface="Franklin Gothic Book" pitchFamily="34" charset="0"/>
              </a:rPr>
              <a:t>Click ‘Select All’ </a:t>
            </a:r>
          </a:p>
          <a:p>
            <a:pPr algn="l"/>
            <a:r>
              <a:rPr lang="en-AU" sz="2000" b="1" dirty="0" smtClean="0">
                <a:latin typeface="Franklin Gothic Book" pitchFamily="34" charset="0"/>
              </a:rPr>
              <a:t>(you can manually edit each constituent  or some records if you wish).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en-AU" sz="2400" b="1" dirty="0">
                <a:latin typeface="Franklin Gothic Book" pitchFamily="34" charset="0"/>
              </a:rPr>
              <a:t>Save at the bottom right </a:t>
            </a:r>
            <a:r>
              <a:rPr lang="en-AU" sz="2400" b="1" dirty="0" smtClean="0">
                <a:latin typeface="Franklin Gothic Book" pitchFamily="34" charset="0"/>
              </a:rPr>
              <a:t>hand side of the screen. </a:t>
            </a:r>
            <a:endParaRPr lang="en-AU" sz="2400" b="1" dirty="0">
              <a:latin typeface="Franklin Gothic Book" pitchFamily="34" charset="0"/>
            </a:endParaRPr>
          </a:p>
        </p:txBody>
      </p:sp>
      <p:pic>
        <p:nvPicPr>
          <p:cNvPr id="7" name="Picture 6" descr="AUB_id_grey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10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/>
          <p:cNvPicPr/>
          <p:nvPr/>
        </p:nvPicPr>
        <p:blipFill>
          <a:blip r:embed="rId5"/>
          <a:stretch>
            <a:fillRect/>
          </a:stretch>
        </p:blipFill>
        <p:spPr>
          <a:xfrm>
            <a:off x="33544" y="4005064"/>
            <a:ext cx="8998044" cy="1339950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6"/>
          <a:stretch>
            <a:fillRect/>
          </a:stretch>
        </p:blipFill>
        <p:spPr>
          <a:xfrm>
            <a:off x="4067944" y="2321333"/>
            <a:ext cx="2619375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40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61338"/>
            <a:ext cx="7772400" cy="147002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Franklin Gothic Book" pitchFamily="34" charset="0"/>
              </a:rPr>
              <a:t>Manage Solicitations en mass</a:t>
            </a:r>
            <a:endParaRPr lang="en-AU" sz="3600" dirty="0">
              <a:latin typeface="Franklin Gothic Boo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2132856"/>
            <a:ext cx="6157144" cy="4284290"/>
          </a:xfrm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AU" sz="2800" b="1" dirty="0" smtClean="0">
                <a:latin typeface="Franklin Gothic Book" pitchFamily="34" charset="0"/>
              </a:rPr>
              <a:t>Each </a:t>
            </a:r>
            <a:r>
              <a:rPr lang="en-AU" sz="2800" b="1" dirty="0">
                <a:latin typeface="Franklin Gothic Book" pitchFamily="34" charset="0"/>
              </a:rPr>
              <a:t>or all of your selected constituents will now have the relevant Solicitation record added</a:t>
            </a:r>
            <a:r>
              <a:rPr lang="en-AU" sz="2800" b="1" dirty="0" smtClean="0">
                <a:latin typeface="Franklin Gothic Book" pitchFamily="34" charset="0"/>
              </a:rPr>
              <a:t>.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AU" sz="2400" b="1" dirty="0" smtClean="0">
              <a:latin typeface="Franklin Gothic Book" pitchFamily="34" charset="0"/>
            </a:endParaRPr>
          </a:p>
          <a:p>
            <a:endParaRPr lang="en-AU" b="1" dirty="0">
              <a:latin typeface="Franklin Gothic Book" pitchFamily="34" charset="0"/>
            </a:endParaRPr>
          </a:p>
          <a:p>
            <a:endParaRPr lang="en-AU" b="1" dirty="0"/>
          </a:p>
        </p:txBody>
      </p:sp>
      <p:pic>
        <p:nvPicPr>
          <p:cNvPr id="7" name="Picture 6" descr="AUB_id_grey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10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5"/>
          <a:stretch>
            <a:fillRect/>
          </a:stretch>
        </p:blipFill>
        <p:spPr>
          <a:xfrm>
            <a:off x="1568382" y="3717032"/>
            <a:ext cx="5731510" cy="1982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32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7056" y="836712"/>
            <a:ext cx="8496944" cy="1039470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latin typeface="Franklin Gothic Book" pitchFamily="34" charset="0"/>
              </a:rPr>
              <a:t>Solicitation Tracking Report – Customisation</a:t>
            </a:r>
            <a:endParaRPr lang="en-AU" sz="3600" dirty="0">
              <a:latin typeface="Franklin Gothic Boo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5985" y="1700808"/>
            <a:ext cx="6157144" cy="4284290"/>
          </a:xfrm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AU" sz="2400" b="1" dirty="0" smtClean="0">
                <a:latin typeface="Franklin Gothic Book" pitchFamily="34" charset="0"/>
              </a:rPr>
              <a:t>Remove Address, Phone, E-mail, Employer and Membership boxes.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AU" sz="2400" b="1" dirty="0" smtClean="0">
                <a:latin typeface="Franklin Gothic Book" pitchFamily="34" charset="0"/>
              </a:rPr>
              <a:t>Show Const ID, Name with the options of showing Task, Task Notes and Task priority as well as Solicitation Notes.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AU" sz="2800" b="1" dirty="0">
              <a:latin typeface="Franklin Gothic Book" pitchFamily="34" charset="0"/>
            </a:endParaRPr>
          </a:p>
        </p:txBody>
      </p:sp>
      <p:pic>
        <p:nvPicPr>
          <p:cNvPr id="7" name="Picture 6" descr="AUB_id_grey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10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16" y="3714353"/>
            <a:ext cx="4496272" cy="2929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13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61338"/>
            <a:ext cx="7772400" cy="1470025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Franklin Gothic Book" pitchFamily="34" charset="0"/>
              </a:rPr>
              <a:t>Solicitation Tracking Report – Customisation</a:t>
            </a:r>
            <a:endParaRPr lang="en-AU" sz="3600" dirty="0">
              <a:latin typeface="Franklin Gothic Boo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2132856"/>
            <a:ext cx="6157144" cy="4284290"/>
          </a:xfrm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AU" sz="2400" b="1" dirty="0" smtClean="0">
                <a:latin typeface="Franklin Gothic Book" pitchFamily="34" charset="0"/>
              </a:rPr>
              <a:t>Customise Parameters to make the List an optional field.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AU" sz="2400" b="1" dirty="0" smtClean="0">
                <a:latin typeface="Franklin Gothic Book" pitchFamily="34" charset="0"/>
              </a:rPr>
              <a:t>Add a Notes filter (similar to Show Tasks).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AU" sz="2400" b="1" dirty="0" smtClean="0">
                <a:latin typeface="Franklin Gothic Book" pitchFamily="34" charset="0"/>
              </a:rPr>
              <a:t>Add a Solicitation Task priority filter – High, Medium and Low.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AU" sz="2800" b="1" dirty="0">
              <a:latin typeface="Franklin Gothic Book" pitchFamily="34" charset="0"/>
            </a:endParaRPr>
          </a:p>
        </p:txBody>
      </p:sp>
      <p:pic>
        <p:nvPicPr>
          <p:cNvPr id="7" name="Picture 6" descr="AUB_id_grey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10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852" y="4365104"/>
            <a:ext cx="7181850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139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/>
          <a:lstStyle/>
          <a:p>
            <a:r>
              <a:rPr lang="en-US" b="1" dirty="0" smtClean="0">
                <a:latin typeface="Franklin Gothic Book" pitchFamily="34" charset="0"/>
              </a:rPr>
              <a:t>Thank You</a:t>
            </a:r>
            <a:br>
              <a:rPr lang="en-US" b="1" dirty="0" smtClean="0">
                <a:latin typeface="Franklin Gothic Book" pitchFamily="34" charset="0"/>
              </a:rPr>
            </a:br>
            <a:endParaRPr lang="en-AU" sz="2800" dirty="0">
              <a:latin typeface="Franklin Gothic Boo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564904"/>
            <a:ext cx="6400800" cy="3073896"/>
          </a:xfrm>
        </p:spPr>
        <p:txBody>
          <a:bodyPr/>
          <a:lstStyle/>
          <a:p>
            <a:r>
              <a:rPr lang="en-AU" b="1" dirty="0" smtClean="0">
                <a:latin typeface="Franklin Gothic Book" pitchFamily="34" charset="0"/>
              </a:rPr>
              <a:t>Questions?</a:t>
            </a:r>
          </a:p>
          <a:p>
            <a:endParaRPr lang="en-AU" b="1" dirty="0" smtClean="0">
              <a:latin typeface="Franklin Gothic Book" pitchFamily="34" charset="0"/>
            </a:endParaRPr>
          </a:p>
          <a:p>
            <a:r>
              <a:rPr lang="en-AU" dirty="0" smtClean="0">
                <a:latin typeface="Franklin Gothic Book" pitchFamily="34" charset="0"/>
              </a:rPr>
              <a:t>Contact details: </a:t>
            </a:r>
          </a:p>
          <a:p>
            <a:r>
              <a:rPr lang="en-AU" dirty="0" smtClean="0">
                <a:latin typeface="Franklin Gothic Book" pitchFamily="34" charset="0"/>
                <a:hlinkClick r:id="rId3"/>
              </a:rPr>
              <a:t>susanl@australianballet.com.au</a:t>
            </a:r>
            <a:endParaRPr lang="en-AU" dirty="0" smtClean="0">
              <a:latin typeface="Franklin Gothic Book" pitchFamily="34" charset="0"/>
            </a:endParaRPr>
          </a:p>
          <a:p>
            <a:r>
              <a:rPr lang="en-AU" dirty="0" smtClean="0">
                <a:latin typeface="Franklin Gothic Book" pitchFamily="34" charset="0"/>
                <a:hlinkClick r:id="rId4"/>
              </a:rPr>
              <a:t>melissah@australianballet.com.au</a:t>
            </a:r>
            <a:r>
              <a:rPr lang="en-AU" dirty="0" smtClean="0">
                <a:latin typeface="Franklin Gothic Book" pitchFamily="34" charset="0"/>
              </a:rPr>
              <a:t> </a:t>
            </a:r>
            <a:endParaRPr lang="en-AU" dirty="0">
              <a:latin typeface="Franklin Gothic Book" pitchFamily="34" charset="0"/>
            </a:endParaRPr>
          </a:p>
        </p:txBody>
      </p:sp>
      <p:pic>
        <p:nvPicPr>
          <p:cNvPr id="7" name="Picture 6" descr="AUB_id_grey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1520" y="366063"/>
            <a:ext cx="1714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tessitura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80312" y="6093296"/>
            <a:ext cx="1485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4927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8775" y="2417739"/>
            <a:ext cx="8421688" cy="507205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AU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04248" y="5373216"/>
            <a:ext cx="19287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98C3"/>
                </a:solidFill>
              </a:rPr>
              <a:t>Peter Nelson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98C3"/>
                </a:solidFill>
              </a:rPr>
              <a:t>Business Analyst</a:t>
            </a:r>
            <a:endParaRPr lang="en-AU" dirty="0">
              <a:solidFill>
                <a:srgbClr val="0098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70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74929">
            <a:off x="3766235" y="4355499"/>
            <a:ext cx="1601115" cy="22652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perspectiveRelaxedModerately"/>
            <a:lightRig rig="threePt" dir="t"/>
          </a:scene3d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58763"/>
            <a:ext cx="8421688" cy="289917"/>
          </a:xfr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548680"/>
            <a:ext cx="8424936" cy="523220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PROJECT REQUIREMENTS</a:t>
            </a:r>
            <a:endParaRPr lang="en-AU" sz="2800" b="1" dirty="0">
              <a:ln w="19050">
                <a:solidFill>
                  <a:srgbClr val="0098C3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3789040"/>
            <a:ext cx="8637588" cy="1368152"/>
          </a:xfrm>
          <a:noFill/>
        </p:spPr>
        <p:txBody>
          <a:bodyPr/>
          <a:lstStyle/>
          <a:p>
            <a:pPr marL="812800" lvl="1" indent="-550863">
              <a:buFont typeface="Wingdings" pitchFamily="2" charset="2"/>
              <a:buChar char="§"/>
            </a:pPr>
            <a:endParaRPr lang="en-AU" dirty="0" smtClean="0"/>
          </a:p>
          <a:p>
            <a:pPr marL="812800" lvl="1" indent="-550863">
              <a:buFont typeface="Wingdings" pitchFamily="2" charset="2"/>
              <a:buChar char="§"/>
            </a:pPr>
            <a:r>
              <a:rPr lang="en-AU" sz="2400" dirty="0" smtClean="0"/>
              <a:t>Produce an Invoice document in all scenarios, including where no actual payment is required (</a:t>
            </a:r>
            <a:r>
              <a:rPr lang="en-AU" sz="2400" dirty="0" err="1" smtClean="0"/>
              <a:t>ie</a:t>
            </a:r>
            <a:r>
              <a:rPr lang="en-AU" sz="2400" dirty="0" smtClean="0"/>
              <a:t> Contra).</a:t>
            </a:r>
          </a:p>
          <a:p>
            <a:pPr lvl="1" eaLnBrk="1" hangingPunct="1">
              <a:buNone/>
            </a:pPr>
            <a:endParaRPr lang="en-AU" sz="2400" dirty="0" smtClean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51520" y="4149080"/>
            <a:ext cx="863758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812800" lvl="1" indent="-550863"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/>
            </a:pPr>
            <a:endParaRPr lang="en-AU" sz="2100" kern="0" dirty="0">
              <a:solidFill>
                <a:srgbClr val="000000"/>
              </a:solidFill>
            </a:endParaRPr>
          </a:p>
          <a:p>
            <a:pPr marL="2058988" lvl="1" indent="-285750"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AU" sz="2100" kern="0" dirty="0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51520" y="1268760"/>
            <a:ext cx="863758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812800" lvl="1" indent="-550863"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/>
            </a:pPr>
            <a:r>
              <a:rPr lang="en-AU" sz="2400" kern="0" dirty="0">
                <a:solidFill>
                  <a:srgbClr val="000000"/>
                </a:solidFill>
              </a:rPr>
              <a:t>Move all Invoice handling from SUN Finance system into Tessitura</a:t>
            </a:r>
          </a:p>
          <a:p>
            <a:pPr marL="812800" lvl="1" indent="-550863"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/>
            </a:pPr>
            <a:endParaRPr lang="en-AU" sz="2400" kern="0" dirty="0">
              <a:solidFill>
                <a:srgbClr val="000000"/>
              </a:solidFill>
            </a:endParaRPr>
          </a:p>
          <a:p>
            <a:pPr marL="812800" lvl="1" indent="-550863"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/>
            </a:pPr>
            <a:r>
              <a:rPr lang="en-AU" sz="2400" kern="0" dirty="0">
                <a:solidFill>
                  <a:srgbClr val="000000"/>
                </a:solidFill>
              </a:rPr>
              <a:t>Tessitura posting to distribute directly to required SUN Accounts structure</a:t>
            </a:r>
          </a:p>
          <a:p>
            <a:pPr marL="812800" lvl="1" indent="-550863"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/>
            </a:pPr>
            <a:endParaRPr lang="en-AU" sz="2400" kern="0" dirty="0">
              <a:solidFill>
                <a:srgbClr val="000000"/>
              </a:solidFill>
            </a:endParaRPr>
          </a:p>
          <a:p>
            <a:pPr marL="812800" lvl="1" indent="-550863"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/>
            </a:pPr>
            <a:r>
              <a:rPr lang="en-AU" sz="2400" kern="0" dirty="0">
                <a:solidFill>
                  <a:srgbClr val="000000"/>
                </a:solidFill>
              </a:rPr>
              <a:t>Process needs to handle Cash, Contra, Royalty and Reimbursable related transactions</a:t>
            </a:r>
          </a:p>
          <a:p>
            <a:pPr marL="812800" lvl="1" indent="-550863" fontAlgn="base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/>
            </a:pPr>
            <a:endParaRPr lang="en-AU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968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88840"/>
            <a:ext cx="8637588" cy="3598863"/>
          </a:xfrm>
          <a:noFill/>
        </p:spPr>
        <p:txBody>
          <a:bodyPr/>
          <a:lstStyle/>
          <a:p>
            <a:pPr marL="711200" lvl="1" indent="-449263">
              <a:buFont typeface="Wingdings" pitchFamily="2" charset="2"/>
              <a:buChar char="§"/>
            </a:pPr>
            <a:r>
              <a:rPr lang="en-AU" sz="2400" dirty="0" smtClean="0"/>
              <a:t>GLs</a:t>
            </a:r>
          </a:p>
          <a:p>
            <a:pPr marL="711200" lvl="1" indent="-449263">
              <a:buFont typeface="Wingdings" pitchFamily="2" charset="2"/>
              <a:buChar char="§"/>
            </a:pPr>
            <a:endParaRPr lang="en-AU" sz="2400" dirty="0" smtClean="0"/>
          </a:p>
          <a:p>
            <a:pPr marL="711200" lvl="1" indent="-449263">
              <a:buFont typeface="Wingdings" pitchFamily="2" charset="2"/>
              <a:buChar char="§"/>
            </a:pPr>
            <a:r>
              <a:rPr lang="en-AU" sz="2400" dirty="0" smtClean="0"/>
              <a:t>Funds</a:t>
            </a:r>
          </a:p>
          <a:p>
            <a:pPr marL="711200" lvl="1" indent="-449263">
              <a:buFont typeface="Wingdings" pitchFamily="2" charset="2"/>
              <a:buChar char="§"/>
            </a:pPr>
            <a:endParaRPr lang="en-AU" sz="2400" dirty="0" smtClean="0"/>
          </a:p>
          <a:p>
            <a:pPr marL="711200" lvl="1" indent="-449263">
              <a:buFont typeface="Wingdings" pitchFamily="2" charset="2"/>
              <a:buChar char="§"/>
            </a:pPr>
            <a:r>
              <a:rPr lang="en-AU" sz="2400" dirty="0" smtClean="0"/>
              <a:t>Campaigns</a:t>
            </a:r>
          </a:p>
          <a:p>
            <a:pPr marL="711200" lvl="1" indent="-449263">
              <a:buFont typeface="Wingdings" pitchFamily="2" charset="2"/>
              <a:buChar char="§"/>
            </a:pPr>
            <a:endParaRPr lang="en-AU" sz="2400" dirty="0" smtClean="0"/>
          </a:p>
          <a:p>
            <a:pPr marL="711200" lvl="1" indent="-449263">
              <a:buFont typeface="Wingdings" pitchFamily="2" charset="2"/>
              <a:buChar char="§"/>
            </a:pPr>
            <a:r>
              <a:rPr lang="en-AU" sz="2400" dirty="0" smtClean="0"/>
              <a:t>Sponsor-specific Payment Methods</a:t>
            </a:r>
          </a:p>
          <a:p>
            <a:pPr marL="711200" lvl="1" indent="-449263">
              <a:buFont typeface="Wingdings" pitchFamily="2" charset="2"/>
              <a:buChar char="§"/>
            </a:pPr>
            <a:endParaRPr lang="en-AU" sz="2400" dirty="0" smtClean="0"/>
          </a:p>
          <a:p>
            <a:pPr marL="711200" lvl="1" indent="-449263">
              <a:buFont typeface="Wingdings" pitchFamily="2" charset="2"/>
              <a:buChar char="§"/>
            </a:pPr>
            <a:r>
              <a:rPr lang="en-AU" sz="2400" dirty="0" smtClean="0"/>
              <a:t>Acknowledgements</a:t>
            </a:r>
          </a:p>
          <a:p>
            <a:pPr lvl="1" indent="-1797050">
              <a:buNone/>
            </a:pPr>
            <a:endParaRPr lang="en-AU" dirty="0" smtClean="0"/>
          </a:p>
          <a:p>
            <a:pPr lvl="1" eaLnBrk="1" hangingPunct="1">
              <a:buNone/>
            </a:pPr>
            <a:endParaRPr lang="en-AU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23528" y="601524"/>
            <a:ext cx="8424936" cy="523220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SETUP</a:t>
            </a:r>
            <a:endParaRPr lang="en-AU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9699" name="Picture 3" descr="C:\Program Files\Microsoft Office\MEDIA\CAGCAT10\j0240695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246794"/>
            <a:ext cx="1826057" cy="14621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65934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58763"/>
            <a:ext cx="8421688" cy="361925"/>
          </a:xfr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340768"/>
            <a:ext cx="8712522" cy="1440159"/>
          </a:xfrm>
          <a:noFill/>
        </p:spPr>
        <p:txBody>
          <a:bodyPr/>
          <a:lstStyle/>
          <a:p>
            <a:pPr lvl="1" indent="-1797050">
              <a:buNone/>
            </a:pPr>
            <a:r>
              <a:rPr lang="en-AU" sz="1800" dirty="0" smtClean="0"/>
              <a:t>Three tier code:</a:t>
            </a:r>
            <a:r>
              <a:rPr lang="en-AU" dirty="0" smtClean="0"/>
              <a:t> 	Account-</a:t>
            </a:r>
            <a:r>
              <a:rPr lang="en-AU" dirty="0" smtClean="0">
                <a:solidFill>
                  <a:schemeClr val="accent4"/>
                </a:solidFill>
              </a:rPr>
              <a:t>Cost Centre</a:t>
            </a:r>
            <a:r>
              <a:rPr lang="en-AU" dirty="0" smtClean="0"/>
              <a:t>-</a:t>
            </a:r>
            <a:r>
              <a:rPr lang="en-A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Project</a:t>
            </a:r>
          </a:p>
          <a:p>
            <a:pPr lvl="1" indent="-1797050">
              <a:buNone/>
            </a:pPr>
            <a:r>
              <a:rPr lang="en-AU" sz="1800" dirty="0" smtClean="0"/>
              <a:t> Example:</a:t>
            </a:r>
            <a:r>
              <a:rPr lang="en-AU" i="1" dirty="0" smtClean="0"/>
              <a:t>	</a:t>
            </a:r>
            <a:r>
              <a:rPr lang="en-AU" b="1" dirty="0" smtClean="0"/>
              <a:t>60234-</a:t>
            </a:r>
            <a:r>
              <a:rPr lang="en-AU" b="1" dirty="0" smtClean="0">
                <a:solidFill>
                  <a:schemeClr val="accent4"/>
                </a:solidFill>
              </a:rPr>
              <a:t>C0043</a:t>
            </a:r>
            <a:r>
              <a:rPr lang="en-AU" b="1" dirty="0" smtClean="0"/>
              <a:t>-</a:t>
            </a:r>
            <a:r>
              <a:rPr lang="en-AU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PJ070</a:t>
            </a:r>
          </a:p>
          <a:p>
            <a:pPr marL="2066925" lvl="1" indent="-276225">
              <a:buFont typeface="Wingdings" pitchFamily="2" charset="2"/>
              <a:buChar char="§"/>
            </a:pPr>
            <a:r>
              <a:rPr lang="en-AU" sz="1800" dirty="0" smtClean="0">
                <a:solidFill>
                  <a:schemeClr val="accent4"/>
                </a:solidFill>
              </a:rPr>
              <a:t>Cost Centre </a:t>
            </a:r>
            <a:r>
              <a:rPr lang="en-AU" sz="1800" dirty="0" smtClean="0"/>
              <a:t>indicates Cash/Contra status</a:t>
            </a:r>
          </a:p>
          <a:p>
            <a:pPr marL="2066925" lvl="1" indent="-276225">
              <a:buFont typeface="Wingdings" pitchFamily="2" charset="2"/>
              <a:buChar char="§"/>
            </a:pPr>
            <a:r>
              <a:rPr lang="en-AU" sz="1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Project</a:t>
            </a:r>
            <a:r>
              <a:rPr lang="en-AU" sz="1800" dirty="0" smtClean="0"/>
              <a:t> indicates specific Sponsor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620688"/>
            <a:ext cx="8424936" cy="523220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Setup – GLs for FUNDS</a:t>
            </a:r>
            <a:endParaRPr lang="en-AU" sz="2800" b="1" dirty="0">
              <a:ln w="19050">
                <a:solidFill>
                  <a:srgbClr val="0098C3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51520" y="4938080"/>
            <a:ext cx="7920880" cy="942280"/>
            <a:chOff x="251520" y="4797152"/>
            <a:chExt cx="7920880" cy="942280"/>
          </a:xfrm>
        </p:grpSpPr>
        <p:pic>
          <p:nvPicPr>
            <p:cNvPr id="30725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51520" y="5448312"/>
              <a:ext cx="7920880" cy="291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Rectangle 3"/>
            <p:cNvSpPr txBox="1">
              <a:spLocks noChangeArrowheads="1"/>
            </p:cNvSpPr>
            <p:nvPr/>
          </p:nvSpPr>
          <p:spPr bwMode="auto">
            <a:xfrm>
              <a:off x="395536" y="4797152"/>
              <a:ext cx="7704856" cy="720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2058988" indent="-2058988" fontAlgn="base">
                <a:lnSpc>
                  <a:spcPts val="2200"/>
                </a:lnSpc>
                <a:spcAft>
                  <a:spcPct val="0"/>
                </a:spcAft>
                <a:defRPr/>
              </a:pPr>
              <a:r>
                <a:rPr lang="en-AU" kern="0" dirty="0">
                  <a:solidFill>
                    <a:srgbClr val="000000"/>
                  </a:solidFill>
                </a:rPr>
                <a:t>GLs used in </a:t>
              </a:r>
              <a:r>
                <a:rPr lang="en-AU" b="1" kern="0" dirty="0">
                  <a:solidFill>
                    <a:srgbClr val="000000"/>
                  </a:solidFill>
                </a:rPr>
                <a:t>Cash FUNDS </a:t>
              </a:r>
              <a:r>
                <a:rPr lang="en-AU" kern="0" dirty="0">
                  <a:solidFill>
                    <a:srgbClr val="000000"/>
                  </a:solidFill>
                </a:rPr>
                <a:t>(Credit)</a:t>
              </a:r>
            </a:p>
            <a:p>
              <a:pPr marL="2058988" indent="-2058988" fontAlgn="base">
                <a:lnSpc>
                  <a:spcPts val="2200"/>
                </a:lnSpc>
                <a:spcAft>
                  <a:spcPct val="0"/>
                </a:spcAft>
                <a:defRPr/>
              </a:pPr>
              <a:r>
                <a:rPr lang="en-AU" sz="1600" kern="0" dirty="0">
                  <a:solidFill>
                    <a:srgbClr val="000000"/>
                  </a:solidFill>
                </a:rPr>
                <a:t>Uses Balance Sheet account</a:t>
              </a:r>
            </a:p>
            <a:p>
              <a:pPr marL="2058988" indent="-1797050" fontAlgn="base">
                <a:lnSpc>
                  <a:spcPts val="2200"/>
                </a:lnSpc>
                <a:spcAft>
                  <a:spcPct val="0"/>
                </a:spcAft>
                <a:defRPr/>
              </a:pPr>
              <a:endParaRPr lang="en-AU" sz="1600" b="1" kern="0" dirty="0">
                <a:solidFill>
                  <a:srgbClr val="000000"/>
                </a:solidFill>
              </a:endParaRPr>
            </a:p>
            <a:p>
              <a:pPr marL="2058988" indent="-1797050" fontAlgn="base">
                <a:lnSpc>
                  <a:spcPts val="2200"/>
                </a:lnSpc>
                <a:spcAft>
                  <a:spcPct val="0"/>
                </a:spcAft>
                <a:defRPr/>
              </a:pPr>
              <a:endParaRPr lang="en-AU" sz="1600" b="1" kern="0" dirty="0">
                <a:solidFill>
                  <a:srgbClr val="000000"/>
                </a:solidFill>
              </a:endParaRPr>
            </a:p>
            <a:p>
              <a:pPr marL="2058988" indent="-1797050" fontAlgn="base">
                <a:lnSpc>
                  <a:spcPts val="2200"/>
                </a:lnSpc>
                <a:spcAft>
                  <a:spcPct val="0"/>
                </a:spcAft>
                <a:defRPr/>
              </a:pPr>
              <a:endParaRPr lang="en-AU" sz="1600" b="1" kern="0" dirty="0">
                <a:solidFill>
                  <a:srgbClr val="000000"/>
                </a:solidFill>
              </a:endParaRPr>
            </a:p>
            <a:p>
              <a:pPr marL="2058988" indent="-1797050" fontAlgn="base">
                <a:lnSpc>
                  <a:spcPts val="2200"/>
                </a:lnSpc>
                <a:spcAft>
                  <a:spcPct val="0"/>
                </a:spcAft>
                <a:defRPr/>
              </a:pPr>
              <a:endParaRPr lang="en-AU" sz="1600" b="1" kern="0" dirty="0">
                <a:solidFill>
                  <a:srgbClr val="000000"/>
                </a:solidFill>
              </a:endParaRPr>
            </a:p>
            <a:p>
              <a:pPr marL="2058988" indent="-1797050" fontAlgn="base">
                <a:lnSpc>
                  <a:spcPts val="2200"/>
                </a:lnSpc>
                <a:spcAft>
                  <a:spcPct val="0"/>
                </a:spcAft>
                <a:defRPr/>
              </a:pPr>
              <a:endParaRPr lang="en-AU" sz="1600" b="1" kern="0" dirty="0">
                <a:solidFill>
                  <a:srgbClr val="000000"/>
                </a:solidFill>
              </a:endParaRPr>
            </a:p>
            <a:p>
              <a:pPr marL="2058988" indent="-1797050" fontAlgn="base">
                <a:lnSpc>
                  <a:spcPts val="2200"/>
                </a:lnSpc>
                <a:spcAft>
                  <a:spcPct val="0"/>
                </a:spcAft>
                <a:defRPr/>
              </a:pPr>
              <a:endParaRPr lang="en-AU" sz="1600" kern="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51520" y="3320222"/>
            <a:ext cx="8092152" cy="1260906"/>
            <a:chOff x="467544" y="3212977"/>
            <a:chExt cx="8092152" cy="1260906"/>
          </a:xfrm>
        </p:grpSpPr>
        <p:pic>
          <p:nvPicPr>
            <p:cNvPr id="3072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l="909"/>
            <a:stretch>
              <a:fillRect/>
            </a:stretch>
          </p:blipFill>
          <p:spPr bwMode="auto">
            <a:xfrm>
              <a:off x="467544" y="4221089"/>
              <a:ext cx="7848872" cy="2527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TextBox 10"/>
            <p:cNvSpPr txBox="1"/>
            <p:nvPr/>
          </p:nvSpPr>
          <p:spPr>
            <a:xfrm>
              <a:off x="539552" y="3212977"/>
              <a:ext cx="8020144" cy="12157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058988" indent="-1973263" fontAlgn="base">
                <a:lnSpc>
                  <a:spcPts val="2200"/>
                </a:lnSpc>
                <a:spcAft>
                  <a:spcPct val="0"/>
                </a:spcAft>
                <a:defRPr/>
              </a:pPr>
              <a:r>
                <a:rPr lang="en-AU" kern="0" dirty="0">
                  <a:solidFill>
                    <a:srgbClr val="000000"/>
                  </a:solidFill>
                </a:rPr>
                <a:t>GLs used in </a:t>
              </a:r>
              <a:r>
                <a:rPr lang="en-AU" b="1" kern="0" dirty="0">
                  <a:solidFill>
                    <a:srgbClr val="000000"/>
                  </a:solidFill>
                </a:rPr>
                <a:t>Contra</a:t>
              </a:r>
              <a:r>
                <a:rPr lang="en-AU" kern="0" dirty="0">
                  <a:solidFill>
                    <a:srgbClr val="000000"/>
                  </a:solidFill>
                </a:rPr>
                <a:t> </a:t>
              </a:r>
              <a:r>
                <a:rPr lang="en-AU" b="1" kern="0" dirty="0">
                  <a:solidFill>
                    <a:srgbClr val="000000"/>
                  </a:solidFill>
                </a:rPr>
                <a:t>FUNDS </a:t>
              </a:r>
              <a:r>
                <a:rPr lang="en-AU" kern="0" dirty="0">
                  <a:solidFill>
                    <a:srgbClr val="000000"/>
                  </a:solidFill>
                </a:rPr>
                <a:t>(Credit) </a:t>
              </a:r>
            </a:p>
            <a:p>
              <a:pPr marL="2058988" indent="-1973263" fontAlgn="base">
                <a:lnSpc>
                  <a:spcPts val="2200"/>
                </a:lnSpc>
                <a:spcAft>
                  <a:spcPct val="0"/>
                </a:spcAft>
                <a:defRPr/>
              </a:pPr>
              <a:r>
                <a:rPr lang="en-AU" kern="0" dirty="0">
                  <a:solidFill>
                    <a:srgbClr val="000000"/>
                  </a:solidFill>
                </a:rPr>
                <a:t>5003X-C0043-PJXXX-N / </a:t>
              </a:r>
              <a:r>
                <a:rPr lang="en-AU" i="1" kern="0" dirty="0">
                  <a:solidFill>
                    <a:srgbClr val="000000"/>
                  </a:solidFill>
                </a:rPr>
                <a:t>Description:</a:t>
              </a:r>
              <a:r>
                <a:rPr lang="en-AU" kern="0" dirty="0">
                  <a:solidFill>
                    <a:srgbClr val="000000"/>
                  </a:solidFill>
                </a:rPr>
                <a:t> </a:t>
              </a:r>
              <a:r>
                <a:rPr lang="en-AU" b="1" kern="0" dirty="0">
                  <a:solidFill>
                    <a:srgbClr val="000000"/>
                  </a:solidFill>
                </a:rPr>
                <a:t>SOH Contra Fund &lt;</a:t>
              </a:r>
              <a:r>
                <a:rPr lang="en-AU" b="1" kern="0" dirty="0" err="1">
                  <a:solidFill>
                    <a:srgbClr val="000000"/>
                  </a:solidFill>
                </a:rPr>
                <a:t>sponsorname</a:t>
              </a:r>
              <a:r>
                <a:rPr lang="en-AU" b="1" kern="0" dirty="0">
                  <a:solidFill>
                    <a:srgbClr val="000000"/>
                  </a:solidFill>
                </a:rPr>
                <a:t>&gt;</a:t>
              </a:r>
            </a:p>
            <a:p>
              <a:pPr marL="2058988" indent="-1973263" fontAlgn="base">
                <a:lnSpc>
                  <a:spcPts val="2200"/>
                </a:lnSpc>
                <a:spcAft>
                  <a:spcPct val="0"/>
                </a:spcAft>
                <a:defRPr/>
              </a:pPr>
              <a:r>
                <a:rPr lang="en-AU" sz="1600" kern="0" dirty="0">
                  <a:solidFill>
                    <a:srgbClr val="000000"/>
                  </a:solidFill>
                </a:rPr>
                <a:t>Account code may vary dependent on type of Contra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AU" dirty="0">
                <a:solidFill>
                  <a:srgbClr val="0098C3"/>
                </a:solidFill>
              </a:endParaRPr>
            </a:p>
          </p:txBody>
        </p:sp>
      </p:grpSp>
      <p:sp>
        <p:nvSpPr>
          <p:cNvPr id="13314" name="AutoShape 2" descr="data:image/jpg;base64,/9j/4AAQSkZJRgABAQAAAQABAAD/2wCEAAkGBhISERUUEhQTFBAWGBkWGRYVFSAcHhQfGBYWHCIaGhwaHCYgHx0jHx8gJC8jKjMpLCwsICAxNTAsNSYtLCkBCQoKDgwOGg8PGjUlHyU0LC81MSwtLCowMS0sNSwsNSw1LjApLyksNSkuLDEyMCwsLC4pNSwsLyw1Li8vLCwpLP/AABEIAIgAdAMBIgACEQEDEQH/xAAbAAABBQEBAAAAAAAAAAAAAAAAAQQFBgcDAv/EADsQAAIBAwIDBQQIBgEFAAAAAAECAwAEERIhBTFBBhMiUWEyQnGBBxQjYnKRobEzUlOCksGiFSRDY/H/xAAbAQACAwEBAQAAAAAAAAAAAAAABAIDBQEGB//EADARAAEDAgMFCAICAwAAAAAAAAEAAgMEERIhMRNBYXHwBSJRkaGxweGB0TLxFCNy/9oADAMBAAIRAxEAPwDcaKKa8TuNEbEMqNg4ZhkAgE5IyM4G+K4SALlCbcW42sBTUDpYkF9tMe2Rqyc78hjO9MIeLStpJ8PiPuYDjxYC6yGBxgnboaYcFtu9P1l1wXLNEnSNWOdWP6j8yfXAr2b5WuDG6ghCHjYbkNo32HPZjj4MOlY8lS5xuDYLhNsk+tOOsr6Jx4nkIQ6dI0nkCSxDMOuME5GBU3BcK41IyspzgqQQcHHMeu1QgaOZCNnjOVYHzHQg7gj5EU14DdvFMbd3LIgGgd3lnEjZVywO2nDK2RucHOTuxT1BJwuXQrVmvLuAMk4A6npXiadVGWIUeZ9dqzDjnaYXEx+yWaJGIUS+KLbbaPk7/ebIHIdablmZELvKvhp5J3YWBaUnFYWIUSxljyAdST8BmnOaxaTiyoftLCyki693arnHqFGoH1GfgKtXZftBHsbeRzCCokglYsYw2BrjZjqA1EZQ7eWDzhFVRy5NKsmo5YRdwWgUUgpaZSiKKKKEIooooQioDtsubSXw5IRyDgHR4G3333GRkedT9MuLWQkiIIZseIKr6dZAPhJ5YPIg7b71XK3EwgICr95cSC2kYLpCoChVskrpGTjSNJAzgb014wCZ7cW3cicZOWHKL0wCMYzgcz0I3qW4fA6RrG/tINOT7yjYE+uMA+oNQ3CrLXNLKPBGrNFGRgZxhfDnbSAuB6lqwibHRQKfRnF84Xk0Cs/4hIQpPqVyPUD0pq7sL2AyMsbGORS0ZJ276PSPEvNjsdupwetScNtHArtnAPjeRzuT5sx8ht5eVcuBxtNObgZRQAgVkOWjwSDk4wWYhupwFB3NWwAl4CmFH/SpcMtvCu2h51Vt8HcHGMdMnf0rL5Ll0cr3i6kXfUcZAGQ2M4IxjOQN84Oa0P6V7sMbWL+WZZm9ANSD9T+1Uma12ZSwyy6dueCd/U7Z5VytkG2tqvS9nRHYX0+V6bjMaxxux3kUFVXxEkgEgAc8dT0qT7PXhkurYJrBeUAqykZUKzNkdVAGfjiqxcLHGrTEImo4YMmypuAoXHtE4YjbUds7Vp30YdkTChupk0TygiOMjHcRk5Ax0dti3yHSoUtM17w5u7qynW1bo4y128dFX4UtFFegXl0UUUUIRRRRQhFIRS0UIUXxDgayZK+B2YMXBORgAeHDDB0jHl5g1EXHAbnDqJCyIVKBkjZnxhs58IBVvPnirUTUVxztRbWiF55FRR5n9Pj6UrNHCO8/JdAJyCYxdmSzhp5GlKuCuvdSMcwihVVs8idRGPWpS5u4raLLuEjQYy7bnA8zuzH5kmqM3bm6vBmzjENueU8wPiHnGgwzfE6R8aSLhu+qV3ml/qOd1/ABsny39axJ+14aa7Y259dZ2PBOR0jn5lV27vWuZZnmBEjEKY25xLjKqR02Of8A5Udf20jEEJHJp9kmRoyvxwDn5Y+FS17w4yXChmEd4BhH9y8jB9lgOTr1A3XmAVOA9uOBuIYpFZB3xwpY5C7MSTp57KccgfMUk2YvOMZ5XOvny/o5rfjqIsGB2Vslx+jjs6s148t3plmhAZFA+ziJ07qp3ZgD7R+Va+Kyvg6SQgT2TjUygHvhlLpQSQx07puTpYdOhGMWTg30jRPIILmNrW6PJHOVk9Y5Bsw/I+lbVDXQOZhxWI1FrW+ujmsOsY50mIDJXGivKuDyr1Wws9FFFFCEUUUUIRSE0tQXa7tKllbNK+S3JFX2nYnACjzJquR4Y0uK6Bc2CYdte2gtAsUY7y7l8McSndj/AKA6seQqkp2V1t9YvGW4ugMhW/gw9cIvX8RyTzp3wPhDKzXNxhr2X2j/AEl6RJ6DqepzUvIwAJOAACd/QZ3rwtf2m+WWzD5ew4eJ1PKwGzBThrc+uvRKCCMjcHcHzBpa8QKQqg4yFAOBtnA5ele6w3ZFOJvfWCTJpcHGQQQcMhHJlI3DDoac8W4FEbWC3dS0YUNpLH3cYH5DfzyfOutnb63VfM/pT3tA473A91QP91pQF7KV8l94A56n0CXfYyhvM/CjMUy4rw2O4URyorpzOceHHIr1DHlkYIwae1wtiGLuBzbTnOdQTbPpvmkI3FvfG5XEA5KI4Z2ln4TKkVw7T8NkbSkrnL2zHkrt1XyatYilDAEHIIyDWe39gk0bRSrqjcaSPj1HqOYPniu30W8VdVlsJ21TWrAIx5yRMMo35bfKvY9j9omUbN+vVj8HjY+KyqqDD3gtAooor0yQRRRRQhIazDtFMbniqo28Vone46d45KJn4KGb51p5rOFtsXd655vMo+SRLj9zWD25KY4cuPwPYlOUbQ567XE6ojO50ooLMT0CjJP5VD8OvJJEilkJBuGASH3Y0IZvEPeYoMknzwK69rI9Vo6dHaKM/B5owf0r0x13oUDwQRkn8c2ygD7sat/kK8hC0CLFz8gB7khajicVuuslK0UUUgrlK9nk+0LeWw+ef9A0wvJtcjN0JJp7aS93Ex64/V9h+SjPzqMrTqX4KaOEcXH85ftLxi8jn/hMeN8VFvC0hGptlRBzkdjhUHxNc+DcBaOMPNl7hhl5N8KTzWPoqLyAHlk15urIz39jGf4avLM39iKq/q5q923Fo5JjBEuuNEPeSKQUjYFQItvfIJJHQAZ9oVpdn9mmpgyda/2APS58bjwVE9Rs35i6pdpeHWYpP4qrqBAwJVzjUB0IOzDoSOhFNye54pZzjbvddq588jvE/UMKcdp7EpJEye3FOgB80kOhh8NJz/aPKuXGYizWqj2jdwY9MMSf+INI04MdS22RNweB0/RVz+9GVp4paQUtfRVhIooooQkNUvtQqwXCMRhbjw6uneKMhT0Gpc49Vx1FWDivHe58KQzzyfyRJ+7uVQfnUQy314rR3FpbQW7cxJOZX23BCxqoBB3B15B3FJ1lIyriMb/xwKtilMbsQVW43fIQ0Gl5GZNTaSAIl3w7u5CruMjO5xyrvYSKu7HEsxDlujnSBhT6ADA545Z5167QdnjbzRZMrwtIJZZChYHu4iqK5QHkwDbgDrvioO67R63c5BthlAANQcg7uxUHYH2Rtyyd68ZLQyR/6bcz+vLTw14bULtsbtU1f9obWHaWeJD5Fxn/ABGTTOHtbHKcW8F5cjzht20/5NgV44H22mhzpjtbpeeUIikGfMgMp+ek1Z+EfSYjsFuYHtQTgOzq6ZPRip8PxIx61oUnZFK4Davz8L29xdVzuqWHusy8RmmMU/EJlwnD5EBbVmeaOMezgDCl2/Sn1t2Yvm3ke0j9FWST/kWQfpVo4jxJYonk9oKpbA97ly9N+dZfe9tL24O06QxHfRarl2Hn3kgyccjpAI9KfnoqGH+bbn8n6WcKiXcVZOMcGEERaW4Gpvs9QVY9COQHZdy2dAON+ePKq/wni9vFbyIIZSJGyEgJiRRk+HUrKTliRgcwq5qtcVnQyIocl85kdnLHBHvFjkn9t+Wa9lkLhl1PpIAJY6EP3B7zfDOPMVFlTso8MDMIKcjo3SjaSusOKe8HiLyNhu4kcM0HdYeMhDgh2cF3dTjWrYIHLzq69lbBrmSOeUBRAWGgHI70ZRjnqoGdP4t+W1HiuAkrEsCzSd7hRpCkxmNid/abOTjGT65qZ4Z2qu7IBUQXFqP/ABDSkkY+4cAMPQ4PqaRg2X+QHynlz59XPNVSyWaWNWs0VXeB9ubW6TUsgRh7SSeFk9CDUvDxSFzhJEY+QYE/vXq2zRu0Kz7FO6KTNFWriWiiihCQims/Dom3aOM+pUH/AFTuvEw8J+BqL9NF0EjMLP8AjfAIJ5CkFoNSnBuBKIwhxyGNTkjyCgetQPHOxkqJrNwJIdl0rA7MxO2MRkjn73T0qZnSeG7mKrqVtUixg5+sw7d4mP60bkug6q5XlymLK604kRrVOGd2rRsuQxLEbnkgXHTnnn1rFe0XDrBMMq5hkHH3+1BcK4C0Uem5VIZohlb0Ouk6thGdZBZNOAyEBDyGCAaq/aizwXIhEd1D4poY8kupOFuIG96Pz21qfCSOdaDd26l0t3t5bqGVjK8sml44scs6vUDAA65rlxuxic95dyRRCM5glRtDw+Z1tsQRzXBU9c1EuBAxdf34Kouu4m6xyG6jlbVIhlUnd0bTIMY9pDsx6EjB+e9Wix4ounYq0Q21xjGj7skfNMfl8Kl5ux9tfrrjZVuTuk0O0d1p6ge645lfmpxuKldcHntJcTqwkGyzJ4HPpk+FvwPkHox5UvUQh7Rf6/G72/5Ks2hdqVYLhUwPXfCgHXj/AF68vWmst2x3yFUb7HYDzJOMgeZ0r+Km1vbh1Zo2Gx8YUbMfJ4m3R/Q7DmAa6QcLSbxSMsqA/wANTlAw6vneRx97AHRRWaGsZ/I6cOuvJdXOG9M5+xAfG31hgQi+iHZpD8ML+1Pb8mOLwu3f7mMk+J3A2AA5gnbHIDyrh/1CaeQw2KByvhaUjKJjogX2yPIbCrv2S+jkITLdFnlPMufEfQ42Vfurj1zTMVNJK4YRbh+zu5em9RLgFZOyXEJZrVGlH2nsnfngDPx3yM9cUVMxxBQAAABsAOlFeqia5rA1xuQqSvdFFFWriKMUUUIVd7S8JeRPsmCToRJC55K69Gx7rDKt91jVYsrzSpkjXTbTMyyRMob6lc6sHY7aGfY9AxV+TmtGkQEYNUrtDbPZtPcRIZI5Iz3sYGcyKhCSgDnnZHHkFb3TWdNFhOWhXNFXLy90S/8AdO7yZ2ilZnyR/LDGoL/2xhf/AGGmfbOwMyG8a2mxGoyLhVXYc+5jLsVbAzuOlWi37SrgfUrSW4ZgCZUjEMT7e0ZpMahnyDV24vZXUtu/eGJD7XdxKX2HMGR8Z28lHxpOY929vX4C63VUKz4nNEV7t3EdziEMDjTIwBhmXOcb+E88gitrveGxTIUlRXQ5GGGawmOANw2NSwVxGmkk48cbZGPXK4rW+yHan61qRhiRVDZxjUpJAJU7jcVKgnYQYXDeR5deiscN6rfG/olIbvLKUow5I5OVH8qyAEhfusHXyxTDgX0Y3RZvrT4SRtUuHBMmAFC5VVAGOYAHLcnlWs4pMU+6jico4imXC+Cw2yBIUVFAxsKe4paKaa0NFgoooooqSEUUUUIRRRRQhFeXjB5jNJRQRdC4w8PjUBVUBQMBRsAB0AGwFdhGMYwMUUVARtGgQs64l9HNwkubVojDqdgkmcp3m5XI2KBsnoeQ5b1Y+x3ZM2gd5X7y5kChmwAqquohFA6AkkncknnRRVDKSNkm0aM1IuJFlZaKKKaUUUUUUIRRRRQhf//Z"/>
          <p:cNvSpPr>
            <a:spLocks noChangeAspect="1" noChangeArrowheads="1"/>
          </p:cNvSpPr>
          <p:nvPr/>
        </p:nvSpPr>
        <p:spPr bwMode="auto">
          <a:xfrm>
            <a:off x="77788" y="-617538"/>
            <a:ext cx="1104900" cy="12954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0098C3"/>
              </a:solidFill>
            </a:endParaRPr>
          </a:p>
        </p:txBody>
      </p:sp>
      <p:sp>
        <p:nvSpPr>
          <p:cNvPr id="13316" name="AutoShape 4" descr="data:image/jpg;base64,/9j/4AAQSkZJRgABAQAAAQABAAD/2wCEAAkGBhISERUUEhQTFBAWGBkWGRYVFSAcHhQfGBYWHCIaGhwaHCYgHx0jHx8gJC8jKjMpLCwsICAxNTAsNSYtLCkBCQoKDgwOGg8PGjUlHyU0LC81MSwtLCowMS0sNSwsNSw1LjApLyksNSkuLDEyMCwsLC4pNSwsLyw1Li8vLCwpLP/AABEIAIgAdAMBIgACEQEDEQH/xAAbAAABBQEBAAAAAAAAAAAAAAAAAQQFBgcDAv/EADsQAAIBAwIDBQQIBgEFAAAAAAECAwAEERIhBTFBBhMiUWEyQnGBBxQjYnKRobEzUlOCksGiFSRDY/H/xAAbAQACAwEBAQAAAAAAAAAAAAAABAIDBQEGB//EADARAAEDAgMFCAICAwAAAAAAAAEAAgMEERIhMRNBYXHwBSJRkaGxweGB0TLxFCNy/9oADAMBAAIRAxEAPwDcaKKa8TuNEbEMqNg4ZhkAgE5IyM4G+K4SALlCbcW42sBTUDpYkF9tMe2Rqyc78hjO9MIeLStpJ8PiPuYDjxYC6yGBxgnboaYcFtu9P1l1wXLNEnSNWOdWP6j8yfXAr2b5WuDG6ghCHjYbkNo32HPZjj4MOlY8lS5xuDYLhNsk+tOOsr6Jx4nkIQ6dI0nkCSxDMOuME5GBU3BcK41IyspzgqQQcHHMeu1QgaOZCNnjOVYHzHQg7gj5EU14DdvFMbd3LIgGgd3lnEjZVywO2nDK2RucHOTuxT1BJwuXQrVmvLuAMk4A6npXiadVGWIUeZ9dqzDjnaYXEx+yWaJGIUS+KLbbaPk7/ebIHIdablmZELvKvhp5J3YWBaUnFYWIUSxljyAdST8BmnOaxaTiyoftLCyki693arnHqFGoH1GfgKtXZftBHsbeRzCCokglYsYw2BrjZjqA1EZQ7eWDzhFVRy5NKsmo5YRdwWgUUgpaZSiKKKKEIooooQioDtsubSXw5IRyDgHR4G3333GRkedT9MuLWQkiIIZseIKr6dZAPhJ5YPIg7b71XK3EwgICr95cSC2kYLpCoChVskrpGTjSNJAzgb014wCZ7cW3cicZOWHKL0wCMYzgcz0I3qW4fA6RrG/tINOT7yjYE+uMA+oNQ3CrLXNLKPBGrNFGRgZxhfDnbSAuB6lqwibHRQKfRnF84Xk0Cs/4hIQpPqVyPUD0pq7sL2AyMsbGORS0ZJ276PSPEvNjsdupwetScNtHArtnAPjeRzuT5sx8ht5eVcuBxtNObgZRQAgVkOWjwSDk4wWYhupwFB3NWwAl4CmFH/SpcMtvCu2h51Vt8HcHGMdMnf0rL5Ll0cr3i6kXfUcZAGQ2M4IxjOQN84Oa0P6V7sMbWL+WZZm9ANSD9T+1Uma12ZSwyy6dueCd/U7Z5VytkG2tqvS9nRHYX0+V6bjMaxxux3kUFVXxEkgEgAc8dT0qT7PXhkurYJrBeUAqykZUKzNkdVAGfjiqxcLHGrTEImo4YMmypuAoXHtE4YjbUds7Vp30YdkTChupk0TygiOMjHcRk5Ax0dti3yHSoUtM17w5u7qynW1bo4y128dFX4UtFFegXl0UUUUIRRRRQhFIRS0UIUXxDgayZK+B2YMXBORgAeHDDB0jHl5g1EXHAbnDqJCyIVKBkjZnxhs58IBVvPnirUTUVxztRbWiF55FRR5n9Pj6UrNHCO8/JdAJyCYxdmSzhp5GlKuCuvdSMcwihVVs8idRGPWpS5u4raLLuEjQYy7bnA8zuzH5kmqM3bm6vBmzjENueU8wPiHnGgwzfE6R8aSLhu+qV3ml/qOd1/ABsny39axJ+14aa7Y259dZ2PBOR0jn5lV27vWuZZnmBEjEKY25xLjKqR02Of8A5Udf20jEEJHJp9kmRoyvxwDn5Y+FS17w4yXChmEd4BhH9y8jB9lgOTr1A3XmAVOA9uOBuIYpFZB3xwpY5C7MSTp57KccgfMUk2YvOMZ5XOvny/o5rfjqIsGB2Vslx+jjs6s148t3plmhAZFA+ziJ07qp3ZgD7R+Va+Kyvg6SQgT2TjUygHvhlLpQSQx07puTpYdOhGMWTg30jRPIILmNrW6PJHOVk9Y5Bsw/I+lbVDXQOZhxWI1FrW+ujmsOsY50mIDJXGivKuDyr1Wws9FFFFCEUUUUIRSE0tQXa7tKllbNK+S3JFX2nYnACjzJquR4Y0uK6Bc2CYdte2gtAsUY7y7l8McSndj/AKA6seQqkp2V1t9YvGW4ugMhW/gw9cIvX8RyTzp3wPhDKzXNxhr2X2j/AEl6RJ6DqepzUvIwAJOAACd/QZ3rwtf2m+WWzD5ew4eJ1PKwGzBThrc+uvRKCCMjcHcHzBpa8QKQqg4yFAOBtnA5ele6w3ZFOJvfWCTJpcHGQQQcMhHJlI3DDoac8W4FEbWC3dS0YUNpLH3cYH5DfzyfOutnb63VfM/pT3tA473A91QP91pQF7KV8l94A56n0CXfYyhvM/CjMUy4rw2O4URyorpzOceHHIr1DHlkYIwae1wtiGLuBzbTnOdQTbPpvmkI3FvfG5XEA5KI4Z2ln4TKkVw7T8NkbSkrnL2zHkrt1XyatYilDAEHIIyDWe39gk0bRSrqjcaSPj1HqOYPniu30W8VdVlsJ21TWrAIx5yRMMo35bfKvY9j9omUbN+vVj8HjY+KyqqDD3gtAooor0yQRRRRQhIazDtFMbniqo28Vone46d45KJn4KGb51p5rOFtsXd655vMo+SRLj9zWD25KY4cuPwPYlOUbQ567XE6ojO50ooLMT0CjJP5VD8OvJJEilkJBuGASH3Y0IZvEPeYoMknzwK69rI9Vo6dHaKM/B5owf0r0x13oUDwQRkn8c2ygD7sat/kK8hC0CLFz8gB7khajicVuuslK0UUUgrlK9nk+0LeWw+ef9A0wvJtcjN0JJp7aS93Ex64/V9h+SjPzqMrTqX4KaOEcXH85ftLxi8jn/hMeN8VFvC0hGptlRBzkdjhUHxNc+DcBaOMPNl7hhl5N8KTzWPoqLyAHlk15urIz39jGf4avLM39iKq/q5q923Fo5JjBEuuNEPeSKQUjYFQItvfIJJHQAZ9oVpdn9mmpgyda/2APS58bjwVE9Rs35i6pdpeHWYpP4qrqBAwJVzjUB0IOzDoSOhFNye54pZzjbvddq588jvE/UMKcdp7EpJEye3FOgB80kOhh8NJz/aPKuXGYizWqj2jdwY9MMSf+INI04MdS22RNweB0/RVz+9GVp4paQUtfRVhIooooQkNUvtQqwXCMRhbjw6uneKMhT0Gpc49Vx1FWDivHe58KQzzyfyRJ+7uVQfnUQy314rR3FpbQW7cxJOZX23BCxqoBB3B15B3FJ1lIyriMb/xwKtilMbsQVW43fIQ0Gl5GZNTaSAIl3w7u5CruMjO5xyrvYSKu7HEsxDlujnSBhT6ADA545Z5167QdnjbzRZMrwtIJZZChYHu4iqK5QHkwDbgDrvioO67R63c5BthlAANQcg7uxUHYH2Rtyyd68ZLQyR/6bcz+vLTw14bULtsbtU1f9obWHaWeJD5Fxn/ABGTTOHtbHKcW8F5cjzht20/5NgV44H22mhzpjtbpeeUIikGfMgMp+ek1Z+EfSYjsFuYHtQTgOzq6ZPRip8PxIx61oUnZFK4Davz8L29xdVzuqWHusy8RmmMU/EJlwnD5EBbVmeaOMezgDCl2/Sn1t2Yvm3ke0j9FWST/kWQfpVo4jxJYonk9oKpbA97ly9N+dZfe9tL24O06QxHfRarl2Hn3kgyccjpAI9KfnoqGH+bbn8n6WcKiXcVZOMcGEERaW4Gpvs9QVY9COQHZdy2dAON+ePKq/wni9vFbyIIZSJGyEgJiRRk+HUrKTliRgcwq5qtcVnQyIocl85kdnLHBHvFjkn9t+Wa9lkLhl1PpIAJY6EP3B7zfDOPMVFlTso8MDMIKcjo3SjaSusOKe8HiLyNhu4kcM0HdYeMhDgh2cF3dTjWrYIHLzq69lbBrmSOeUBRAWGgHI70ZRjnqoGdP4t+W1HiuAkrEsCzSd7hRpCkxmNid/abOTjGT65qZ4Z2qu7IBUQXFqP/ABDSkkY+4cAMPQ4PqaRg2X+QHynlz59XPNVSyWaWNWs0VXeB9ubW6TUsgRh7SSeFk9CDUvDxSFzhJEY+QYE/vXq2zRu0Kz7FO6KTNFWriWiiihCQims/Dom3aOM+pUH/AFTuvEw8J+BqL9NF0EjMLP8AjfAIJ5CkFoNSnBuBKIwhxyGNTkjyCgetQPHOxkqJrNwJIdl0rA7MxO2MRkjn73T0qZnSeG7mKrqVtUixg5+sw7d4mP60bkug6q5XlymLK604kRrVOGd2rRsuQxLEbnkgXHTnnn1rFe0XDrBMMq5hkHH3+1BcK4C0Uem5VIZohlb0Ouk6thGdZBZNOAyEBDyGCAaq/aizwXIhEd1D4poY8kupOFuIG96Pz21qfCSOdaDd26l0t3t5bqGVjK8sml44scs6vUDAA65rlxuxic95dyRRCM5glRtDw+Z1tsQRzXBU9c1EuBAxdf34Kouu4m6xyG6jlbVIhlUnd0bTIMY9pDsx6EjB+e9Wix4ounYq0Q21xjGj7skfNMfl8Kl5ux9tfrrjZVuTuk0O0d1p6ge645lfmpxuKldcHntJcTqwkGyzJ4HPpk+FvwPkHox5UvUQh7Rf6/G72/5Ks2hdqVYLhUwPXfCgHXj/AF68vWmst2x3yFUb7HYDzJOMgeZ0r+Km1vbh1Zo2Gx8YUbMfJ4m3R/Q7DmAa6QcLSbxSMsqA/wANTlAw6vneRx97AHRRWaGsZ/I6cOuvJdXOG9M5+xAfG31hgQi+iHZpD8ML+1Pb8mOLwu3f7mMk+J3A2AA5gnbHIDyrh/1CaeQw2KByvhaUjKJjogX2yPIbCrv2S+jkITLdFnlPMufEfQ42Vfurj1zTMVNJK4YRbh+zu5em9RLgFZOyXEJZrVGlH2nsnfngDPx3yM9cUVMxxBQAAABsAOlFeqia5rA1xuQqSvdFFFWriKMUUUIVd7S8JeRPsmCToRJC55K69Gx7rDKt91jVYsrzSpkjXTbTMyyRMob6lc6sHY7aGfY9AxV+TmtGkQEYNUrtDbPZtPcRIZI5Iz3sYGcyKhCSgDnnZHHkFb3TWdNFhOWhXNFXLy90S/8AdO7yZ2ilZnyR/LDGoL/2xhf/AGGmfbOwMyG8a2mxGoyLhVXYc+5jLsVbAzuOlWi37SrgfUrSW4ZgCZUjEMT7e0ZpMahnyDV24vZXUtu/eGJD7XdxKX2HMGR8Z28lHxpOY929vX4C63VUKz4nNEV7t3EdziEMDjTIwBhmXOcb+E88gitrveGxTIUlRXQ5GGGawmOANw2NSwVxGmkk48cbZGPXK4rW+yHan61qRhiRVDZxjUpJAJU7jcVKgnYQYXDeR5deiscN6rfG/olIbvLKUow5I5OVH8qyAEhfusHXyxTDgX0Y3RZvrT4SRtUuHBMmAFC5VVAGOYAHLcnlWs4pMU+6jico4imXC+Cw2yBIUVFAxsKe4paKaa0NFgoooooqSEUUUUIRRRRQhFeXjB5jNJRQRdC4w8PjUBVUBQMBRsAB0AGwFdhGMYwMUUVARtGgQs64l9HNwkubVojDqdgkmcp3m5XI2KBsnoeQ5b1Y+x3ZM2gd5X7y5kChmwAqquohFA6AkkncknnRRVDKSNkm0aM1IuJFlZaKKKaUUUUUUIRRRRQhf//Z"/>
          <p:cNvSpPr>
            <a:spLocks noChangeAspect="1" noChangeArrowheads="1"/>
          </p:cNvSpPr>
          <p:nvPr/>
        </p:nvSpPr>
        <p:spPr bwMode="auto">
          <a:xfrm>
            <a:off x="77788" y="-617538"/>
            <a:ext cx="1104900" cy="12954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0098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316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58763"/>
            <a:ext cx="8421688" cy="289917"/>
          </a:xfr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496" y="1196752"/>
            <a:ext cx="8712522" cy="720079"/>
          </a:xfrm>
          <a:noFill/>
        </p:spPr>
        <p:txBody>
          <a:bodyPr/>
          <a:lstStyle/>
          <a:p>
            <a:pPr marL="2058988" indent="-1797050">
              <a:spcBef>
                <a:spcPts val="0"/>
              </a:spcBef>
              <a:buNone/>
            </a:pPr>
            <a:endParaRPr lang="en-AU" sz="1000" dirty="0" smtClean="0"/>
          </a:p>
          <a:p>
            <a:pPr marL="2058988" lvl="0" indent="-1797050">
              <a:spcBef>
                <a:spcPts val="0"/>
              </a:spcBef>
              <a:buNone/>
            </a:pPr>
            <a:r>
              <a:rPr lang="en-AU" sz="2000" dirty="0" smtClean="0"/>
              <a:t>For use in </a:t>
            </a:r>
            <a:r>
              <a:rPr lang="en-AU" sz="2000" b="1" dirty="0" smtClean="0"/>
              <a:t>Payment Methods (Debit)</a:t>
            </a:r>
          </a:p>
          <a:p>
            <a:pPr marL="2058988" indent="-1797050">
              <a:spcBef>
                <a:spcPts val="0"/>
              </a:spcBef>
              <a:buNone/>
            </a:pPr>
            <a:endParaRPr lang="en-AU" sz="16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323528" y="548680"/>
            <a:ext cx="8424936" cy="523220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Setup – GLs for PAYMENT METHODS</a:t>
            </a:r>
            <a:endParaRPr lang="en-AU" sz="2800" b="1" dirty="0">
              <a:ln w="19050">
                <a:solidFill>
                  <a:srgbClr val="0098C3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1916832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98C3"/>
                </a:solidFill>
              </a:rPr>
              <a:t>These GLs may be used either in the “offset” of a Contra ‘contribution’,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98C3"/>
                </a:solidFill>
              </a:rPr>
              <a:t>or to purchase tickets or other items through Ticketing.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35496" y="3068961"/>
            <a:ext cx="8712522" cy="2822356"/>
            <a:chOff x="35496" y="3068961"/>
            <a:chExt cx="8712522" cy="2822356"/>
          </a:xfrm>
        </p:grpSpPr>
        <p:pic>
          <p:nvPicPr>
            <p:cNvPr id="30722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t="8932"/>
            <a:stretch>
              <a:fillRect/>
            </a:stretch>
          </p:blipFill>
          <p:spPr bwMode="auto">
            <a:xfrm>
              <a:off x="251520" y="5157192"/>
              <a:ext cx="8136904" cy="734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3"/>
            <p:cNvSpPr txBox="1">
              <a:spLocks noChangeArrowheads="1"/>
            </p:cNvSpPr>
            <p:nvPr/>
          </p:nvSpPr>
          <p:spPr bwMode="auto">
            <a:xfrm>
              <a:off x="35496" y="3068961"/>
              <a:ext cx="8712522" cy="13681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2058988" indent="-1797050" fontAlgn="base">
                <a:lnSpc>
                  <a:spcPts val="2200"/>
                </a:lnSpc>
                <a:spcAft>
                  <a:spcPct val="0"/>
                </a:spcAft>
                <a:defRPr/>
              </a:pPr>
              <a:r>
                <a:rPr lang="en-AU" sz="2000" kern="0" dirty="0">
                  <a:solidFill>
                    <a:srgbClr val="000000"/>
                  </a:solidFill>
                </a:rPr>
                <a:t>The Account code indicates the nature of the debit.</a:t>
              </a:r>
            </a:p>
            <a:p>
              <a:pPr marL="2058988" indent="-1797050" fontAlgn="base">
                <a:lnSpc>
                  <a:spcPts val="2200"/>
                </a:lnSpc>
                <a:spcAft>
                  <a:spcPct val="0"/>
                </a:spcAft>
                <a:defRPr/>
              </a:pPr>
              <a:endParaRPr lang="en-AU" sz="2000" kern="0" dirty="0">
                <a:solidFill>
                  <a:srgbClr val="000000"/>
                </a:solidFill>
              </a:endParaRPr>
            </a:p>
            <a:p>
              <a:pPr marL="266700" indent="-4763" fontAlgn="base">
                <a:lnSpc>
                  <a:spcPts val="2200"/>
                </a:lnSpc>
                <a:spcAft>
                  <a:spcPct val="0"/>
                </a:spcAft>
                <a:defRPr/>
              </a:pPr>
              <a:r>
                <a:rPr lang="en-AU" sz="2000" kern="0" dirty="0">
                  <a:solidFill>
                    <a:srgbClr val="000000"/>
                  </a:solidFill>
                </a:rPr>
                <a:t>These examples cover </a:t>
              </a:r>
            </a:p>
            <a:p>
              <a:pPr marL="266700" indent="276225" fontAlgn="base">
                <a:lnSpc>
                  <a:spcPts val="2200"/>
                </a:lnSpc>
                <a:spcAft>
                  <a:spcPct val="0"/>
                </a:spcAft>
                <a:buFont typeface="Arial" pitchFamily="34" charset="0"/>
                <a:buChar char="•"/>
                <a:defRPr/>
              </a:pPr>
              <a:r>
                <a:rPr lang="en-AU" sz="2000" kern="0" dirty="0">
                  <a:solidFill>
                    <a:srgbClr val="000000"/>
                  </a:solidFill>
                </a:rPr>
                <a:t>Hospitality </a:t>
              </a:r>
            </a:p>
            <a:p>
              <a:pPr marL="266700" indent="276225" fontAlgn="base">
                <a:lnSpc>
                  <a:spcPts val="2200"/>
                </a:lnSpc>
                <a:spcAft>
                  <a:spcPct val="0"/>
                </a:spcAft>
                <a:buFont typeface="Arial" pitchFamily="34" charset="0"/>
                <a:buChar char="•"/>
                <a:defRPr/>
              </a:pPr>
              <a:r>
                <a:rPr lang="en-AU" sz="2000" kern="0" dirty="0">
                  <a:solidFill>
                    <a:srgbClr val="000000"/>
                  </a:solidFill>
                </a:rPr>
                <a:t>Entertainment 	</a:t>
              </a:r>
              <a:r>
                <a:rPr lang="en-AU" kern="0" dirty="0">
                  <a:solidFill>
                    <a:srgbClr val="000000"/>
                  </a:solidFill>
                </a:rPr>
                <a:t>(usually used for ticket purchases) </a:t>
              </a:r>
            </a:p>
            <a:p>
              <a:pPr marL="266700" indent="276225" fontAlgn="base">
                <a:lnSpc>
                  <a:spcPts val="2200"/>
                </a:lnSpc>
                <a:spcAft>
                  <a:spcPct val="0"/>
                </a:spcAft>
                <a:buFont typeface="Arial" pitchFamily="34" charset="0"/>
                <a:buChar char="•"/>
                <a:defRPr/>
              </a:pPr>
              <a:r>
                <a:rPr lang="en-AU" sz="2000" kern="0" dirty="0">
                  <a:solidFill>
                    <a:srgbClr val="000000"/>
                  </a:solidFill>
                </a:rPr>
                <a:t>Reimbursements 	</a:t>
              </a:r>
              <a:r>
                <a:rPr lang="en-AU" kern="0" dirty="0">
                  <a:solidFill>
                    <a:srgbClr val="000000"/>
                  </a:solidFill>
                </a:rPr>
                <a:t>(recovering the cost of events initially borne internally).</a:t>
              </a:r>
              <a:endParaRPr lang="en-AU" b="1" kern="0" dirty="0">
                <a:solidFill>
                  <a:srgbClr val="000000"/>
                </a:solidFill>
              </a:endParaRPr>
            </a:p>
            <a:p>
              <a:pPr marL="2058988" indent="-1797050" fontAlgn="base">
                <a:lnSpc>
                  <a:spcPts val="2200"/>
                </a:lnSpc>
                <a:spcAft>
                  <a:spcPct val="0"/>
                </a:spcAft>
                <a:defRPr/>
              </a:pPr>
              <a:endParaRPr lang="en-AU" sz="1600" kern="0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09579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58763"/>
            <a:ext cx="8421688" cy="361925"/>
          </a:xfr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556793"/>
            <a:ext cx="8712522" cy="432047"/>
          </a:xfrm>
          <a:noFill/>
        </p:spPr>
        <p:txBody>
          <a:bodyPr/>
          <a:lstStyle/>
          <a:p>
            <a:pPr marL="2058988" lvl="0" indent="-1797050">
              <a:spcBef>
                <a:spcPts val="0"/>
              </a:spcBef>
              <a:buNone/>
            </a:pPr>
            <a:r>
              <a:rPr lang="en-AU" sz="1600" b="1" dirty="0" smtClean="0"/>
              <a:t>Funds are setup for each scenario where an Invoice may be required.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620688"/>
            <a:ext cx="8424936" cy="523220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Setup – FUNDS</a:t>
            </a:r>
            <a:endParaRPr lang="en-AU" sz="2800" b="1" dirty="0">
              <a:ln w="19050">
                <a:solidFill>
                  <a:srgbClr val="0098C3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132856"/>
            <a:ext cx="7992889" cy="2556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085184"/>
            <a:ext cx="7982087" cy="1296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1139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04864"/>
            <a:ext cx="6619875" cy="57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58763"/>
            <a:ext cx="8421688" cy="289917"/>
          </a:xfr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556793"/>
            <a:ext cx="8712522" cy="792087"/>
          </a:xfrm>
          <a:noFill/>
        </p:spPr>
        <p:txBody>
          <a:bodyPr/>
          <a:lstStyle/>
          <a:p>
            <a:pPr marL="2058988" lvl="0" indent="-1797050">
              <a:spcBef>
                <a:spcPts val="0"/>
              </a:spcBef>
              <a:buNone/>
            </a:pPr>
            <a:r>
              <a:rPr lang="en-AU" sz="1600" b="1" dirty="0" smtClean="0"/>
              <a:t>Payment Methods are setup for each scenario where purchases or “offset” </a:t>
            </a:r>
          </a:p>
          <a:p>
            <a:pPr marL="2058988" lvl="0" indent="-1797050">
              <a:spcBef>
                <a:spcPts val="0"/>
              </a:spcBef>
              <a:buNone/>
            </a:pPr>
            <a:r>
              <a:rPr lang="en-AU" sz="1600" b="1" dirty="0" smtClean="0"/>
              <a:t>Invoicing may be required.</a:t>
            </a:r>
          </a:p>
          <a:p>
            <a:pPr marL="2058988" lvl="0" indent="-1797050">
              <a:spcBef>
                <a:spcPts val="0"/>
              </a:spcBef>
              <a:buNone/>
            </a:pPr>
            <a:endParaRPr lang="en-AU" sz="1600" b="1" dirty="0" smtClean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6466" y="2924944"/>
            <a:ext cx="5619750" cy="895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23528" y="548680"/>
            <a:ext cx="8424936" cy="523220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Setup – PAYMENT METHODS</a:t>
            </a:r>
            <a:endParaRPr lang="en-AU" sz="2800" b="1" dirty="0">
              <a:ln w="19050">
                <a:solidFill>
                  <a:srgbClr val="0098C3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0" y="4077072"/>
            <a:ext cx="8712522" cy="7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058988" indent="-1797050" fontAlgn="base">
              <a:lnSpc>
                <a:spcPts val="2200"/>
              </a:lnSpc>
              <a:spcAft>
                <a:spcPct val="0"/>
              </a:spcAft>
              <a:defRPr/>
            </a:pPr>
            <a:r>
              <a:rPr lang="en-AU" sz="1600" b="1" kern="0" dirty="0">
                <a:solidFill>
                  <a:srgbClr val="000000"/>
                </a:solidFill>
              </a:rPr>
              <a:t>Tends to follow a consistent pattern of Account codes, although structure allows for</a:t>
            </a:r>
          </a:p>
          <a:p>
            <a:pPr marL="2058988" indent="-1797050" fontAlgn="base">
              <a:lnSpc>
                <a:spcPts val="2200"/>
              </a:lnSpc>
              <a:spcAft>
                <a:spcPct val="0"/>
              </a:spcAft>
              <a:defRPr/>
            </a:pPr>
            <a:r>
              <a:rPr lang="en-AU" sz="1600" b="1" kern="0" dirty="0">
                <a:solidFill>
                  <a:srgbClr val="000000"/>
                </a:solidFill>
              </a:rPr>
              <a:t>one-off r</a:t>
            </a:r>
            <a:r>
              <a:rPr lang="en-AU" sz="1600" b="1" kern="0" dirty="0" err="1">
                <a:solidFill>
                  <a:srgbClr val="000000"/>
                </a:solidFill>
              </a:rPr>
              <a:t>equirements</a:t>
            </a:r>
            <a:r>
              <a:rPr lang="en-AU" sz="1600" b="1" kern="0" dirty="0">
                <a:solidFill>
                  <a:srgbClr val="000000"/>
                </a:solidFill>
              </a:rPr>
              <a:t>.</a:t>
            </a:r>
          </a:p>
          <a:p>
            <a:pPr marL="2058988" indent="-1797050" fontAlgn="base">
              <a:lnSpc>
                <a:spcPts val="2200"/>
              </a:lnSpc>
              <a:spcAft>
                <a:spcPct val="0"/>
              </a:spcAft>
              <a:defRPr/>
            </a:pPr>
            <a:endParaRPr lang="en-AU" sz="1600" b="1" kern="0" dirty="0">
              <a:solidFill>
                <a:srgbClr val="000000"/>
              </a:solidFill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-36066" y="4797152"/>
            <a:ext cx="8712522" cy="7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058988" indent="-1797050" fontAlgn="base">
              <a:lnSpc>
                <a:spcPts val="2200"/>
              </a:lnSpc>
              <a:spcAft>
                <a:spcPct val="0"/>
              </a:spcAft>
              <a:defRPr/>
            </a:pPr>
            <a:r>
              <a:rPr lang="en-AU" sz="1600" b="1" kern="0" dirty="0">
                <a:solidFill>
                  <a:srgbClr val="000000"/>
                </a:solidFill>
              </a:rPr>
              <a:t>Referencing the Account code in the ‘description’ of the Payment Method </a:t>
            </a:r>
          </a:p>
          <a:p>
            <a:pPr marL="2058988" indent="-1797050" fontAlgn="base">
              <a:lnSpc>
                <a:spcPts val="2200"/>
              </a:lnSpc>
              <a:spcAft>
                <a:spcPct val="0"/>
              </a:spcAft>
              <a:defRPr/>
            </a:pPr>
            <a:r>
              <a:rPr lang="en-AU" sz="1600" b="1" kern="0" dirty="0">
                <a:solidFill>
                  <a:srgbClr val="000000"/>
                </a:solidFill>
              </a:rPr>
              <a:t>a</a:t>
            </a:r>
            <a:r>
              <a:rPr lang="en-AU" sz="1600" b="1" kern="0" dirty="0" err="1">
                <a:solidFill>
                  <a:srgbClr val="000000"/>
                </a:solidFill>
              </a:rPr>
              <a:t>llows</a:t>
            </a:r>
            <a:r>
              <a:rPr lang="en-AU" sz="1600" b="1" kern="0" dirty="0">
                <a:solidFill>
                  <a:srgbClr val="000000"/>
                </a:solidFill>
              </a:rPr>
              <a:t> for easier selection of the correct code combination during processing.</a:t>
            </a:r>
          </a:p>
          <a:p>
            <a:pPr marL="2058988" indent="-1797050" fontAlgn="base">
              <a:lnSpc>
                <a:spcPts val="2200"/>
              </a:lnSpc>
              <a:spcAft>
                <a:spcPct val="0"/>
              </a:spcAft>
              <a:defRPr/>
            </a:pPr>
            <a:endParaRPr lang="en-AU" sz="1600" b="1" kern="0" dirty="0">
              <a:solidFill>
                <a:srgbClr val="000000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899592" y="3212976"/>
            <a:ext cx="4032448" cy="1656184"/>
            <a:chOff x="899592" y="3212976"/>
            <a:chExt cx="4032448" cy="1656184"/>
          </a:xfrm>
        </p:grpSpPr>
        <p:sp>
          <p:nvSpPr>
            <p:cNvPr id="11" name="Oval 10"/>
            <p:cNvSpPr/>
            <p:nvPr/>
          </p:nvSpPr>
          <p:spPr>
            <a:xfrm>
              <a:off x="899592" y="3212976"/>
              <a:ext cx="1800200" cy="648072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AU">
                <a:solidFill>
                  <a:srgbClr val="FFFFFF"/>
                </a:solidFill>
              </a:endParaRPr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 rot="16200000" flipV="1">
              <a:off x="1871700" y="4041068"/>
              <a:ext cx="1152128" cy="504056"/>
            </a:xfrm>
            <a:prstGeom prst="straightConnector1">
              <a:avLst/>
            </a:prstGeom>
            <a:ln w="19050">
              <a:solidFill>
                <a:schemeClr val="accent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/>
            <p:nvPr/>
          </p:nvCxnSpPr>
          <p:spPr>
            <a:xfrm flipV="1">
              <a:off x="2699792" y="3717032"/>
              <a:ext cx="2232248" cy="1152128"/>
            </a:xfrm>
            <a:prstGeom prst="straightConnector1">
              <a:avLst/>
            </a:prstGeom>
            <a:ln w="19050">
              <a:solidFill>
                <a:schemeClr val="accent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58840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58763"/>
            <a:ext cx="8421688" cy="289917"/>
          </a:xfr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556793"/>
            <a:ext cx="8712522" cy="504055"/>
          </a:xfrm>
          <a:noFill/>
        </p:spPr>
        <p:txBody>
          <a:bodyPr/>
          <a:lstStyle/>
          <a:p>
            <a:pPr marL="2058988" lvl="0" indent="-1797050">
              <a:spcBef>
                <a:spcPts val="0"/>
              </a:spcBef>
              <a:buNone/>
            </a:pPr>
            <a:endParaRPr lang="en-AU" sz="1600" dirty="0" smtClean="0"/>
          </a:p>
          <a:p>
            <a:pPr marL="2058988" lvl="0" indent="-1797050">
              <a:spcBef>
                <a:spcPts val="0"/>
              </a:spcBef>
              <a:buNone/>
            </a:pPr>
            <a:endParaRPr lang="en-AU" sz="1600" b="1" dirty="0" smtClean="0"/>
          </a:p>
          <a:p>
            <a:pPr marL="2058988" lvl="0" indent="-1797050">
              <a:spcBef>
                <a:spcPts val="0"/>
              </a:spcBef>
              <a:buNone/>
            </a:pPr>
            <a:endParaRPr lang="en-AU" sz="16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23528" y="548680"/>
            <a:ext cx="8424936" cy="523220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Setup – CAMPAIGNS</a:t>
            </a:r>
            <a:endParaRPr lang="en-AU" sz="2800" b="1" dirty="0">
              <a:ln w="19050">
                <a:solidFill>
                  <a:srgbClr val="0098C3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04864"/>
            <a:ext cx="649605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 cstate="print"/>
          <a:srcRect t="31117"/>
          <a:stretch>
            <a:fillRect/>
          </a:stretch>
        </p:blipFill>
        <p:spPr bwMode="auto">
          <a:xfrm>
            <a:off x="1403648" y="3933056"/>
            <a:ext cx="4824536" cy="2174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23528" y="1484785"/>
            <a:ext cx="55322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2060"/>
                </a:solidFill>
              </a:rPr>
              <a:t>One Campaign per FY for each Sponsorship type, including one GST Fund and Campaign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dirty="0">
              <a:solidFill>
                <a:srgbClr val="0098C3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411760" y="3284984"/>
            <a:ext cx="1368152" cy="1008112"/>
          </a:xfrm>
          <a:prstGeom prst="straightConnector1">
            <a:avLst/>
          </a:prstGeom>
          <a:ln w="38100"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8665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58763"/>
            <a:ext cx="8421688" cy="361925"/>
          </a:xfr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1" indent="-1797050">
              <a:buNone/>
            </a:pPr>
            <a:endParaRPr lang="en-AU" dirty="0" smtClean="0"/>
          </a:p>
          <a:p>
            <a:pPr lvl="1" indent="-1797050">
              <a:buNone/>
            </a:pPr>
            <a:endParaRPr lang="en-AU" dirty="0" smtClean="0"/>
          </a:p>
          <a:p>
            <a:pPr lvl="1" eaLnBrk="1" hangingPunct="1">
              <a:buNone/>
            </a:pPr>
            <a:endParaRPr lang="en-AU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23528" y="601524"/>
            <a:ext cx="8424936" cy="523220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PROCESSING – Cash Invoice</a:t>
            </a:r>
            <a:endParaRPr lang="en-AU" sz="2800" b="1" dirty="0">
              <a:ln w="19050">
                <a:solidFill>
                  <a:srgbClr val="0098C3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79512" y="1340768"/>
            <a:ext cx="7488832" cy="2088232"/>
            <a:chOff x="179512" y="1556792"/>
            <a:chExt cx="7488832" cy="2088232"/>
          </a:xfrm>
        </p:grpSpPr>
        <p:sp>
          <p:nvSpPr>
            <p:cNvPr id="8" name="TextBox 7"/>
            <p:cNvSpPr txBox="1"/>
            <p:nvPr/>
          </p:nvSpPr>
          <p:spPr>
            <a:xfrm>
              <a:off x="395536" y="1556792"/>
              <a:ext cx="726231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AU" dirty="0">
                  <a:solidFill>
                    <a:srgbClr val="002060"/>
                  </a:solidFill>
                </a:rPr>
                <a:t>Processed in two steps 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AU" dirty="0">
                  <a:solidFill>
                    <a:srgbClr val="002060"/>
                  </a:solidFill>
                </a:rPr>
                <a:t>Firstly adding the value </a:t>
              </a:r>
              <a:r>
                <a:rPr lang="en-AU" i="1" dirty="0">
                  <a:solidFill>
                    <a:srgbClr val="002060"/>
                  </a:solidFill>
                </a:rPr>
                <a:t>ex-GST</a:t>
              </a:r>
              <a:r>
                <a:rPr lang="en-AU" dirty="0">
                  <a:solidFill>
                    <a:srgbClr val="002060"/>
                  </a:solidFill>
                </a:rPr>
                <a:t> to the Sponsor-specific Cash Fund</a:t>
              </a:r>
              <a:endParaRPr lang="en-AU" dirty="0">
                <a:solidFill>
                  <a:srgbClr val="002060"/>
                </a:solidFill>
              </a:endParaRPr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179512" y="2204864"/>
              <a:ext cx="7488832" cy="1440160"/>
              <a:chOff x="179512" y="2204864"/>
              <a:chExt cx="7488832" cy="1440160"/>
            </a:xfrm>
          </p:grpSpPr>
          <p:pic>
            <p:nvPicPr>
              <p:cNvPr id="33794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r="68552" b="84700"/>
              <a:stretch>
                <a:fillRect/>
              </a:stretch>
            </p:blipFill>
            <p:spPr bwMode="auto">
              <a:xfrm>
                <a:off x="179512" y="2204864"/>
                <a:ext cx="3384376" cy="6586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9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24551" r="68552" b="64106"/>
              <a:stretch>
                <a:fillRect/>
              </a:stretch>
            </p:blipFill>
            <p:spPr bwMode="auto">
              <a:xfrm>
                <a:off x="1187624" y="2710019"/>
                <a:ext cx="6480720" cy="93500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</p:grpSp>
      <p:grpSp>
        <p:nvGrpSpPr>
          <p:cNvPr id="16" name="Group 15"/>
          <p:cNvGrpSpPr/>
          <p:nvPr/>
        </p:nvGrpSpPr>
        <p:grpSpPr>
          <a:xfrm>
            <a:off x="467544" y="3717032"/>
            <a:ext cx="7488832" cy="978679"/>
            <a:chOff x="467544" y="3861048"/>
            <a:chExt cx="7488832" cy="978679"/>
          </a:xfrm>
        </p:grpSpPr>
        <p:pic>
          <p:nvPicPr>
            <p:cNvPr id="33796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91680" y="4221088"/>
              <a:ext cx="6264696" cy="61863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" name="TextBox 11"/>
            <p:cNvSpPr txBox="1"/>
            <p:nvPr/>
          </p:nvSpPr>
          <p:spPr>
            <a:xfrm>
              <a:off x="467544" y="3861048"/>
              <a:ext cx="54127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AU" dirty="0">
                  <a:solidFill>
                    <a:srgbClr val="002060"/>
                  </a:solidFill>
                </a:rPr>
                <a:t>Then adding a “New” Contribution to the GST Fund</a:t>
              </a:r>
              <a:endParaRPr lang="en-AU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95536" y="4941168"/>
            <a:ext cx="6915150" cy="1445121"/>
            <a:chOff x="395536" y="5013176"/>
            <a:chExt cx="6915150" cy="1445121"/>
          </a:xfrm>
        </p:grpSpPr>
        <p:pic>
          <p:nvPicPr>
            <p:cNvPr id="33797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5536" y="5445224"/>
              <a:ext cx="6915150" cy="59055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33798" name="Picture 6"/>
            <p:cNvPicPr>
              <a:picLocks noChangeAspect="1" noChangeArrowheads="1"/>
            </p:cNvPicPr>
            <p:nvPr/>
          </p:nvPicPr>
          <p:blipFill>
            <a:blip r:embed="rId5" cstate="print"/>
            <a:srcRect t="37180"/>
            <a:stretch>
              <a:fillRect/>
            </a:stretch>
          </p:blipFill>
          <p:spPr bwMode="auto">
            <a:xfrm>
              <a:off x="395536" y="6093296"/>
              <a:ext cx="4343400" cy="36500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5" name="TextBox 14"/>
            <p:cNvSpPr txBox="1"/>
            <p:nvPr/>
          </p:nvSpPr>
          <p:spPr>
            <a:xfrm>
              <a:off x="539552" y="5013176"/>
              <a:ext cx="30187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AU" dirty="0">
                  <a:solidFill>
                    <a:srgbClr val="002060"/>
                  </a:solidFill>
                </a:rPr>
                <a:t>For an accumulated total …</a:t>
              </a:r>
              <a:endParaRPr lang="en-AU" dirty="0">
                <a:solidFill>
                  <a:srgbClr val="00206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8048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1" indent="-1797050">
              <a:buNone/>
            </a:pPr>
            <a:endParaRPr lang="en-AU" dirty="0" smtClean="0"/>
          </a:p>
          <a:p>
            <a:pPr lvl="1" indent="-1797050">
              <a:buNone/>
            </a:pPr>
            <a:endParaRPr lang="en-AU" dirty="0" smtClean="0"/>
          </a:p>
          <a:p>
            <a:pPr lvl="1" eaLnBrk="1" hangingPunct="1">
              <a:buNone/>
            </a:pPr>
            <a:endParaRPr lang="en-AU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23528" y="548680"/>
            <a:ext cx="8424936" cy="523220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PROCESSING – Cash Invoice</a:t>
            </a:r>
            <a:endParaRPr lang="en-AU" sz="2800" b="1" dirty="0">
              <a:ln w="19050">
                <a:solidFill>
                  <a:srgbClr val="0098C3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552" y="50131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dirty="0">
              <a:solidFill>
                <a:srgbClr val="002060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395536" y="1412776"/>
            <a:ext cx="7262311" cy="1440160"/>
            <a:chOff x="395536" y="1700808"/>
            <a:chExt cx="7262311" cy="1440160"/>
          </a:xfrm>
        </p:grpSpPr>
        <p:sp>
          <p:nvSpPr>
            <p:cNvPr id="8" name="TextBox 7"/>
            <p:cNvSpPr txBox="1"/>
            <p:nvPr/>
          </p:nvSpPr>
          <p:spPr>
            <a:xfrm>
              <a:off x="395536" y="1700808"/>
              <a:ext cx="72623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AU" dirty="0">
                  <a:solidFill>
                    <a:srgbClr val="002060"/>
                  </a:solidFill>
                </a:rPr>
                <a:t>Paid using specific Corporate Partnerships “Invoice” Payment Method</a:t>
              </a:r>
              <a:endParaRPr lang="en-AU" dirty="0">
                <a:solidFill>
                  <a:srgbClr val="002060"/>
                </a:solidFill>
              </a:endParaRPr>
            </a:p>
          </p:txBody>
        </p:sp>
        <p:pic>
          <p:nvPicPr>
            <p:cNvPr id="3481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b="54582"/>
            <a:stretch>
              <a:fillRect/>
            </a:stretch>
          </p:blipFill>
          <p:spPr bwMode="auto">
            <a:xfrm>
              <a:off x="467544" y="2132856"/>
              <a:ext cx="4176464" cy="1008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1" name="Group 10"/>
          <p:cNvGrpSpPr/>
          <p:nvPr/>
        </p:nvGrpSpPr>
        <p:grpSpPr>
          <a:xfrm>
            <a:off x="478041" y="3284984"/>
            <a:ext cx="7694359" cy="1080120"/>
            <a:chOff x="827584" y="2852936"/>
            <a:chExt cx="7262311" cy="1080120"/>
          </a:xfrm>
        </p:grpSpPr>
        <p:pic>
          <p:nvPicPr>
            <p:cNvPr id="3481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b="68505"/>
            <a:stretch>
              <a:fillRect/>
            </a:stretch>
          </p:blipFill>
          <p:spPr bwMode="auto">
            <a:xfrm>
              <a:off x="1835696" y="3212976"/>
              <a:ext cx="5907038" cy="72008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9" name="TextBox 18"/>
            <p:cNvSpPr txBox="1"/>
            <p:nvPr/>
          </p:nvSpPr>
          <p:spPr>
            <a:xfrm>
              <a:off x="827584" y="2852936"/>
              <a:ext cx="72623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AU" dirty="0">
                  <a:solidFill>
                    <a:srgbClr val="002060"/>
                  </a:solidFill>
                </a:rPr>
                <a:t>Then Invoice paid off when sponsor sends fund at later date</a:t>
              </a:r>
              <a:endParaRPr lang="en-AU" dirty="0">
                <a:solidFill>
                  <a:srgbClr val="002060"/>
                </a:solidFill>
              </a:endParaRPr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149080"/>
            <a:ext cx="4028678" cy="21410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5270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t1.gstatic.com/images?q=tbn:ANd9GcQw4FMq5SDPcpxlOvTLOGb_9oxDENX1pno7KmyjmUJzcXwlhewkz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51520" y="1848343"/>
            <a:ext cx="792088" cy="788568"/>
          </a:xfrm>
          <a:prstGeom prst="rect">
            <a:avLst/>
          </a:prstGeom>
          <a:noFill/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1798067"/>
            <a:ext cx="7917954" cy="838845"/>
          </a:xfrm>
          <a:noFill/>
        </p:spPr>
        <p:txBody>
          <a:bodyPr/>
          <a:lstStyle/>
          <a:p>
            <a:pPr lvl="0"/>
            <a:r>
              <a:rPr lang="en-AU" sz="2400" dirty="0" smtClean="0"/>
              <a:t>The </a:t>
            </a:r>
            <a:r>
              <a:rPr lang="en-AU" sz="2400" b="1" dirty="0" smtClean="0"/>
              <a:t>Credit</a:t>
            </a:r>
            <a:r>
              <a:rPr lang="en-AU" sz="2400" dirty="0" smtClean="0"/>
              <a:t> is processed as a ‘</a:t>
            </a:r>
            <a:r>
              <a:rPr lang="en-AU" sz="2400" b="1" dirty="0" smtClean="0"/>
              <a:t>Contribution’, </a:t>
            </a:r>
            <a:r>
              <a:rPr lang="en-AU" sz="2400" dirty="0" smtClean="0"/>
              <a:t>using the sponsor-specific Contra Fund, plus the Contra GST Fund.</a:t>
            </a:r>
          </a:p>
          <a:p>
            <a:pPr lvl="0">
              <a:buNone/>
            </a:pPr>
            <a:endParaRPr lang="en-AU" sz="2400" dirty="0" smtClean="0"/>
          </a:p>
          <a:p>
            <a:pPr lvl="1" indent="-1797050">
              <a:buNone/>
            </a:pPr>
            <a:endParaRPr lang="en-AU" dirty="0" smtClean="0"/>
          </a:p>
          <a:p>
            <a:pPr lvl="1" eaLnBrk="1" hangingPunct="1">
              <a:buNone/>
            </a:pPr>
            <a:endParaRPr lang="en-AU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23528" y="548680"/>
            <a:ext cx="8424936" cy="523220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CONTRA PROCESSING</a:t>
            </a:r>
            <a:endParaRPr lang="en-AU" sz="2800" b="1" dirty="0">
              <a:ln w="19050">
                <a:solidFill>
                  <a:srgbClr val="0098C3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600" y="3284984"/>
            <a:ext cx="799288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AU" sz="2400" dirty="0">
                <a:solidFill>
                  <a:srgbClr val="000000"/>
                </a:solidFill>
              </a:rPr>
              <a:t>The offset </a:t>
            </a:r>
            <a:r>
              <a:rPr lang="en-AU" sz="2400" b="1" dirty="0">
                <a:solidFill>
                  <a:srgbClr val="000000"/>
                </a:solidFill>
              </a:rPr>
              <a:t>Debit</a:t>
            </a:r>
            <a:r>
              <a:rPr lang="en-AU" sz="2400" dirty="0">
                <a:solidFill>
                  <a:srgbClr val="000000"/>
                </a:solidFill>
              </a:rPr>
              <a:t> is controlled by the </a:t>
            </a:r>
            <a:r>
              <a:rPr lang="en-AU" sz="2400" b="1" dirty="0">
                <a:solidFill>
                  <a:srgbClr val="000000"/>
                </a:solidFill>
              </a:rPr>
              <a:t>Payment Method</a:t>
            </a:r>
            <a:r>
              <a:rPr lang="en-AU" sz="2400" dirty="0">
                <a:solidFill>
                  <a:srgbClr val="000000"/>
                </a:solidFill>
              </a:rPr>
              <a:t>. </a:t>
            </a:r>
          </a:p>
          <a:p>
            <a:pPr marL="180975" indent="-180975" fontAlgn="base">
              <a:spcBef>
                <a:spcPct val="0"/>
              </a:spcBef>
              <a:spcAft>
                <a:spcPct val="0"/>
              </a:spcAft>
            </a:pPr>
            <a:r>
              <a:rPr lang="en-AU" sz="2400" dirty="0">
                <a:solidFill>
                  <a:srgbClr val="000000"/>
                </a:solidFill>
              </a:rPr>
              <a:t>	</a:t>
            </a:r>
          </a:p>
          <a:p>
            <a:pPr marL="180975" indent="-180975" fontAlgn="base">
              <a:spcBef>
                <a:spcPct val="0"/>
              </a:spcBef>
              <a:spcAft>
                <a:spcPct val="0"/>
              </a:spcAft>
            </a:pPr>
            <a:r>
              <a:rPr lang="en-AU" sz="2400" dirty="0">
                <a:solidFill>
                  <a:srgbClr val="000000"/>
                </a:solidFill>
              </a:rPr>
              <a:t>   The Payment Method needs to be both Sponsor (Project Code) </a:t>
            </a:r>
            <a:r>
              <a:rPr lang="en-AU" sz="2400" i="1" dirty="0">
                <a:solidFill>
                  <a:srgbClr val="000000"/>
                </a:solidFill>
              </a:rPr>
              <a:t>and </a:t>
            </a:r>
            <a:r>
              <a:rPr lang="en-AU" sz="2400" dirty="0">
                <a:solidFill>
                  <a:srgbClr val="000000"/>
                </a:solidFill>
              </a:rPr>
              <a:t>Account specific.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dirty="0">
              <a:solidFill>
                <a:srgbClr val="0098C3"/>
              </a:solidFill>
            </a:endParaRPr>
          </a:p>
        </p:txBody>
      </p:sp>
      <p:sp>
        <p:nvSpPr>
          <p:cNvPr id="8196" name="AutoShape 4" descr="data:image/jpg;base64,/9j/4AAQSkZJRgABAQAAAQABAAD/2wCEAAkGBhEREBUUEhQWFBUWFhUVGRUWGBcVFBcYGBQVFxQUFxwXHCYeGxwjGRQUHy8gJScpLCwsFR4xNTAqNSYrLCkBCQoKDgwOGg8PGiskHyQsKTU1Ly81KiwsLC0pLCksLywtKS01LCwsLDUsLCwsLCwsNiw1LC0sLCksLCwpLCwsLP/AABEIAKwAoAMBIgACEQEDEQH/xAAcAAEAAgMBAQEAAAAAAAAAAAAAAwYFBwgEAgH/xABGEAABAwECCQYKCQQBBQAAAAABAAIDBBExBQYSIUFRYXGBByIyU7HRExZCkZKhosHS8BcjNENSYnKCwhRzsuGzFSQzk/H/xAAbAQACAwEBAQAAAAAAAAAAAAAABQMEBgIHAf/EADYRAAEDAQQFCQgDAQAAAAAAAAEAAgMEBREhMRITQVGhBhQyUnGRscHRFRYiU2GB4fAjovFi/9oADAMBAAIRAxEAPwDeKIiEIiIhCIsNjJjZTUEeVO7ORzY255H7hq2nMtPYzcqFZVktjPgIjmyWHnkfmffwFgUMkzY80zorMnq8Wi5u8+W9bbw5jzQ0lolmGX1bOe/iBdxsVHwry33imp/3Su/iz4lrigwNNO6yNjnHTYLt5uCtGD+Td5zyva3YOe73AetKKi1WR9JwHErSssaipsZ3Xn6+gx71DV8q+E5LpGx7GMb/ACtKx78esJG+pm4GzsCuVPiJSM6WU/e6z1NsXqbixRj7lvEuPvSl1uM2aRVgSWezBsf9R5qhMx6wk26pm4m3tCyFHyrYTjvlbJsexv8AGwq0yYtUh+5aNxcPevBU4mUrujlN3G3/ACXTLab/ANBdaVBJg6P+o8l7MFct9wqaf90Tv4v+JXnAmPFDV2CKYZR8h/MfwDr+Fq09XYiuGeNwdsPNPcVXazBkkTrHNLTt92gprBaYfkQfFV5bDpKgXwG4/T0OPcuoUWhsWeVGrpCGykzxDNkvPPA/K+/gbRuW4sXcaaaujy4H2kdJhzPZscPeMybRzNkyzWXrbMnpMXC9u8ZfhZdERTJaiIiEIiIhCKl4+8okdC3wcVj6gjo3tjBuc+zTqb7r5OUPHgUEOTGQaiQcwX5AuMjh2DSdxWj4YZamXypJHutJOdznG8k+9UqmpEYuH+LR2RZPOP5peh4/hftTUz1cxfI50kjzec5OoAD1AK5YAxAAAfUf+sH/ACI7Aszi5i1HStBNjpSM7tDfyt79KzLpFia203SEtiOG/aU9qK67+OnwG/03BIIWRtDWNDWi4NFgR0iidKonSpNokm8pWGE4lTOkUTpVC6VRukUgYpmxqV0iidIonSKJ0imDFO2NSukUFQ1rxY4Bw1EWhfDpFG6RTNbdkp2suyVewtiwM7ovRN/A6dxWCoq2allEkTnRvacxGbeCNI1gq8ukWKwrg1sotFgdr17D3pvTVbm4P70zZJrBoS4/X13rZeIfKDHXt8HJYyoaM7NDwL3s94vG5XBcutdJBKHMJY9jrQRmLSFvbk/x1bhCGx9gnjAy2i5w0SN2HSNB4LU09RrBcc1jrYsk0p1sXR8PwrYiIrizqLH4ew1HSU755OiwW2aXG5rRtJsCyC0zyx4ymWdtKw8yLnP2yEZh+1p87iopZNW29X7PpDVTiPZmez9wVIwrhSWsqHzSm1zzbsA0NbsAzBbAxUwAKePLePrXD0W/h361W8ScDZb/AArxzWXbX6PNf5le3SLD2pVFx1TT2rb1sgY0U8eA2+Q9VK6RROkUTpFE6RJQxLGxqZ0iidKonSqF0imDFO2NTOkUTpFE6RROkUoYp2xqZ0iidKoXSKJ0imDFM2NTOkUTpFE6VROkUoYp2xqZ0iidIoXSKN0ilDFO2NefClIHi0dIesLGYDwzJRVLJo72G7Q5p6TTsIWWdIsRhKDPaPnWmNNIWm5TmISxmNwv9Ny6PwPhWOpgZNGbWPaHDWNbTtBtB3L2LUPIxjIWyPpHnmvtkj2OHTaN4z/tOtbeWnifptvXmFfSmlnMezZ2Ly4Ur2wQySuujY5525Its43LmeaofPM6R+dz3F52lxt7St18r+EvBYOLBfLI1nAWvd/gPOtRYsUuXO224HKP7c/bYl1oS6I7AtRychDInzn9A/KvmCqUQwtZpAtP6j0u7gp3SKJ0qidIsKQXEuO1WCC5xccypnSKJ0i8tVWNY3KcbB85hrVbr8YnvzM5jdflHuVqGmdJkrkFI+Xo5KyVNcxnScBvOdY6XGOEXZR3DvVWc4k2nOV+JiyiYMzemrLOYOkb1YXYys/C71L58Ymfhd6u9YBFLzWPcp+ZRblYP+uRnWOC/RhOM+UONoVeRHNmI5mzZerD/VNNzgeIXy6VYBLUc3G9HNQNqzTpFE6VYvKOtMpdCK5diC7ave+ZeeaUELzopAwBSNiATB1e6mqI5mXxva8bbDnHEWjiumaSpbJG17c7Xta4bnAEeormCoFxW9+SzCBlwZFbfGXRH9p5vskJvRPzasRynpgA2UbDd9jiqry5VWemj2SvPsNH8lUsTmWF7tTQPObfcs/y3H/u4P7J/wCR3csHiubGO3t7Cl9qHB32V6y23WeLto8XKwukXkra9sbcp3AaSdS/JqgNBJNgCq1fWmV9pu0DUEjgp9M45K/TUusdjksjgeT+qrYmyjKY51mTnAssObMtrM5M6EgHwYu/N8S1Nih9ug/X/EroWLojcOxaqhiYWEEBJOUdRLTSsbC4tGjsN20qqfRjQ9WPa+JPoxoerHtfErciv6mPqhZj2nWfNd3lVH6MaHqx7XxJ9GND1Y9r4lbkRqY+qEe06z5ru8qo/RjQ9WPa+JPoxoerHtfErciNTH1Qj2nWfNd3lVH6MaHqx7XxJ9GND1Y9r4lbkRqY+qEe06z5ru8qny8mlC1pPgxmBPlfEtO4bgayplawWNbI4AagDmC6Nqug79J7FztjH9rn/uv7VQrWNa0aIWr5M1U08r9a8m4bT9VjkREtW2Uc4zLa3IfVWwVEf4ZGP9JpH8FqqXolbH5DXfWVQ/LCfXIrtGfjCzPKNt9K77eKg5cISKindoMT2+i+3+YVZxdk5jt47D3K/ct1DlU0Ev4JHMO57be2MLWGC6zIa7XZm32/7UVosLiR2KCxDraJrRnj4+i9uGK3KOQLhfv1LGITaiqMYGC4LUxsDG6IWXxQ+3Qfr/iV0JE4ZI3DsXNVHVvie17DY5ptBvsPFZfx3ruuPot7kwpqhsTSCFnLaseWvla9jgABdj2roHKCZQXP3jvXdcfRb3J4713XH0W9ytc+ZuKR+6lT128V0DlBMoLn7x3ruuPot7k8d67rj6Le5HPmbij3Uqeu3iugcoJlBc/eO9d1x9FvcnjvXdcfRb3I58zcUe6lT128V0DlBMoLn7x3ruuPot7k8d67rj6Le5HPmbij3Uqeu3it+VThkO/Sexc74x/a5/7j+1ezx3ruuPot7lhqiodI9z3m1ziSTrJvOZVamobKAAnti2RLQPc55BvGxRoiKktMvibolbL5DYPtT/7Lf+Qn3LWVQcy3JyL0ORQvkP3kriNzWho9eUr1GPjCy3KSTRpnDfcON6sGPmCP6nB88YFrg3Lb+pnOAG+wjiueKd2exdTrnPHjAJoq6RgFjCfCR6shxJAG42t4KxWsvAck3Jqq0HOiPaPA+SxiL8BtX6lK9CRERCEREQhEREIRERCEREQhEREIRfXgjZbZm16FkcH4JLrHPu0DSd6+sOSBoawbyPUAodaC/RaqxnGnoNWCnNpsXSGKWCv6WighIsLWDK/Uec/1krSXJzgI1eEI7RayM+FfqsaeaOLrB510IntGy4FywfKWq03tiHafLgipPKnioaul8JGLZYLXAC9zPLZtOa0btquyK69ocLis1TzugkEjMwuWYJNCnVx5UMRzSymohb9RIecBdG83jY0m7Uc2pUqKW3ekM0ZY64r1azq1lTEHNOf7cpERFCmiIiIQiIiEIiIhCIimpKN8rrGC3boG9fCQBeV8Lg0XlRNaSbBnKzuDcCWc6QZ9DdA37VkMG4FbFnvdr9wWQkyWNLnEAC8lLZqvS+FiTVFdpfDH/q8dTI2Jhc7R5ydAVJrqoyPJN5P/AMC92HMMmV2bM0dEe87VbeSrEgzyCqmb9VGeYD948eVta0+c7imNDSu25ngoJ520UBkkz/cPVXnk0xW/oqQF4smmse+29os5jOANp2uKt6ItM1oaLgvNZ5nTyGR+ZRERdKFQ1dIyVjmSNDmOBa5pzgg6FojHzEGSgf4SO19O48195YTcx/udp3rfqjqKdkjSx7Q5rhYWuFoIN4IKhliEgxTGgtCSjfe3EHMfu1cvxzW33qVbAx05I3MypaG1zbzBe9uvIPlDYc+9a4LnMJa4EEGwgiwgi8G25J5YHMOK9JobTiqmXtPqO0KdF8tkBX21ltyr5JqHAi9fiKYUMhuY48Cp4sCzuuYRvzdq4L2jMrkysGZC8S/WtJNgznUs/SYpOP8A5HWbG5z5ys9RYHjiHNbZrcc586qyVsbMsSqM1oxM6OJVcwdiy9+eTmjV5R7lZqWgaxtjRYPnzr4qMMU8XSeCdTecfVmWCwljobom5H5jndwFw9apEVFScsOCWvNRVG8i4dwVgr66KBtrzn0NHSO4e9UjDOHnzO1NFzRcNp1leGSeSV/lOc42aXOcTcNZOxbHxL5I3OyZa4ZLbxAOkdXhCLh+UZ9dlyb0dnaJvzPguZZ6ez2ab3Xu4/YeawWIPJ8+ueJZQW07TnNxkI8huzW7zZ7t6U1M2NjWMaGtaAA0ZgALgF9QwNY0NaA1rRYGgWAAXAAL7WjiiEYuCwlfXyVj9J2AGQ3flERFMl6IiIQiIiEIsDjHiTSVwtmjsfolZzZBx07jas8i+EAi4qSOR8btJhuP0Wk8O8jdVFa6nc2duroSeY808DwVNrsG1FO7JmjfGfztIB3E5jwXTy+ZIw4WOAIN4OcHgVUfSMOWC0FNyhqI8JAHcD6cFy7FXObcSNxIXqbh6YeW/wBJb+rMSMHy9Omit1huQfZsWOk5K8GH7kjc9496qus+/cmreUsLumw9wK0m7GKfrH+lZ2LyzYRe7pOJ3kntW9Y+SrBg+5J3vf3rI0eI+D4uhSxW63Nyz7dqG2fduXx3KSBvQYe4Bc/UODaiodkwxvkOpjSfORmCueAuRuqlINQ5sDdLRz5PMOaOJ4LdMcQaLGgADQBYPMF9K0ykYM8UrqeUNRJhGA3ifTgsFi5iVSUI+pjtfZYZX86Q68+jcLFnURWwABcFn5JHyO0nm8/VERF9UaIiIQobduv57EDzs+bF9iMWr8Mfz87kIX5ln5sX4SdGr3G33L7Le9fngx2oQhLvnj/pLXfPD/akRCFFa5fpJs4+9SIhCjBNvzt/0pERCEREQhEREIRERCEREQhEREIX/9k="/>
          <p:cNvSpPr>
            <a:spLocks noChangeAspect="1" noChangeArrowheads="1"/>
          </p:cNvSpPr>
          <p:nvPr/>
        </p:nvSpPr>
        <p:spPr bwMode="auto">
          <a:xfrm>
            <a:off x="77788" y="-784225"/>
            <a:ext cx="1524000" cy="1638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0098C3"/>
              </a:solidFill>
            </a:endParaRPr>
          </a:p>
        </p:txBody>
      </p:sp>
      <p:sp>
        <p:nvSpPr>
          <p:cNvPr id="8198" name="AutoShape 6" descr="data:image/jpg;base64,/9j/4AAQSkZJRgABAQAAAQABAAD/2wCEAAkGBhEREBUUEhQWFBUWFhUVGRUWGBcVFBcYGBQVFxQUFxwXHCYeGxwjGRQUHy8gJScpLCwsFR4xNTAqNSYrLCkBCQoKDgwOGg8PGiskHyQsKTU1Ly81KiwsLC0pLCksLywtKS01LCwsLDUsLCwsLCwsNiw1LC0sLCksLCwpLCwsLP/AABEIAKwAoAMBIgACEQEDEQH/xAAcAAEAAgMBAQEAAAAAAAAAAAAAAwYFBwgEAgH/xABGEAABAwECCQYKCQQBBQAAAAABAAIDBBExBQYSIUFRYXGBByIyU7HRExZCkZKhosHS8BcjNENSYnKCwhRzsuGzFSQzk/H/xAAbAQACAwEBAQAAAAAAAAAAAAAABQMEBgIHAf/EADYRAAEDAQQFCQgDAQAAAAAAAAEAAgMEBREhMRITQVGhBhQyUnGRscHRFRYiU2GB4fAjovFi/9oADAMBAAIRAxEAPwDeKIiEIiIhCIsNjJjZTUEeVO7ORzY255H7hq2nMtPYzcqFZVktjPgIjmyWHnkfmffwFgUMkzY80zorMnq8Wi5u8+W9bbw5jzQ0lolmGX1bOe/iBdxsVHwry33imp/3Su/iz4lrigwNNO6yNjnHTYLt5uCtGD+Td5zyva3YOe73AetKKi1WR9JwHErSssaipsZ3Xn6+gx71DV8q+E5LpGx7GMb/ACtKx78esJG+pm4GzsCuVPiJSM6WU/e6z1NsXqbixRj7lvEuPvSl1uM2aRVgSWezBsf9R5qhMx6wk26pm4m3tCyFHyrYTjvlbJsexv8AGwq0yYtUh+5aNxcPevBU4mUrujlN3G3/ACXTLab/ANBdaVBJg6P+o8l7MFct9wqaf90Tv4v+JXnAmPFDV2CKYZR8h/MfwDr+Fq09XYiuGeNwdsPNPcVXazBkkTrHNLTt92gprBaYfkQfFV5bDpKgXwG4/T0OPcuoUWhsWeVGrpCGykzxDNkvPPA/K+/gbRuW4sXcaaaujy4H2kdJhzPZscPeMybRzNkyzWXrbMnpMXC9u8ZfhZdERTJaiIiEIiIhCKl4+8okdC3wcVj6gjo3tjBuc+zTqb7r5OUPHgUEOTGQaiQcwX5AuMjh2DSdxWj4YZamXypJHutJOdznG8k+9UqmpEYuH+LR2RZPOP5peh4/hftTUz1cxfI50kjzec5OoAD1AK5YAxAAAfUf+sH/ACI7Aszi5i1HStBNjpSM7tDfyt79KzLpFia203SEtiOG/aU9qK67+OnwG/03BIIWRtDWNDWi4NFgR0iidKonSpNokm8pWGE4lTOkUTpVC6VRukUgYpmxqV0iidIonSKJ0imDFO2NSukUFQ1rxY4Bw1EWhfDpFG6RTNbdkp2suyVewtiwM7ovRN/A6dxWCoq2allEkTnRvacxGbeCNI1gq8ukWKwrg1sotFgdr17D3pvTVbm4P70zZJrBoS4/X13rZeIfKDHXt8HJYyoaM7NDwL3s94vG5XBcutdJBKHMJY9jrQRmLSFvbk/x1bhCGx9gnjAy2i5w0SN2HSNB4LU09RrBcc1jrYsk0p1sXR8PwrYiIrizqLH4ew1HSU755OiwW2aXG5rRtJsCyC0zyx4ymWdtKw8yLnP2yEZh+1p87iopZNW29X7PpDVTiPZmez9wVIwrhSWsqHzSm1zzbsA0NbsAzBbAxUwAKePLePrXD0W/h361W8ScDZb/AArxzWXbX6PNf5le3SLD2pVFx1TT2rb1sgY0U8eA2+Q9VK6RROkUTpFE6RJQxLGxqZ0iidKonSqF0imDFO2NTOkUTpFE6RROkUoYp2xqZ0iidKoXSKJ0imDFM2NTOkUTpFE6VROkUoYp2xqZ0iidIoXSKN0ilDFO2NefClIHi0dIesLGYDwzJRVLJo72G7Q5p6TTsIWWdIsRhKDPaPnWmNNIWm5TmISxmNwv9Ny6PwPhWOpgZNGbWPaHDWNbTtBtB3L2LUPIxjIWyPpHnmvtkj2OHTaN4z/tOtbeWnifptvXmFfSmlnMezZ2Ly4Ur2wQySuujY5525Its43LmeaofPM6R+dz3F52lxt7St18r+EvBYOLBfLI1nAWvd/gPOtRYsUuXO224HKP7c/bYl1oS6I7AtRychDInzn9A/KvmCqUQwtZpAtP6j0u7gp3SKJ0qidIsKQXEuO1WCC5xccypnSKJ0i8tVWNY3KcbB85hrVbr8YnvzM5jdflHuVqGmdJkrkFI+Xo5KyVNcxnScBvOdY6XGOEXZR3DvVWc4k2nOV+JiyiYMzemrLOYOkb1YXYys/C71L58Ymfhd6u9YBFLzWPcp+ZRblYP+uRnWOC/RhOM+UONoVeRHNmI5mzZerD/VNNzgeIXy6VYBLUc3G9HNQNqzTpFE6VYvKOtMpdCK5diC7ave+ZeeaUELzopAwBSNiATB1e6mqI5mXxva8bbDnHEWjiumaSpbJG17c7Xta4bnAEeormCoFxW9+SzCBlwZFbfGXRH9p5vskJvRPzasRynpgA2UbDd9jiqry5VWemj2SvPsNH8lUsTmWF7tTQPObfcs/y3H/u4P7J/wCR3csHiubGO3t7Cl9qHB32V6y23WeLto8XKwukXkra9sbcp3AaSdS/JqgNBJNgCq1fWmV9pu0DUEjgp9M45K/TUusdjksjgeT+qrYmyjKY51mTnAssObMtrM5M6EgHwYu/N8S1Nih9ug/X/EroWLojcOxaqhiYWEEBJOUdRLTSsbC4tGjsN20qqfRjQ9WPa+JPoxoerHtfErciv6mPqhZj2nWfNd3lVH6MaHqx7XxJ9GND1Y9r4lbkRqY+qEe06z5ru8qo/RjQ9WPa+JPoxoerHtfErciNTH1Qj2nWfNd3lVH6MaHqx7XxJ9GND1Y9r4lbkRqY+qEe06z5ru8qny8mlC1pPgxmBPlfEtO4bgayplawWNbI4AagDmC6Nqug79J7FztjH9rn/uv7VQrWNa0aIWr5M1U08r9a8m4bT9VjkREtW2Uc4zLa3IfVWwVEf4ZGP9JpH8FqqXolbH5DXfWVQ/LCfXIrtGfjCzPKNt9K77eKg5cISKindoMT2+i+3+YVZxdk5jt47D3K/ct1DlU0Ev4JHMO57be2MLWGC6zIa7XZm32/7UVosLiR2KCxDraJrRnj4+i9uGK3KOQLhfv1LGITaiqMYGC4LUxsDG6IWXxQ+3Qfr/iV0JE4ZI3DsXNVHVvie17DY5ptBvsPFZfx3ruuPot7kwpqhsTSCFnLaseWvla9jgABdj2roHKCZQXP3jvXdcfRb3J4713XH0W9ytc+ZuKR+6lT128V0DlBMoLn7x3ruuPot7k8d67rj6Le5HPmbij3Uqeu3iugcoJlBc/eO9d1x9FvcnjvXdcfRb3I58zcUe6lT128V0DlBMoLn7x3ruuPot7k8d67rj6Le5HPmbij3Uqeu3it+VThkO/Sexc74x/a5/7j+1ezx3ruuPot7lhqiodI9z3m1ziSTrJvOZVamobKAAnti2RLQPc55BvGxRoiKktMvibolbL5DYPtT/7Lf+Qn3LWVQcy3JyL0ORQvkP3kriNzWho9eUr1GPjCy3KSTRpnDfcON6sGPmCP6nB88YFrg3Lb+pnOAG+wjiueKd2exdTrnPHjAJoq6RgFjCfCR6shxJAG42t4KxWsvAck3Jqq0HOiPaPA+SxiL8BtX6lK9CRERCEREQhEREIRERCEREQhEREIRfXgjZbZm16FkcH4JLrHPu0DSd6+sOSBoawbyPUAodaC/RaqxnGnoNWCnNpsXSGKWCv6WighIsLWDK/Uec/1krSXJzgI1eEI7RayM+FfqsaeaOLrB510IntGy4FywfKWq03tiHafLgipPKnioaul8JGLZYLXAC9zPLZtOa0btquyK69ocLis1TzugkEjMwuWYJNCnVx5UMRzSymohb9RIecBdG83jY0m7Uc2pUqKW3ekM0ZY64r1azq1lTEHNOf7cpERFCmiIiIQiIiEIiIhCIimpKN8rrGC3boG9fCQBeV8Lg0XlRNaSbBnKzuDcCWc6QZ9DdA37VkMG4FbFnvdr9wWQkyWNLnEAC8lLZqvS+FiTVFdpfDH/q8dTI2Jhc7R5ydAVJrqoyPJN5P/AMC92HMMmV2bM0dEe87VbeSrEgzyCqmb9VGeYD948eVta0+c7imNDSu25ngoJ520UBkkz/cPVXnk0xW/oqQF4smmse+29os5jOANp2uKt6ItM1oaLgvNZ5nTyGR+ZRERdKFQ1dIyVjmSNDmOBa5pzgg6FojHzEGSgf4SO19O48195YTcx/udp3rfqjqKdkjSx7Q5rhYWuFoIN4IKhliEgxTGgtCSjfe3EHMfu1cvxzW33qVbAx05I3MypaG1zbzBe9uvIPlDYc+9a4LnMJa4EEGwgiwgi8G25J5YHMOK9JobTiqmXtPqO0KdF8tkBX21ltyr5JqHAi9fiKYUMhuY48Cp4sCzuuYRvzdq4L2jMrkysGZC8S/WtJNgznUs/SYpOP8A5HWbG5z5ys9RYHjiHNbZrcc586qyVsbMsSqM1oxM6OJVcwdiy9+eTmjV5R7lZqWgaxtjRYPnzr4qMMU8XSeCdTecfVmWCwljobom5H5jndwFw9apEVFScsOCWvNRVG8i4dwVgr66KBtrzn0NHSO4e9UjDOHnzO1NFzRcNp1leGSeSV/lOc42aXOcTcNZOxbHxL5I3OyZa4ZLbxAOkdXhCLh+UZ9dlyb0dnaJvzPguZZ6ez2ab3Xu4/YeawWIPJ8+ueJZQW07TnNxkI8huzW7zZ7t6U1M2NjWMaGtaAA0ZgALgF9QwNY0NaA1rRYGgWAAXAAL7WjiiEYuCwlfXyVj9J2AGQ3flERFMl6IiIQiIiEIsDjHiTSVwtmjsfolZzZBx07jas8i+EAi4qSOR8btJhuP0Wk8O8jdVFa6nc2duroSeY808DwVNrsG1FO7JmjfGfztIB3E5jwXTy+ZIw4WOAIN4OcHgVUfSMOWC0FNyhqI8JAHcD6cFy7FXObcSNxIXqbh6YeW/wBJb+rMSMHy9Omit1huQfZsWOk5K8GH7kjc9496qus+/cmreUsLumw9wK0m7GKfrH+lZ2LyzYRe7pOJ3kntW9Y+SrBg+5J3vf3rI0eI+D4uhSxW63Nyz7dqG2fduXx3KSBvQYe4Bc/UODaiodkwxvkOpjSfORmCueAuRuqlINQ5sDdLRz5PMOaOJ4LdMcQaLGgADQBYPMF9K0ykYM8UrqeUNRJhGA3ifTgsFi5iVSUI+pjtfZYZX86Q68+jcLFnURWwABcFn5JHyO0nm8/VERF9UaIiIQobduv57EDzs+bF9iMWr8Mfz87kIX5ln5sX4SdGr3G33L7Le9fngx2oQhLvnj/pLXfPD/akRCFFa5fpJs4+9SIhCjBNvzt/0pERCEREQhEREIRERCEREQhEREIX/9k="/>
          <p:cNvSpPr>
            <a:spLocks noChangeAspect="1" noChangeArrowheads="1"/>
          </p:cNvSpPr>
          <p:nvPr/>
        </p:nvSpPr>
        <p:spPr bwMode="auto">
          <a:xfrm>
            <a:off x="77788" y="-784225"/>
            <a:ext cx="1524000" cy="1638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0098C3"/>
              </a:solidFill>
            </a:endParaRPr>
          </a:p>
        </p:txBody>
      </p:sp>
      <p:pic>
        <p:nvPicPr>
          <p:cNvPr id="8200" name="Picture 8" descr="http://www.artvex.com/content/Clip_Art/Shapes_Signs_and_Symbols/Minus/001760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56992"/>
            <a:ext cx="870794" cy="9361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82686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1" indent="-1797050">
              <a:buNone/>
            </a:pPr>
            <a:endParaRPr lang="en-AU" dirty="0" smtClean="0"/>
          </a:p>
          <a:p>
            <a:pPr lvl="1" indent="-1797050">
              <a:buNone/>
            </a:pPr>
            <a:endParaRPr lang="en-AU" dirty="0" smtClean="0"/>
          </a:p>
          <a:p>
            <a:pPr lvl="1" eaLnBrk="1" hangingPunct="1">
              <a:buNone/>
            </a:pPr>
            <a:endParaRPr lang="en-AU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23528" y="571327"/>
            <a:ext cx="8424936" cy="769441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16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PROCESSING Contra Invoice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Part 1 the Contribution</a:t>
            </a:r>
            <a:endParaRPr lang="en-AU" sz="2800" b="1" dirty="0">
              <a:ln w="19050">
                <a:solidFill>
                  <a:srgbClr val="0098C3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395536" y="1774557"/>
            <a:ext cx="7704856" cy="2230507"/>
            <a:chOff x="395536" y="1774557"/>
            <a:chExt cx="7704856" cy="2230507"/>
          </a:xfrm>
        </p:grpSpPr>
        <p:sp>
          <p:nvSpPr>
            <p:cNvPr id="8" name="TextBox 7"/>
            <p:cNvSpPr txBox="1"/>
            <p:nvPr/>
          </p:nvSpPr>
          <p:spPr>
            <a:xfrm>
              <a:off x="395536" y="1774557"/>
              <a:ext cx="77048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AU" dirty="0">
                  <a:solidFill>
                    <a:srgbClr val="002060"/>
                  </a:solidFill>
                </a:rPr>
                <a:t>The </a:t>
              </a:r>
              <a:r>
                <a:rPr lang="en-AU" i="1" dirty="0">
                  <a:solidFill>
                    <a:srgbClr val="002060"/>
                  </a:solidFill>
                </a:rPr>
                <a:t>Contribution</a:t>
              </a:r>
              <a:r>
                <a:rPr lang="en-AU" dirty="0">
                  <a:solidFill>
                    <a:srgbClr val="002060"/>
                  </a:solidFill>
                </a:rPr>
                <a:t> is processed using the same method as a Cash contribution, selecting the required Contra Fund</a:t>
              </a:r>
              <a:endParaRPr lang="en-AU" dirty="0">
                <a:solidFill>
                  <a:srgbClr val="002060"/>
                </a:solidFill>
              </a:endParaRPr>
            </a:p>
          </p:txBody>
        </p:sp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7544" y="2492896"/>
              <a:ext cx="6282700" cy="151216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cxnSp>
          <p:nvCxnSpPr>
            <p:cNvPr id="21" name="Straight Arrow Connector 20"/>
            <p:cNvCxnSpPr/>
            <p:nvPr/>
          </p:nvCxnSpPr>
          <p:spPr>
            <a:xfrm rot="10800000" flipV="1">
              <a:off x="1619672" y="2420888"/>
              <a:ext cx="1440160" cy="936104"/>
            </a:xfrm>
            <a:prstGeom prst="straightConnector1">
              <a:avLst/>
            </a:prstGeom>
            <a:ln w="38100"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/>
          <p:cNvGrpSpPr/>
          <p:nvPr/>
        </p:nvGrpSpPr>
        <p:grpSpPr>
          <a:xfrm>
            <a:off x="467544" y="4211796"/>
            <a:ext cx="7093074" cy="2169532"/>
            <a:chOff x="467544" y="4211796"/>
            <a:chExt cx="7093074" cy="2169532"/>
          </a:xfrm>
        </p:grpSpPr>
        <p:grpSp>
          <p:nvGrpSpPr>
            <p:cNvPr id="20" name="Group 19"/>
            <p:cNvGrpSpPr/>
            <p:nvPr/>
          </p:nvGrpSpPr>
          <p:grpSpPr>
            <a:xfrm>
              <a:off x="467544" y="4211796"/>
              <a:ext cx="7093074" cy="2169532"/>
              <a:chOff x="467544" y="4211796"/>
              <a:chExt cx="7093074" cy="2169532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467544" y="4211796"/>
                <a:ext cx="39122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AU" dirty="0">
                    <a:solidFill>
                      <a:srgbClr val="002060"/>
                    </a:solidFill>
                  </a:rPr>
                  <a:t>Then the </a:t>
                </a:r>
                <a:r>
                  <a:rPr lang="en-AU" i="1" dirty="0">
                    <a:solidFill>
                      <a:srgbClr val="002060"/>
                    </a:solidFill>
                  </a:rPr>
                  <a:t>Contra</a:t>
                </a:r>
                <a:r>
                  <a:rPr lang="en-AU" dirty="0">
                    <a:solidFill>
                      <a:srgbClr val="002060"/>
                    </a:solidFill>
                  </a:rPr>
                  <a:t> GST Fund is added</a:t>
                </a:r>
                <a:endParaRPr lang="en-AU" dirty="0">
                  <a:solidFill>
                    <a:srgbClr val="002060"/>
                  </a:solidFill>
                </a:endParaRPr>
              </a:p>
            </p:txBody>
          </p:sp>
          <p:pic>
            <p:nvPicPr>
              <p:cNvPr id="3076" name="Picture 4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683568" y="4647778"/>
                <a:ext cx="6877050" cy="173355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cxnSp>
          <p:nvCxnSpPr>
            <p:cNvPr id="27" name="Straight Arrow Connector 26"/>
            <p:cNvCxnSpPr/>
            <p:nvPr/>
          </p:nvCxnSpPr>
          <p:spPr>
            <a:xfrm rot="10800000" flipV="1">
              <a:off x="2483768" y="4581128"/>
              <a:ext cx="1296144" cy="1008112"/>
            </a:xfrm>
            <a:prstGeom prst="straightConnector1">
              <a:avLst/>
            </a:prstGeom>
            <a:ln w="38100"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14037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58763"/>
            <a:ext cx="8421688" cy="289917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lvl="1" indent="-1797050">
              <a:buNone/>
            </a:pPr>
            <a:endParaRPr lang="en-AU" dirty="0" smtClean="0"/>
          </a:p>
          <a:p>
            <a:pPr lvl="1" indent="-1797050">
              <a:buNone/>
            </a:pPr>
            <a:endParaRPr lang="en-AU" dirty="0" smtClean="0"/>
          </a:p>
          <a:p>
            <a:pPr lvl="1" eaLnBrk="1" hangingPunct="1">
              <a:buNone/>
            </a:pPr>
            <a:endParaRPr lang="en-AU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23528" y="548680"/>
            <a:ext cx="8424936" cy="769441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16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PROCESSING Contra Invoice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Part 2 The Payment</a:t>
            </a:r>
            <a:endParaRPr lang="en-AU" sz="2800" b="1" dirty="0">
              <a:ln w="19050">
                <a:solidFill>
                  <a:srgbClr val="0098C3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148478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2060"/>
                </a:solidFill>
              </a:rPr>
              <a:t>As no actual payment is required the Invoice Payment Method is </a:t>
            </a:r>
            <a:r>
              <a:rPr lang="en-AU" i="1" dirty="0">
                <a:solidFill>
                  <a:srgbClr val="002060"/>
                </a:solidFill>
              </a:rPr>
              <a:t>not </a:t>
            </a:r>
            <a:r>
              <a:rPr lang="en-AU" dirty="0">
                <a:solidFill>
                  <a:srgbClr val="002060"/>
                </a:solidFill>
              </a:rPr>
              <a:t>used</a:t>
            </a:r>
            <a:endParaRPr lang="en-AU" dirty="0">
              <a:solidFill>
                <a:srgbClr val="002060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762353"/>
            <a:ext cx="5319117" cy="361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3140968"/>
            <a:ext cx="5184576" cy="27553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Box 15"/>
          <p:cNvSpPr txBox="1"/>
          <p:nvPr/>
        </p:nvSpPr>
        <p:spPr>
          <a:xfrm>
            <a:off x="395536" y="1844824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2060"/>
                </a:solidFill>
              </a:rPr>
              <a:t>The </a:t>
            </a:r>
            <a:r>
              <a:rPr lang="en-AU" b="1" dirty="0">
                <a:solidFill>
                  <a:srgbClr val="002060"/>
                </a:solidFill>
              </a:rPr>
              <a:t>Payment Method </a:t>
            </a:r>
            <a:r>
              <a:rPr lang="en-AU" dirty="0">
                <a:solidFill>
                  <a:srgbClr val="002060"/>
                </a:solidFill>
              </a:rPr>
              <a:t>referencing the specific “Offset” Account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i="1" dirty="0">
                <a:solidFill>
                  <a:srgbClr val="002060"/>
                </a:solidFill>
              </a:rPr>
              <a:t>and</a:t>
            </a:r>
            <a:r>
              <a:rPr lang="en-AU" dirty="0">
                <a:solidFill>
                  <a:srgbClr val="002060"/>
                </a:solidFill>
              </a:rPr>
              <a:t> sponsor is selected and the Contribution paid off immediately.</a:t>
            </a:r>
            <a:endParaRPr lang="en-AU" dirty="0">
              <a:solidFill>
                <a:srgbClr val="002060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059832" y="2564904"/>
            <a:ext cx="2232248" cy="1152128"/>
          </a:xfrm>
          <a:prstGeom prst="straightConnector1">
            <a:avLst/>
          </a:prstGeom>
          <a:ln w="38100"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9282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870075"/>
            <a:ext cx="8637588" cy="2279005"/>
          </a:xfrm>
          <a:noFill/>
        </p:spPr>
        <p:txBody>
          <a:bodyPr/>
          <a:lstStyle/>
          <a:p>
            <a:pPr lvl="1" indent="-1797050">
              <a:buNone/>
            </a:pPr>
            <a:endParaRPr lang="en-AU" dirty="0" smtClean="0"/>
          </a:p>
          <a:p>
            <a:pPr lvl="1" eaLnBrk="1" hangingPunct="1">
              <a:buNone/>
            </a:pPr>
            <a:endParaRPr lang="en-AU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23528" y="548680"/>
            <a:ext cx="8424936" cy="523220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POSTING</a:t>
            </a:r>
            <a:endParaRPr lang="en-AU" sz="2800" b="1" dirty="0">
              <a:ln w="19050">
                <a:solidFill>
                  <a:srgbClr val="0098C3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96957"/>
            <a:ext cx="6696744" cy="4612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Oval 6"/>
          <p:cNvSpPr/>
          <p:nvPr/>
        </p:nvSpPr>
        <p:spPr>
          <a:xfrm>
            <a:off x="1331640" y="4437112"/>
            <a:ext cx="2160240" cy="864096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FFFFFF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683568" y="5373216"/>
            <a:ext cx="1944216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FFFFFF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5076056" y="4509120"/>
            <a:ext cx="936104" cy="864096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FFFFFF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3419872" y="5445224"/>
            <a:ext cx="936104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5536" y="1115452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0000"/>
                </a:solidFill>
              </a:rPr>
              <a:t>Both side of the transaction handled in single Contribution</a:t>
            </a:r>
            <a:endParaRPr lang="en-A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48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870075"/>
            <a:ext cx="8637588" cy="2279005"/>
          </a:xfrm>
          <a:noFill/>
        </p:spPr>
        <p:txBody>
          <a:bodyPr/>
          <a:lstStyle/>
          <a:p>
            <a:pPr lvl="1" indent="-1797050">
              <a:buNone/>
            </a:pPr>
            <a:endParaRPr lang="en-AU" dirty="0" smtClean="0"/>
          </a:p>
          <a:p>
            <a:pPr lvl="1" eaLnBrk="1" hangingPunct="1">
              <a:buNone/>
            </a:pPr>
            <a:endParaRPr lang="en-AU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23528" y="548680"/>
            <a:ext cx="8424936" cy="523220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PRODUCING THE INVOICE</a:t>
            </a:r>
            <a:endParaRPr lang="en-AU" sz="2800" b="1" dirty="0">
              <a:ln w="19050">
                <a:solidFill>
                  <a:srgbClr val="0098C3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rcRect l="9640" t="37647" r="44303" b="36753"/>
          <a:stretch>
            <a:fillRect/>
          </a:stretch>
        </p:blipFill>
        <p:spPr bwMode="auto">
          <a:xfrm>
            <a:off x="395536" y="1556792"/>
            <a:ext cx="309634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5264" y="2035678"/>
            <a:ext cx="5014888" cy="26894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7355" y="3573016"/>
            <a:ext cx="5114925" cy="1962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251520" y="1115452"/>
            <a:ext cx="505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0000"/>
                </a:solidFill>
              </a:rPr>
              <a:t>Run the report “Print Acknowledgement Letters”</a:t>
            </a:r>
            <a:endParaRPr lang="en-AU" dirty="0">
              <a:solidFill>
                <a:srgbClr val="0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05764" y="5661248"/>
            <a:ext cx="47465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0000"/>
                </a:solidFill>
              </a:rPr>
              <a:t>Then “Merge” results to a Word Template ….</a:t>
            </a:r>
            <a:endParaRPr lang="en-A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881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r>
              <a:rPr lang="en-AU" sz="2000" dirty="0" smtClean="0">
                <a:solidFill>
                  <a:schemeClr val="tx1"/>
                </a:solidFill>
              </a:rPr>
              <a:t>Corporate Partnerships Invoicing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870075"/>
            <a:ext cx="8637588" cy="2279005"/>
          </a:xfrm>
          <a:noFill/>
        </p:spPr>
        <p:txBody>
          <a:bodyPr/>
          <a:lstStyle/>
          <a:p>
            <a:pPr lvl="1" indent="-1797050">
              <a:buNone/>
            </a:pPr>
            <a:endParaRPr lang="en-AU" dirty="0" smtClean="0"/>
          </a:p>
          <a:p>
            <a:pPr lvl="1" eaLnBrk="1" hangingPunct="1">
              <a:buNone/>
            </a:pPr>
            <a:endParaRPr lang="en-AU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23528" y="548680"/>
            <a:ext cx="8424936" cy="523220"/>
          </a:xfrm>
          <a:prstGeom prst="rect">
            <a:avLst/>
          </a:prstGeom>
          <a:gradFill>
            <a:gsLst>
              <a:gs pos="0">
                <a:schemeClr val="accent4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600000" scaled="0"/>
          </a:gradFill>
          <a:ln>
            <a:solidFill>
              <a:schemeClr val="tx2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sz="2800" b="1" dirty="0">
                <a:ln w="19050">
                  <a:solidFill>
                    <a:srgbClr val="0098C3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INVOICE -  Merge to Template</a:t>
            </a:r>
            <a:endParaRPr lang="en-AU" sz="2800" b="1" dirty="0">
              <a:ln w="19050">
                <a:solidFill>
                  <a:srgbClr val="0098C3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/>
          <a:srcRect t="1844" b="57591"/>
          <a:stretch>
            <a:fillRect/>
          </a:stretch>
        </p:blipFill>
        <p:spPr bwMode="auto">
          <a:xfrm>
            <a:off x="251520" y="1196752"/>
            <a:ext cx="5362575" cy="1584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56719" y="372727"/>
            <a:ext cx="4479577" cy="6337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3498309" y="1484784"/>
            <a:ext cx="5250155" cy="369332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98C3"/>
                </a:solidFill>
              </a:rPr>
              <a:t>On Cash Invoice this is the actual Invoice number</a:t>
            </a:r>
            <a:endParaRPr lang="en-AU" dirty="0">
              <a:solidFill>
                <a:srgbClr val="0098C3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1556792"/>
            <a:ext cx="4667250" cy="4943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1907704" y="2636912"/>
            <a:ext cx="4621778" cy="646331"/>
          </a:xfrm>
          <a:prstGeom prst="rect">
            <a:avLst/>
          </a:prstGeom>
          <a:solidFill>
            <a:schemeClr val="accent3">
              <a:lumMod val="9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98C3"/>
                </a:solidFill>
              </a:rPr>
              <a:t>On Contra Invoice this is a dummy number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98C3"/>
                </a:solidFill>
              </a:rPr>
              <a:t>based on the Payment number</a:t>
            </a:r>
            <a:endParaRPr lang="en-AU" dirty="0">
              <a:solidFill>
                <a:srgbClr val="0098C3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5580112" y="764704"/>
            <a:ext cx="1656184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FFFFFF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4355976" y="1916832"/>
            <a:ext cx="1656184" cy="792088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579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t1.gstatic.com/images?q=tbn:ANd9GcSecpvxDTN2W05aGQbZOS3cZB5JCWDfQ9zqh376M3l8fo8A94V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116632"/>
            <a:ext cx="2018159" cy="1973706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8775" y="617539"/>
            <a:ext cx="8421688" cy="651222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AU" smtClean="0">
                <a:solidFill>
                  <a:schemeClr val="tx1"/>
                </a:solidFill>
              </a:rPr>
              <a:t>Thanks</a:t>
            </a:r>
            <a:endParaRPr lang="en-AU" dirty="0" smtClean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76056" y="5085184"/>
            <a:ext cx="36760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98C3"/>
                </a:solidFill>
              </a:rPr>
              <a:t>Peter Nelson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98C3"/>
                </a:solidFill>
              </a:rPr>
              <a:t>Business Analyst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>
                <a:solidFill>
                  <a:srgbClr val="0098C3"/>
                </a:solidFill>
              </a:rPr>
              <a:t>pnelson@sydneyoperahouse.com</a:t>
            </a:r>
            <a:endParaRPr lang="en-AU" dirty="0">
              <a:solidFill>
                <a:srgbClr val="0098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57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Autofit/>
          </a:bodyPr>
          <a:lstStyle/>
          <a:p>
            <a:r>
              <a:rPr lang="en-AU" sz="8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  <a:t>Q &amp; A</a:t>
            </a:r>
            <a:endParaRPr lang="en-AU" sz="8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83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" y="404664"/>
            <a:ext cx="9108504" cy="5878532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F79646">
                    <a:lumMod val="75000"/>
                  </a:srgb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endParaRPr lang="en-AU" sz="16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MONDAY 21 FEBRUARY  </a:t>
            </a:r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BREAKOUT SESSION #3 </a:t>
            </a:r>
          </a:p>
          <a:p>
            <a:pPr algn="ctr"/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2.30PM-3.30PM</a:t>
            </a: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FINANCE ROUNDTABLE (DISCUSSION), MTC VIP </a:t>
            </a:r>
            <a:r>
              <a:rPr lang="en-AU" sz="2800" b="1" spc="-150" dirty="0">
                <a:solidFill>
                  <a:prstClr val="black"/>
                </a:solidFill>
              </a:rPr>
              <a:t>LONG </a:t>
            </a:r>
          </a:p>
          <a:p>
            <a:pPr algn="ctr"/>
            <a:endParaRPr lang="en-AU" sz="1400" b="1" spc="-150" dirty="0">
              <a:solidFill>
                <a:prstClr val="black"/>
              </a:solidFill>
            </a:endParaRP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DATA SEGMENTATION (USER PRES), MRC </a:t>
            </a:r>
            <a:r>
              <a:rPr lang="en-AU" sz="2800" b="1" spc="-150" dirty="0">
                <a:solidFill>
                  <a:prstClr val="black"/>
                </a:solidFill>
              </a:rPr>
              <a:t>BOARDROOM</a:t>
            </a:r>
          </a:p>
          <a:p>
            <a:pPr algn="ctr"/>
            <a:endParaRPr lang="en-AU" sz="1400" b="1" spc="-150" dirty="0">
              <a:solidFill>
                <a:prstClr val="black"/>
              </a:solidFill>
            </a:endParaRP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TICKETING ROUNDTABLE (DISCUSSION), MRC VIP (WILLIAMS</a:t>
            </a:r>
            <a:r>
              <a:rPr lang="en-AU" sz="2800" b="1" spc="-150" dirty="0">
                <a:solidFill>
                  <a:prstClr val="black"/>
                </a:solidFill>
              </a:rPr>
              <a:t>)</a:t>
            </a:r>
          </a:p>
          <a:p>
            <a:pPr algn="ctr"/>
            <a:endParaRPr lang="en-AU" sz="1400" b="1" spc="-150" dirty="0">
              <a:solidFill>
                <a:prstClr val="black"/>
              </a:solidFill>
            </a:endParaRP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NEXT GEN BREAKOUT#2 (PRESENTATION), MTC </a:t>
            </a:r>
            <a:r>
              <a:rPr lang="en-AU" sz="2800" b="1" spc="-150" dirty="0">
                <a:solidFill>
                  <a:prstClr val="black"/>
                </a:solidFill>
              </a:rPr>
              <a:t>LAWLER</a:t>
            </a:r>
          </a:p>
          <a:p>
            <a:pPr algn="ctr"/>
            <a:endParaRPr lang="en-AU" sz="1400" b="1" spc="-150" dirty="0">
              <a:solidFill>
                <a:prstClr val="black"/>
              </a:solidFill>
            </a:endParaRP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NON-TRADITIONAL PERFORMANCES (USER PRES), MTC VIP SQUARE</a:t>
            </a:r>
          </a:p>
        </p:txBody>
      </p:sp>
    </p:spTree>
    <p:extLst>
      <p:ext uri="{BB962C8B-B14F-4D97-AF65-F5344CB8AC3E}">
        <p14:creationId xmlns:p14="http://schemas.microsoft.com/office/powerpoint/2010/main" val="38369810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Powerpoint template_blue">
  <a:themeElements>
    <a:clrScheme name="Master_SOH_blue 1">
      <a:dk1>
        <a:srgbClr val="0098C3"/>
      </a:dk1>
      <a:lt1>
        <a:srgbClr val="FFFFFF"/>
      </a:lt1>
      <a:dk2>
        <a:srgbClr val="0098C3"/>
      </a:dk2>
      <a:lt2>
        <a:srgbClr val="808080"/>
      </a:lt2>
      <a:accent1>
        <a:srgbClr val="0098C3"/>
      </a:accent1>
      <a:accent2>
        <a:srgbClr val="C60C30"/>
      </a:accent2>
      <a:accent3>
        <a:srgbClr val="FFFFFF"/>
      </a:accent3>
      <a:accent4>
        <a:srgbClr val="0081A6"/>
      </a:accent4>
      <a:accent5>
        <a:srgbClr val="AACADE"/>
      </a:accent5>
      <a:accent6>
        <a:srgbClr val="B30A2A"/>
      </a:accent6>
      <a:hlink>
        <a:srgbClr val="D539AF"/>
      </a:hlink>
      <a:folHlink>
        <a:srgbClr val="F6A108"/>
      </a:folHlink>
    </a:clrScheme>
    <a:fontScheme name="Master_SOH_blu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ster_SOH_blue 1">
        <a:dk1>
          <a:srgbClr val="0098C3"/>
        </a:dk1>
        <a:lt1>
          <a:srgbClr val="FFFFFF"/>
        </a:lt1>
        <a:dk2>
          <a:srgbClr val="0098C3"/>
        </a:dk2>
        <a:lt2>
          <a:srgbClr val="808080"/>
        </a:lt2>
        <a:accent1>
          <a:srgbClr val="0098C3"/>
        </a:accent1>
        <a:accent2>
          <a:srgbClr val="C60C30"/>
        </a:accent2>
        <a:accent3>
          <a:srgbClr val="FFFFFF"/>
        </a:accent3>
        <a:accent4>
          <a:srgbClr val="0081A6"/>
        </a:accent4>
        <a:accent5>
          <a:srgbClr val="AACADE"/>
        </a:accent5>
        <a:accent6>
          <a:srgbClr val="B30A2A"/>
        </a:accent6>
        <a:hlink>
          <a:srgbClr val="D539AF"/>
        </a:hlink>
        <a:folHlink>
          <a:srgbClr val="F6A10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1920</Words>
  <Application>Microsoft Office PowerPoint</Application>
  <PresentationFormat>On-screen Show (4:3)</PresentationFormat>
  <Paragraphs>435</Paragraphs>
  <Slides>55</Slides>
  <Notes>37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0" baseType="lpstr">
      <vt:lpstr>1_Office Theme</vt:lpstr>
      <vt:lpstr>Office Theme</vt:lpstr>
      <vt:lpstr>Powerpoint template_blue</vt:lpstr>
      <vt:lpstr>2_Office Theme</vt:lpstr>
      <vt:lpstr>Document</vt:lpstr>
      <vt:lpstr>PowerPoint Presentation</vt:lpstr>
      <vt:lpstr>Getting Sponsorship Onto Tess</vt:lpstr>
      <vt:lpstr>Introduction </vt:lpstr>
      <vt:lpstr>the process</vt:lpstr>
      <vt:lpstr>6 key functions</vt:lpstr>
      <vt:lpstr>contacts </vt:lpstr>
      <vt:lpstr>contacts </vt:lpstr>
      <vt:lpstr>invoices</vt:lpstr>
      <vt:lpstr>invoices</vt:lpstr>
      <vt:lpstr>invoices</vt:lpstr>
      <vt:lpstr>PowerPoint Presentation</vt:lpstr>
      <vt:lpstr>logo acknowledgement</vt:lpstr>
      <vt:lpstr>logo acknowledgement</vt:lpstr>
      <vt:lpstr>logo acknowledgement</vt:lpstr>
      <vt:lpstr>benefits </vt:lpstr>
      <vt:lpstr>benefits </vt:lpstr>
      <vt:lpstr>prospecting</vt:lpstr>
      <vt:lpstr>contracts</vt:lpstr>
      <vt:lpstr>what we have</vt:lpstr>
      <vt:lpstr>what we have</vt:lpstr>
      <vt:lpstr>thank you... any questions?</vt:lpstr>
      <vt:lpstr>Solicitations </vt:lpstr>
      <vt:lpstr>Presentation Outline </vt:lpstr>
      <vt:lpstr>Moves Management Background </vt:lpstr>
      <vt:lpstr>Individual Moves Management</vt:lpstr>
      <vt:lpstr>Individual Moves Management</vt:lpstr>
      <vt:lpstr>Individual Moves Management</vt:lpstr>
      <vt:lpstr>Individual Moves Management</vt:lpstr>
      <vt:lpstr>Individual Moves Management</vt:lpstr>
      <vt:lpstr>Individual Moves Management</vt:lpstr>
      <vt:lpstr>Manage Solicitations en mass</vt:lpstr>
      <vt:lpstr>Manage Solicitations en mass</vt:lpstr>
      <vt:lpstr>Manage Solicitations en mass</vt:lpstr>
      <vt:lpstr>Solicitation Tracking Report – Customisation</vt:lpstr>
      <vt:lpstr>Solicitation Tracking Report – Customisation</vt:lpstr>
      <vt:lpstr>Thank You </vt:lpstr>
      <vt:lpstr>Corporate Partnerships Invoicing</vt:lpstr>
      <vt:lpstr>Corporate Partnerships Invoicing</vt:lpstr>
      <vt:lpstr>Corporate Partnerships Invoicing</vt:lpstr>
      <vt:lpstr>Corporate Partnerships Invoicing</vt:lpstr>
      <vt:lpstr>Corporate Partnerships Invoicing</vt:lpstr>
      <vt:lpstr>Corporate Partnerships Invoicing</vt:lpstr>
      <vt:lpstr>Corporate Partnerships Invoicing</vt:lpstr>
      <vt:lpstr>Corporate Partnerships Invoicing</vt:lpstr>
      <vt:lpstr>Corporate Partnerships Invoicing</vt:lpstr>
      <vt:lpstr>Corporate Partnerships Invoicing</vt:lpstr>
      <vt:lpstr>Corporate Partnerships Invoicing</vt:lpstr>
      <vt:lpstr>Corporate Partnerships Invoicing</vt:lpstr>
      <vt:lpstr>Corporate Partnerships Invoicing</vt:lpstr>
      <vt:lpstr>Corporate Partnerships Invoicing</vt:lpstr>
      <vt:lpstr>Corporate Partnerships Invoicing</vt:lpstr>
      <vt:lpstr>Corporate Partnerships Invoicing</vt:lpstr>
      <vt:lpstr>Thanks</vt:lpstr>
      <vt:lpstr>Q &amp; A</vt:lpstr>
      <vt:lpstr>PowerPoint Presentation</vt:lpstr>
    </vt:vector>
  </TitlesOfParts>
  <Company>Melbourne Theatre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Tracey Webster</dc:creator>
  <cp:lastModifiedBy>Tracey Webster</cp:lastModifiedBy>
  <cp:revision>1</cp:revision>
  <dcterms:created xsi:type="dcterms:W3CDTF">2011-03-11T04:28:34Z</dcterms:created>
  <dcterms:modified xsi:type="dcterms:W3CDTF">2011-03-11T04:30:49Z</dcterms:modified>
</cp:coreProperties>
</file>