
<file path=[Content_Types].xml><?xml version="1.0" encoding="utf-8"?>
<Types xmlns="http://schemas.openxmlformats.org/package/2006/content-types">
  <Override PartName="/customXml/itemProps3.xml" ContentType="application/vnd.openxmlformats-officedocument.customXmlProperties+xml"/>
  <Override PartName="/ppt/slides/slide6.xml" ContentType="application/vnd.openxmlformats-officedocument.presentationml.slide+xml"/>
  <Override PartName="/ppt/slides/slide29.xml" ContentType="application/vnd.openxmlformats-officedocument.presentationml.slide+xml"/>
  <Override PartName="/ppt/notesSlides/notesSlide2.xml" ContentType="application/vnd.openxmlformats-officedocument.presentationml.notesSlide+xml"/>
  <Override PartName="/ppt/diagrams/colors1.xml" ContentType="application/vnd.openxmlformats-officedocument.drawingml.diagramColors+xml"/>
  <Override PartName="/customXml/itemProps1.xml" ContentType="application/vnd.openxmlformats-officedocument.customXmlProperties+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notesSlides/notesSlide29.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18.xml" ContentType="application/vnd.openxmlformats-officedocument.presentationml.notesSlide+xml"/>
  <Override PartName="/ppt/notesSlides/notesSlide27.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notesSlides/notesSlide25.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notesSlides/notesSlide14.xml" ContentType="application/vnd.openxmlformats-officedocument.presentationml.notesSlide+xml"/>
  <Override PartName="/ppt/notesSlides/notesSlide23.xml" ContentType="application/vnd.openxmlformats-officedocument.presentationml.notesSlide+xml"/>
  <Override PartName="/docProps/custom.xml" ContentType="application/vnd.openxmlformats-officedocument.custom-properties+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notesSlides/notesSlide30.xml" ContentType="application/vnd.openxmlformats-officedocument.presentationml.notesSlide+xml"/>
  <Override PartName="/ppt/diagrams/layout1.xml" ContentType="application/vnd.openxmlformats-officedocument.drawingml.diagramLayout+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diagrams/data1.xml" ContentType="application/vnd.openxmlformats-officedocument.drawingml.diagramData+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customXml/itemProps2.xml" ContentType="application/vnd.openxmlformats-officedocument.customXml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theme/theme2.xml" ContentType="application/vnd.openxmlformats-officedocument.theme+xml"/>
  <Override PartName="/ppt/diagrams/drawing1.xml" ContentType="application/vnd.ms-office.drawingml.diagramDrawing+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Default Extension="jpeg" ContentType="image/jpeg"/>
  <Override PartName="/ppt/diagrams/quickStyle1.xml" ContentType="application/vnd.openxmlformats-officedocument.drawingml.diagramStyle+xml"/>
  <Override PartName="/ppt/notesSlides/notesSlide17.xml" ContentType="application/vnd.openxmlformats-officedocument.presentationml.notesSlide+xml"/>
  <Override PartName="/ppt/notesSlides/notesSlide28.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6.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36"/>
  </p:notesMasterIdLst>
  <p:sldIdLst>
    <p:sldId id="256" r:id="rId5"/>
    <p:sldId id="292" r:id="rId6"/>
    <p:sldId id="293" r:id="rId7"/>
    <p:sldId id="294" r:id="rId8"/>
    <p:sldId id="295" r:id="rId9"/>
    <p:sldId id="296" r:id="rId10"/>
    <p:sldId id="297" r:id="rId11"/>
    <p:sldId id="298" r:id="rId12"/>
    <p:sldId id="299" r:id="rId13"/>
    <p:sldId id="300" r:id="rId14"/>
    <p:sldId id="301" r:id="rId15"/>
    <p:sldId id="302" r:id="rId16"/>
    <p:sldId id="303" r:id="rId17"/>
    <p:sldId id="304" r:id="rId18"/>
    <p:sldId id="277" r:id="rId19"/>
    <p:sldId id="281" r:id="rId20"/>
    <p:sldId id="278" r:id="rId21"/>
    <p:sldId id="279" r:id="rId22"/>
    <p:sldId id="280" r:id="rId23"/>
    <p:sldId id="282" r:id="rId24"/>
    <p:sldId id="283" r:id="rId25"/>
    <p:sldId id="284" r:id="rId26"/>
    <p:sldId id="305" r:id="rId27"/>
    <p:sldId id="285" r:id="rId28"/>
    <p:sldId id="286" r:id="rId29"/>
    <p:sldId id="287" r:id="rId30"/>
    <p:sldId id="288" r:id="rId31"/>
    <p:sldId id="289" r:id="rId32"/>
    <p:sldId id="290" r:id="rId33"/>
    <p:sldId id="291" r:id="rId34"/>
    <p:sldId id="276" r:id="rId3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3333" autoAdjust="0"/>
  </p:normalViewPr>
  <p:slideViewPr>
    <p:cSldViewPr>
      <p:cViewPr varScale="1">
        <p:scale>
          <a:sx n="92" d="100"/>
          <a:sy n="92" d="100"/>
        </p:scale>
        <p:origin x="-2100" y="-108"/>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E14B3DA-9E7C-4C94-BA9B-4E2661F5A95D}" type="doc">
      <dgm:prSet loTypeId="urn:microsoft.com/office/officeart/2005/8/layout/cycle6" loCatId="cycle" qsTypeId="urn:microsoft.com/office/officeart/2005/8/quickstyle/simple1" qsCatId="simple" csTypeId="urn:microsoft.com/office/officeart/2005/8/colors/colorful1" csCatId="colorful" phldr="1"/>
      <dgm:spPr/>
      <dgm:t>
        <a:bodyPr/>
        <a:lstStyle/>
        <a:p>
          <a:endParaRPr lang="en-US"/>
        </a:p>
      </dgm:t>
    </dgm:pt>
    <dgm:pt modelId="{CA4826E7-9786-4B06-9E1F-ACBB5440F95E}">
      <dgm:prSet phldrT="[Text]"/>
      <dgm:spPr/>
      <dgm:t>
        <a:bodyPr/>
        <a:lstStyle/>
        <a:p>
          <a:r>
            <a:rPr lang="en-US" dirty="0" smtClean="0"/>
            <a:t>Contributions</a:t>
          </a:r>
          <a:endParaRPr lang="en-US" dirty="0"/>
        </a:p>
      </dgm:t>
    </dgm:pt>
    <dgm:pt modelId="{2ABF5A8C-8EC0-429A-8753-C2D5DF94753F}" type="parTrans" cxnId="{A8EE31AE-BE94-4F9B-9A1E-FA1E19667F7D}">
      <dgm:prSet/>
      <dgm:spPr/>
      <dgm:t>
        <a:bodyPr/>
        <a:lstStyle/>
        <a:p>
          <a:endParaRPr lang="en-US"/>
        </a:p>
      </dgm:t>
    </dgm:pt>
    <dgm:pt modelId="{64F39002-5878-4076-B9FF-38E970AD50F3}" type="sibTrans" cxnId="{A8EE31AE-BE94-4F9B-9A1E-FA1E19667F7D}">
      <dgm:prSet/>
      <dgm:spPr/>
      <dgm:t>
        <a:bodyPr/>
        <a:lstStyle/>
        <a:p>
          <a:endParaRPr lang="en-US"/>
        </a:p>
      </dgm:t>
    </dgm:pt>
    <dgm:pt modelId="{E5215348-38A8-46F0-A279-E52CD6B9CA84}">
      <dgm:prSet phldrT="[Text]"/>
      <dgm:spPr/>
      <dgm:t>
        <a:bodyPr/>
        <a:lstStyle/>
        <a:p>
          <a:r>
            <a:rPr lang="en-US" dirty="0" smtClean="0"/>
            <a:t>Memberships</a:t>
          </a:r>
          <a:endParaRPr lang="en-US" dirty="0"/>
        </a:p>
      </dgm:t>
    </dgm:pt>
    <dgm:pt modelId="{1B015BEC-D4FB-4718-B9DC-FCBBA1CA9AB2}" type="parTrans" cxnId="{105FE606-DA5D-4B76-8C5F-DCB9D744E06C}">
      <dgm:prSet/>
      <dgm:spPr/>
      <dgm:t>
        <a:bodyPr/>
        <a:lstStyle/>
        <a:p>
          <a:endParaRPr lang="en-US"/>
        </a:p>
      </dgm:t>
    </dgm:pt>
    <dgm:pt modelId="{7141A90D-62F5-4CC7-88B8-6898D6FEB6C0}" type="sibTrans" cxnId="{105FE606-DA5D-4B76-8C5F-DCB9D744E06C}">
      <dgm:prSet/>
      <dgm:spPr/>
      <dgm:t>
        <a:bodyPr/>
        <a:lstStyle/>
        <a:p>
          <a:endParaRPr lang="en-US"/>
        </a:p>
      </dgm:t>
    </dgm:pt>
    <dgm:pt modelId="{4346367A-4A55-4F14-8C9B-C243F61256B9}">
      <dgm:prSet phldrT="[Text]"/>
      <dgm:spPr/>
      <dgm:t>
        <a:bodyPr/>
        <a:lstStyle/>
        <a:p>
          <a:r>
            <a:rPr lang="en-US" dirty="0" smtClean="0"/>
            <a:t>Packages</a:t>
          </a:r>
          <a:endParaRPr lang="en-US" dirty="0"/>
        </a:p>
      </dgm:t>
    </dgm:pt>
    <dgm:pt modelId="{035FD63A-B05E-4AEB-AA24-88B425E73FA1}" type="parTrans" cxnId="{74DDB492-D7B1-4C36-8B16-28C4291DE040}">
      <dgm:prSet/>
      <dgm:spPr/>
      <dgm:t>
        <a:bodyPr/>
        <a:lstStyle/>
        <a:p>
          <a:endParaRPr lang="en-US"/>
        </a:p>
      </dgm:t>
    </dgm:pt>
    <dgm:pt modelId="{C9E14BCC-5DF2-45D5-AFA9-1F087F5CB3A5}" type="sibTrans" cxnId="{74DDB492-D7B1-4C36-8B16-28C4291DE040}">
      <dgm:prSet/>
      <dgm:spPr/>
      <dgm:t>
        <a:bodyPr/>
        <a:lstStyle/>
        <a:p>
          <a:endParaRPr lang="en-US"/>
        </a:p>
      </dgm:t>
    </dgm:pt>
    <dgm:pt modelId="{07FE7BC9-FD81-40E4-8A69-87E9B9729C54}">
      <dgm:prSet phldrT="[Text]"/>
      <dgm:spPr/>
      <dgm:t>
        <a:bodyPr/>
        <a:lstStyle/>
        <a:p>
          <a:r>
            <a:rPr lang="en-US" dirty="0" smtClean="0"/>
            <a:t>Tickets</a:t>
          </a:r>
          <a:endParaRPr lang="en-US" dirty="0"/>
        </a:p>
      </dgm:t>
    </dgm:pt>
    <dgm:pt modelId="{55F71244-25A5-4D36-993E-A1395CDF98EE}" type="parTrans" cxnId="{4B091350-CC21-476D-98D5-9C78997A5478}">
      <dgm:prSet/>
      <dgm:spPr/>
      <dgm:t>
        <a:bodyPr/>
        <a:lstStyle/>
        <a:p>
          <a:endParaRPr lang="en-US"/>
        </a:p>
      </dgm:t>
    </dgm:pt>
    <dgm:pt modelId="{87961977-95BB-435F-8BC9-FD836D081C8B}" type="sibTrans" cxnId="{4B091350-CC21-476D-98D5-9C78997A5478}">
      <dgm:prSet/>
      <dgm:spPr/>
      <dgm:t>
        <a:bodyPr/>
        <a:lstStyle/>
        <a:p>
          <a:endParaRPr lang="en-US"/>
        </a:p>
      </dgm:t>
    </dgm:pt>
    <dgm:pt modelId="{7A415388-D94D-468C-A281-6B67EFE38DEA}">
      <dgm:prSet phldrT="[Text]"/>
      <dgm:spPr/>
      <dgm:t>
        <a:bodyPr/>
        <a:lstStyle/>
        <a:p>
          <a:r>
            <a:rPr lang="en-US" dirty="0" smtClean="0"/>
            <a:t>Seats</a:t>
          </a:r>
          <a:endParaRPr lang="en-US" dirty="0"/>
        </a:p>
      </dgm:t>
    </dgm:pt>
    <dgm:pt modelId="{EA80E15E-9EF0-4C21-8857-5E0F84E0F359}" type="parTrans" cxnId="{97A2A75D-9E44-49E1-8E37-4F9401D817CF}">
      <dgm:prSet/>
      <dgm:spPr/>
      <dgm:t>
        <a:bodyPr/>
        <a:lstStyle/>
        <a:p>
          <a:endParaRPr lang="en-US"/>
        </a:p>
      </dgm:t>
    </dgm:pt>
    <dgm:pt modelId="{F9D8849C-FEF5-499D-8F00-28A02DEA8A51}" type="sibTrans" cxnId="{97A2A75D-9E44-49E1-8E37-4F9401D817CF}">
      <dgm:prSet/>
      <dgm:spPr/>
      <dgm:t>
        <a:bodyPr/>
        <a:lstStyle/>
        <a:p>
          <a:endParaRPr lang="en-US"/>
        </a:p>
      </dgm:t>
    </dgm:pt>
    <dgm:pt modelId="{B094EE56-327E-4CB2-843A-3EF74DB57E43}" type="pres">
      <dgm:prSet presAssocID="{5E14B3DA-9E7C-4C94-BA9B-4E2661F5A95D}" presName="cycle" presStyleCnt="0">
        <dgm:presLayoutVars>
          <dgm:dir/>
          <dgm:resizeHandles val="exact"/>
        </dgm:presLayoutVars>
      </dgm:prSet>
      <dgm:spPr/>
      <dgm:t>
        <a:bodyPr/>
        <a:lstStyle/>
        <a:p>
          <a:endParaRPr lang="en-US"/>
        </a:p>
      </dgm:t>
    </dgm:pt>
    <dgm:pt modelId="{ADB483BB-8F88-454B-B688-17A4AC3B7E9A}" type="pres">
      <dgm:prSet presAssocID="{CA4826E7-9786-4B06-9E1F-ACBB5440F95E}" presName="node" presStyleLbl="node1" presStyleIdx="0" presStyleCnt="5">
        <dgm:presLayoutVars>
          <dgm:bulletEnabled val="1"/>
        </dgm:presLayoutVars>
      </dgm:prSet>
      <dgm:spPr/>
      <dgm:t>
        <a:bodyPr/>
        <a:lstStyle/>
        <a:p>
          <a:endParaRPr lang="en-US"/>
        </a:p>
      </dgm:t>
    </dgm:pt>
    <dgm:pt modelId="{A06D0637-2999-44A8-A0EB-17978804857A}" type="pres">
      <dgm:prSet presAssocID="{CA4826E7-9786-4B06-9E1F-ACBB5440F95E}" presName="spNode" presStyleCnt="0"/>
      <dgm:spPr/>
    </dgm:pt>
    <dgm:pt modelId="{C3420928-50DF-4D14-87B6-FB0E1B19E74E}" type="pres">
      <dgm:prSet presAssocID="{64F39002-5878-4076-B9FF-38E970AD50F3}" presName="sibTrans" presStyleLbl="sibTrans1D1" presStyleIdx="0" presStyleCnt="5"/>
      <dgm:spPr/>
      <dgm:t>
        <a:bodyPr/>
        <a:lstStyle/>
        <a:p>
          <a:endParaRPr lang="en-US"/>
        </a:p>
      </dgm:t>
    </dgm:pt>
    <dgm:pt modelId="{724E33A6-5E98-4D62-BD37-6D4FD5789A95}" type="pres">
      <dgm:prSet presAssocID="{E5215348-38A8-46F0-A279-E52CD6B9CA84}" presName="node" presStyleLbl="node1" presStyleIdx="1" presStyleCnt="5">
        <dgm:presLayoutVars>
          <dgm:bulletEnabled val="1"/>
        </dgm:presLayoutVars>
      </dgm:prSet>
      <dgm:spPr/>
      <dgm:t>
        <a:bodyPr/>
        <a:lstStyle/>
        <a:p>
          <a:endParaRPr lang="en-US"/>
        </a:p>
      </dgm:t>
    </dgm:pt>
    <dgm:pt modelId="{B481DE0A-2083-45CF-859B-A9593391A2A9}" type="pres">
      <dgm:prSet presAssocID="{E5215348-38A8-46F0-A279-E52CD6B9CA84}" presName="spNode" presStyleCnt="0"/>
      <dgm:spPr/>
    </dgm:pt>
    <dgm:pt modelId="{EC3A26D2-2E09-4BDC-9EB1-5DDB97157F68}" type="pres">
      <dgm:prSet presAssocID="{7141A90D-62F5-4CC7-88B8-6898D6FEB6C0}" presName="sibTrans" presStyleLbl="sibTrans1D1" presStyleIdx="1" presStyleCnt="5"/>
      <dgm:spPr/>
      <dgm:t>
        <a:bodyPr/>
        <a:lstStyle/>
        <a:p>
          <a:endParaRPr lang="en-US"/>
        </a:p>
      </dgm:t>
    </dgm:pt>
    <dgm:pt modelId="{A621C6FF-1CDB-4B1C-8AD4-8F09DC34DD9B}" type="pres">
      <dgm:prSet presAssocID="{4346367A-4A55-4F14-8C9B-C243F61256B9}" presName="node" presStyleLbl="node1" presStyleIdx="2" presStyleCnt="5">
        <dgm:presLayoutVars>
          <dgm:bulletEnabled val="1"/>
        </dgm:presLayoutVars>
      </dgm:prSet>
      <dgm:spPr/>
      <dgm:t>
        <a:bodyPr/>
        <a:lstStyle/>
        <a:p>
          <a:endParaRPr lang="en-US"/>
        </a:p>
      </dgm:t>
    </dgm:pt>
    <dgm:pt modelId="{B406E2EB-AF47-43D1-9618-43CB210387CE}" type="pres">
      <dgm:prSet presAssocID="{4346367A-4A55-4F14-8C9B-C243F61256B9}" presName="spNode" presStyleCnt="0"/>
      <dgm:spPr/>
    </dgm:pt>
    <dgm:pt modelId="{2C5B67C3-0660-4C50-9F19-53F4015C19AF}" type="pres">
      <dgm:prSet presAssocID="{C9E14BCC-5DF2-45D5-AFA9-1F087F5CB3A5}" presName="sibTrans" presStyleLbl="sibTrans1D1" presStyleIdx="2" presStyleCnt="5"/>
      <dgm:spPr/>
      <dgm:t>
        <a:bodyPr/>
        <a:lstStyle/>
        <a:p>
          <a:endParaRPr lang="en-US"/>
        </a:p>
      </dgm:t>
    </dgm:pt>
    <dgm:pt modelId="{6874FAFF-EB71-4848-8786-AE306C0E5049}" type="pres">
      <dgm:prSet presAssocID="{07FE7BC9-FD81-40E4-8A69-87E9B9729C54}" presName="node" presStyleLbl="node1" presStyleIdx="3" presStyleCnt="5">
        <dgm:presLayoutVars>
          <dgm:bulletEnabled val="1"/>
        </dgm:presLayoutVars>
      </dgm:prSet>
      <dgm:spPr/>
      <dgm:t>
        <a:bodyPr/>
        <a:lstStyle/>
        <a:p>
          <a:endParaRPr lang="en-US"/>
        </a:p>
      </dgm:t>
    </dgm:pt>
    <dgm:pt modelId="{626D36E2-2B1B-4932-B2AE-CAAD9E6B7D09}" type="pres">
      <dgm:prSet presAssocID="{07FE7BC9-FD81-40E4-8A69-87E9B9729C54}" presName="spNode" presStyleCnt="0"/>
      <dgm:spPr/>
    </dgm:pt>
    <dgm:pt modelId="{EBDDAC0A-D681-4131-BD7D-21C47D0C2BE4}" type="pres">
      <dgm:prSet presAssocID="{87961977-95BB-435F-8BC9-FD836D081C8B}" presName="sibTrans" presStyleLbl="sibTrans1D1" presStyleIdx="3" presStyleCnt="5"/>
      <dgm:spPr/>
      <dgm:t>
        <a:bodyPr/>
        <a:lstStyle/>
        <a:p>
          <a:endParaRPr lang="en-US"/>
        </a:p>
      </dgm:t>
    </dgm:pt>
    <dgm:pt modelId="{B3039482-0A3F-4BE3-8187-32C3687A9F60}" type="pres">
      <dgm:prSet presAssocID="{7A415388-D94D-468C-A281-6B67EFE38DEA}" presName="node" presStyleLbl="node1" presStyleIdx="4" presStyleCnt="5">
        <dgm:presLayoutVars>
          <dgm:bulletEnabled val="1"/>
        </dgm:presLayoutVars>
      </dgm:prSet>
      <dgm:spPr/>
      <dgm:t>
        <a:bodyPr/>
        <a:lstStyle/>
        <a:p>
          <a:endParaRPr lang="en-US"/>
        </a:p>
      </dgm:t>
    </dgm:pt>
    <dgm:pt modelId="{590C01C1-8B3E-48B6-99AD-5E351220F5A5}" type="pres">
      <dgm:prSet presAssocID="{7A415388-D94D-468C-A281-6B67EFE38DEA}" presName="spNode" presStyleCnt="0"/>
      <dgm:spPr/>
    </dgm:pt>
    <dgm:pt modelId="{0511FAEA-293F-44D6-8DBF-96BFEA021D19}" type="pres">
      <dgm:prSet presAssocID="{F9D8849C-FEF5-499D-8F00-28A02DEA8A51}" presName="sibTrans" presStyleLbl="sibTrans1D1" presStyleIdx="4" presStyleCnt="5"/>
      <dgm:spPr/>
      <dgm:t>
        <a:bodyPr/>
        <a:lstStyle/>
        <a:p>
          <a:endParaRPr lang="en-US"/>
        </a:p>
      </dgm:t>
    </dgm:pt>
  </dgm:ptLst>
  <dgm:cxnLst>
    <dgm:cxn modelId="{97A2A75D-9E44-49E1-8E37-4F9401D817CF}" srcId="{5E14B3DA-9E7C-4C94-BA9B-4E2661F5A95D}" destId="{7A415388-D94D-468C-A281-6B67EFE38DEA}" srcOrd="4" destOrd="0" parTransId="{EA80E15E-9EF0-4C21-8857-5E0F84E0F359}" sibTransId="{F9D8849C-FEF5-499D-8F00-28A02DEA8A51}"/>
    <dgm:cxn modelId="{417E6A19-E5F5-4EF4-8C2B-88E651441E5F}" type="presOf" srcId="{C9E14BCC-5DF2-45D5-AFA9-1F087F5CB3A5}" destId="{2C5B67C3-0660-4C50-9F19-53F4015C19AF}" srcOrd="0" destOrd="0" presId="urn:microsoft.com/office/officeart/2005/8/layout/cycle6"/>
    <dgm:cxn modelId="{105FE606-DA5D-4B76-8C5F-DCB9D744E06C}" srcId="{5E14B3DA-9E7C-4C94-BA9B-4E2661F5A95D}" destId="{E5215348-38A8-46F0-A279-E52CD6B9CA84}" srcOrd="1" destOrd="0" parTransId="{1B015BEC-D4FB-4718-B9DC-FCBBA1CA9AB2}" sibTransId="{7141A90D-62F5-4CC7-88B8-6898D6FEB6C0}"/>
    <dgm:cxn modelId="{5DAB9E5F-C2C3-4CBD-9881-CDFC4CD00F46}" type="presOf" srcId="{64F39002-5878-4076-B9FF-38E970AD50F3}" destId="{C3420928-50DF-4D14-87B6-FB0E1B19E74E}" srcOrd="0" destOrd="0" presId="urn:microsoft.com/office/officeart/2005/8/layout/cycle6"/>
    <dgm:cxn modelId="{A82B7348-F9BA-452C-9C8A-BE4BC32B58A4}" type="presOf" srcId="{F9D8849C-FEF5-499D-8F00-28A02DEA8A51}" destId="{0511FAEA-293F-44D6-8DBF-96BFEA021D19}" srcOrd="0" destOrd="0" presId="urn:microsoft.com/office/officeart/2005/8/layout/cycle6"/>
    <dgm:cxn modelId="{A8EE31AE-BE94-4F9B-9A1E-FA1E19667F7D}" srcId="{5E14B3DA-9E7C-4C94-BA9B-4E2661F5A95D}" destId="{CA4826E7-9786-4B06-9E1F-ACBB5440F95E}" srcOrd="0" destOrd="0" parTransId="{2ABF5A8C-8EC0-429A-8753-C2D5DF94753F}" sibTransId="{64F39002-5878-4076-B9FF-38E970AD50F3}"/>
    <dgm:cxn modelId="{F29382BD-EFFE-494E-92F9-B378724063BC}" type="presOf" srcId="{7141A90D-62F5-4CC7-88B8-6898D6FEB6C0}" destId="{EC3A26D2-2E09-4BDC-9EB1-5DDB97157F68}" srcOrd="0" destOrd="0" presId="urn:microsoft.com/office/officeart/2005/8/layout/cycle6"/>
    <dgm:cxn modelId="{3045FD69-FA67-460B-82DF-B452B611BBAE}" type="presOf" srcId="{7A415388-D94D-468C-A281-6B67EFE38DEA}" destId="{B3039482-0A3F-4BE3-8187-32C3687A9F60}" srcOrd="0" destOrd="0" presId="urn:microsoft.com/office/officeart/2005/8/layout/cycle6"/>
    <dgm:cxn modelId="{6D3CBE2D-CE65-4DC9-87BA-4B2C52F0952B}" type="presOf" srcId="{E5215348-38A8-46F0-A279-E52CD6B9CA84}" destId="{724E33A6-5E98-4D62-BD37-6D4FD5789A95}" srcOrd="0" destOrd="0" presId="urn:microsoft.com/office/officeart/2005/8/layout/cycle6"/>
    <dgm:cxn modelId="{51EF4561-243F-41AE-A855-92B4CD13FDF3}" type="presOf" srcId="{4346367A-4A55-4F14-8C9B-C243F61256B9}" destId="{A621C6FF-1CDB-4B1C-8AD4-8F09DC34DD9B}" srcOrd="0" destOrd="0" presId="urn:microsoft.com/office/officeart/2005/8/layout/cycle6"/>
    <dgm:cxn modelId="{74DDB492-D7B1-4C36-8B16-28C4291DE040}" srcId="{5E14B3DA-9E7C-4C94-BA9B-4E2661F5A95D}" destId="{4346367A-4A55-4F14-8C9B-C243F61256B9}" srcOrd="2" destOrd="0" parTransId="{035FD63A-B05E-4AEB-AA24-88B425E73FA1}" sibTransId="{C9E14BCC-5DF2-45D5-AFA9-1F087F5CB3A5}"/>
    <dgm:cxn modelId="{4B091350-CC21-476D-98D5-9C78997A5478}" srcId="{5E14B3DA-9E7C-4C94-BA9B-4E2661F5A95D}" destId="{07FE7BC9-FD81-40E4-8A69-87E9B9729C54}" srcOrd="3" destOrd="0" parTransId="{55F71244-25A5-4D36-993E-A1395CDF98EE}" sibTransId="{87961977-95BB-435F-8BC9-FD836D081C8B}"/>
    <dgm:cxn modelId="{CE2049BD-B604-47B5-B05E-FC94A82A6A40}" type="presOf" srcId="{07FE7BC9-FD81-40E4-8A69-87E9B9729C54}" destId="{6874FAFF-EB71-4848-8786-AE306C0E5049}" srcOrd="0" destOrd="0" presId="urn:microsoft.com/office/officeart/2005/8/layout/cycle6"/>
    <dgm:cxn modelId="{D195C78B-C43D-46F1-B063-41C7C39C6136}" type="presOf" srcId="{CA4826E7-9786-4B06-9E1F-ACBB5440F95E}" destId="{ADB483BB-8F88-454B-B688-17A4AC3B7E9A}" srcOrd="0" destOrd="0" presId="urn:microsoft.com/office/officeart/2005/8/layout/cycle6"/>
    <dgm:cxn modelId="{ACDCDD0D-A013-42D4-8C06-5C0C9ABDEFE5}" type="presOf" srcId="{87961977-95BB-435F-8BC9-FD836D081C8B}" destId="{EBDDAC0A-D681-4131-BD7D-21C47D0C2BE4}" srcOrd="0" destOrd="0" presId="urn:microsoft.com/office/officeart/2005/8/layout/cycle6"/>
    <dgm:cxn modelId="{3839DDAB-A191-4486-A4E6-B9085B5957AD}" type="presOf" srcId="{5E14B3DA-9E7C-4C94-BA9B-4E2661F5A95D}" destId="{B094EE56-327E-4CB2-843A-3EF74DB57E43}" srcOrd="0" destOrd="0" presId="urn:microsoft.com/office/officeart/2005/8/layout/cycle6"/>
    <dgm:cxn modelId="{D3EACF4D-A8CA-4391-B0BB-CE9137A3FEA2}" type="presParOf" srcId="{B094EE56-327E-4CB2-843A-3EF74DB57E43}" destId="{ADB483BB-8F88-454B-B688-17A4AC3B7E9A}" srcOrd="0" destOrd="0" presId="urn:microsoft.com/office/officeart/2005/8/layout/cycle6"/>
    <dgm:cxn modelId="{DA7A32D8-E9C9-4CEB-B65A-E2A1D7C0FC35}" type="presParOf" srcId="{B094EE56-327E-4CB2-843A-3EF74DB57E43}" destId="{A06D0637-2999-44A8-A0EB-17978804857A}" srcOrd="1" destOrd="0" presId="urn:microsoft.com/office/officeart/2005/8/layout/cycle6"/>
    <dgm:cxn modelId="{DCA70475-05DE-4A64-87CC-3A7AB8AB057E}" type="presParOf" srcId="{B094EE56-327E-4CB2-843A-3EF74DB57E43}" destId="{C3420928-50DF-4D14-87B6-FB0E1B19E74E}" srcOrd="2" destOrd="0" presId="urn:microsoft.com/office/officeart/2005/8/layout/cycle6"/>
    <dgm:cxn modelId="{24345ADA-4D1A-40AE-A884-3B0BD3BA4B3E}" type="presParOf" srcId="{B094EE56-327E-4CB2-843A-3EF74DB57E43}" destId="{724E33A6-5E98-4D62-BD37-6D4FD5789A95}" srcOrd="3" destOrd="0" presId="urn:microsoft.com/office/officeart/2005/8/layout/cycle6"/>
    <dgm:cxn modelId="{559E5C99-C17E-4011-83AE-E66FCCF0AC2D}" type="presParOf" srcId="{B094EE56-327E-4CB2-843A-3EF74DB57E43}" destId="{B481DE0A-2083-45CF-859B-A9593391A2A9}" srcOrd="4" destOrd="0" presId="urn:microsoft.com/office/officeart/2005/8/layout/cycle6"/>
    <dgm:cxn modelId="{56D34BB4-0D55-45FB-8DDE-3E0DD79EAC2F}" type="presParOf" srcId="{B094EE56-327E-4CB2-843A-3EF74DB57E43}" destId="{EC3A26D2-2E09-4BDC-9EB1-5DDB97157F68}" srcOrd="5" destOrd="0" presId="urn:microsoft.com/office/officeart/2005/8/layout/cycle6"/>
    <dgm:cxn modelId="{49BB7E60-3222-4ACE-B972-C54D5F77704A}" type="presParOf" srcId="{B094EE56-327E-4CB2-843A-3EF74DB57E43}" destId="{A621C6FF-1CDB-4B1C-8AD4-8F09DC34DD9B}" srcOrd="6" destOrd="0" presId="urn:microsoft.com/office/officeart/2005/8/layout/cycle6"/>
    <dgm:cxn modelId="{7AAF5157-8F27-400C-9743-C55C06B36BCE}" type="presParOf" srcId="{B094EE56-327E-4CB2-843A-3EF74DB57E43}" destId="{B406E2EB-AF47-43D1-9618-43CB210387CE}" srcOrd="7" destOrd="0" presId="urn:microsoft.com/office/officeart/2005/8/layout/cycle6"/>
    <dgm:cxn modelId="{E350CB7B-9F15-44AE-8B78-6B03A159355C}" type="presParOf" srcId="{B094EE56-327E-4CB2-843A-3EF74DB57E43}" destId="{2C5B67C3-0660-4C50-9F19-53F4015C19AF}" srcOrd="8" destOrd="0" presId="urn:microsoft.com/office/officeart/2005/8/layout/cycle6"/>
    <dgm:cxn modelId="{1AB2838F-E215-4E1B-A5DB-7F18F95AFC43}" type="presParOf" srcId="{B094EE56-327E-4CB2-843A-3EF74DB57E43}" destId="{6874FAFF-EB71-4848-8786-AE306C0E5049}" srcOrd="9" destOrd="0" presId="urn:microsoft.com/office/officeart/2005/8/layout/cycle6"/>
    <dgm:cxn modelId="{1E2DB8A2-235E-4690-A867-98CB290E9C6A}" type="presParOf" srcId="{B094EE56-327E-4CB2-843A-3EF74DB57E43}" destId="{626D36E2-2B1B-4932-B2AE-CAAD9E6B7D09}" srcOrd="10" destOrd="0" presId="urn:microsoft.com/office/officeart/2005/8/layout/cycle6"/>
    <dgm:cxn modelId="{16BCAC7E-7C35-4024-933C-E55E8A4D717B}" type="presParOf" srcId="{B094EE56-327E-4CB2-843A-3EF74DB57E43}" destId="{EBDDAC0A-D681-4131-BD7D-21C47D0C2BE4}" srcOrd="11" destOrd="0" presId="urn:microsoft.com/office/officeart/2005/8/layout/cycle6"/>
    <dgm:cxn modelId="{74EED777-B2DF-42A4-B66C-7C6EB8708AE5}" type="presParOf" srcId="{B094EE56-327E-4CB2-843A-3EF74DB57E43}" destId="{B3039482-0A3F-4BE3-8187-32C3687A9F60}" srcOrd="12" destOrd="0" presId="urn:microsoft.com/office/officeart/2005/8/layout/cycle6"/>
    <dgm:cxn modelId="{8EB1E8BB-A908-498A-B4CE-BAC34F601CB0}" type="presParOf" srcId="{B094EE56-327E-4CB2-843A-3EF74DB57E43}" destId="{590C01C1-8B3E-48B6-99AD-5E351220F5A5}" srcOrd="13" destOrd="0" presId="urn:microsoft.com/office/officeart/2005/8/layout/cycle6"/>
    <dgm:cxn modelId="{2E40C24B-9A75-42C2-A268-3C681196712F}" type="presParOf" srcId="{B094EE56-327E-4CB2-843A-3EF74DB57E43}" destId="{0511FAEA-293F-44D6-8DBF-96BFEA021D19}" srcOrd="14" destOrd="0" presId="urn:microsoft.com/office/officeart/2005/8/layout/cycle6"/>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rawing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ADB483BB-8F88-454B-B688-17A4AC3B7E9A}">
      <dsp:nvSpPr>
        <dsp:cNvPr id="0" name=""/>
        <dsp:cNvSpPr/>
      </dsp:nvSpPr>
      <dsp:spPr>
        <a:xfrm>
          <a:off x="3455944" y="4236"/>
          <a:ext cx="1801898" cy="1171234"/>
        </a:xfrm>
        <a:prstGeom prst="round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lvl="0" algn="ctr" defTabSz="933450">
            <a:lnSpc>
              <a:spcPct val="90000"/>
            </a:lnSpc>
            <a:spcBef>
              <a:spcPct val="0"/>
            </a:spcBef>
            <a:spcAft>
              <a:spcPct val="35000"/>
            </a:spcAft>
          </a:pPr>
          <a:r>
            <a:rPr lang="en-US" sz="2100" kern="1200" dirty="0" smtClean="0"/>
            <a:t>Contributions</a:t>
          </a:r>
          <a:endParaRPr lang="en-US" sz="2100" kern="1200" dirty="0"/>
        </a:p>
      </dsp:txBody>
      <dsp:txXfrm>
        <a:off x="3455944" y="4236"/>
        <a:ext cx="1801898" cy="1171234"/>
      </dsp:txXfrm>
    </dsp:sp>
    <dsp:sp modelId="{C3420928-50DF-4D14-87B6-FB0E1B19E74E}">
      <dsp:nvSpPr>
        <dsp:cNvPr id="0" name=""/>
        <dsp:cNvSpPr/>
      </dsp:nvSpPr>
      <dsp:spPr>
        <a:xfrm>
          <a:off x="2018852" y="589853"/>
          <a:ext cx="4676081" cy="4676081"/>
        </a:xfrm>
        <a:custGeom>
          <a:avLst/>
          <a:gdLst/>
          <a:ahLst/>
          <a:cxnLst/>
          <a:rect l="0" t="0" r="0" b="0"/>
          <a:pathLst>
            <a:path>
              <a:moveTo>
                <a:pt x="3251343" y="185760"/>
              </a:moveTo>
              <a:arcTo wR="2338040" hR="2338040" stAng="17579613" swAng="1959445"/>
            </a:path>
          </a:pathLst>
        </a:custGeom>
        <a:noFill/>
        <a:ln w="9525" cap="flat" cmpd="sng" algn="ctr">
          <a:solidFill>
            <a:schemeClr val="accent2">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724E33A6-5E98-4D62-BD37-6D4FD5789A95}">
      <dsp:nvSpPr>
        <dsp:cNvPr id="0" name=""/>
        <dsp:cNvSpPr/>
      </dsp:nvSpPr>
      <dsp:spPr>
        <a:xfrm>
          <a:off x="5679552" y="1619783"/>
          <a:ext cx="1801898" cy="1171234"/>
        </a:xfrm>
        <a:prstGeom prst="round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lvl="0" algn="ctr" defTabSz="933450">
            <a:lnSpc>
              <a:spcPct val="90000"/>
            </a:lnSpc>
            <a:spcBef>
              <a:spcPct val="0"/>
            </a:spcBef>
            <a:spcAft>
              <a:spcPct val="35000"/>
            </a:spcAft>
          </a:pPr>
          <a:r>
            <a:rPr lang="en-US" sz="2100" kern="1200" dirty="0" smtClean="0"/>
            <a:t>Memberships</a:t>
          </a:r>
          <a:endParaRPr lang="en-US" sz="2100" kern="1200" dirty="0"/>
        </a:p>
      </dsp:txBody>
      <dsp:txXfrm>
        <a:off x="5679552" y="1619783"/>
        <a:ext cx="1801898" cy="1171234"/>
      </dsp:txXfrm>
    </dsp:sp>
    <dsp:sp modelId="{EC3A26D2-2E09-4BDC-9EB1-5DDB97157F68}">
      <dsp:nvSpPr>
        <dsp:cNvPr id="0" name=""/>
        <dsp:cNvSpPr/>
      </dsp:nvSpPr>
      <dsp:spPr>
        <a:xfrm>
          <a:off x="2018852" y="589853"/>
          <a:ext cx="4676081" cy="4676081"/>
        </a:xfrm>
        <a:custGeom>
          <a:avLst/>
          <a:gdLst/>
          <a:ahLst/>
          <a:cxnLst/>
          <a:rect l="0" t="0" r="0" b="0"/>
          <a:pathLst>
            <a:path>
              <a:moveTo>
                <a:pt x="4672899" y="2216098"/>
              </a:moveTo>
              <a:arcTo wR="2338040" hR="2338040" stAng="21420620" swAng="2194694"/>
            </a:path>
          </a:pathLst>
        </a:custGeom>
        <a:noFill/>
        <a:ln w="9525" cap="flat" cmpd="sng" algn="ctr">
          <a:solidFill>
            <a:schemeClr val="accent3">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A621C6FF-1CDB-4B1C-8AD4-8F09DC34DD9B}">
      <dsp:nvSpPr>
        <dsp:cNvPr id="0" name=""/>
        <dsp:cNvSpPr/>
      </dsp:nvSpPr>
      <dsp:spPr>
        <a:xfrm>
          <a:off x="4830209" y="4233792"/>
          <a:ext cx="1801898" cy="1171234"/>
        </a:xfrm>
        <a:prstGeom prst="roundRect">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lvl="0" algn="ctr" defTabSz="933450">
            <a:lnSpc>
              <a:spcPct val="90000"/>
            </a:lnSpc>
            <a:spcBef>
              <a:spcPct val="0"/>
            </a:spcBef>
            <a:spcAft>
              <a:spcPct val="35000"/>
            </a:spcAft>
          </a:pPr>
          <a:r>
            <a:rPr lang="en-US" sz="2100" kern="1200" dirty="0" smtClean="0"/>
            <a:t>Packages</a:t>
          </a:r>
          <a:endParaRPr lang="en-US" sz="2100" kern="1200" dirty="0"/>
        </a:p>
      </dsp:txBody>
      <dsp:txXfrm>
        <a:off x="4830209" y="4233792"/>
        <a:ext cx="1801898" cy="1171234"/>
      </dsp:txXfrm>
    </dsp:sp>
    <dsp:sp modelId="{2C5B67C3-0660-4C50-9F19-53F4015C19AF}">
      <dsp:nvSpPr>
        <dsp:cNvPr id="0" name=""/>
        <dsp:cNvSpPr/>
      </dsp:nvSpPr>
      <dsp:spPr>
        <a:xfrm>
          <a:off x="2018852" y="589853"/>
          <a:ext cx="4676081" cy="4676081"/>
        </a:xfrm>
        <a:custGeom>
          <a:avLst/>
          <a:gdLst/>
          <a:ahLst/>
          <a:cxnLst/>
          <a:rect l="0" t="0" r="0" b="0"/>
          <a:pathLst>
            <a:path>
              <a:moveTo>
                <a:pt x="2802082" y="4629568"/>
              </a:moveTo>
              <a:arcTo wR="2338040" hR="2338040" stAng="4713133" swAng="1373734"/>
            </a:path>
          </a:pathLst>
        </a:custGeom>
        <a:noFill/>
        <a:ln w="9525" cap="flat" cmpd="sng" algn="ctr">
          <a:solidFill>
            <a:schemeClr val="accent4">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6874FAFF-EB71-4848-8786-AE306C0E5049}">
      <dsp:nvSpPr>
        <dsp:cNvPr id="0" name=""/>
        <dsp:cNvSpPr/>
      </dsp:nvSpPr>
      <dsp:spPr>
        <a:xfrm>
          <a:off x="2081678" y="4233792"/>
          <a:ext cx="1801898" cy="1171234"/>
        </a:xfrm>
        <a:prstGeom prst="round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lvl="0" algn="ctr" defTabSz="933450">
            <a:lnSpc>
              <a:spcPct val="90000"/>
            </a:lnSpc>
            <a:spcBef>
              <a:spcPct val="0"/>
            </a:spcBef>
            <a:spcAft>
              <a:spcPct val="35000"/>
            </a:spcAft>
          </a:pPr>
          <a:r>
            <a:rPr lang="en-US" sz="2100" kern="1200" dirty="0" smtClean="0"/>
            <a:t>Tickets</a:t>
          </a:r>
          <a:endParaRPr lang="en-US" sz="2100" kern="1200" dirty="0"/>
        </a:p>
      </dsp:txBody>
      <dsp:txXfrm>
        <a:off x="2081678" y="4233792"/>
        <a:ext cx="1801898" cy="1171234"/>
      </dsp:txXfrm>
    </dsp:sp>
    <dsp:sp modelId="{EBDDAC0A-D681-4131-BD7D-21C47D0C2BE4}">
      <dsp:nvSpPr>
        <dsp:cNvPr id="0" name=""/>
        <dsp:cNvSpPr/>
      </dsp:nvSpPr>
      <dsp:spPr>
        <a:xfrm>
          <a:off x="2018852" y="589853"/>
          <a:ext cx="4676081" cy="4676081"/>
        </a:xfrm>
        <a:custGeom>
          <a:avLst/>
          <a:gdLst/>
          <a:ahLst/>
          <a:cxnLst/>
          <a:rect l="0" t="0" r="0" b="0"/>
          <a:pathLst>
            <a:path>
              <a:moveTo>
                <a:pt x="390379" y="3631504"/>
              </a:moveTo>
              <a:arcTo wR="2338040" hR="2338040" stAng="8784685" swAng="2194694"/>
            </a:path>
          </a:pathLst>
        </a:custGeom>
        <a:noFill/>
        <a:ln w="9525" cap="flat" cmpd="sng" algn="ctr">
          <a:solidFill>
            <a:schemeClr val="accent5">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B3039482-0A3F-4BE3-8187-32C3687A9F60}">
      <dsp:nvSpPr>
        <dsp:cNvPr id="0" name=""/>
        <dsp:cNvSpPr/>
      </dsp:nvSpPr>
      <dsp:spPr>
        <a:xfrm>
          <a:off x="1232335" y="1619783"/>
          <a:ext cx="1801898" cy="1171234"/>
        </a:xfrm>
        <a:prstGeom prst="roundRect">
          <a:avLst/>
        </a:prstGeom>
        <a:solidFill>
          <a:schemeClr val="accent6">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lvl="0" algn="ctr" defTabSz="933450">
            <a:lnSpc>
              <a:spcPct val="90000"/>
            </a:lnSpc>
            <a:spcBef>
              <a:spcPct val="0"/>
            </a:spcBef>
            <a:spcAft>
              <a:spcPct val="35000"/>
            </a:spcAft>
          </a:pPr>
          <a:r>
            <a:rPr lang="en-US" sz="2100" kern="1200" dirty="0" smtClean="0"/>
            <a:t>Seats</a:t>
          </a:r>
          <a:endParaRPr lang="en-US" sz="2100" kern="1200" dirty="0"/>
        </a:p>
      </dsp:txBody>
      <dsp:txXfrm>
        <a:off x="1232335" y="1619783"/>
        <a:ext cx="1801898" cy="1171234"/>
      </dsp:txXfrm>
    </dsp:sp>
    <dsp:sp modelId="{0511FAEA-293F-44D6-8DBF-96BFEA021D19}">
      <dsp:nvSpPr>
        <dsp:cNvPr id="0" name=""/>
        <dsp:cNvSpPr/>
      </dsp:nvSpPr>
      <dsp:spPr>
        <a:xfrm>
          <a:off x="2018852" y="589853"/>
          <a:ext cx="4676081" cy="4676081"/>
        </a:xfrm>
        <a:custGeom>
          <a:avLst/>
          <a:gdLst/>
          <a:ahLst/>
          <a:cxnLst/>
          <a:rect l="0" t="0" r="0" b="0"/>
          <a:pathLst>
            <a:path>
              <a:moveTo>
                <a:pt x="407717" y="1018841"/>
              </a:moveTo>
              <a:arcTo wR="2338040" hR="2338040" stAng="12860942" swAng="1959445"/>
            </a:path>
          </a:pathLst>
        </a:custGeom>
        <a:noFill/>
        <a:ln w="9525" cap="flat" cmpd="sng" algn="ctr">
          <a:solidFill>
            <a:schemeClr val="accent6">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cycle6">
  <dgm:title val=""/>
  <dgm:desc val=""/>
  <dgm:catLst>
    <dgm:cat type="cycle" pri="4000"/>
    <dgm:cat type="relationship" pri="24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param type="endSty" val="noArr"/>
              </dgm:alg>
              <dgm:shape xmlns:r="http://schemas.openxmlformats.org/officeDocument/2006/relationships" type="conn" r:blip="">
                <dgm:adjLst/>
              </dgm:shape>
              <dgm:presOf axis="self"/>
              <dgm:constrLst>
                <dgm:constr type="h" refType="w" fact="0.65"/>
                <dgm:constr type="connDist"/>
                <dgm:constr type="begPad" refType="connDist" fact="0.01"/>
                <dgm:constr type="endPad" refType="connDist" fact="0.01"/>
              </dgm:constrLst>
              <dgm:ruleLst/>
            </dgm:layoutNode>
          </dgm:forEach>
        </dgm:if>
        <dgm:else name="Name16"/>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EBB79F6-BA0A-4FC9-BF17-D366C042003F}" type="datetimeFigureOut">
              <a:rPr lang="en-US" smtClean="0"/>
              <a:pPr/>
              <a:t>9/23/2015</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A9EE021-24C3-49A7-9C30-7CEB86FF5160}"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sz="1200" kern="1200" dirty="0" smtClean="0">
                <a:solidFill>
                  <a:schemeClr val="tx1"/>
                </a:solidFill>
                <a:latin typeface="+mn-lt"/>
                <a:ea typeface="+mn-ea"/>
                <a:cs typeface="+mn-cs"/>
              </a:rPr>
              <a:t>T-Stats™ is the Network’s comprehensive business intelligence solution that allows you to easily and quickly explore your organization’s data in very flexible ways. T-Stats allows a savvy, functionally-capable, but non-technical Tessitura end-user (that’s you) to browse the data and create their own reports in seconds in order to do analysis, track successes, uncover opportunities and much more.</a:t>
            </a:r>
          </a:p>
          <a:p>
            <a:endParaRPr lang="en-US" sz="1200" kern="1200" dirty="0" smtClean="0">
              <a:solidFill>
                <a:schemeClr val="tx1"/>
              </a:solidFill>
              <a:latin typeface="+mn-lt"/>
              <a:ea typeface="+mn-ea"/>
              <a:cs typeface="+mn-cs"/>
            </a:endParaRPr>
          </a:p>
          <a:p>
            <a:r>
              <a:rPr lang="en-US" sz="1200" kern="1200" dirty="0" smtClean="0">
                <a:solidFill>
                  <a:schemeClr val="tx1"/>
                </a:solidFill>
                <a:latin typeface="+mn-lt"/>
                <a:ea typeface="+mn-ea"/>
                <a:cs typeface="+mn-cs"/>
              </a:rPr>
              <a:t>In</a:t>
            </a:r>
            <a:r>
              <a:rPr lang="en-US" sz="1200" kern="1200" baseline="0" dirty="0" smtClean="0">
                <a:solidFill>
                  <a:schemeClr val="tx1"/>
                </a:solidFill>
                <a:latin typeface="+mn-lt"/>
                <a:ea typeface="+mn-ea"/>
                <a:cs typeface="+mn-cs"/>
              </a:rPr>
              <a:t> layman’s terms- it’s a lifesaver.</a:t>
            </a:r>
            <a:endParaRPr lang="en-US" dirty="0" smtClean="0"/>
          </a:p>
          <a:p>
            <a:endParaRPr lang="en-US" dirty="0"/>
          </a:p>
        </p:txBody>
      </p:sp>
      <p:sp>
        <p:nvSpPr>
          <p:cNvPr id="4" name="Slide Number Placeholder 3"/>
          <p:cNvSpPr>
            <a:spLocks noGrp="1"/>
          </p:cNvSpPr>
          <p:nvPr>
            <p:ph type="sldNum" sz="quarter" idx="10"/>
          </p:nvPr>
        </p:nvSpPr>
        <p:spPr/>
        <p:txBody>
          <a:bodyPr/>
          <a:lstStyle/>
          <a:p>
            <a:fld id="{6A9EE021-24C3-49A7-9C30-7CEB86FF5160}" type="slidenum">
              <a:rPr lang="en-US" smtClean="0"/>
              <a:pPr/>
              <a:t>2</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Everyone</a:t>
            </a:r>
            <a:r>
              <a:rPr lang="en-US" baseline="0" dirty="0" smtClean="0"/>
              <a:t> needs a life saver, so how do you get one?  </a:t>
            </a:r>
          </a:p>
          <a:p>
            <a:endParaRPr lang="en-US" baseline="0" dirty="0" smtClean="0"/>
          </a:p>
          <a:p>
            <a:r>
              <a:rPr lang="en-US" baseline="0" dirty="0" smtClean="0"/>
              <a:t>Email Tegan Ketchie, of course.  She will be compiling a list of requests to send to IT of those who want (or NEED) T-Stats. </a:t>
            </a:r>
            <a:endParaRPr lang="en-US" dirty="0"/>
          </a:p>
        </p:txBody>
      </p:sp>
      <p:sp>
        <p:nvSpPr>
          <p:cNvPr id="4" name="Slide Number Placeholder 3"/>
          <p:cNvSpPr>
            <a:spLocks noGrp="1"/>
          </p:cNvSpPr>
          <p:nvPr>
            <p:ph type="sldNum" sz="quarter" idx="10"/>
          </p:nvPr>
        </p:nvSpPr>
        <p:spPr/>
        <p:txBody>
          <a:bodyPr/>
          <a:lstStyle/>
          <a:p>
            <a:fld id="{6A9EE021-24C3-49A7-9C30-7CEB86FF5160}" type="slidenum">
              <a:rPr lang="en-US" smtClean="0"/>
              <a:pPr/>
              <a:t>3</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T-stats is an</a:t>
            </a:r>
            <a:r>
              <a:rPr lang="en-US" baseline="0" dirty="0" smtClean="0"/>
              <a:t> easy to use data analysis system of five different data cubes – or segments of data from the Tessitura database. The five cubes are contributions, memberships, packages, tickets, and seats.  I have heard rumor of an Education cube and a Woodruff cube headed our way. </a:t>
            </a:r>
          </a:p>
          <a:p>
            <a:pPr marL="0" marR="0" indent="0" algn="l" defTabSz="914400" rtl="0" eaLnBrk="1" fontAlgn="auto" latinLnBrk="0" hangingPunct="1">
              <a:lnSpc>
                <a:spcPct val="100000"/>
              </a:lnSpc>
              <a:spcBef>
                <a:spcPts val="0"/>
              </a:spcBef>
              <a:spcAft>
                <a:spcPts val="0"/>
              </a:spcAft>
              <a:buClrTx/>
              <a:buSzTx/>
              <a:buFontTx/>
              <a:buNone/>
              <a:tabLst/>
              <a:defRPr/>
            </a:pPr>
            <a:endParaRPr lang="en-US" baseline="0"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baseline="0" dirty="0" smtClean="0"/>
              <a:t>The best part – you can’t break it!  The data is live as of yesterday, so you are not messing with</a:t>
            </a:r>
            <a:endParaRPr lang="en-US" dirty="0" smtClean="0"/>
          </a:p>
          <a:p>
            <a:endParaRPr lang="en-US" dirty="0"/>
          </a:p>
        </p:txBody>
      </p:sp>
      <p:sp>
        <p:nvSpPr>
          <p:cNvPr id="4" name="Slide Number Placeholder 3"/>
          <p:cNvSpPr>
            <a:spLocks noGrp="1"/>
          </p:cNvSpPr>
          <p:nvPr>
            <p:ph type="sldNum" sz="quarter" idx="10"/>
          </p:nvPr>
        </p:nvSpPr>
        <p:spPr/>
        <p:txBody>
          <a:bodyPr/>
          <a:lstStyle/>
          <a:p>
            <a:fld id="{6A9EE021-24C3-49A7-9C30-7CEB86FF5160}" type="slidenum">
              <a:rPr lang="en-US" smtClean="0"/>
              <a:pPr/>
              <a:t>4</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baseline="0" dirty="0" smtClean="0"/>
              <a:t>A few quick </a:t>
            </a:r>
            <a:r>
              <a:rPr lang="en-US" baseline="0" dirty="0" err="1" smtClean="0"/>
              <a:t>vocab</a:t>
            </a:r>
            <a:r>
              <a:rPr lang="en-US" baseline="0" dirty="0" smtClean="0"/>
              <a:t> words before we get started.  This is your workspace within your workspace there are Measures &amp; Dimensions; Categories and Series. (CLICK)</a:t>
            </a:r>
          </a:p>
          <a:p>
            <a:endParaRPr lang="en-US" baseline="0" dirty="0" smtClean="0"/>
          </a:p>
          <a:p>
            <a:r>
              <a:rPr lang="en-US" b="1" dirty="0" smtClean="0">
                <a:solidFill>
                  <a:sysClr val="windowText" lastClr="000000"/>
                </a:solidFill>
              </a:rPr>
              <a:t>Measure</a:t>
            </a:r>
            <a:r>
              <a:rPr lang="en-US" dirty="0" smtClean="0">
                <a:solidFill>
                  <a:sysClr val="windowText" lastClr="000000"/>
                </a:solidFill>
              </a:rPr>
              <a:t>: Item of data that can be counted – number of tickets, number</a:t>
            </a:r>
            <a:r>
              <a:rPr lang="en-US" baseline="0" dirty="0" smtClean="0">
                <a:solidFill>
                  <a:sysClr val="windowText" lastClr="000000"/>
                </a:solidFill>
              </a:rPr>
              <a:t> of constituents, etc.</a:t>
            </a:r>
            <a:r>
              <a:rPr lang="en-US" baseline="0" dirty="0" smtClean="0"/>
              <a:t> (CLICK)</a:t>
            </a:r>
            <a:endParaRPr lang="en-US" dirty="0" smtClean="0">
              <a:solidFill>
                <a:sysClr val="windowText" lastClr="000000"/>
              </a:solidFill>
            </a:endParaRPr>
          </a:p>
          <a:p>
            <a:r>
              <a:rPr lang="en-US" b="1" dirty="0" smtClean="0">
                <a:solidFill>
                  <a:sysClr val="windowText" lastClr="000000"/>
                </a:solidFill>
              </a:rPr>
              <a:t>Dimension</a:t>
            </a:r>
            <a:r>
              <a:rPr lang="en-US" dirty="0" smtClean="0">
                <a:solidFill>
                  <a:sysClr val="windowText" lastClr="000000"/>
                </a:solidFill>
              </a:rPr>
              <a:t>: Groups of items being counted.  - A particular show in a season, the price</a:t>
            </a:r>
            <a:r>
              <a:rPr lang="en-US" baseline="0" dirty="0" smtClean="0">
                <a:solidFill>
                  <a:sysClr val="windowText" lastClr="000000"/>
                </a:solidFill>
              </a:rPr>
              <a:t> types of tickets sold, what seating sections, etc. </a:t>
            </a:r>
            <a:r>
              <a:rPr lang="en-US" baseline="0" dirty="0" smtClean="0"/>
              <a:t>(CLICK)</a:t>
            </a:r>
            <a:endParaRPr lang="en-US" dirty="0" smtClean="0">
              <a:solidFill>
                <a:sysClr val="windowText" lastClr="000000"/>
              </a:solidFill>
            </a:endParaRPr>
          </a:p>
          <a:p>
            <a:r>
              <a:rPr lang="en-US" b="1" dirty="0" smtClean="0">
                <a:solidFill>
                  <a:sysClr val="windowText" lastClr="000000"/>
                </a:solidFill>
              </a:rPr>
              <a:t>Category</a:t>
            </a:r>
            <a:r>
              <a:rPr lang="en-US" dirty="0" smtClean="0">
                <a:solidFill>
                  <a:sysClr val="windowText" lastClr="000000"/>
                </a:solidFill>
              </a:rPr>
              <a:t>: Horizontal Axis; Can be a measure or a dimension.</a:t>
            </a:r>
            <a:r>
              <a:rPr lang="en-US" baseline="0" dirty="0" smtClean="0"/>
              <a:t> (CLICK)</a:t>
            </a:r>
            <a:endParaRPr lang="en-US" dirty="0" smtClean="0">
              <a:solidFill>
                <a:sysClr val="windowText" lastClr="000000"/>
              </a:solidFill>
            </a:endParaRPr>
          </a:p>
          <a:p>
            <a:r>
              <a:rPr lang="en-US" b="1" dirty="0" smtClean="0">
                <a:solidFill>
                  <a:sysClr val="windowText" lastClr="000000"/>
                </a:solidFill>
              </a:rPr>
              <a:t>Series: </a:t>
            </a:r>
            <a:r>
              <a:rPr lang="en-US" dirty="0" smtClean="0">
                <a:solidFill>
                  <a:sysClr val="windowText" lastClr="000000"/>
                </a:solidFill>
              </a:rPr>
              <a:t>Vertical Axis; Can be a measure or a dimension</a:t>
            </a:r>
            <a:r>
              <a:rPr lang="en-US" baseline="0" dirty="0" smtClean="0"/>
              <a:t>(CLICK)</a:t>
            </a:r>
            <a:endParaRPr lang="en-US" dirty="0" smtClean="0">
              <a:solidFill>
                <a:sysClr val="windowText" lastClr="000000"/>
              </a:solidFill>
            </a:endParaRPr>
          </a:p>
          <a:p>
            <a:r>
              <a:rPr lang="en-US" b="1" dirty="0" smtClean="0">
                <a:solidFill>
                  <a:sysClr val="windowText" lastClr="000000"/>
                </a:solidFill>
              </a:rPr>
              <a:t>Filter/Slicer: </a:t>
            </a:r>
            <a:r>
              <a:rPr lang="en-US" b="0" dirty="0" smtClean="0">
                <a:solidFill>
                  <a:sysClr val="windowText" lastClr="000000"/>
                </a:solidFill>
              </a:rPr>
              <a:t>It</a:t>
            </a:r>
            <a:r>
              <a:rPr lang="en-US" b="0" baseline="0" dirty="0" smtClean="0">
                <a:solidFill>
                  <a:sysClr val="windowText" lastClr="000000"/>
                </a:solidFill>
              </a:rPr>
              <a:t> is exactly what you think. You can add a list directly from Tessitura to filter on, or you can slice &amp; dice your data anyway you want. </a:t>
            </a:r>
            <a:r>
              <a:rPr lang="en-US" baseline="0" dirty="0" smtClean="0"/>
              <a:t>(CLICK)</a:t>
            </a:r>
            <a:endParaRPr lang="en-US" b="1" dirty="0" smtClean="0">
              <a:solidFill>
                <a:sysClr val="windowText" lastClr="000000"/>
              </a:solidFill>
            </a:endParaRPr>
          </a:p>
          <a:p>
            <a:endParaRPr lang="en-US" dirty="0" smtClean="0">
              <a:solidFill>
                <a:sysClr val="windowText" lastClr="000000"/>
              </a:solidFill>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baseline="0" dirty="0" smtClean="0"/>
              <a:t>Also, one quick tip – your workspace will default open to the first report.  I have a blank report saved as #1 Report.  With it being blank T-Stats isn’t trying to pull data in, so it opens faster.</a:t>
            </a:r>
          </a:p>
          <a:p>
            <a:endParaRPr lang="en-US" dirty="0" smtClean="0">
              <a:solidFill>
                <a:sysClr val="windowText" lastClr="000000"/>
              </a:solidFill>
            </a:endParaRPr>
          </a:p>
        </p:txBody>
      </p:sp>
      <p:sp>
        <p:nvSpPr>
          <p:cNvPr id="4" name="Slide Number Placeholder 3"/>
          <p:cNvSpPr>
            <a:spLocks noGrp="1"/>
          </p:cNvSpPr>
          <p:nvPr>
            <p:ph type="sldNum" sz="quarter" idx="10"/>
          </p:nvPr>
        </p:nvSpPr>
        <p:spPr/>
        <p:txBody>
          <a:bodyPr/>
          <a:lstStyle/>
          <a:p>
            <a:fld id="{6A9EE021-24C3-49A7-9C30-7CEB86FF5160}" type="slidenum">
              <a:rPr lang="en-US" smtClean="0"/>
              <a:pPr/>
              <a:t>5</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So let’s look</a:t>
            </a:r>
            <a:r>
              <a:rPr lang="en-US" baseline="0" dirty="0" smtClean="0"/>
              <a:t> at a relatively easy one.  I am wondering what zip codes I should be targeting for my season ticket brochure. Certainly, I could just mail to everyone on our list, but that is tens of thousands of people and a ton of money in postage.  So let’s look at WHERE my current season ticket holders are most likely to live.  With that knowledge I can easily pull a list in Tessitura of single ticket holders who live in the same area and would be more likely to purchase a season ticket package.</a:t>
            </a:r>
          </a:p>
          <a:p>
            <a:r>
              <a:rPr lang="en-US" baseline="0" dirty="0" smtClean="0"/>
              <a:t>First I will start by adding a new report, and I will immediately re-name it – otherwise it will just stay as Report 1 (or two or three, and that won’t help me identify it later). Next, I will choose the cube that best pertains to what I am doing.  Since I am looking for season ticket holders, that would be my packages cube.</a:t>
            </a:r>
          </a:p>
          <a:p>
            <a:endParaRPr lang="en-US" baseline="0" dirty="0" smtClean="0"/>
          </a:p>
          <a:p>
            <a:r>
              <a:rPr lang="en-US" baseline="0" dirty="0" smtClean="0"/>
              <a:t>A word to the wise, start with your dimensions and filters first. If you start with the measures, as you add the dimensions and filters it will automatically start pulling the data for you and you will have to wait for it to retrieve your data before you can add the next dimension or filter. </a:t>
            </a:r>
          </a:p>
          <a:p>
            <a:r>
              <a:rPr lang="en-US" baseline="0" dirty="0" smtClean="0"/>
              <a:t>From my Dimensions I am going to add the season I am looking for: T-16 Season, and from the Constituent Summary area the postal code.</a:t>
            </a:r>
          </a:p>
          <a:p>
            <a:endParaRPr lang="en-US" baseline="0" dirty="0" smtClean="0"/>
          </a:p>
          <a:p>
            <a:endParaRPr lang="en-US" dirty="0"/>
          </a:p>
        </p:txBody>
      </p:sp>
      <p:sp>
        <p:nvSpPr>
          <p:cNvPr id="4" name="Slide Number Placeholder 3"/>
          <p:cNvSpPr>
            <a:spLocks noGrp="1"/>
          </p:cNvSpPr>
          <p:nvPr>
            <p:ph type="sldNum" sz="quarter" idx="10"/>
          </p:nvPr>
        </p:nvSpPr>
        <p:spPr/>
        <p:txBody>
          <a:bodyPr/>
          <a:lstStyle/>
          <a:p>
            <a:fld id="{6A9EE021-24C3-49A7-9C30-7CEB86FF5160}" type="slidenum">
              <a:rPr lang="en-US" smtClean="0"/>
              <a:pPr/>
              <a:t>6</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Next I will click</a:t>
            </a:r>
            <a:r>
              <a:rPr lang="en-US" baseline="0" dirty="0" smtClean="0"/>
              <a:t> on the red Sort/Filter icons in the bottom right corner so I can ask for just the top 10 zip codes by the number constituents who purchased season tickets in that zip code.  </a:t>
            </a:r>
            <a:endParaRPr lang="en-US" dirty="0"/>
          </a:p>
        </p:txBody>
      </p:sp>
      <p:sp>
        <p:nvSpPr>
          <p:cNvPr id="4" name="Slide Number Placeholder 3"/>
          <p:cNvSpPr>
            <a:spLocks noGrp="1"/>
          </p:cNvSpPr>
          <p:nvPr>
            <p:ph type="sldNum" sz="quarter" idx="10"/>
          </p:nvPr>
        </p:nvSpPr>
        <p:spPr/>
        <p:txBody>
          <a:bodyPr/>
          <a:lstStyle/>
          <a:p>
            <a:fld id="{6A9EE021-24C3-49A7-9C30-7CEB86FF5160}" type="slidenum">
              <a:rPr lang="en-US" smtClean="0"/>
              <a:pPr/>
              <a:t>7</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Finally I can drag and drop my measures into place and</a:t>
            </a:r>
            <a:r>
              <a:rPr lang="en-US" baseline="0" dirty="0" smtClean="0"/>
              <a:t> boom! Now I have it. </a:t>
            </a:r>
          </a:p>
          <a:p>
            <a:endParaRPr lang="en-US" baseline="0" dirty="0" smtClean="0"/>
          </a:p>
          <a:p>
            <a:r>
              <a:rPr lang="en-US" baseline="0" dirty="0" smtClean="0"/>
              <a:t>But wouldn’t it be super if I could see on a map where those zip codes are in proximity to the theatre itself, like a heat map… (click) T-Stats for the win!!!! I just click the map it button and….(CLICK)</a:t>
            </a:r>
            <a:endParaRPr lang="en-US" dirty="0"/>
          </a:p>
        </p:txBody>
      </p:sp>
      <p:sp>
        <p:nvSpPr>
          <p:cNvPr id="4" name="Slide Number Placeholder 3"/>
          <p:cNvSpPr>
            <a:spLocks noGrp="1"/>
          </p:cNvSpPr>
          <p:nvPr>
            <p:ph type="sldNum" sz="quarter" idx="10"/>
          </p:nvPr>
        </p:nvSpPr>
        <p:spPr/>
        <p:txBody>
          <a:bodyPr/>
          <a:lstStyle/>
          <a:p>
            <a:fld id="{6A9EE021-24C3-49A7-9C30-7CEB86FF5160}" type="slidenum">
              <a:rPr lang="en-US" smtClean="0"/>
              <a:pPr/>
              <a:t>8</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WHAT???</a:t>
            </a:r>
            <a:r>
              <a:rPr lang="en-US" baseline="0" dirty="0" smtClean="0"/>
              <a:t> This is the worst??? This doesn’t tell me anything, other than a bunch of dots on a map clustered around Atlanta.</a:t>
            </a:r>
          </a:p>
          <a:p>
            <a:endParaRPr lang="en-US" baseline="0" dirty="0" smtClean="0"/>
          </a:p>
          <a:p>
            <a:r>
              <a:rPr lang="en-US" baseline="0" dirty="0" smtClean="0"/>
              <a:t>With some zoom action and a quick double click to get the zip code outlines. (CLICK) Much better.  We are the little green star in the center.  So the majority of our top 10 zip codes are located directly north of us.  Now I can go back into Tessitura and pull a list of people to target using just these top 10 zip codes. </a:t>
            </a:r>
            <a:endParaRPr lang="en-US" dirty="0"/>
          </a:p>
        </p:txBody>
      </p:sp>
      <p:sp>
        <p:nvSpPr>
          <p:cNvPr id="4" name="Slide Number Placeholder 3"/>
          <p:cNvSpPr>
            <a:spLocks noGrp="1"/>
          </p:cNvSpPr>
          <p:nvPr>
            <p:ph type="sldNum" sz="quarter" idx="10"/>
          </p:nvPr>
        </p:nvSpPr>
        <p:spPr/>
        <p:txBody>
          <a:bodyPr/>
          <a:lstStyle/>
          <a:p>
            <a:fld id="{6A9EE021-24C3-49A7-9C30-7CEB86FF5160}" type="slidenum">
              <a:rPr lang="en-US" smtClean="0"/>
              <a:pPr/>
              <a:t>9</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baseline="0" dirty="0" smtClean="0"/>
              <a:t>At the end of each production I have a patron analysis report that I have to fill out and send to our Senior Staff . It looks like this (CLICK).  Certainly, there are reports in Tessitura that will give me this data, but I will have to run those reports a </a:t>
            </a:r>
            <a:r>
              <a:rPr lang="en-US" baseline="0" dirty="0" err="1" smtClean="0"/>
              <a:t>a</a:t>
            </a:r>
            <a:r>
              <a:rPr lang="en-US" baseline="0" dirty="0" smtClean="0"/>
              <a:t> number of times with different parameters to get all of this info. T-Stats can show me all of the data with just a few tweaks here and there. </a:t>
            </a:r>
            <a:endParaRPr lang="en-US" dirty="0"/>
          </a:p>
        </p:txBody>
      </p:sp>
      <p:sp>
        <p:nvSpPr>
          <p:cNvPr id="4" name="Slide Number Placeholder 3"/>
          <p:cNvSpPr>
            <a:spLocks noGrp="1"/>
          </p:cNvSpPr>
          <p:nvPr>
            <p:ph type="sldNum" sz="quarter" idx="10"/>
          </p:nvPr>
        </p:nvSpPr>
        <p:spPr/>
        <p:txBody>
          <a:bodyPr/>
          <a:lstStyle/>
          <a:p>
            <a:fld id="{6A9EE021-24C3-49A7-9C30-7CEB86FF5160}" type="slidenum">
              <a:rPr lang="en-US" smtClean="0"/>
              <a:pPr/>
              <a:t>10</a:t>
            </a:fld>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The set up</a:t>
            </a:r>
            <a:r>
              <a:rPr lang="en-US" baseline="0" dirty="0" smtClean="0"/>
              <a:t> in </a:t>
            </a:r>
            <a:r>
              <a:rPr lang="en-US" baseline="0" dirty="0" err="1" smtClean="0"/>
              <a:t>Tstats</a:t>
            </a:r>
            <a:r>
              <a:rPr lang="en-US" baseline="0" dirty="0" smtClean="0"/>
              <a:t> is very simple: I start by putting my season in my Filter/Slicer. My categories are Tix Perf Details by Production and Tix Price Types by price type category. In my measures I want to know the number of tickets.  </a:t>
            </a:r>
          </a:p>
          <a:p>
            <a:r>
              <a:rPr lang="en-US" baseline="0" dirty="0" smtClean="0"/>
              <a:t>As it stands this gives me half of what I need.  But if we go back and look at the patron analysis, The Powers That Be want to know who were first timers. For that I need to add another filter, this one will be based on a list out of Tessitura.</a:t>
            </a:r>
            <a:endParaRPr lang="en-US" dirty="0"/>
          </a:p>
        </p:txBody>
      </p:sp>
      <p:sp>
        <p:nvSpPr>
          <p:cNvPr id="4" name="Slide Number Placeholder 3"/>
          <p:cNvSpPr>
            <a:spLocks noGrp="1"/>
          </p:cNvSpPr>
          <p:nvPr>
            <p:ph type="sldNum" sz="quarter" idx="10"/>
          </p:nvPr>
        </p:nvSpPr>
        <p:spPr/>
        <p:txBody>
          <a:bodyPr/>
          <a:lstStyle/>
          <a:p>
            <a:fld id="{6A9EE021-24C3-49A7-9C30-7CEB86FF5160}" type="slidenum">
              <a:rPr lang="en-US" smtClean="0"/>
              <a:pPr/>
              <a:t>11</a:t>
            </a:fld>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So I build the list I am looking</a:t>
            </a:r>
            <a:r>
              <a:rPr lang="en-US" baseline="0" dirty="0" smtClean="0"/>
              <a:t> for: Tix Order Production Season = Cuckoo’s Nest; Tic Order total paid &gt;/= .01, and the Attribute T-Total Years STB &lt;/= 1. When saving the list, be sure to check the </a:t>
            </a:r>
            <a:r>
              <a:rPr lang="en-US" baseline="0" dirty="0" err="1" smtClean="0"/>
              <a:t>Tstats</a:t>
            </a:r>
            <a:r>
              <a:rPr lang="en-US" baseline="0" dirty="0" smtClean="0"/>
              <a:t> check box.</a:t>
            </a:r>
          </a:p>
          <a:p>
            <a:endParaRPr lang="en-US" baseline="0" dirty="0" smtClean="0"/>
          </a:p>
          <a:p>
            <a:r>
              <a:rPr lang="en-US" baseline="0" dirty="0" smtClean="0"/>
              <a:t>Now heading back to T-Stats</a:t>
            </a:r>
            <a:endParaRPr lang="en-US" dirty="0"/>
          </a:p>
        </p:txBody>
      </p:sp>
      <p:sp>
        <p:nvSpPr>
          <p:cNvPr id="4" name="Slide Number Placeholder 3"/>
          <p:cNvSpPr>
            <a:spLocks noGrp="1"/>
          </p:cNvSpPr>
          <p:nvPr>
            <p:ph type="sldNum" sz="quarter" idx="10"/>
          </p:nvPr>
        </p:nvSpPr>
        <p:spPr/>
        <p:txBody>
          <a:bodyPr/>
          <a:lstStyle/>
          <a:p>
            <a:fld id="{6A9EE021-24C3-49A7-9C30-7CEB86FF5160}" type="slidenum">
              <a:rPr lang="en-US" smtClean="0"/>
              <a:pPr/>
              <a:t>12</a:t>
            </a:fld>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Now back</a:t>
            </a:r>
            <a:r>
              <a:rPr lang="en-US" baseline="0" dirty="0" smtClean="0"/>
              <a:t> in </a:t>
            </a:r>
            <a:r>
              <a:rPr lang="en-US" baseline="0" dirty="0" err="1" smtClean="0"/>
              <a:t>Tstats</a:t>
            </a:r>
            <a:r>
              <a:rPr lang="en-US" baseline="0" dirty="0" smtClean="0"/>
              <a:t> I apply that list as a filter by choosing the list based filter option and applying it.  (CLICK)</a:t>
            </a:r>
          </a:p>
          <a:p>
            <a:endParaRPr lang="en-US" baseline="0" dirty="0" smtClean="0"/>
          </a:p>
          <a:p>
            <a:r>
              <a:rPr lang="en-US" baseline="0" dirty="0" smtClean="0"/>
              <a:t>Now you can see my total # tickets dropped from over 10K to 2300.  So I can either add the discount and standard numbers together or (CLICK) I can simply uncheck the comp and subs price type category to get the total number of PAID first time STB.</a:t>
            </a:r>
          </a:p>
          <a:p>
            <a:endParaRPr lang="en-US" baseline="0" dirty="0" smtClean="0"/>
          </a:p>
          <a:p>
            <a:r>
              <a:rPr lang="en-US" baseline="0" dirty="0" smtClean="0"/>
              <a:t>I do the same thing all over again for first time COMP patrons – starting with building my list in Tess and applying it as a filter. </a:t>
            </a:r>
          </a:p>
          <a:p>
            <a:endParaRPr lang="en-US" baseline="0" dirty="0" smtClean="0"/>
          </a:p>
          <a:p>
            <a:endParaRPr lang="en-US" baseline="0" dirty="0" smtClean="0"/>
          </a:p>
          <a:p>
            <a:endParaRPr lang="en-US" dirty="0"/>
          </a:p>
        </p:txBody>
      </p:sp>
      <p:sp>
        <p:nvSpPr>
          <p:cNvPr id="4" name="Slide Number Placeholder 3"/>
          <p:cNvSpPr>
            <a:spLocks noGrp="1"/>
          </p:cNvSpPr>
          <p:nvPr>
            <p:ph type="sldNum" sz="quarter" idx="10"/>
          </p:nvPr>
        </p:nvSpPr>
        <p:spPr/>
        <p:txBody>
          <a:bodyPr/>
          <a:lstStyle/>
          <a:p>
            <a:fld id="{6A9EE021-24C3-49A7-9C30-7CEB86FF5160}" type="slidenum">
              <a:rPr lang="en-US" smtClean="0"/>
              <a:pPr/>
              <a:t>13</a:t>
            </a:fld>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As</a:t>
            </a:r>
            <a:r>
              <a:rPr lang="en-US" baseline="0" dirty="0" smtClean="0"/>
              <a:t> we all know, Tessitura Network is a great resource for pretty much every question you have. That holds true for T-Stats as well- Behold the T-Stats recipe book located in the documentation help system on </a:t>
            </a:r>
          </a:p>
          <a:p>
            <a:endParaRPr lang="en-US" baseline="0" dirty="0" smtClean="0"/>
          </a:p>
          <a:p>
            <a:r>
              <a:rPr lang="en-US" baseline="0" dirty="0" smtClean="0"/>
              <a:t>The recipe book is the place to start learning. It is a step by step guide for reports you can create in each data cube.  The recipe book will give you different scenarios and show you which measures and dimensions to use and where to put them. Tegan will be putting a link to the recipe book under Training Resources on the intranet for WAC employees. </a:t>
            </a:r>
            <a:endParaRPr lang="en-US" dirty="0"/>
          </a:p>
        </p:txBody>
      </p:sp>
      <p:sp>
        <p:nvSpPr>
          <p:cNvPr id="4" name="Slide Number Placeholder 3"/>
          <p:cNvSpPr>
            <a:spLocks noGrp="1"/>
          </p:cNvSpPr>
          <p:nvPr>
            <p:ph type="sldNum" sz="quarter" idx="10"/>
          </p:nvPr>
        </p:nvSpPr>
        <p:spPr/>
        <p:txBody>
          <a:bodyPr/>
          <a:lstStyle/>
          <a:p>
            <a:fld id="{6A9EE021-24C3-49A7-9C30-7CEB86FF5160}" type="slidenum">
              <a:rPr lang="en-US" smtClean="0"/>
              <a:pPr/>
              <a:t>14</a:t>
            </a:fld>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There is an awesome recipe</a:t>
            </a:r>
            <a:r>
              <a:rPr lang="en-US" baseline="0" dirty="0" smtClean="0"/>
              <a:t> book with tons of report examples for T-stats.  We’re going to look at a couple of these, but I’ve changed the Year over Year Fund Report to show you a slightly different version.  Instead of a Year over Year Report, we’ll look at a Year over Year Report by Month.  The best thing about T-Stats is that you can easily modify the criteria to get a completely different view of the same data.</a:t>
            </a:r>
            <a:endParaRPr lang="en-US" dirty="0"/>
          </a:p>
        </p:txBody>
      </p:sp>
      <p:sp>
        <p:nvSpPr>
          <p:cNvPr id="4" name="Slide Number Placeholder 3"/>
          <p:cNvSpPr>
            <a:spLocks noGrp="1"/>
          </p:cNvSpPr>
          <p:nvPr>
            <p:ph type="sldNum" sz="quarter" idx="10"/>
          </p:nvPr>
        </p:nvSpPr>
        <p:spPr/>
        <p:txBody>
          <a:bodyPr/>
          <a:lstStyle/>
          <a:p>
            <a:fld id="{6A9EE021-24C3-49A7-9C30-7CEB86FF5160}" type="slidenum">
              <a:rPr lang="en-US" smtClean="0"/>
              <a:pPr/>
              <a:t>15</a:t>
            </a:fld>
            <a:endParaRPr 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Let’s review the report screen.</a:t>
            </a:r>
            <a:r>
              <a:rPr lang="en-US" baseline="0" dirty="0" smtClean="0"/>
              <a:t>  The top left area houses your previously created reports.  You can create new report, delete reports, copy reports, etc..  You can choose, Contributions, Memberships, Packages, Seats, and Tickets, in the Cube.  Make sure you are in the right cube for the data that you are looking for.  You’ll use the Measures and Dimensions to build your report.  It takes a bit of trial and error, but recreating reports in the Recipe book is how I learned everything I know about T-Stats!  The Measure will usually go in the Series section.  The dimensions usually go in either the Categories section or the Filter/Slicer section, though I have used them in Measures.  The Series and Category sections will show on your report.  Any dimensions that you put in the Filter/Slicer section will filter the data, but the dimensions do not appear on the report visually.</a:t>
            </a:r>
            <a:endParaRPr lang="en-US" dirty="0"/>
          </a:p>
        </p:txBody>
      </p:sp>
      <p:sp>
        <p:nvSpPr>
          <p:cNvPr id="4" name="Slide Number Placeholder 3"/>
          <p:cNvSpPr>
            <a:spLocks noGrp="1"/>
          </p:cNvSpPr>
          <p:nvPr>
            <p:ph type="sldNum" sz="quarter" idx="10"/>
          </p:nvPr>
        </p:nvSpPr>
        <p:spPr/>
        <p:txBody>
          <a:bodyPr/>
          <a:lstStyle/>
          <a:p>
            <a:fld id="{6A9EE021-24C3-49A7-9C30-7CEB86FF5160}" type="slidenum">
              <a:rPr lang="en-US" smtClean="0"/>
              <a:pPr/>
              <a:t>16</a:t>
            </a:fld>
            <a:endParaRPr 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First</a:t>
            </a:r>
            <a:r>
              <a:rPr lang="en-US" baseline="0" dirty="0" smtClean="0"/>
              <a:t>, we’ll look at the different areas and then you’ll see how the report comes together.  </a:t>
            </a:r>
            <a:r>
              <a:rPr lang="en-US" dirty="0" smtClean="0"/>
              <a:t>Click the Add Report button</a:t>
            </a:r>
            <a:r>
              <a:rPr lang="en-US" baseline="0" dirty="0" smtClean="0"/>
              <a:t> to add a new report and then remember to choose the appropriate cube!  If you start building a Contribution report in the Membership cube, you’ll have to start over when you switch to the Contribution cube.  Make sure you are in the correct cube!</a:t>
            </a:r>
            <a:endParaRPr lang="en-US" dirty="0"/>
          </a:p>
        </p:txBody>
      </p:sp>
      <p:sp>
        <p:nvSpPr>
          <p:cNvPr id="4" name="Slide Number Placeholder 3"/>
          <p:cNvSpPr>
            <a:spLocks noGrp="1"/>
          </p:cNvSpPr>
          <p:nvPr>
            <p:ph type="sldNum" sz="quarter" idx="10"/>
          </p:nvPr>
        </p:nvSpPr>
        <p:spPr/>
        <p:txBody>
          <a:bodyPr/>
          <a:lstStyle/>
          <a:p>
            <a:fld id="{6A9EE021-24C3-49A7-9C30-7CEB86FF5160}" type="slidenum">
              <a:rPr lang="en-US" smtClean="0"/>
              <a:pPr/>
              <a:t>17</a:t>
            </a:fld>
            <a:endParaRPr 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For the Year over</a:t>
            </a:r>
            <a:r>
              <a:rPr lang="en-US" baseline="0" dirty="0" smtClean="0"/>
              <a:t> Year by Month report, we’ll need the Contribution Amt in the Measures and the Year which is hidden way down in the Contribution Detail folder.  We’ll put both of these in the Series section.</a:t>
            </a:r>
            <a:endParaRPr lang="en-US" dirty="0"/>
          </a:p>
        </p:txBody>
      </p:sp>
      <p:sp>
        <p:nvSpPr>
          <p:cNvPr id="4" name="Slide Number Placeholder 3"/>
          <p:cNvSpPr>
            <a:spLocks noGrp="1"/>
          </p:cNvSpPr>
          <p:nvPr>
            <p:ph type="sldNum" sz="quarter" idx="10"/>
          </p:nvPr>
        </p:nvSpPr>
        <p:spPr/>
        <p:txBody>
          <a:bodyPr/>
          <a:lstStyle/>
          <a:p>
            <a:fld id="{6A9EE021-24C3-49A7-9C30-7CEB86FF5160}" type="slidenum">
              <a:rPr lang="en-US" smtClean="0"/>
              <a:pPr/>
              <a:t>18</a:t>
            </a:fld>
            <a:endParaRPr 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Once</a:t>
            </a:r>
            <a:r>
              <a:rPr lang="en-US" baseline="0" dirty="0" smtClean="0"/>
              <a:t> you choose the criteria, you can then choose the dropdown to choose which fiscal years and Measures you want to appear on your report.</a:t>
            </a:r>
            <a:endParaRPr lang="en-US" dirty="0"/>
          </a:p>
        </p:txBody>
      </p:sp>
      <p:sp>
        <p:nvSpPr>
          <p:cNvPr id="4" name="Slide Number Placeholder 3"/>
          <p:cNvSpPr>
            <a:spLocks noGrp="1"/>
          </p:cNvSpPr>
          <p:nvPr>
            <p:ph type="sldNum" sz="quarter" idx="10"/>
          </p:nvPr>
        </p:nvSpPr>
        <p:spPr/>
        <p:txBody>
          <a:bodyPr/>
          <a:lstStyle/>
          <a:p>
            <a:fld id="{6A9EE021-24C3-49A7-9C30-7CEB86FF5160}" type="slidenum">
              <a:rPr lang="en-US" smtClean="0"/>
              <a:pPr/>
              <a:t>19</a:t>
            </a:fld>
            <a:endParaRPr 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Next, we want</a:t>
            </a:r>
            <a:r>
              <a:rPr lang="en-US" baseline="0" dirty="0" smtClean="0"/>
              <a:t> the Contribution date – Fiscal Month to put in the Categories section.</a:t>
            </a:r>
            <a:endParaRPr lang="en-US" dirty="0"/>
          </a:p>
        </p:txBody>
      </p:sp>
      <p:sp>
        <p:nvSpPr>
          <p:cNvPr id="4" name="Slide Number Placeholder 3"/>
          <p:cNvSpPr>
            <a:spLocks noGrp="1"/>
          </p:cNvSpPr>
          <p:nvPr>
            <p:ph type="sldNum" sz="quarter" idx="10"/>
          </p:nvPr>
        </p:nvSpPr>
        <p:spPr/>
        <p:txBody>
          <a:bodyPr/>
          <a:lstStyle/>
          <a:p>
            <a:fld id="{6A9EE021-24C3-49A7-9C30-7CEB86FF5160}" type="slidenum">
              <a:rPr lang="en-US" smtClean="0"/>
              <a:pPr/>
              <a:t>20</a:t>
            </a:fld>
            <a:endParaRPr 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Next</a:t>
            </a:r>
            <a:r>
              <a:rPr lang="en-US" baseline="0" dirty="0" smtClean="0"/>
              <a:t>, we’ll choose the Campaign Dimension and put this in the Filter/Slicer Section.  We do want to be able to filter by Campaign, but we don’t need to see this detail on our report.</a:t>
            </a:r>
            <a:endParaRPr lang="en-US" dirty="0"/>
          </a:p>
        </p:txBody>
      </p:sp>
      <p:sp>
        <p:nvSpPr>
          <p:cNvPr id="4" name="Slide Number Placeholder 3"/>
          <p:cNvSpPr>
            <a:spLocks noGrp="1"/>
          </p:cNvSpPr>
          <p:nvPr>
            <p:ph type="sldNum" sz="quarter" idx="10"/>
          </p:nvPr>
        </p:nvSpPr>
        <p:spPr/>
        <p:txBody>
          <a:bodyPr/>
          <a:lstStyle/>
          <a:p>
            <a:fld id="{6A9EE021-24C3-49A7-9C30-7CEB86FF5160}" type="slidenum">
              <a:rPr lang="en-US" smtClean="0"/>
              <a:pPr/>
              <a:t>21</a:t>
            </a:fld>
            <a:endParaRPr 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And her</a:t>
            </a:r>
            <a:r>
              <a:rPr lang="en-US" baseline="0" dirty="0" smtClean="0"/>
              <a:t>e we have the report!  We see the total for the campaigns that we have chosen by month and by fiscal year.  This would be great to use in budgeting or to see how you are doing compared to previous years.  </a:t>
            </a:r>
            <a:endParaRPr lang="en-US" dirty="0"/>
          </a:p>
        </p:txBody>
      </p:sp>
      <p:sp>
        <p:nvSpPr>
          <p:cNvPr id="4" name="Slide Number Placeholder 3"/>
          <p:cNvSpPr>
            <a:spLocks noGrp="1"/>
          </p:cNvSpPr>
          <p:nvPr>
            <p:ph type="sldNum" sz="quarter" idx="10"/>
          </p:nvPr>
        </p:nvSpPr>
        <p:spPr/>
        <p:txBody>
          <a:bodyPr/>
          <a:lstStyle/>
          <a:p>
            <a:fld id="{6A9EE021-24C3-49A7-9C30-7CEB86FF5160}" type="slidenum">
              <a:rPr lang="en-US" smtClean="0"/>
              <a:pPr/>
              <a:t>22</a:t>
            </a:fld>
            <a:endParaRPr 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Choose this button to copy</a:t>
            </a:r>
            <a:r>
              <a:rPr lang="en-US" baseline="0" dirty="0" smtClean="0"/>
              <a:t> your report so that you can paste it into excel if you need to create a report to email or analyze it further.  You’ll need to do a right click paste special and choose </a:t>
            </a:r>
            <a:r>
              <a:rPr lang="en-US" baseline="0" dirty="0" err="1" smtClean="0"/>
              <a:t>csv</a:t>
            </a:r>
            <a:r>
              <a:rPr lang="en-US" baseline="0" dirty="0" smtClean="0"/>
              <a:t> when you paste it into Excel if you want to do any calculations with the data. </a:t>
            </a:r>
            <a:endParaRPr lang="en-US" dirty="0"/>
          </a:p>
        </p:txBody>
      </p:sp>
      <p:sp>
        <p:nvSpPr>
          <p:cNvPr id="4" name="Slide Number Placeholder 3"/>
          <p:cNvSpPr>
            <a:spLocks noGrp="1"/>
          </p:cNvSpPr>
          <p:nvPr>
            <p:ph type="sldNum" sz="quarter" idx="10"/>
          </p:nvPr>
        </p:nvSpPr>
        <p:spPr/>
        <p:txBody>
          <a:bodyPr/>
          <a:lstStyle/>
          <a:p>
            <a:fld id="{6A9EE021-24C3-49A7-9C30-7CEB86FF5160}" type="slidenum">
              <a:rPr lang="en-US" smtClean="0"/>
              <a:pPr/>
              <a:t>23</a:t>
            </a:fld>
            <a:endParaRPr 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Now,</a:t>
            </a:r>
            <a:r>
              <a:rPr lang="en-US" baseline="0" dirty="0" smtClean="0"/>
              <a:t> let’s look at Unfulfilled Pledges.  We’ll walk through this with the full screen view.  First, select the Balance Measure and move it to the Series.  The Balance will already be chosen for you in the dropdown, but you can choose more than one if you want.</a:t>
            </a:r>
            <a:endParaRPr lang="en-US" dirty="0"/>
          </a:p>
        </p:txBody>
      </p:sp>
      <p:sp>
        <p:nvSpPr>
          <p:cNvPr id="4" name="Slide Number Placeholder 3"/>
          <p:cNvSpPr>
            <a:spLocks noGrp="1"/>
          </p:cNvSpPr>
          <p:nvPr>
            <p:ph type="sldNum" sz="quarter" idx="10"/>
          </p:nvPr>
        </p:nvSpPr>
        <p:spPr/>
        <p:txBody>
          <a:bodyPr/>
          <a:lstStyle/>
          <a:p>
            <a:fld id="{6A9EE021-24C3-49A7-9C30-7CEB86FF5160}" type="slidenum">
              <a:rPr lang="en-US" smtClean="0"/>
              <a:pPr/>
              <a:t>24</a:t>
            </a:fld>
            <a:endParaRPr 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Next,</a:t>
            </a:r>
            <a:r>
              <a:rPr lang="en-US" baseline="0" dirty="0" smtClean="0"/>
              <a:t> we’ll put the Campaign Fiscal year in the Categories section.  Then, in the dropdown, we’ll choose the fiscal years we want.  I chose everything except the current and future years.  </a:t>
            </a:r>
            <a:endParaRPr lang="en-US" dirty="0"/>
          </a:p>
        </p:txBody>
      </p:sp>
      <p:sp>
        <p:nvSpPr>
          <p:cNvPr id="4" name="Slide Number Placeholder 3"/>
          <p:cNvSpPr>
            <a:spLocks noGrp="1"/>
          </p:cNvSpPr>
          <p:nvPr>
            <p:ph type="sldNum" sz="quarter" idx="10"/>
          </p:nvPr>
        </p:nvSpPr>
        <p:spPr/>
        <p:txBody>
          <a:bodyPr/>
          <a:lstStyle/>
          <a:p>
            <a:fld id="{6A9EE021-24C3-49A7-9C30-7CEB86FF5160}" type="slidenum">
              <a:rPr lang="en-US" smtClean="0"/>
              <a:pPr/>
              <a:t>25</a:t>
            </a:fld>
            <a:endParaRPr 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Next, we’ll filter further by</a:t>
            </a:r>
            <a:r>
              <a:rPr lang="en-US" baseline="0" dirty="0" smtClean="0"/>
              <a:t> choosing the Sorting and Filtering button at the lower right.  We want to see any balance greater than 0 so we’ll choose the Condition “more” with a value of “0” and the Measure of “Balance”. That’s it!  Our report is done.  We have Balances due by Fiscal year.  If you wanted more detail, you could add Campaign, Fund, Appeal, etc. to the Categories to break it down further.</a:t>
            </a:r>
          </a:p>
        </p:txBody>
      </p:sp>
      <p:sp>
        <p:nvSpPr>
          <p:cNvPr id="4" name="Slide Number Placeholder 3"/>
          <p:cNvSpPr>
            <a:spLocks noGrp="1"/>
          </p:cNvSpPr>
          <p:nvPr>
            <p:ph type="sldNum" sz="quarter" idx="10"/>
          </p:nvPr>
        </p:nvSpPr>
        <p:spPr/>
        <p:txBody>
          <a:bodyPr/>
          <a:lstStyle/>
          <a:p>
            <a:fld id="{6A9EE021-24C3-49A7-9C30-7CEB86FF5160}" type="slidenum">
              <a:rPr lang="en-US" smtClean="0"/>
              <a:pPr/>
              <a:t>26</a:t>
            </a:fld>
            <a:endParaRPr 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Now,</a:t>
            </a:r>
            <a:r>
              <a:rPr lang="en-US" baseline="0" dirty="0" smtClean="0"/>
              <a:t> Let’s look at the top 10 zip codes by Constituent.  Let’s work backwards this time.  Here is the finished report.</a:t>
            </a:r>
            <a:endParaRPr lang="en-US" dirty="0"/>
          </a:p>
        </p:txBody>
      </p:sp>
      <p:sp>
        <p:nvSpPr>
          <p:cNvPr id="4" name="Slide Number Placeholder 3"/>
          <p:cNvSpPr>
            <a:spLocks noGrp="1"/>
          </p:cNvSpPr>
          <p:nvPr>
            <p:ph type="sldNum" sz="quarter" idx="10"/>
          </p:nvPr>
        </p:nvSpPr>
        <p:spPr/>
        <p:txBody>
          <a:bodyPr/>
          <a:lstStyle/>
          <a:p>
            <a:fld id="{6A9EE021-24C3-49A7-9C30-7CEB86FF5160}" type="slidenum">
              <a:rPr lang="en-US" smtClean="0"/>
              <a:pPr/>
              <a:t>27</a:t>
            </a:fld>
            <a:endParaRPr lang="en-US"/>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And this is how we made the report.  We put</a:t>
            </a:r>
            <a:r>
              <a:rPr lang="en-US" baseline="0" dirty="0" smtClean="0"/>
              <a:t> the Num Constituents in the Series.</a:t>
            </a:r>
            <a:endParaRPr lang="en-US" dirty="0"/>
          </a:p>
        </p:txBody>
      </p:sp>
      <p:sp>
        <p:nvSpPr>
          <p:cNvPr id="4" name="Slide Number Placeholder 3"/>
          <p:cNvSpPr>
            <a:spLocks noGrp="1"/>
          </p:cNvSpPr>
          <p:nvPr>
            <p:ph type="sldNum" sz="quarter" idx="10"/>
          </p:nvPr>
        </p:nvSpPr>
        <p:spPr/>
        <p:txBody>
          <a:bodyPr/>
          <a:lstStyle/>
          <a:p>
            <a:fld id="{6A9EE021-24C3-49A7-9C30-7CEB86FF5160}" type="slidenum">
              <a:rPr lang="en-US" smtClean="0"/>
              <a:pPr/>
              <a:t>28</a:t>
            </a:fld>
            <a:endParaRPr lang="en-US"/>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Then we put the postal code in the Categories section.</a:t>
            </a:r>
            <a:r>
              <a:rPr lang="en-US" baseline="0" dirty="0" smtClean="0"/>
              <a:t>  With the Sorting and Filtering button, we filtered for the Top 10 Items using the Num Constituents.</a:t>
            </a:r>
            <a:endParaRPr lang="en-US" dirty="0"/>
          </a:p>
        </p:txBody>
      </p:sp>
      <p:sp>
        <p:nvSpPr>
          <p:cNvPr id="4" name="Slide Number Placeholder 3"/>
          <p:cNvSpPr>
            <a:spLocks noGrp="1"/>
          </p:cNvSpPr>
          <p:nvPr>
            <p:ph type="sldNum" sz="quarter" idx="10"/>
          </p:nvPr>
        </p:nvSpPr>
        <p:spPr/>
        <p:txBody>
          <a:bodyPr/>
          <a:lstStyle/>
          <a:p>
            <a:fld id="{6A9EE021-24C3-49A7-9C30-7CEB86FF5160}" type="slidenum">
              <a:rPr lang="en-US" smtClean="0"/>
              <a:pPr/>
              <a:t>29</a:t>
            </a:fld>
            <a:endParaRPr lang="en-US"/>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And we also filtered</a:t>
            </a:r>
            <a:r>
              <a:rPr lang="en-US" baseline="0" dirty="0" smtClean="0"/>
              <a:t> by Campaign because we were only interested in a few campaigns, not all of them.  From here, you could map it, copy it to Excel, or change any of the criteria if the report output wasn’t what you thought.  </a:t>
            </a:r>
            <a:endParaRPr lang="en-US" dirty="0"/>
          </a:p>
        </p:txBody>
      </p:sp>
      <p:sp>
        <p:nvSpPr>
          <p:cNvPr id="4" name="Slide Number Placeholder 3"/>
          <p:cNvSpPr>
            <a:spLocks noGrp="1"/>
          </p:cNvSpPr>
          <p:nvPr>
            <p:ph type="sldNum" sz="quarter" idx="10"/>
          </p:nvPr>
        </p:nvSpPr>
        <p:spPr/>
        <p:txBody>
          <a:bodyPr/>
          <a:lstStyle/>
          <a:p>
            <a:fld id="{6A9EE021-24C3-49A7-9C30-7CEB86FF5160}" type="slidenum">
              <a:rPr lang="en-US" smtClean="0"/>
              <a:pPr/>
              <a:t>30</a:t>
            </a:fld>
            <a:endParaRPr lang="en-US"/>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6A9EE021-24C3-49A7-9C30-7CEB86FF5160}" type="slidenum">
              <a:rPr lang="en-US" smtClean="0"/>
              <a:pPr/>
              <a:t>31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0" y="1577975"/>
            <a:ext cx="9144000" cy="1470025"/>
          </a:xfrm>
        </p:spPr>
        <p:txBody>
          <a:bodyPr>
            <a:normAutofit/>
          </a:bodyPr>
          <a:lstStyle>
            <a:lvl1pPr>
              <a:defRPr sz="5000" b="1">
                <a:latin typeface="+mj-lt"/>
              </a:defRPr>
            </a:lvl1pPr>
          </a:lstStyle>
          <a:p>
            <a:r>
              <a:rPr lang="en-US" dirty="0" smtClean="0"/>
              <a:t>Click to edit Cover Sheet Title</a:t>
            </a:r>
            <a:endParaRPr lang="en-US" dirty="0"/>
          </a:p>
        </p:txBody>
      </p:sp>
      <p:pic>
        <p:nvPicPr>
          <p:cNvPr id="3" name="Picture 2" descr="WoodruffGroup_2015.png"/>
          <p:cNvPicPr>
            <a:picLocks noChangeAspect="1"/>
          </p:cNvPicPr>
          <p:nvPr userDrawn="1"/>
        </p:nvPicPr>
        <p:blipFill>
          <a:blip r:embed="rId2" cstate="print">
            <a:extLst>
              <a:ext uri="{28A0092B-C50C-407E-A947-70E740481C1C}">
                <a14:useLocalDpi xmlns="" xmlns:a14="http://schemas.microsoft.com/office/drawing/2010/main" val="0"/>
              </a:ext>
            </a:extLst>
          </a:blip>
          <a:stretch>
            <a:fillRect/>
          </a:stretch>
        </p:blipFill>
        <p:spPr>
          <a:xfrm>
            <a:off x="609600" y="5090160"/>
            <a:ext cx="7790688" cy="1767840"/>
          </a:xfrm>
          <a:prstGeom prst="rect">
            <a:avLst/>
          </a:prstGeom>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0" y="2130425"/>
            <a:ext cx="9144000" cy="1470025"/>
          </a:xfrm>
        </p:spPr>
        <p:txBody>
          <a:bodyPr>
            <a:normAutofit/>
          </a:bodyPr>
          <a:lstStyle>
            <a:lvl1pPr>
              <a:defRPr sz="5000" b="1">
                <a:latin typeface="+mj-lt"/>
              </a:defRPr>
            </a:lvl1pPr>
          </a:lstStyle>
          <a:p>
            <a:r>
              <a:rPr lang="en-US" dirty="0" smtClean="0"/>
              <a:t>Click to edit Title/Divider Title</a:t>
            </a:r>
            <a:endParaRPr lang="en-US" dirty="0"/>
          </a:p>
        </p:txBody>
      </p:sp>
      <p:cxnSp>
        <p:nvCxnSpPr>
          <p:cNvPr id="8" name="Straight Connector 7"/>
          <p:cNvCxnSpPr/>
          <p:nvPr userDrawn="1"/>
        </p:nvCxnSpPr>
        <p:spPr>
          <a:xfrm>
            <a:off x="76200" y="3429000"/>
            <a:ext cx="8991600" cy="0"/>
          </a:xfrm>
          <a:prstGeom prst="line">
            <a:avLst/>
          </a:prstGeom>
          <a:ln/>
        </p:spPr>
        <p:style>
          <a:lnRef idx="2">
            <a:schemeClr val="dk1"/>
          </a:lnRef>
          <a:fillRef idx="0">
            <a:schemeClr val="dk1"/>
          </a:fillRef>
          <a:effectRef idx="1">
            <a:schemeClr val="dk1"/>
          </a:effectRef>
          <a:fontRef idx="minor">
            <a:schemeClr val="tx1"/>
          </a:fontRef>
        </p:style>
      </p:cxnSp>
      <p:sp>
        <p:nvSpPr>
          <p:cNvPr id="3" name="Subtitle 2"/>
          <p:cNvSpPr>
            <a:spLocks noGrp="1"/>
          </p:cNvSpPr>
          <p:nvPr>
            <p:ph type="subTitle" idx="1" hasCustomPrompt="1"/>
          </p:nvPr>
        </p:nvSpPr>
        <p:spPr>
          <a:xfrm>
            <a:off x="0" y="3657600"/>
            <a:ext cx="9144000" cy="762000"/>
          </a:xfrm>
        </p:spPr>
        <p:txBody>
          <a:bodyPr>
            <a:normAutofit/>
          </a:bodyPr>
          <a:lstStyle>
            <a:lvl1pPr marL="0" indent="0" algn="ctr">
              <a:buNone/>
              <a:defRPr sz="4500">
                <a:solidFill>
                  <a:srgbClr val="00B050"/>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Click to edit Title/Divider Subtitle</a:t>
            </a:r>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74320" y="118872"/>
            <a:ext cx="7117080" cy="914400"/>
          </a:xfrm>
        </p:spPr>
        <p:txBody>
          <a:bodyPr>
            <a:normAutofit/>
          </a:bodyPr>
          <a:lstStyle>
            <a:lvl1pPr algn="l">
              <a:defRPr sz="3700" b="1"/>
            </a:lvl1pPr>
          </a:lstStyle>
          <a:p>
            <a:r>
              <a:rPr lang="en-US" dirty="0" smtClean="0"/>
              <a:t>Click to edit Header</a:t>
            </a:r>
            <a:endParaRPr lang="en-US" dirty="0"/>
          </a:p>
        </p:txBody>
      </p:sp>
      <p:sp>
        <p:nvSpPr>
          <p:cNvPr id="3" name="Content Placeholder 2"/>
          <p:cNvSpPr>
            <a:spLocks noGrp="1"/>
          </p:cNvSpPr>
          <p:nvPr>
            <p:ph idx="1"/>
          </p:nvPr>
        </p:nvSpPr>
        <p:spPr>
          <a:xfrm>
            <a:off x="274320" y="1371600"/>
            <a:ext cx="8714232" cy="5486400"/>
          </a:xfrm>
        </p:spPr>
        <p:txBody>
          <a:bodyPr/>
          <a:lstStyle>
            <a:lvl1pPr>
              <a:buFont typeface="Wingdings" pitchFamily="2" charset="2"/>
              <a:buChar char="§"/>
              <a:defRPr sz="2000" b="1"/>
            </a:lvl1pPr>
            <a:lvl2pPr>
              <a:buFont typeface="Wingdings" pitchFamily="2" charset="2"/>
              <a:buChar char=""/>
              <a:defRPr sz="2000">
                <a:latin typeface="Calibri Light" pitchFamily="34" charset="0"/>
              </a:defRPr>
            </a:lvl2pPr>
            <a:lvl3pPr>
              <a:buFont typeface="Calibri" pitchFamily="34" charset="0"/>
              <a:buChar char="─"/>
              <a:defRPr sz="1800" i="1">
                <a:latin typeface="Calibri Light" pitchFamily="34" charset="0"/>
              </a:defRPr>
            </a:lvl3pPr>
          </a:lstStyle>
          <a:p>
            <a:pPr lvl="0"/>
            <a:r>
              <a:rPr lang="en-US" dirty="0" smtClean="0"/>
              <a:t>Click to edit Master text styles</a:t>
            </a:r>
          </a:p>
          <a:p>
            <a:pPr lvl="1"/>
            <a:r>
              <a:rPr lang="en-US" dirty="0" smtClean="0"/>
              <a:t>Second level</a:t>
            </a:r>
          </a:p>
          <a:p>
            <a:pPr lvl="2"/>
            <a:r>
              <a:rPr lang="en-US" dirty="0" smtClean="0"/>
              <a:t>Third level</a:t>
            </a:r>
          </a:p>
        </p:txBody>
      </p:sp>
      <p:pic>
        <p:nvPicPr>
          <p:cNvPr id="11" name="Picture 10" descr="THE W.jpg"/>
          <p:cNvPicPr>
            <a:picLocks noChangeAspect="1"/>
          </p:cNvPicPr>
          <p:nvPr userDrawn="1"/>
        </p:nvPicPr>
        <p:blipFill>
          <a:blip r:embed="rId2" cstate="print"/>
          <a:srcRect b="6250"/>
          <a:stretch>
            <a:fillRect/>
          </a:stretch>
        </p:blipFill>
        <p:spPr>
          <a:xfrm>
            <a:off x="7434451" y="290322"/>
            <a:ext cx="1480949" cy="571500"/>
          </a:xfrm>
          <a:prstGeom prst="rect">
            <a:avLst/>
          </a:prstGeom>
        </p:spPr>
      </p:pic>
      <p:cxnSp>
        <p:nvCxnSpPr>
          <p:cNvPr id="12" name="Straight Connector 11"/>
          <p:cNvCxnSpPr/>
          <p:nvPr userDrawn="1"/>
        </p:nvCxnSpPr>
        <p:spPr>
          <a:xfrm>
            <a:off x="76200" y="1143000"/>
            <a:ext cx="8991600" cy="0"/>
          </a:xfrm>
          <a:prstGeom prst="line">
            <a:avLst/>
          </a:prstGeom>
          <a:ln/>
        </p:spPr>
        <p:style>
          <a:lnRef idx="2">
            <a:schemeClr val="dk1"/>
          </a:lnRef>
          <a:fillRef idx="0">
            <a:schemeClr val="dk1"/>
          </a:fillRef>
          <a:effectRef idx="1">
            <a:schemeClr val="dk1"/>
          </a:effectRef>
          <a:fontRef idx="minor">
            <a:schemeClr val="tx1"/>
          </a:fontRef>
        </p:style>
      </p:cxn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274320" y="118872"/>
            <a:ext cx="7117080" cy="914400"/>
          </a:xfrm>
        </p:spPr>
        <p:txBody>
          <a:bodyPr>
            <a:normAutofit/>
          </a:bodyPr>
          <a:lstStyle>
            <a:lvl1pPr algn="l">
              <a:defRPr sz="3700" b="1"/>
            </a:lvl1pPr>
          </a:lstStyle>
          <a:p>
            <a:r>
              <a:rPr lang="en-US" smtClean="0"/>
              <a:t>Click to edit Master title style</a:t>
            </a:r>
            <a:endParaRPr lang="en-US"/>
          </a:p>
        </p:txBody>
      </p:sp>
      <p:pic>
        <p:nvPicPr>
          <p:cNvPr id="6" name="Picture 5" descr="THE W.jpg"/>
          <p:cNvPicPr>
            <a:picLocks noChangeAspect="1"/>
          </p:cNvPicPr>
          <p:nvPr userDrawn="1"/>
        </p:nvPicPr>
        <p:blipFill>
          <a:blip r:embed="rId2" cstate="print"/>
          <a:srcRect b="6250"/>
          <a:stretch>
            <a:fillRect/>
          </a:stretch>
        </p:blipFill>
        <p:spPr>
          <a:xfrm>
            <a:off x="7434451" y="290322"/>
            <a:ext cx="1480949" cy="571500"/>
          </a:xfrm>
          <a:prstGeom prst="rect">
            <a:avLst/>
          </a:prstGeom>
        </p:spPr>
      </p:pic>
      <p:cxnSp>
        <p:nvCxnSpPr>
          <p:cNvPr id="7" name="Straight Connector 6"/>
          <p:cNvCxnSpPr/>
          <p:nvPr userDrawn="1"/>
        </p:nvCxnSpPr>
        <p:spPr>
          <a:xfrm>
            <a:off x="76200" y="1143000"/>
            <a:ext cx="8991600" cy="0"/>
          </a:xfrm>
          <a:prstGeom prst="line">
            <a:avLst/>
          </a:prstGeom>
          <a:ln/>
        </p:spPr>
        <p:style>
          <a:lnRef idx="2">
            <a:schemeClr val="dk1"/>
          </a:lnRef>
          <a:fillRef idx="0">
            <a:schemeClr val="dk1"/>
          </a:fillRef>
          <a:effectRef idx="1">
            <a:schemeClr val="dk1"/>
          </a:effectRef>
          <a:fontRef idx="minor">
            <a:schemeClr val="tx1"/>
          </a:fontRef>
        </p:style>
      </p:cxn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B403C48-B328-43EA-A7D2-AD8611CA0F9C}" type="datetimeFigureOut">
              <a:rPr lang="en-US" smtClean="0"/>
              <a:pPr/>
              <a:t>9/23/2015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4B3918A-511D-4D45-AB3F-4DE81C224697}"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55" r:id="rId1"/>
    <p:sldLayoutId id="2147483649" r:id="rId2"/>
    <p:sldLayoutId id="2147483650" r:id="rId3"/>
    <p:sldLayoutId id="2147483654" r:id="rId4"/>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3.xml"/><Relationship Id="rId1" Type="http://schemas.openxmlformats.org/officeDocument/2006/relationships/slideLayout" Target="../slideLayouts/slideLayout3.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3.xml"/><Relationship Id="rId4" Type="http://schemas.openxmlformats.org/officeDocument/2006/relationships/image" Target="../media/image9.png"/></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1.xml"/><Relationship Id="rId1" Type="http://schemas.openxmlformats.org/officeDocument/2006/relationships/slideLayout" Target="../slideLayouts/slideLayout3.xml"/><Relationship Id="rId4" Type="http://schemas.openxmlformats.org/officeDocument/2006/relationships/image" Target="../media/image13.png"/></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2.xml"/><Relationship Id="rId1" Type="http://schemas.openxmlformats.org/officeDocument/2006/relationships/slideLayout" Target="../slideLayouts/slideLayout3.xml"/><Relationship Id="rId5" Type="http://schemas.openxmlformats.org/officeDocument/2006/relationships/image" Target="../media/image16.png"/><Relationship Id="rId4" Type="http://schemas.openxmlformats.org/officeDocument/2006/relationships/image" Target="../media/image15.png"/></Relationships>
</file>

<file path=ppt/slides/_rels/slide1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3.xml"/><Relationship Id="rId1" Type="http://schemas.openxmlformats.org/officeDocument/2006/relationships/slideLayout" Target="../slideLayouts/slideLayout3.xml"/><Relationship Id="rId5" Type="http://schemas.openxmlformats.org/officeDocument/2006/relationships/image" Target="../media/image19.png"/><Relationship Id="rId4" Type="http://schemas.openxmlformats.org/officeDocument/2006/relationships/image" Target="../media/image18.png"/></Relationships>
</file>

<file path=ppt/slides/_rels/slide1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7.xml"/><Relationship Id="rId1" Type="http://schemas.openxmlformats.org/officeDocument/2006/relationships/slideLayout" Target="../slideLayouts/slideLayout3.xml"/><Relationship Id="rId4" Type="http://schemas.openxmlformats.org/officeDocument/2006/relationships/image" Target="../media/image24.png"/></Relationships>
</file>

<file path=ppt/slides/_rels/slide1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8.xml"/><Relationship Id="rId1" Type="http://schemas.openxmlformats.org/officeDocument/2006/relationships/slideLayout" Target="../slideLayouts/slideLayout3.xml"/><Relationship Id="rId4" Type="http://schemas.openxmlformats.org/officeDocument/2006/relationships/image" Target="../media/image26.png"/></Relationships>
</file>

<file path=ppt/slides/_rels/slide20.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2.xml"/><Relationship Id="rId1" Type="http://schemas.openxmlformats.org/officeDocument/2006/relationships/slideLayout" Target="../slideLayouts/slideLayout3.xml"/><Relationship Id="rId4" Type="http://schemas.openxmlformats.org/officeDocument/2006/relationships/image" Target="../media/image31.png"/></Relationships>
</file>

<file path=ppt/slides/_rels/slide24.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24.xml"/><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25.xm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26.xml"/><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27.xml"/><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28.xml"/><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29.xml"/><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lstStyle/>
          <a:p>
            <a:r>
              <a:rPr lang="en-US" dirty="0" smtClean="0"/>
              <a:t>Intro to </a:t>
            </a:r>
            <a:r>
              <a:rPr lang="en-US" dirty="0" err="1" smtClean="0"/>
              <a:t>Tstats</a:t>
            </a:r>
            <a:endParaRPr 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What is T-Stats?</a:t>
            </a:r>
            <a:endParaRPr lang="en-US" dirty="0"/>
          </a:p>
        </p:txBody>
      </p:sp>
      <p:sp>
        <p:nvSpPr>
          <p:cNvPr id="5" name="Subtitle 2"/>
          <p:cNvSpPr txBox="1">
            <a:spLocks/>
          </p:cNvSpPr>
          <p:nvPr/>
        </p:nvSpPr>
        <p:spPr>
          <a:xfrm>
            <a:off x="838200" y="1828800"/>
            <a:ext cx="7543800" cy="4038600"/>
          </a:xfrm>
          <a:prstGeom prst="rect">
            <a:avLst/>
          </a:prstGeom>
        </p:spPr>
        <p:txBody>
          <a:bodyPr vert="horz" lIns="91440" tIns="45720" rIns="91440" bIns="45720" rtlCol="0">
            <a:normAutofit lnSpcReduction="10000"/>
          </a:bodyPr>
          <a:lstStyle/>
          <a:p>
            <a:pPr marL="342900" marR="0" lvl="0" indent="-342900" algn="l" defTabSz="914400" rtl="0" eaLnBrk="1" fontAlgn="auto" latinLnBrk="0" hangingPunct="1">
              <a:lnSpc>
                <a:spcPct val="100000"/>
              </a:lnSpc>
              <a:spcBef>
                <a:spcPct val="20000"/>
              </a:spcBef>
              <a:spcAft>
                <a:spcPts val="0"/>
              </a:spcAft>
              <a:buClrTx/>
              <a:buSzTx/>
              <a:tabLst/>
              <a:defRPr/>
            </a:pPr>
            <a:r>
              <a:rPr kumimoji="0" lang="en-US" sz="2000" i="0" u="none" strike="noStrike" kern="1200" cap="none" spc="0" normalizeH="0" baseline="0" noProof="0" dirty="0" smtClean="0">
                <a:ln>
                  <a:noFill/>
                </a:ln>
                <a:solidFill>
                  <a:schemeClr val="tx1"/>
                </a:solidFill>
                <a:effectLst/>
                <a:uLnTx/>
                <a:uFillTx/>
                <a:latin typeface="Arial"/>
                <a:ea typeface="+mn-ea"/>
                <a:cs typeface="Arial"/>
              </a:rPr>
              <a:t>	</a:t>
            </a:r>
            <a:r>
              <a:rPr kumimoji="0" lang="en-US" sz="2800" i="0" u="none" strike="noStrike" kern="1200" cap="none" spc="0" normalizeH="0" baseline="0" noProof="0" dirty="0" smtClean="0">
                <a:ln>
                  <a:noFill/>
                </a:ln>
                <a:solidFill>
                  <a:schemeClr val="tx1"/>
                </a:solidFill>
                <a:effectLst/>
                <a:uLnTx/>
                <a:uFillTx/>
                <a:latin typeface="Arial" pitchFamily="34" charset="0"/>
                <a:cs typeface="Arial" pitchFamily="34" charset="0"/>
              </a:rPr>
              <a:t>From the Network: </a:t>
            </a:r>
            <a:r>
              <a:rPr kumimoji="0" lang="en-US" sz="2800" i="0" u="none" strike="noStrike" kern="1200" cap="none" spc="0" normalizeH="0" baseline="0" noProof="0" dirty="0" smtClean="0">
                <a:ln>
                  <a:noFill/>
                </a:ln>
                <a:solidFill>
                  <a:schemeClr val="bg1">
                    <a:lumMod val="65000"/>
                  </a:schemeClr>
                </a:solidFill>
                <a:effectLst/>
                <a:uLnTx/>
                <a:uFillTx/>
                <a:latin typeface="Arial" pitchFamily="34" charset="0"/>
                <a:cs typeface="Arial" pitchFamily="34" charset="0"/>
              </a:rPr>
              <a:t>“</a:t>
            </a:r>
            <a:r>
              <a:rPr kumimoji="0" lang="en-US" sz="2800" i="0" u="none" strike="noStrike" kern="1200" cap="none" spc="0" normalizeH="0" baseline="0" noProof="0" dirty="0" smtClean="0">
                <a:ln>
                  <a:noFill/>
                </a:ln>
                <a:solidFill>
                  <a:schemeClr val="tx1"/>
                </a:solidFill>
                <a:effectLst/>
                <a:uLnTx/>
                <a:uFillTx/>
                <a:latin typeface="Arial" pitchFamily="34" charset="0"/>
                <a:cs typeface="Arial" pitchFamily="34" charset="0"/>
              </a:rPr>
              <a:t>T-Stats™ is the Network’s comprehensive business intelligence solution and allows you to easily and quickly explore your organization’s data in very flexible ways. T-Stats allows a savvy, functionally-capable, but non-technical Tessitura end-user to browse the data and create their own reports in seconds in order to do analysis, track successes, uncover opportunities and much more.”</a:t>
            </a:r>
            <a:endParaRPr kumimoji="0" lang="en-US" sz="2800" i="0" u="none" strike="noStrike" kern="1200" cap="none" spc="0" normalizeH="0" baseline="0" noProof="0" dirty="0">
              <a:ln>
                <a:noFill/>
              </a:ln>
              <a:solidFill>
                <a:schemeClr val="tx1"/>
              </a:solidFill>
              <a:effectLst/>
              <a:uLnTx/>
              <a:uFillTx/>
              <a:latin typeface="Arial" pitchFamily="34" charset="0"/>
              <a:cs typeface="Arial" pitchFamily="34" charset="0"/>
            </a:endParaRPr>
          </a:p>
        </p:txBody>
      </p:sp>
      <p:pic>
        <p:nvPicPr>
          <p:cNvPr id="7" name="Picture 1" descr="57B66921-5432-42C2-A206-877CC078F9C5"/>
          <p:cNvPicPr>
            <a:picLocks noChangeAspect="1" noChangeArrowheads="1"/>
          </p:cNvPicPr>
          <p:nvPr/>
        </p:nvPicPr>
        <p:blipFill>
          <a:blip r:embed="rId3" cstate="print"/>
          <a:srcRect/>
          <a:stretch>
            <a:fillRect/>
          </a:stretch>
        </p:blipFill>
        <p:spPr bwMode="auto">
          <a:xfrm>
            <a:off x="1905000" y="1828800"/>
            <a:ext cx="5077326" cy="3807995"/>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How do I get it??</a:t>
            </a:r>
            <a:endParaRPr lang="en-US" dirty="0"/>
          </a:p>
        </p:txBody>
      </p:sp>
      <p:sp>
        <p:nvSpPr>
          <p:cNvPr id="3" name="Content Placeholder 2"/>
          <p:cNvSpPr>
            <a:spLocks noGrp="1"/>
          </p:cNvSpPr>
          <p:nvPr>
            <p:ph idx="1"/>
          </p:nvPr>
        </p:nvSpPr>
        <p:spPr>
          <a:xfrm>
            <a:off x="274320" y="1371600"/>
            <a:ext cx="8714232" cy="3962400"/>
          </a:xfrm>
        </p:spPr>
        <p:txBody>
          <a:bodyPr/>
          <a:lstStyle/>
          <a:p>
            <a:pPr>
              <a:buNone/>
            </a:pPr>
            <a:endParaRPr lang="en-US" dirty="0" smtClean="0">
              <a:latin typeface="Arial" pitchFamily="34" charset="0"/>
              <a:cs typeface="Arial" pitchFamily="34" charset="0"/>
            </a:endParaRPr>
          </a:p>
          <a:p>
            <a:pPr algn="ctr">
              <a:buNone/>
            </a:pPr>
            <a:endParaRPr lang="en-US" dirty="0" smtClean="0">
              <a:latin typeface="Arial" pitchFamily="34" charset="0"/>
              <a:cs typeface="Arial" pitchFamily="34" charset="0"/>
            </a:endParaRPr>
          </a:p>
          <a:p>
            <a:pPr algn="ctr">
              <a:buNone/>
            </a:pPr>
            <a:endParaRPr lang="en-US" sz="4400" dirty="0" smtClean="0">
              <a:latin typeface="Arial" pitchFamily="34" charset="0"/>
              <a:cs typeface="Arial" pitchFamily="34" charset="0"/>
            </a:endParaRPr>
          </a:p>
          <a:p>
            <a:pPr algn="ctr">
              <a:buNone/>
            </a:pPr>
            <a:r>
              <a:rPr lang="en-US" sz="4400" dirty="0" smtClean="0">
                <a:latin typeface="Arial" pitchFamily="34" charset="0"/>
                <a:cs typeface="Arial" pitchFamily="34" charset="0"/>
              </a:rPr>
              <a:t>Tegan Ketchie</a:t>
            </a:r>
          </a:p>
          <a:p>
            <a:pPr algn="ctr">
              <a:buNone/>
            </a:pPr>
            <a:r>
              <a:rPr lang="en-US" dirty="0" smtClean="0">
                <a:latin typeface="Arial" pitchFamily="34" charset="0"/>
                <a:cs typeface="Arial" pitchFamily="34" charset="0"/>
              </a:rPr>
              <a:t>Business Process Manager</a:t>
            </a:r>
          </a:p>
          <a:p>
            <a:pPr algn="ctr">
              <a:buNone/>
            </a:pPr>
            <a:r>
              <a:rPr lang="en-US" dirty="0" smtClean="0">
                <a:latin typeface="Arial" pitchFamily="34" charset="0"/>
                <a:cs typeface="Arial" pitchFamily="34" charset="0"/>
              </a:rPr>
              <a:t>Tegan.Ketchie@woodruffcenter.org</a:t>
            </a:r>
            <a:endParaRPr lang="en-US" dirty="0">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 What is T-Stats, really?</a:t>
            </a:r>
            <a:endParaRPr lang="en-US" dirty="0"/>
          </a:p>
        </p:txBody>
      </p:sp>
      <p:graphicFrame>
        <p:nvGraphicFramePr>
          <p:cNvPr id="4" name="Content Placeholder 3"/>
          <p:cNvGraphicFramePr>
            <a:graphicFrameLocks noGrp="1"/>
          </p:cNvGraphicFramePr>
          <p:nvPr>
            <p:ph idx="1"/>
          </p:nvPr>
        </p:nvGraphicFramePr>
        <p:xfrm>
          <a:off x="274638" y="1371600"/>
          <a:ext cx="8713787" cy="54864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Vocabulary Break!</a:t>
            </a:r>
            <a:endParaRPr lang="en-US" dirty="0"/>
          </a:p>
        </p:txBody>
      </p:sp>
      <p:pic>
        <p:nvPicPr>
          <p:cNvPr id="4" name="Content Placeholder 3"/>
          <p:cNvPicPr>
            <a:picLocks noGrp="1"/>
          </p:cNvPicPr>
          <p:nvPr>
            <p:ph idx="1"/>
          </p:nvPr>
        </p:nvPicPr>
        <p:blipFill>
          <a:blip r:embed="rId3" cstate="print"/>
          <a:srcRect b="2821"/>
          <a:stretch>
            <a:fillRect/>
          </a:stretch>
        </p:blipFill>
        <p:spPr bwMode="auto">
          <a:xfrm>
            <a:off x="274638" y="1468559"/>
            <a:ext cx="8713787" cy="5292482"/>
          </a:xfrm>
          <a:prstGeom prst="rect">
            <a:avLst/>
          </a:prstGeom>
          <a:noFill/>
          <a:ln w="9525">
            <a:noFill/>
            <a:miter lim="800000"/>
            <a:headEnd/>
            <a:tailEnd/>
          </a:ln>
        </p:spPr>
      </p:pic>
      <p:sp>
        <p:nvSpPr>
          <p:cNvPr id="7" name="TextBox 6"/>
          <p:cNvSpPr txBox="1"/>
          <p:nvPr/>
        </p:nvSpPr>
        <p:spPr>
          <a:xfrm>
            <a:off x="2454442" y="2827421"/>
            <a:ext cx="4451684" cy="2031325"/>
          </a:xfrm>
          <a:prstGeom prst="rect">
            <a:avLst/>
          </a:prstGeom>
          <a:solidFill>
            <a:schemeClr val="bg1"/>
          </a:solidFill>
          <a:ln w="38100"/>
        </p:spPr>
        <p:style>
          <a:lnRef idx="1">
            <a:schemeClr val="accent6"/>
          </a:lnRef>
          <a:fillRef idx="3">
            <a:schemeClr val="accent6"/>
          </a:fillRef>
          <a:effectRef idx="2">
            <a:schemeClr val="accent6"/>
          </a:effectRef>
          <a:fontRef idx="minor">
            <a:schemeClr val="lt1"/>
          </a:fontRef>
        </p:style>
        <p:txBody>
          <a:bodyPr wrap="square" rtlCol="0">
            <a:spAutoFit/>
          </a:bodyPr>
          <a:lstStyle/>
          <a:p>
            <a:pPr algn="ctr"/>
            <a:r>
              <a:rPr lang="en-US" dirty="0" err="1" smtClean="0">
                <a:solidFill>
                  <a:sysClr val="windowText" lastClr="000000"/>
                </a:solidFill>
              </a:rPr>
              <a:t>Vocab</a:t>
            </a:r>
            <a:r>
              <a:rPr lang="en-US" dirty="0" smtClean="0">
                <a:solidFill>
                  <a:sysClr val="windowText" lastClr="000000"/>
                </a:solidFill>
              </a:rPr>
              <a:t> Break! </a:t>
            </a:r>
          </a:p>
          <a:p>
            <a:r>
              <a:rPr lang="en-US" b="1" dirty="0" smtClean="0">
                <a:solidFill>
                  <a:sysClr val="windowText" lastClr="000000"/>
                </a:solidFill>
              </a:rPr>
              <a:t>Measure</a:t>
            </a:r>
            <a:r>
              <a:rPr lang="en-US" dirty="0" smtClean="0">
                <a:solidFill>
                  <a:sysClr val="windowText" lastClr="000000"/>
                </a:solidFill>
              </a:rPr>
              <a:t>: Item of data that can be counted</a:t>
            </a:r>
          </a:p>
          <a:p>
            <a:r>
              <a:rPr lang="en-US" b="1" dirty="0" smtClean="0">
                <a:solidFill>
                  <a:sysClr val="windowText" lastClr="000000"/>
                </a:solidFill>
              </a:rPr>
              <a:t>Dimension</a:t>
            </a:r>
            <a:r>
              <a:rPr lang="en-US" dirty="0" smtClean="0">
                <a:solidFill>
                  <a:sysClr val="windowText" lastClr="000000"/>
                </a:solidFill>
              </a:rPr>
              <a:t>: Groups of items being counted.</a:t>
            </a:r>
          </a:p>
          <a:p>
            <a:r>
              <a:rPr lang="en-US" b="1" dirty="0" smtClean="0">
                <a:solidFill>
                  <a:sysClr val="windowText" lastClr="000000"/>
                </a:solidFill>
              </a:rPr>
              <a:t>Category</a:t>
            </a:r>
            <a:r>
              <a:rPr lang="en-US" dirty="0" smtClean="0">
                <a:solidFill>
                  <a:sysClr val="windowText" lastClr="000000"/>
                </a:solidFill>
              </a:rPr>
              <a:t>: Horizontal Axis; Can be a measure or a dimension.</a:t>
            </a:r>
          </a:p>
          <a:p>
            <a:r>
              <a:rPr lang="en-US" b="1" dirty="0" smtClean="0">
                <a:solidFill>
                  <a:sysClr val="windowText" lastClr="000000"/>
                </a:solidFill>
              </a:rPr>
              <a:t>Series: </a:t>
            </a:r>
            <a:r>
              <a:rPr lang="en-US" dirty="0" smtClean="0">
                <a:solidFill>
                  <a:sysClr val="windowText" lastClr="000000"/>
                </a:solidFill>
              </a:rPr>
              <a:t>Vertical Axis; Can be a measure or a dimension</a:t>
            </a:r>
            <a:endParaRPr lang="en-US" dirty="0">
              <a:solidFill>
                <a:sysClr val="windowText" lastClr="000000"/>
              </a:solidFill>
            </a:endParaRPr>
          </a:p>
        </p:txBody>
      </p:sp>
      <p:sp>
        <p:nvSpPr>
          <p:cNvPr id="8" name="Oval 7"/>
          <p:cNvSpPr/>
          <p:nvPr/>
        </p:nvSpPr>
        <p:spPr>
          <a:xfrm>
            <a:off x="0" y="3200400"/>
            <a:ext cx="1752600" cy="2819400"/>
          </a:xfrm>
          <a:prstGeom prst="ellipse">
            <a:avLst/>
          </a:prstGeom>
          <a:noFill/>
          <a:ln w="28575"/>
        </p:spPr>
        <p:style>
          <a:lnRef idx="1">
            <a:schemeClr val="accent6"/>
          </a:lnRef>
          <a:fillRef idx="3">
            <a:schemeClr val="accent6"/>
          </a:fillRef>
          <a:effectRef idx="2">
            <a:schemeClr val="accent6"/>
          </a:effectRef>
          <a:fontRef idx="minor">
            <a:schemeClr val="lt1"/>
          </a:fontRef>
        </p:style>
        <p:txBody>
          <a:bodyPr rtlCol="0" anchor="ctr"/>
          <a:lstStyle/>
          <a:p>
            <a:pPr algn="ctr"/>
            <a:endParaRPr lang="en-US"/>
          </a:p>
        </p:txBody>
      </p:sp>
      <p:sp>
        <p:nvSpPr>
          <p:cNvPr id="9" name="Oval 8"/>
          <p:cNvSpPr/>
          <p:nvPr/>
        </p:nvSpPr>
        <p:spPr>
          <a:xfrm>
            <a:off x="1447800" y="6172200"/>
            <a:ext cx="1118937" cy="312822"/>
          </a:xfrm>
          <a:prstGeom prst="ellipse">
            <a:avLst/>
          </a:prstGeom>
          <a:noFill/>
          <a:ln w="28575"/>
        </p:spPr>
        <p:style>
          <a:lnRef idx="1">
            <a:schemeClr val="accent6"/>
          </a:lnRef>
          <a:fillRef idx="3">
            <a:schemeClr val="accent6"/>
          </a:fillRef>
          <a:effectRef idx="2">
            <a:schemeClr val="accent6"/>
          </a:effectRef>
          <a:fontRef idx="minor">
            <a:schemeClr val="lt1"/>
          </a:fontRef>
        </p:style>
        <p:txBody>
          <a:bodyPr rtlCol="0" anchor="ctr"/>
          <a:lstStyle/>
          <a:p>
            <a:pPr algn="ctr"/>
            <a:endParaRPr lang="en-US"/>
          </a:p>
        </p:txBody>
      </p:sp>
      <p:sp>
        <p:nvSpPr>
          <p:cNvPr id="10" name="Oval 9"/>
          <p:cNvSpPr/>
          <p:nvPr/>
        </p:nvSpPr>
        <p:spPr>
          <a:xfrm>
            <a:off x="8025063" y="2438400"/>
            <a:ext cx="1118937" cy="312822"/>
          </a:xfrm>
          <a:prstGeom prst="ellipse">
            <a:avLst/>
          </a:prstGeom>
          <a:noFill/>
          <a:ln w="28575"/>
        </p:spPr>
        <p:style>
          <a:lnRef idx="1">
            <a:schemeClr val="accent6"/>
          </a:lnRef>
          <a:fillRef idx="3">
            <a:schemeClr val="accent6"/>
          </a:fillRef>
          <a:effectRef idx="2">
            <a:schemeClr val="accent6"/>
          </a:effectRef>
          <a:fontRef idx="minor">
            <a:schemeClr val="lt1"/>
          </a:fontRef>
        </p:style>
        <p:txBody>
          <a:bodyPr rtlCol="0" anchor="ctr"/>
          <a:lstStyle/>
          <a:p>
            <a:pPr algn="ctr"/>
            <a:endParaRPr lang="en-US"/>
          </a:p>
        </p:txBody>
      </p:sp>
      <p:sp>
        <p:nvSpPr>
          <p:cNvPr id="11" name="Oval 10"/>
          <p:cNvSpPr/>
          <p:nvPr/>
        </p:nvSpPr>
        <p:spPr>
          <a:xfrm>
            <a:off x="304800" y="2286000"/>
            <a:ext cx="439576" cy="473807"/>
          </a:xfrm>
          <a:prstGeom prst="ellipse">
            <a:avLst/>
          </a:prstGeom>
          <a:noFill/>
          <a:ln w="38100"/>
        </p:spPr>
        <p:style>
          <a:lnRef idx="1">
            <a:schemeClr val="accent6"/>
          </a:lnRef>
          <a:fillRef idx="3">
            <a:schemeClr val="accent6"/>
          </a:fillRef>
          <a:effectRef idx="2">
            <a:schemeClr val="accent6"/>
          </a:effectRef>
          <a:fontRef idx="minor">
            <a:schemeClr val="lt1"/>
          </a:fontRef>
        </p:style>
        <p:txBody>
          <a:bodyPr rtlCol="0" anchor="ctr"/>
          <a:lstStyle/>
          <a:p>
            <a:pPr algn="ctr"/>
            <a:endParaRPr lang="en-US"/>
          </a:p>
        </p:txBody>
      </p:sp>
      <p:sp>
        <p:nvSpPr>
          <p:cNvPr id="12" name="Oval 11"/>
          <p:cNvSpPr/>
          <p:nvPr/>
        </p:nvSpPr>
        <p:spPr>
          <a:xfrm>
            <a:off x="1447800" y="2133600"/>
            <a:ext cx="1118937" cy="312822"/>
          </a:xfrm>
          <a:prstGeom prst="ellipse">
            <a:avLst/>
          </a:prstGeom>
          <a:noFill/>
          <a:ln w="28575"/>
        </p:spPr>
        <p:style>
          <a:lnRef idx="1">
            <a:schemeClr val="accent6"/>
          </a:lnRef>
          <a:fillRef idx="3">
            <a:schemeClr val="accent6"/>
          </a:fillRef>
          <a:effectRef idx="2">
            <a:schemeClr val="accent6"/>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4" presetClass="entr" presetSubtype="0" accel="10000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strVal val="#ppt_w*0.05"/>
                                          </p:val>
                                        </p:tav>
                                        <p:tav tm="100000">
                                          <p:val>
                                            <p:strVal val="#ppt_w"/>
                                          </p:val>
                                        </p:tav>
                                      </p:tavLst>
                                    </p:anim>
                                    <p:anim calcmode="lin" valueType="num">
                                      <p:cBhvr>
                                        <p:cTn id="8" dur="500" fill="hold"/>
                                        <p:tgtEl>
                                          <p:spTgt spid="7"/>
                                        </p:tgtEl>
                                        <p:attrNameLst>
                                          <p:attrName>ppt_h</p:attrName>
                                        </p:attrNameLst>
                                      </p:cBhvr>
                                      <p:tavLst>
                                        <p:tav tm="0">
                                          <p:val>
                                            <p:strVal val="#ppt_h"/>
                                          </p:val>
                                        </p:tav>
                                        <p:tav tm="100000">
                                          <p:val>
                                            <p:strVal val="#ppt_h"/>
                                          </p:val>
                                        </p:tav>
                                      </p:tavLst>
                                    </p:anim>
                                    <p:anim calcmode="lin" valueType="num">
                                      <p:cBhvr>
                                        <p:cTn id="9" dur="500" fill="hold"/>
                                        <p:tgtEl>
                                          <p:spTgt spid="7"/>
                                        </p:tgtEl>
                                        <p:attrNameLst>
                                          <p:attrName>ppt_x</p:attrName>
                                        </p:attrNameLst>
                                      </p:cBhvr>
                                      <p:tavLst>
                                        <p:tav tm="0">
                                          <p:val>
                                            <p:strVal val="#ppt_x-.2"/>
                                          </p:val>
                                        </p:tav>
                                        <p:tav tm="100000">
                                          <p:val>
                                            <p:strVal val="#ppt_x"/>
                                          </p:val>
                                        </p:tav>
                                      </p:tavLst>
                                    </p:anim>
                                    <p:anim calcmode="lin" valueType="num">
                                      <p:cBhvr>
                                        <p:cTn id="10" dur="500" fill="hold"/>
                                        <p:tgtEl>
                                          <p:spTgt spid="7"/>
                                        </p:tgtEl>
                                        <p:attrNameLst>
                                          <p:attrName>ppt_y</p:attrName>
                                        </p:attrNameLst>
                                      </p:cBhvr>
                                      <p:tavLst>
                                        <p:tav tm="0">
                                          <p:val>
                                            <p:strVal val="#ppt_y"/>
                                          </p:val>
                                        </p:tav>
                                        <p:tav tm="100000">
                                          <p:val>
                                            <p:strVal val="#ppt_y"/>
                                          </p:val>
                                        </p:tav>
                                      </p:tavLst>
                                    </p:anim>
                                    <p:animEffect transition="in" filter="fade">
                                      <p:cBhvr>
                                        <p:cTn id="11" dur="500"/>
                                        <p:tgtEl>
                                          <p:spTgt spid="7"/>
                                        </p:tgtEl>
                                      </p:cBhvr>
                                    </p:animEffec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grpId="0" nodeType="clickEffect">
                                  <p:stCondLst>
                                    <p:cond delay="0"/>
                                  </p:stCondLst>
                                  <p:childTnLst>
                                    <p:set>
                                      <p:cBhvr>
                                        <p:cTn id="15" dur="1" fill="hold">
                                          <p:stCondLst>
                                            <p:cond delay="0"/>
                                          </p:stCondLst>
                                        </p:cTn>
                                        <p:tgtEl>
                                          <p:spTgt spid="8"/>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grpId="0" nodeType="clickEffect">
                                  <p:stCondLst>
                                    <p:cond delay="0"/>
                                  </p:stCondLst>
                                  <p:childTnLst>
                                    <p:set>
                                      <p:cBhvr>
                                        <p:cTn id="19" dur="1" fill="hold">
                                          <p:stCondLst>
                                            <p:cond delay="0"/>
                                          </p:stCondLst>
                                        </p:cTn>
                                        <p:tgtEl>
                                          <p:spTgt spid="9"/>
                                        </p:tgtEl>
                                        <p:attrNameLst>
                                          <p:attrName>style.visibility</p:attrName>
                                        </p:attrNameLst>
                                      </p:cBhvr>
                                      <p:to>
                                        <p:strVal val="visible"/>
                                      </p:to>
                                    </p:set>
                                  </p:childTnLst>
                                </p:cTn>
                              </p:par>
                            </p:childTnLst>
                          </p:cTn>
                        </p:par>
                      </p:childTnLst>
                    </p:cTn>
                  </p:par>
                  <p:par>
                    <p:cTn id="20" fill="hold">
                      <p:stCondLst>
                        <p:cond delay="indefinite"/>
                      </p:stCondLst>
                      <p:childTnLst>
                        <p:par>
                          <p:cTn id="21" fill="hold">
                            <p:stCondLst>
                              <p:cond delay="0"/>
                            </p:stCondLst>
                            <p:childTnLst>
                              <p:par>
                                <p:cTn id="22" presetID="1" presetClass="entr" presetSubtype="0" fill="hold" grpId="0" nodeType="clickEffect">
                                  <p:stCondLst>
                                    <p:cond delay="0"/>
                                  </p:stCondLst>
                                  <p:childTnLst>
                                    <p:set>
                                      <p:cBhvr>
                                        <p:cTn id="23" dur="1" fill="hold">
                                          <p:stCondLst>
                                            <p:cond delay="0"/>
                                          </p:stCondLst>
                                        </p:cTn>
                                        <p:tgtEl>
                                          <p:spTgt spid="10"/>
                                        </p:tgtEl>
                                        <p:attrNameLst>
                                          <p:attrName>style.visibility</p:attrName>
                                        </p:attrNameLst>
                                      </p:cBhvr>
                                      <p:to>
                                        <p:strVal val="visible"/>
                                      </p:to>
                                    </p:set>
                                  </p:childTnLst>
                                </p:cTn>
                              </p:par>
                            </p:childTnLst>
                          </p:cTn>
                        </p:par>
                      </p:childTnLst>
                    </p:cTn>
                  </p:par>
                  <p:par>
                    <p:cTn id="24" fill="hold">
                      <p:stCondLst>
                        <p:cond delay="indefinite"/>
                      </p:stCondLst>
                      <p:childTnLst>
                        <p:par>
                          <p:cTn id="25" fill="hold">
                            <p:stCondLst>
                              <p:cond delay="0"/>
                            </p:stCondLst>
                            <p:childTnLst>
                              <p:par>
                                <p:cTn id="26" presetID="1" presetClass="entr" presetSubtype="0" fill="hold" grpId="0" nodeType="clickEffect">
                                  <p:stCondLst>
                                    <p:cond delay="0"/>
                                  </p:stCondLst>
                                  <p:childTnLst>
                                    <p:set>
                                      <p:cBhvr>
                                        <p:cTn id="27" dur="1" fill="hold">
                                          <p:stCondLst>
                                            <p:cond delay="0"/>
                                          </p:stCondLst>
                                        </p:cTn>
                                        <p:tgtEl>
                                          <p:spTgt spid="12"/>
                                        </p:tgtEl>
                                        <p:attrNameLst>
                                          <p:attrName>style.visibility</p:attrName>
                                        </p:attrNameLst>
                                      </p:cBhvr>
                                      <p:to>
                                        <p:strVal val="visible"/>
                                      </p:to>
                                    </p:set>
                                  </p:childTnLst>
                                </p:cTn>
                              </p:par>
                            </p:childTnLst>
                          </p:cTn>
                        </p:par>
                      </p:childTnLst>
                    </p:cTn>
                  </p:par>
                  <p:par>
                    <p:cTn id="28" fill="hold">
                      <p:stCondLst>
                        <p:cond delay="indefinite"/>
                      </p:stCondLst>
                      <p:childTnLst>
                        <p:par>
                          <p:cTn id="29" fill="hold">
                            <p:stCondLst>
                              <p:cond delay="0"/>
                            </p:stCondLst>
                            <p:childTnLst>
                              <p:par>
                                <p:cTn id="30" presetID="1" presetClass="entr" presetSubtype="0"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1" grpId="0" animBg="1"/>
      <p:bldP spid="12"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dirty="0" smtClean="0"/>
              <a:t>What zip codes should we be targeting for a season ticket mailing?</a:t>
            </a:r>
            <a:endParaRPr lang="en-US" dirty="0"/>
          </a:p>
        </p:txBody>
      </p:sp>
      <p:pic>
        <p:nvPicPr>
          <p:cNvPr id="1030" name="Picture 6"/>
          <p:cNvPicPr>
            <a:picLocks noChangeAspect="1" noChangeArrowheads="1"/>
          </p:cNvPicPr>
          <p:nvPr/>
        </p:nvPicPr>
        <p:blipFill>
          <a:blip r:embed="rId3" cstate="print"/>
          <a:srcRect r="36111" b="4667"/>
          <a:stretch>
            <a:fillRect/>
          </a:stretch>
        </p:blipFill>
        <p:spPr bwMode="auto">
          <a:xfrm>
            <a:off x="1066800" y="1371600"/>
            <a:ext cx="6046444" cy="5206876"/>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Slice it and Dice it!</a:t>
            </a:r>
            <a:endParaRPr lang="en-US" dirty="0"/>
          </a:p>
        </p:txBody>
      </p:sp>
      <p:pic>
        <p:nvPicPr>
          <p:cNvPr id="2051" name="Picture 3"/>
          <p:cNvPicPr>
            <a:picLocks noGrp="1" noChangeAspect="1" noChangeArrowheads="1"/>
          </p:cNvPicPr>
          <p:nvPr>
            <p:ph idx="1"/>
          </p:nvPr>
        </p:nvPicPr>
        <p:blipFill>
          <a:blip r:embed="rId3" cstate="print"/>
          <a:srcRect/>
          <a:stretch>
            <a:fillRect/>
          </a:stretch>
        </p:blipFill>
        <p:spPr bwMode="auto">
          <a:xfrm>
            <a:off x="441802" y="1392238"/>
            <a:ext cx="8379459" cy="523716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Measure it!</a:t>
            </a:r>
            <a:endParaRPr lang="en-US" dirty="0"/>
          </a:p>
        </p:txBody>
      </p:sp>
      <p:pic>
        <p:nvPicPr>
          <p:cNvPr id="3075" name="Picture 3"/>
          <p:cNvPicPr>
            <a:picLocks noGrp="1" noChangeAspect="1" noChangeArrowheads="1"/>
          </p:cNvPicPr>
          <p:nvPr>
            <p:ph idx="1"/>
          </p:nvPr>
        </p:nvPicPr>
        <p:blipFill>
          <a:blip r:embed="rId3" cstate="print"/>
          <a:srcRect/>
          <a:stretch>
            <a:fillRect/>
          </a:stretch>
        </p:blipFill>
        <p:spPr bwMode="auto">
          <a:xfrm>
            <a:off x="457200" y="1295400"/>
            <a:ext cx="8379459" cy="5237162"/>
          </a:xfrm>
          <a:prstGeom prst="rect">
            <a:avLst/>
          </a:prstGeom>
          <a:noFill/>
          <a:ln w="9525">
            <a:noFill/>
            <a:miter lim="800000"/>
            <a:headEnd/>
            <a:tailEnd/>
          </a:ln>
        </p:spPr>
      </p:pic>
      <p:sp>
        <p:nvSpPr>
          <p:cNvPr id="5" name="Oval 4"/>
          <p:cNvSpPr/>
          <p:nvPr/>
        </p:nvSpPr>
        <p:spPr>
          <a:xfrm>
            <a:off x="4648200" y="1371600"/>
            <a:ext cx="609600" cy="533400"/>
          </a:xfrm>
          <a:prstGeom prst="ellipse">
            <a:avLst/>
          </a:prstGeom>
          <a:no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MAP IT!!!</a:t>
            </a:r>
            <a:endParaRPr lang="en-US" dirty="0"/>
          </a:p>
        </p:txBody>
      </p:sp>
      <p:pic>
        <p:nvPicPr>
          <p:cNvPr id="4101" name="Picture 5"/>
          <p:cNvPicPr>
            <a:picLocks noGrp="1" noChangeAspect="1" noChangeArrowheads="1"/>
          </p:cNvPicPr>
          <p:nvPr>
            <p:ph idx="1"/>
          </p:nvPr>
        </p:nvPicPr>
        <p:blipFill>
          <a:blip r:embed="rId3" cstate="print"/>
          <a:srcRect b="3828"/>
          <a:stretch>
            <a:fillRect/>
          </a:stretch>
        </p:blipFill>
        <p:spPr bwMode="auto">
          <a:xfrm>
            <a:off x="274638" y="1391741"/>
            <a:ext cx="8713787" cy="5237659"/>
          </a:xfrm>
          <a:prstGeom prst="rect">
            <a:avLst/>
          </a:prstGeom>
          <a:noFill/>
          <a:ln w="9525">
            <a:noFill/>
            <a:miter lim="800000"/>
            <a:headEnd/>
            <a:tailEnd/>
          </a:ln>
        </p:spPr>
      </p:pic>
      <p:pic>
        <p:nvPicPr>
          <p:cNvPr id="4102" name="Picture 6"/>
          <p:cNvPicPr>
            <a:picLocks noChangeAspect="1" noChangeArrowheads="1"/>
          </p:cNvPicPr>
          <p:nvPr/>
        </p:nvPicPr>
        <p:blipFill>
          <a:blip r:embed="rId4" cstate="print"/>
          <a:srcRect/>
          <a:stretch>
            <a:fillRect/>
          </a:stretch>
        </p:blipFill>
        <p:spPr bwMode="auto">
          <a:xfrm>
            <a:off x="228600" y="1295400"/>
            <a:ext cx="8763000" cy="5476875"/>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nodeType="clickEffect">
                                  <p:stCondLst>
                                    <p:cond delay="0"/>
                                  </p:stCondLst>
                                  <p:childTnLst>
                                    <p:set>
                                      <p:cBhvr>
                                        <p:cTn id="6" dur="1" fill="hold">
                                          <p:stCondLst>
                                            <p:cond delay="0"/>
                                          </p:stCondLst>
                                        </p:cTn>
                                        <p:tgtEl>
                                          <p:spTgt spid="4102"/>
                                        </p:tgtEl>
                                        <p:attrNameLst>
                                          <p:attrName>style.visibility</p:attrName>
                                        </p:attrNameLst>
                                      </p:cBhvr>
                                      <p:to>
                                        <p:strVal val="visible"/>
                                      </p:to>
                                    </p:set>
                                    <p:anim calcmode="lin" valueType="num">
                                      <p:cBhvr>
                                        <p:cTn id="7" dur="500" fill="hold"/>
                                        <p:tgtEl>
                                          <p:spTgt spid="4102"/>
                                        </p:tgtEl>
                                        <p:attrNameLst>
                                          <p:attrName>ppt_w</p:attrName>
                                        </p:attrNameLst>
                                      </p:cBhvr>
                                      <p:tavLst>
                                        <p:tav tm="0">
                                          <p:val>
                                            <p:fltVal val="0"/>
                                          </p:val>
                                        </p:tav>
                                        <p:tav tm="100000">
                                          <p:val>
                                            <p:strVal val="#ppt_w"/>
                                          </p:val>
                                        </p:tav>
                                      </p:tavLst>
                                    </p:anim>
                                    <p:anim calcmode="lin" valueType="num">
                                      <p:cBhvr>
                                        <p:cTn id="8" dur="500" fill="hold"/>
                                        <p:tgtEl>
                                          <p:spTgt spid="4102"/>
                                        </p:tgtEl>
                                        <p:attrNameLst>
                                          <p:attrName>ppt_h</p:attrName>
                                        </p:attrNameLst>
                                      </p:cBhvr>
                                      <p:tavLst>
                                        <p:tav tm="0">
                                          <p:val>
                                            <p:fltVal val="0"/>
                                          </p:val>
                                        </p:tav>
                                        <p:tav tm="100000">
                                          <p:val>
                                            <p:strVal val="#ppt_h"/>
                                          </p:val>
                                        </p:tav>
                                      </p:tavLst>
                                    </p:anim>
                                    <p:animEffect transition="in" filter="fade">
                                      <p:cBhvr>
                                        <p:cTn id="9" dur="500"/>
                                        <p:tgtEl>
                                          <p:spTgt spid="410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Patron Analysis</a:t>
            </a:r>
            <a:endParaRPr lang="en-US" dirty="0"/>
          </a:p>
        </p:txBody>
      </p:sp>
      <p:pic>
        <p:nvPicPr>
          <p:cNvPr id="5122" name="Picture 2"/>
          <p:cNvPicPr>
            <a:picLocks noChangeAspect="1" noChangeArrowheads="1"/>
          </p:cNvPicPr>
          <p:nvPr/>
        </p:nvPicPr>
        <p:blipFill>
          <a:blip r:embed="rId3" cstate="print"/>
          <a:srcRect r="29444" b="17685"/>
          <a:stretch>
            <a:fillRect/>
          </a:stretch>
        </p:blipFill>
        <p:spPr bwMode="auto">
          <a:xfrm>
            <a:off x="914400" y="1371600"/>
            <a:ext cx="7315200" cy="5334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T-Stats Patron Analysis</a:t>
            </a:r>
            <a:endParaRPr lang="en-US" dirty="0"/>
          </a:p>
        </p:txBody>
      </p:sp>
      <p:pic>
        <p:nvPicPr>
          <p:cNvPr id="1026" name="Picture 2"/>
          <p:cNvPicPr>
            <a:picLocks noGrp="1" noChangeAspect="1" noChangeArrowheads="1"/>
          </p:cNvPicPr>
          <p:nvPr>
            <p:ph idx="1"/>
          </p:nvPr>
        </p:nvPicPr>
        <p:blipFill>
          <a:blip r:embed="rId3" cstate="print"/>
          <a:srcRect b="3828"/>
          <a:stretch>
            <a:fillRect/>
          </a:stretch>
        </p:blipFill>
        <p:spPr bwMode="auto">
          <a:xfrm>
            <a:off x="274638" y="1391741"/>
            <a:ext cx="8713787" cy="5237659"/>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Filter: By List</a:t>
            </a:r>
            <a:endParaRPr lang="en-US" dirty="0"/>
          </a:p>
        </p:txBody>
      </p:sp>
      <p:pic>
        <p:nvPicPr>
          <p:cNvPr id="2050" name="Picture 2"/>
          <p:cNvPicPr>
            <a:picLocks noGrp="1" noChangeAspect="1" noChangeArrowheads="1"/>
          </p:cNvPicPr>
          <p:nvPr>
            <p:ph idx="1"/>
          </p:nvPr>
        </p:nvPicPr>
        <p:blipFill>
          <a:blip r:embed="rId3" cstate="print"/>
          <a:srcRect l="13463" t="13622" r="18328" b="16420"/>
          <a:stretch>
            <a:fillRect/>
          </a:stretch>
        </p:blipFill>
        <p:spPr bwMode="auto">
          <a:xfrm>
            <a:off x="381000" y="1447800"/>
            <a:ext cx="5943600" cy="3810000"/>
          </a:xfrm>
          <a:prstGeom prst="rect">
            <a:avLst/>
          </a:prstGeom>
          <a:noFill/>
          <a:ln w="9525">
            <a:noFill/>
            <a:miter lim="800000"/>
            <a:headEnd/>
            <a:tailEnd/>
          </a:ln>
        </p:spPr>
      </p:pic>
      <p:pic>
        <p:nvPicPr>
          <p:cNvPr id="2051" name="Picture 3"/>
          <p:cNvPicPr>
            <a:picLocks noChangeAspect="1" noChangeArrowheads="1"/>
          </p:cNvPicPr>
          <p:nvPr/>
        </p:nvPicPr>
        <p:blipFill>
          <a:blip r:embed="rId4" cstate="print"/>
          <a:srcRect l="18333" t="14444" r="18333" b="17111"/>
          <a:stretch>
            <a:fillRect/>
          </a:stretch>
        </p:blipFill>
        <p:spPr bwMode="auto">
          <a:xfrm>
            <a:off x="2667000" y="1524000"/>
            <a:ext cx="5791200" cy="3911600"/>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051"/>
                                        </p:tgtEl>
                                        <p:attrNameLst>
                                          <p:attrName>style.visibility</p:attrName>
                                        </p:attrNameLst>
                                      </p:cBhvr>
                                      <p:to>
                                        <p:strVal val="visible"/>
                                      </p:to>
                                    </p:set>
                                    <p:anim calcmode="lin" valueType="num">
                                      <p:cBhvr additive="base">
                                        <p:cTn id="7" dur="500" fill="hold"/>
                                        <p:tgtEl>
                                          <p:spTgt spid="2051"/>
                                        </p:tgtEl>
                                        <p:attrNameLst>
                                          <p:attrName>ppt_x</p:attrName>
                                        </p:attrNameLst>
                                      </p:cBhvr>
                                      <p:tavLst>
                                        <p:tav tm="0">
                                          <p:val>
                                            <p:strVal val="#ppt_x"/>
                                          </p:val>
                                        </p:tav>
                                        <p:tav tm="100000">
                                          <p:val>
                                            <p:strVal val="#ppt_x"/>
                                          </p:val>
                                        </p:tav>
                                      </p:tavLst>
                                    </p:anim>
                                    <p:anim calcmode="lin" valueType="num">
                                      <p:cBhvr additive="base">
                                        <p:cTn id="8" dur="500" fill="hold"/>
                                        <p:tgtEl>
                                          <p:spTgt spid="205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Filter: By List</a:t>
            </a:r>
            <a:endParaRPr lang="en-US" dirty="0"/>
          </a:p>
        </p:txBody>
      </p:sp>
      <p:pic>
        <p:nvPicPr>
          <p:cNvPr id="3075" name="Picture 3"/>
          <p:cNvPicPr>
            <a:picLocks noGrp="1" noChangeAspect="1" noChangeArrowheads="1"/>
          </p:cNvPicPr>
          <p:nvPr>
            <p:ph idx="1"/>
          </p:nvPr>
        </p:nvPicPr>
        <p:blipFill>
          <a:blip r:embed="rId3" cstate="print"/>
          <a:srcRect b="3828"/>
          <a:stretch>
            <a:fillRect/>
          </a:stretch>
        </p:blipFill>
        <p:spPr bwMode="auto">
          <a:xfrm>
            <a:off x="274638" y="1391741"/>
            <a:ext cx="8713787" cy="5237659"/>
          </a:xfrm>
          <a:prstGeom prst="rect">
            <a:avLst/>
          </a:prstGeom>
          <a:noFill/>
          <a:ln w="9525">
            <a:noFill/>
            <a:miter lim="800000"/>
            <a:headEnd/>
            <a:tailEnd/>
          </a:ln>
        </p:spPr>
      </p:pic>
      <p:pic>
        <p:nvPicPr>
          <p:cNvPr id="3076" name="Picture 4"/>
          <p:cNvPicPr>
            <a:picLocks noChangeAspect="1" noChangeArrowheads="1"/>
          </p:cNvPicPr>
          <p:nvPr/>
        </p:nvPicPr>
        <p:blipFill>
          <a:blip r:embed="rId4" cstate="print"/>
          <a:srcRect b="4000"/>
          <a:stretch>
            <a:fillRect/>
          </a:stretch>
        </p:blipFill>
        <p:spPr bwMode="auto">
          <a:xfrm>
            <a:off x="304800" y="1371600"/>
            <a:ext cx="8686800" cy="5303520"/>
          </a:xfrm>
          <a:prstGeom prst="rect">
            <a:avLst/>
          </a:prstGeom>
          <a:noFill/>
          <a:ln w="9525">
            <a:noFill/>
            <a:miter lim="800000"/>
            <a:headEnd/>
            <a:tailEnd/>
          </a:ln>
        </p:spPr>
      </p:pic>
      <p:pic>
        <p:nvPicPr>
          <p:cNvPr id="3077" name="Picture 5"/>
          <p:cNvPicPr>
            <a:picLocks noChangeAspect="1" noChangeArrowheads="1"/>
          </p:cNvPicPr>
          <p:nvPr/>
        </p:nvPicPr>
        <p:blipFill>
          <a:blip r:embed="rId5" cstate="print"/>
          <a:srcRect b="4667"/>
          <a:stretch>
            <a:fillRect/>
          </a:stretch>
        </p:blipFill>
        <p:spPr bwMode="auto">
          <a:xfrm>
            <a:off x="228600" y="1439546"/>
            <a:ext cx="8763000" cy="5221288"/>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076"/>
                                        </p:tgtEl>
                                        <p:attrNameLst>
                                          <p:attrName>style.visibility</p:attrName>
                                        </p:attrNameLst>
                                      </p:cBhvr>
                                      <p:to>
                                        <p:strVal val="visible"/>
                                      </p:to>
                                    </p:set>
                                    <p:anim calcmode="lin" valueType="num">
                                      <p:cBhvr additive="base">
                                        <p:cTn id="7" dur="500" fill="hold"/>
                                        <p:tgtEl>
                                          <p:spTgt spid="3076"/>
                                        </p:tgtEl>
                                        <p:attrNameLst>
                                          <p:attrName>ppt_x</p:attrName>
                                        </p:attrNameLst>
                                      </p:cBhvr>
                                      <p:tavLst>
                                        <p:tav tm="0">
                                          <p:val>
                                            <p:strVal val="#ppt_x"/>
                                          </p:val>
                                        </p:tav>
                                        <p:tav tm="100000">
                                          <p:val>
                                            <p:strVal val="#ppt_x"/>
                                          </p:val>
                                        </p:tav>
                                      </p:tavLst>
                                    </p:anim>
                                    <p:anim calcmode="lin" valueType="num">
                                      <p:cBhvr additive="base">
                                        <p:cTn id="8" dur="500" fill="hold"/>
                                        <p:tgtEl>
                                          <p:spTgt spid="307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9" presetClass="entr" presetSubtype="0" fill="hold" nodeType="clickEffect">
                                  <p:stCondLst>
                                    <p:cond delay="0"/>
                                  </p:stCondLst>
                                  <p:childTnLst>
                                    <p:set>
                                      <p:cBhvr>
                                        <p:cTn id="12" dur="1" fill="hold">
                                          <p:stCondLst>
                                            <p:cond delay="0"/>
                                          </p:stCondLst>
                                        </p:cTn>
                                        <p:tgtEl>
                                          <p:spTgt spid="3077"/>
                                        </p:tgtEl>
                                        <p:attrNameLst>
                                          <p:attrName>style.visibility</p:attrName>
                                        </p:attrNameLst>
                                      </p:cBhvr>
                                      <p:to>
                                        <p:strVal val="visible"/>
                                      </p:to>
                                    </p:set>
                                    <p:animEffect transition="in" filter="dissolve">
                                      <p:cBhvr>
                                        <p:cTn id="13" dur="500"/>
                                        <p:tgtEl>
                                          <p:spTgt spid="30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Cooking with T-Stats</a:t>
            </a:r>
            <a:endParaRPr lang="en-US" dirty="0"/>
          </a:p>
        </p:txBody>
      </p:sp>
      <p:pic>
        <p:nvPicPr>
          <p:cNvPr id="4098" name="Picture 2"/>
          <p:cNvPicPr>
            <a:picLocks noGrp="1" noChangeAspect="1" noChangeArrowheads="1"/>
          </p:cNvPicPr>
          <p:nvPr>
            <p:ph idx="1"/>
          </p:nvPr>
        </p:nvPicPr>
        <p:blipFill>
          <a:blip r:embed="rId3" cstate="print"/>
          <a:srcRect l="30816" t="12113" r="29696" b="11263"/>
          <a:stretch>
            <a:fillRect/>
          </a:stretch>
        </p:blipFill>
        <p:spPr bwMode="auto">
          <a:xfrm>
            <a:off x="533400" y="1447800"/>
            <a:ext cx="3581400" cy="4343400"/>
          </a:xfrm>
          <a:prstGeom prst="rect">
            <a:avLst/>
          </a:prstGeom>
          <a:noFill/>
          <a:ln w="9525">
            <a:noFill/>
            <a:miter lim="800000"/>
            <a:headEnd/>
            <a:tailEnd/>
          </a:ln>
        </p:spPr>
      </p:pic>
      <p:pic>
        <p:nvPicPr>
          <p:cNvPr id="4099" name="Picture 3"/>
          <p:cNvPicPr>
            <a:picLocks noChangeAspect="1" noChangeArrowheads="1"/>
          </p:cNvPicPr>
          <p:nvPr/>
        </p:nvPicPr>
        <p:blipFill>
          <a:blip r:embed="rId4" cstate="print"/>
          <a:srcRect l="31405" t="16434" r="29444" b="6352"/>
          <a:stretch>
            <a:fillRect/>
          </a:stretch>
        </p:blipFill>
        <p:spPr bwMode="auto">
          <a:xfrm>
            <a:off x="4648200" y="1295400"/>
            <a:ext cx="4114801" cy="4953000"/>
          </a:xfrm>
          <a:prstGeom prst="rect">
            <a:avLst/>
          </a:prstGeom>
          <a:noFill/>
          <a:ln w="9525">
            <a:noFill/>
            <a:miter lim="800000"/>
            <a:headEnd/>
            <a:tailEnd/>
          </a:ln>
        </p:spPr>
      </p:pic>
      <p:sp>
        <p:nvSpPr>
          <p:cNvPr id="6" name="TextBox 5"/>
          <p:cNvSpPr txBox="1"/>
          <p:nvPr/>
        </p:nvSpPr>
        <p:spPr>
          <a:xfrm>
            <a:off x="609600" y="6019800"/>
            <a:ext cx="8001000" cy="381000"/>
          </a:xfrm>
          <a:prstGeom prst="rect">
            <a:avLst/>
          </a:prstGeom>
          <a:noFill/>
        </p:spPr>
        <p:txBody>
          <a:bodyPr wrap="square" rtlCol="0">
            <a:spAutoFit/>
          </a:bodyPr>
          <a:lstStyle/>
          <a:p>
            <a:pPr algn="ctr"/>
            <a:r>
              <a:rPr lang="en-US" dirty="0" smtClean="0"/>
              <a:t>www.tessituranetwork.com/network/Learning/Documentation</a:t>
            </a:r>
            <a:endParaRPr lang="en-US" dirty="0"/>
          </a:p>
        </p:txBody>
      </p:sp>
      <p:pic>
        <p:nvPicPr>
          <p:cNvPr id="4101" name="Picture 5"/>
          <p:cNvPicPr>
            <a:picLocks noChangeAspect="1" noChangeArrowheads="1"/>
          </p:cNvPicPr>
          <p:nvPr/>
        </p:nvPicPr>
        <p:blipFill>
          <a:blip r:embed="rId5" cstate="print"/>
          <a:srcRect l="24444" t="10000" r="25000" b="4667"/>
          <a:stretch>
            <a:fillRect/>
          </a:stretch>
        </p:blipFill>
        <p:spPr bwMode="auto">
          <a:xfrm>
            <a:off x="2438400" y="1219200"/>
            <a:ext cx="4622800" cy="4876800"/>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101"/>
                                        </p:tgtEl>
                                        <p:attrNameLst>
                                          <p:attrName>style.visibility</p:attrName>
                                        </p:attrNameLst>
                                      </p:cBhvr>
                                      <p:to>
                                        <p:strVal val="visible"/>
                                      </p:to>
                                    </p:set>
                                    <p:animEffect transition="in" filter="fade">
                                      <p:cBhvr>
                                        <p:cTn id="7" dur="2000"/>
                                        <p:tgtEl>
                                          <p:spTgt spid="410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Recipe Book - Contributions</a:t>
            </a:r>
            <a:endParaRPr lang="en-US" dirty="0"/>
          </a:p>
        </p:txBody>
      </p:sp>
      <p:pic>
        <p:nvPicPr>
          <p:cNvPr id="1026" name="Picture 2"/>
          <p:cNvPicPr>
            <a:picLocks noGrp="1" noChangeAspect="1" noChangeArrowheads="1"/>
          </p:cNvPicPr>
          <p:nvPr>
            <p:ph idx="1"/>
          </p:nvPr>
        </p:nvPicPr>
        <p:blipFill>
          <a:blip r:embed="rId3" cstate="print"/>
          <a:srcRect l="11714" t="12689" r="23574" b="32899"/>
          <a:stretch>
            <a:fillRect/>
          </a:stretch>
        </p:blipFill>
        <p:spPr bwMode="auto">
          <a:xfrm>
            <a:off x="762000" y="1676400"/>
            <a:ext cx="7894320" cy="3733800"/>
          </a:xfrm>
          <a:prstGeom prst="rect">
            <a:avLst/>
          </a:prstGeom>
          <a:noFill/>
          <a:ln w="9525">
            <a:noFill/>
            <a:miter lim="800000"/>
            <a:headEnd/>
            <a:tailEnd/>
          </a:ln>
        </p:spPr>
      </p:pic>
      <p:cxnSp>
        <p:nvCxnSpPr>
          <p:cNvPr id="4" name="Straight Arrow Connector 3"/>
          <p:cNvCxnSpPr/>
          <p:nvPr/>
        </p:nvCxnSpPr>
        <p:spPr>
          <a:xfrm>
            <a:off x="381000" y="4114800"/>
            <a:ext cx="762000" cy="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5" name="Straight Arrow Connector 4"/>
          <p:cNvCxnSpPr/>
          <p:nvPr/>
        </p:nvCxnSpPr>
        <p:spPr>
          <a:xfrm>
            <a:off x="381000" y="3505200"/>
            <a:ext cx="762000" cy="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Year Over Year by Month</a:t>
            </a:r>
            <a:endParaRPr lang="en-US" dirty="0"/>
          </a:p>
        </p:txBody>
      </p:sp>
      <p:pic>
        <p:nvPicPr>
          <p:cNvPr id="5123" name="Picture 3"/>
          <p:cNvPicPr>
            <a:picLocks noGrp="1" noChangeAspect="1" noChangeArrowheads="1"/>
          </p:cNvPicPr>
          <p:nvPr>
            <p:ph idx="1"/>
          </p:nvPr>
        </p:nvPicPr>
        <p:blipFill>
          <a:blip r:embed="rId3" cstate="print"/>
          <a:srcRect l="794" t="8333" r="334" b="5556"/>
          <a:stretch>
            <a:fillRect/>
          </a:stretch>
        </p:blipFill>
        <p:spPr bwMode="auto">
          <a:xfrm>
            <a:off x="457200" y="1371600"/>
            <a:ext cx="7855974" cy="5181600"/>
          </a:xfrm>
          <a:prstGeom prst="rect">
            <a:avLst/>
          </a:prstGeom>
          <a:noFill/>
          <a:ln w="9525">
            <a:noFill/>
            <a:miter lim="800000"/>
            <a:headEnd/>
            <a:tailEnd/>
          </a:ln>
        </p:spPr>
      </p:pic>
      <p:cxnSp>
        <p:nvCxnSpPr>
          <p:cNvPr id="5" name="Straight Arrow Connector 4"/>
          <p:cNvCxnSpPr/>
          <p:nvPr/>
        </p:nvCxnSpPr>
        <p:spPr>
          <a:xfrm>
            <a:off x="152400" y="2057400"/>
            <a:ext cx="457200" cy="30480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6" name="Straight Arrow Connector 5"/>
          <p:cNvCxnSpPr/>
          <p:nvPr/>
        </p:nvCxnSpPr>
        <p:spPr>
          <a:xfrm>
            <a:off x="152400" y="3200400"/>
            <a:ext cx="457200" cy="38100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9" name="Straight Arrow Connector 8"/>
          <p:cNvCxnSpPr/>
          <p:nvPr/>
        </p:nvCxnSpPr>
        <p:spPr>
          <a:xfrm flipV="1">
            <a:off x="1524000" y="2895600"/>
            <a:ext cx="4800600" cy="152400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2" name="Oval 11"/>
          <p:cNvSpPr/>
          <p:nvPr/>
        </p:nvSpPr>
        <p:spPr>
          <a:xfrm>
            <a:off x="4724400" y="2133600"/>
            <a:ext cx="1524000" cy="5334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p:cNvSpPr/>
          <p:nvPr/>
        </p:nvSpPr>
        <p:spPr>
          <a:xfrm>
            <a:off x="6248400" y="2514600"/>
            <a:ext cx="1524000" cy="5334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Oval 14"/>
          <p:cNvSpPr/>
          <p:nvPr/>
        </p:nvSpPr>
        <p:spPr>
          <a:xfrm>
            <a:off x="4648200" y="6019800"/>
            <a:ext cx="1676400" cy="6096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Year Over Year by Month</a:t>
            </a:r>
            <a:endParaRPr lang="en-US" dirty="0"/>
          </a:p>
        </p:txBody>
      </p:sp>
      <p:pic>
        <p:nvPicPr>
          <p:cNvPr id="2050" name="Picture 2"/>
          <p:cNvPicPr>
            <a:picLocks noGrp="1" noChangeAspect="1" noChangeArrowheads="1"/>
          </p:cNvPicPr>
          <p:nvPr>
            <p:ph idx="1"/>
          </p:nvPr>
        </p:nvPicPr>
        <p:blipFill>
          <a:blip r:embed="rId3" cstate="print"/>
          <a:srcRect l="39698" t="29790" r="48934" b="50000"/>
          <a:stretch>
            <a:fillRect/>
          </a:stretch>
        </p:blipFill>
        <p:spPr bwMode="auto">
          <a:xfrm>
            <a:off x="2590800" y="1981200"/>
            <a:ext cx="3581400" cy="3581400"/>
          </a:xfrm>
          <a:prstGeom prst="rect">
            <a:avLst/>
          </a:prstGeom>
          <a:noFill/>
          <a:ln w="9525">
            <a:noFill/>
            <a:miter lim="800000"/>
            <a:headEnd/>
            <a:tailEnd/>
          </a:ln>
        </p:spPr>
      </p:pic>
      <p:cxnSp>
        <p:nvCxnSpPr>
          <p:cNvPr id="6" name="Straight Arrow Connector 5"/>
          <p:cNvCxnSpPr/>
          <p:nvPr/>
        </p:nvCxnSpPr>
        <p:spPr>
          <a:xfrm>
            <a:off x="1905000" y="1752600"/>
            <a:ext cx="914400" cy="68580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7" name="Straight Arrow Connector 6"/>
          <p:cNvCxnSpPr/>
          <p:nvPr/>
        </p:nvCxnSpPr>
        <p:spPr>
          <a:xfrm>
            <a:off x="1905000" y="4343400"/>
            <a:ext cx="914400" cy="68580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Year Over Year by Month</a:t>
            </a:r>
            <a:endParaRPr lang="en-US" dirty="0"/>
          </a:p>
        </p:txBody>
      </p:sp>
      <p:pic>
        <p:nvPicPr>
          <p:cNvPr id="3074" name="Picture 2"/>
          <p:cNvPicPr>
            <a:picLocks noGrp="1" noChangeAspect="1" noChangeArrowheads="1"/>
          </p:cNvPicPr>
          <p:nvPr>
            <p:ph idx="1"/>
          </p:nvPr>
        </p:nvPicPr>
        <p:blipFill>
          <a:blip r:embed="rId3" cstate="print"/>
          <a:srcRect t="44444" r="79705" b="5556"/>
          <a:stretch>
            <a:fillRect/>
          </a:stretch>
        </p:blipFill>
        <p:spPr bwMode="auto">
          <a:xfrm>
            <a:off x="609600" y="1447800"/>
            <a:ext cx="2743200" cy="4547980"/>
          </a:xfrm>
          <a:prstGeom prst="rect">
            <a:avLst/>
          </a:prstGeom>
          <a:noFill/>
          <a:ln w="9525">
            <a:noFill/>
            <a:miter lim="800000"/>
            <a:headEnd/>
            <a:tailEnd/>
          </a:ln>
        </p:spPr>
      </p:pic>
      <p:pic>
        <p:nvPicPr>
          <p:cNvPr id="3075" name="Picture 3"/>
          <p:cNvPicPr>
            <a:picLocks noChangeAspect="1" noChangeArrowheads="1"/>
          </p:cNvPicPr>
          <p:nvPr/>
        </p:nvPicPr>
        <p:blipFill>
          <a:blip r:embed="rId4" cstate="print"/>
          <a:srcRect t="45928" r="79874" b="4940"/>
          <a:stretch>
            <a:fillRect/>
          </a:stretch>
        </p:blipFill>
        <p:spPr bwMode="auto">
          <a:xfrm>
            <a:off x="3657600" y="1524000"/>
            <a:ext cx="2690191" cy="4419600"/>
          </a:xfrm>
          <a:prstGeom prst="rect">
            <a:avLst/>
          </a:prstGeom>
          <a:noFill/>
          <a:ln w="9525">
            <a:noFill/>
            <a:miter lim="800000"/>
            <a:headEnd/>
            <a:tailEnd/>
          </a:ln>
        </p:spPr>
      </p:pic>
      <p:cxnSp>
        <p:nvCxnSpPr>
          <p:cNvPr id="6" name="Straight Arrow Connector 5"/>
          <p:cNvCxnSpPr/>
          <p:nvPr/>
        </p:nvCxnSpPr>
        <p:spPr>
          <a:xfrm>
            <a:off x="609600" y="1676400"/>
            <a:ext cx="1066800" cy="53340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7" name="Straight Arrow Connector 6"/>
          <p:cNvCxnSpPr/>
          <p:nvPr/>
        </p:nvCxnSpPr>
        <p:spPr>
          <a:xfrm>
            <a:off x="3962400" y="4495800"/>
            <a:ext cx="1066800" cy="53340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Year Over Year by Month</a:t>
            </a:r>
            <a:endParaRPr lang="en-US" dirty="0"/>
          </a:p>
        </p:txBody>
      </p:sp>
      <p:pic>
        <p:nvPicPr>
          <p:cNvPr id="4100" name="Picture 4"/>
          <p:cNvPicPr>
            <a:picLocks noGrp="1" noChangeAspect="1" noChangeArrowheads="1"/>
          </p:cNvPicPr>
          <p:nvPr>
            <p:ph idx="1"/>
          </p:nvPr>
        </p:nvPicPr>
        <p:blipFill>
          <a:blip r:embed="rId3" cstate="print"/>
          <a:srcRect l="85171" t="32899" r="3461" b="31344"/>
          <a:stretch>
            <a:fillRect/>
          </a:stretch>
        </p:blipFill>
        <p:spPr bwMode="auto">
          <a:xfrm>
            <a:off x="609600" y="1447800"/>
            <a:ext cx="2286000" cy="4044462"/>
          </a:xfrm>
          <a:prstGeom prst="rect">
            <a:avLst/>
          </a:prstGeom>
          <a:noFill/>
          <a:ln w="9525">
            <a:noFill/>
            <a:miter lim="800000"/>
            <a:headEnd/>
            <a:tailEnd/>
          </a:ln>
        </p:spPr>
      </p:pic>
      <p:pic>
        <p:nvPicPr>
          <p:cNvPr id="4101" name="Picture 5"/>
          <p:cNvPicPr>
            <a:picLocks noChangeAspect="1" noChangeArrowheads="1"/>
          </p:cNvPicPr>
          <p:nvPr/>
        </p:nvPicPr>
        <p:blipFill>
          <a:blip r:embed="rId4" cstate="print"/>
          <a:srcRect l="85001" t="34815" r="4166" b="34815"/>
          <a:stretch>
            <a:fillRect/>
          </a:stretch>
        </p:blipFill>
        <p:spPr bwMode="auto">
          <a:xfrm>
            <a:off x="4419600" y="1447800"/>
            <a:ext cx="2367776" cy="3733800"/>
          </a:xfrm>
          <a:prstGeom prst="rect">
            <a:avLst/>
          </a:prstGeom>
          <a:noFill/>
          <a:ln w="9525">
            <a:noFill/>
            <a:miter lim="800000"/>
            <a:headEnd/>
            <a:tailEnd/>
          </a:ln>
        </p:spPr>
      </p:pic>
      <p:cxnSp>
        <p:nvCxnSpPr>
          <p:cNvPr id="10" name="Straight Arrow Connector 9"/>
          <p:cNvCxnSpPr/>
          <p:nvPr/>
        </p:nvCxnSpPr>
        <p:spPr>
          <a:xfrm>
            <a:off x="3962400" y="1752600"/>
            <a:ext cx="914400" cy="68580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p:nvPr/>
        </p:nvCxnSpPr>
        <p:spPr>
          <a:xfrm>
            <a:off x="1752600" y="1524000"/>
            <a:ext cx="914400" cy="68580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Year Over Year by Month</a:t>
            </a:r>
            <a:endParaRPr lang="en-US" dirty="0"/>
          </a:p>
        </p:txBody>
      </p:sp>
      <p:sp>
        <p:nvSpPr>
          <p:cNvPr id="3" name="Content Placeholder 2"/>
          <p:cNvSpPr>
            <a:spLocks noGrp="1"/>
          </p:cNvSpPr>
          <p:nvPr>
            <p:ph idx="1"/>
          </p:nvPr>
        </p:nvSpPr>
        <p:spPr/>
        <p:txBody>
          <a:bodyPr/>
          <a:lstStyle/>
          <a:p>
            <a:pPr>
              <a:buNone/>
            </a:pPr>
            <a:r>
              <a:rPr lang="en-US" dirty="0" smtClean="0"/>
              <a:t> </a:t>
            </a:r>
            <a:endParaRPr lang="en-US" dirty="0"/>
          </a:p>
        </p:txBody>
      </p:sp>
      <p:pic>
        <p:nvPicPr>
          <p:cNvPr id="6146" name="Picture 2"/>
          <p:cNvPicPr>
            <a:picLocks noChangeAspect="1" noChangeArrowheads="1"/>
          </p:cNvPicPr>
          <p:nvPr/>
        </p:nvPicPr>
        <p:blipFill>
          <a:blip r:embed="rId3" cstate="print"/>
          <a:srcRect t="45777" r="71117" b="7357"/>
          <a:stretch>
            <a:fillRect/>
          </a:stretch>
        </p:blipFill>
        <p:spPr bwMode="auto">
          <a:xfrm>
            <a:off x="1219200" y="1524000"/>
            <a:ext cx="4876800" cy="4876800"/>
          </a:xfrm>
          <a:prstGeom prst="rect">
            <a:avLst/>
          </a:prstGeom>
          <a:noFill/>
          <a:ln w="9525">
            <a:noFill/>
            <a:miter lim="800000"/>
            <a:headEnd/>
            <a:tailEnd/>
          </a:ln>
        </p:spPr>
      </p:pic>
      <p:cxnSp>
        <p:nvCxnSpPr>
          <p:cNvPr id="5" name="Straight Arrow Connector 4"/>
          <p:cNvCxnSpPr/>
          <p:nvPr/>
        </p:nvCxnSpPr>
        <p:spPr>
          <a:xfrm>
            <a:off x="1752600" y="2819400"/>
            <a:ext cx="914400" cy="68580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Year Over Year by Month</a:t>
            </a:r>
            <a:endParaRPr lang="en-US" dirty="0"/>
          </a:p>
        </p:txBody>
      </p:sp>
      <p:pic>
        <p:nvPicPr>
          <p:cNvPr id="7171" name="Picture 3"/>
          <p:cNvPicPr>
            <a:picLocks noChangeAspect="1" noChangeArrowheads="1"/>
          </p:cNvPicPr>
          <p:nvPr/>
        </p:nvPicPr>
        <p:blipFill>
          <a:blip r:embed="rId3" cstate="print"/>
          <a:srcRect l="966" t="46730" r="76868" b="19482"/>
          <a:stretch>
            <a:fillRect/>
          </a:stretch>
        </p:blipFill>
        <p:spPr bwMode="auto">
          <a:xfrm>
            <a:off x="1981200" y="1752600"/>
            <a:ext cx="3731342" cy="3505200"/>
          </a:xfrm>
          <a:prstGeom prst="rect">
            <a:avLst/>
          </a:prstGeom>
          <a:noFill/>
          <a:ln w="9525">
            <a:noFill/>
            <a:miter lim="800000"/>
            <a:headEnd/>
            <a:tailEnd/>
          </a:ln>
        </p:spPr>
      </p:pic>
      <p:cxnSp>
        <p:nvCxnSpPr>
          <p:cNvPr id="6" name="Straight Arrow Connector 5"/>
          <p:cNvCxnSpPr/>
          <p:nvPr/>
        </p:nvCxnSpPr>
        <p:spPr>
          <a:xfrm>
            <a:off x="2057400" y="3657600"/>
            <a:ext cx="914400" cy="68580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8" name="Content Placeholder 7"/>
          <p:cNvSpPr>
            <a:spLocks noGrp="1"/>
          </p:cNvSpPr>
          <p:nvPr>
            <p:ph idx="1"/>
          </p:nvPr>
        </p:nvSpPr>
        <p:spPr/>
        <p:txBody>
          <a:bodyPr/>
          <a:lstStyle/>
          <a:p>
            <a:pPr>
              <a:buNone/>
            </a:pPr>
            <a:r>
              <a:rPr lang="en-US" dirty="0" smtClean="0"/>
              <a:t> </a:t>
            </a:r>
            <a:endParaRPr lang="en-US"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Year Over Year by Month</a:t>
            </a:r>
            <a:endParaRPr lang="en-US" dirty="0"/>
          </a:p>
        </p:txBody>
      </p:sp>
      <p:pic>
        <p:nvPicPr>
          <p:cNvPr id="8194" name="Picture 2"/>
          <p:cNvPicPr>
            <a:picLocks noGrp="1" noChangeAspect="1" noChangeArrowheads="1"/>
          </p:cNvPicPr>
          <p:nvPr>
            <p:ph idx="1"/>
          </p:nvPr>
        </p:nvPicPr>
        <p:blipFill>
          <a:blip r:embed="rId3" cstate="print"/>
          <a:srcRect l="26672" t="19900" r="1076" b="5556"/>
          <a:stretch>
            <a:fillRect/>
          </a:stretch>
        </p:blipFill>
        <p:spPr bwMode="auto">
          <a:xfrm>
            <a:off x="990599" y="1447800"/>
            <a:ext cx="7054707" cy="5105400"/>
          </a:xfrm>
          <a:prstGeom prst="rect">
            <a:avLst/>
          </a:prstGeom>
          <a:noFill/>
          <a:ln w="9525">
            <a:noFill/>
            <a:miter lim="800000"/>
            <a:headEnd/>
            <a:tailEnd/>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Year Over Year by Month</a:t>
            </a:r>
            <a:endParaRPr lang="en-US" dirty="0"/>
          </a:p>
        </p:txBody>
      </p:sp>
      <p:pic>
        <p:nvPicPr>
          <p:cNvPr id="1026" name="Picture 2"/>
          <p:cNvPicPr>
            <a:picLocks noGrp="1" noChangeAspect="1" noChangeArrowheads="1"/>
          </p:cNvPicPr>
          <p:nvPr>
            <p:ph idx="1"/>
          </p:nvPr>
        </p:nvPicPr>
        <p:blipFill>
          <a:blip r:embed="rId3" cstate="print"/>
          <a:srcRect l="931" r="63494" b="70947"/>
          <a:stretch>
            <a:fillRect/>
          </a:stretch>
        </p:blipFill>
        <p:spPr bwMode="auto">
          <a:xfrm>
            <a:off x="609600" y="1295400"/>
            <a:ext cx="5823423" cy="3352800"/>
          </a:xfrm>
          <a:prstGeom prst="rect">
            <a:avLst/>
          </a:prstGeom>
          <a:noFill/>
          <a:ln w="9525">
            <a:noFill/>
            <a:miter lim="800000"/>
            <a:headEnd/>
            <a:tailEnd/>
          </a:ln>
        </p:spPr>
      </p:pic>
      <p:pic>
        <p:nvPicPr>
          <p:cNvPr id="1028" name="Picture 4"/>
          <p:cNvPicPr>
            <a:picLocks noChangeAspect="1" noChangeArrowheads="1"/>
          </p:cNvPicPr>
          <p:nvPr/>
        </p:nvPicPr>
        <p:blipFill>
          <a:blip r:embed="rId4" cstate="print"/>
          <a:srcRect/>
          <a:stretch>
            <a:fillRect/>
          </a:stretch>
        </p:blipFill>
        <p:spPr bwMode="auto">
          <a:xfrm>
            <a:off x="3581400" y="3048000"/>
            <a:ext cx="4953000" cy="3329670"/>
          </a:xfrm>
          <a:prstGeom prst="rect">
            <a:avLst/>
          </a:prstGeom>
          <a:noFill/>
          <a:ln w="9525">
            <a:noFill/>
            <a:miter lim="800000"/>
            <a:headEnd/>
            <a:tailEnd/>
          </a:ln>
        </p:spPr>
      </p:pic>
      <p:sp>
        <p:nvSpPr>
          <p:cNvPr id="12" name="Oval 11"/>
          <p:cNvSpPr/>
          <p:nvPr/>
        </p:nvSpPr>
        <p:spPr>
          <a:xfrm>
            <a:off x="990600" y="2895600"/>
            <a:ext cx="1066800" cy="9144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Unfulfilled Pledges</a:t>
            </a:r>
            <a:endParaRPr lang="en-US" dirty="0"/>
          </a:p>
        </p:txBody>
      </p:sp>
      <p:pic>
        <p:nvPicPr>
          <p:cNvPr id="9219" name="Picture 3"/>
          <p:cNvPicPr>
            <a:picLocks noGrp="1" noChangeAspect="1" noChangeArrowheads="1"/>
          </p:cNvPicPr>
          <p:nvPr>
            <p:ph idx="1"/>
          </p:nvPr>
        </p:nvPicPr>
        <p:blipFill>
          <a:blip r:embed="rId3" cstate="print"/>
          <a:srcRect l="19238" t="29538" r="44908" b="37815"/>
          <a:stretch>
            <a:fillRect/>
          </a:stretch>
        </p:blipFill>
        <p:spPr bwMode="auto">
          <a:xfrm>
            <a:off x="239485" y="1600200"/>
            <a:ext cx="8479971" cy="4343400"/>
          </a:xfrm>
          <a:prstGeom prst="rect">
            <a:avLst/>
          </a:prstGeom>
          <a:noFill/>
          <a:ln w="9525">
            <a:noFill/>
            <a:miter lim="800000"/>
            <a:headEnd/>
            <a:tailEnd/>
          </a:ln>
        </p:spPr>
      </p:pic>
      <p:cxnSp>
        <p:nvCxnSpPr>
          <p:cNvPr id="7" name="Straight Arrow Connector 6"/>
          <p:cNvCxnSpPr/>
          <p:nvPr/>
        </p:nvCxnSpPr>
        <p:spPr>
          <a:xfrm flipV="1">
            <a:off x="2057400" y="2133600"/>
            <a:ext cx="5486400" cy="266700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Unfulfilled Pledges</a:t>
            </a:r>
            <a:endParaRPr lang="en-US" dirty="0"/>
          </a:p>
        </p:txBody>
      </p:sp>
      <p:pic>
        <p:nvPicPr>
          <p:cNvPr id="10242" name="Picture 2"/>
          <p:cNvPicPr>
            <a:picLocks noGrp="1" noChangeAspect="1" noChangeArrowheads="1"/>
          </p:cNvPicPr>
          <p:nvPr>
            <p:ph idx="1"/>
          </p:nvPr>
        </p:nvPicPr>
        <p:blipFill>
          <a:blip r:embed="rId3" cstate="print"/>
          <a:srcRect l="19585" t="25126" r="45436" b="37563"/>
          <a:stretch>
            <a:fillRect/>
          </a:stretch>
        </p:blipFill>
        <p:spPr bwMode="auto">
          <a:xfrm>
            <a:off x="609600" y="1600200"/>
            <a:ext cx="6858000" cy="4114800"/>
          </a:xfrm>
          <a:prstGeom prst="rect">
            <a:avLst/>
          </a:prstGeom>
          <a:noFill/>
          <a:ln w="9525">
            <a:noFill/>
            <a:miter lim="800000"/>
            <a:headEnd/>
            <a:tailEnd/>
          </a:ln>
        </p:spPr>
      </p:pic>
      <p:cxnSp>
        <p:nvCxnSpPr>
          <p:cNvPr id="5" name="Straight Arrow Connector 4"/>
          <p:cNvCxnSpPr/>
          <p:nvPr/>
        </p:nvCxnSpPr>
        <p:spPr>
          <a:xfrm>
            <a:off x="2590800" y="4800600"/>
            <a:ext cx="457200" cy="60960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Unfulfilled Pledges</a:t>
            </a:r>
            <a:endParaRPr lang="en-US" dirty="0"/>
          </a:p>
        </p:txBody>
      </p:sp>
      <p:pic>
        <p:nvPicPr>
          <p:cNvPr id="11266" name="Picture 2"/>
          <p:cNvPicPr>
            <a:picLocks noGrp="1" noChangeAspect="1" noChangeArrowheads="1"/>
          </p:cNvPicPr>
          <p:nvPr>
            <p:ph idx="1"/>
          </p:nvPr>
        </p:nvPicPr>
        <p:blipFill>
          <a:blip r:embed="rId3" cstate="print"/>
          <a:srcRect l="19585" t="22017" r="39315" b="37563"/>
          <a:stretch>
            <a:fillRect/>
          </a:stretch>
        </p:blipFill>
        <p:spPr bwMode="auto">
          <a:xfrm>
            <a:off x="533400" y="1524000"/>
            <a:ext cx="7025054" cy="3886200"/>
          </a:xfrm>
          <a:prstGeom prst="rect">
            <a:avLst/>
          </a:prstGeom>
          <a:noFill/>
          <a:ln w="9525">
            <a:noFill/>
            <a:miter lim="800000"/>
            <a:headEnd/>
            <a:tailEnd/>
          </a:ln>
        </p:spPr>
      </p:pic>
      <p:cxnSp>
        <p:nvCxnSpPr>
          <p:cNvPr id="5" name="Straight Arrow Connector 4"/>
          <p:cNvCxnSpPr/>
          <p:nvPr/>
        </p:nvCxnSpPr>
        <p:spPr>
          <a:xfrm flipH="1">
            <a:off x="6324600" y="4572000"/>
            <a:ext cx="914400" cy="60960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Top 10 Zip codes by Constituent</a:t>
            </a:r>
            <a:endParaRPr lang="en-US" dirty="0"/>
          </a:p>
        </p:txBody>
      </p:sp>
      <p:pic>
        <p:nvPicPr>
          <p:cNvPr id="1026" name="Picture 2"/>
          <p:cNvPicPr>
            <a:picLocks noGrp="1" noChangeAspect="1" noChangeArrowheads="1"/>
          </p:cNvPicPr>
          <p:nvPr>
            <p:ph idx="1"/>
          </p:nvPr>
        </p:nvPicPr>
        <p:blipFill>
          <a:blip r:embed="rId3" cstate="print"/>
          <a:srcRect l="1844" t="20833" r="2463" b="5556"/>
          <a:stretch>
            <a:fillRect/>
          </a:stretch>
        </p:blipFill>
        <p:spPr bwMode="auto">
          <a:xfrm>
            <a:off x="533399" y="1371600"/>
            <a:ext cx="8005313" cy="4876800"/>
          </a:xfrm>
          <a:prstGeom prst="rect">
            <a:avLst/>
          </a:prstGeom>
          <a:noFill/>
          <a:ln w="9525">
            <a:noFill/>
            <a:miter lim="800000"/>
            <a:headEnd/>
            <a:tailEnd/>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Top 10 </a:t>
            </a:r>
            <a:r>
              <a:rPr lang="en-US" dirty="0" err="1" smtClean="0"/>
              <a:t>Zipcodes</a:t>
            </a:r>
            <a:r>
              <a:rPr lang="en-US" dirty="0" smtClean="0"/>
              <a:t> by Constituent</a:t>
            </a:r>
            <a:endParaRPr lang="en-US" dirty="0"/>
          </a:p>
        </p:txBody>
      </p:sp>
      <p:sp>
        <p:nvSpPr>
          <p:cNvPr id="3" name="Content Placeholder 2"/>
          <p:cNvSpPr>
            <a:spLocks noGrp="1"/>
          </p:cNvSpPr>
          <p:nvPr>
            <p:ph idx="1"/>
          </p:nvPr>
        </p:nvSpPr>
        <p:spPr>
          <a:xfrm>
            <a:off x="274320" y="1371600"/>
            <a:ext cx="3002280" cy="2057400"/>
          </a:xfrm>
        </p:spPr>
        <p:txBody>
          <a:bodyPr/>
          <a:lstStyle/>
          <a:p>
            <a:pPr>
              <a:buNone/>
            </a:pPr>
            <a:r>
              <a:rPr lang="en-US" dirty="0" smtClean="0"/>
              <a:t> </a:t>
            </a:r>
            <a:endParaRPr lang="en-US" dirty="0"/>
          </a:p>
        </p:txBody>
      </p:sp>
      <p:pic>
        <p:nvPicPr>
          <p:cNvPr id="2050" name="Picture 2"/>
          <p:cNvPicPr>
            <a:picLocks noChangeAspect="1" noChangeArrowheads="1"/>
          </p:cNvPicPr>
          <p:nvPr/>
        </p:nvPicPr>
        <p:blipFill>
          <a:blip r:embed="rId3" cstate="print"/>
          <a:srcRect l="27917" t="31852" r="33750" b="28889"/>
          <a:stretch>
            <a:fillRect/>
          </a:stretch>
        </p:blipFill>
        <p:spPr bwMode="auto">
          <a:xfrm>
            <a:off x="533400" y="1524000"/>
            <a:ext cx="8068574" cy="4648200"/>
          </a:xfrm>
          <a:prstGeom prst="rect">
            <a:avLst/>
          </a:prstGeom>
          <a:noFill/>
          <a:ln w="9525">
            <a:noFill/>
            <a:miter lim="800000"/>
            <a:headEnd/>
            <a:tailEnd/>
          </a:ln>
        </p:spPr>
      </p:pic>
      <p:cxnSp>
        <p:nvCxnSpPr>
          <p:cNvPr id="5" name="Straight Arrow Connector 4"/>
          <p:cNvCxnSpPr/>
          <p:nvPr/>
        </p:nvCxnSpPr>
        <p:spPr>
          <a:xfrm flipV="1">
            <a:off x="2667000" y="2514600"/>
            <a:ext cx="4800600" cy="220980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Top 10 </a:t>
            </a:r>
            <a:r>
              <a:rPr lang="en-US" dirty="0" err="1" smtClean="0"/>
              <a:t>Zipcodes</a:t>
            </a:r>
            <a:r>
              <a:rPr lang="en-US" dirty="0" smtClean="0"/>
              <a:t> by Constituent</a:t>
            </a:r>
            <a:endParaRPr lang="en-US" dirty="0"/>
          </a:p>
        </p:txBody>
      </p:sp>
      <p:sp>
        <p:nvSpPr>
          <p:cNvPr id="11" name="Content Placeholder 10"/>
          <p:cNvSpPr>
            <a:spLocks noGrp="1"/>
          </p:cNvSpPr>
          <p:nvPr>
            <p:ph idx="1"/>
          </p:nvPr>
        </p:nvSpPr>
        <p:spPr>
          <a:xfrm>
            <a:off x="274320" y="1371600"/>
            <a:ext cx="2926080" cy="1752600"/>
          </a:xfrm>
        </p:spPr>
        <p:txBody>
          <a:bodyPr/>
          <a:lstStyle/>
          <a:p>
            <a:pPr>
              <a:buNone/>
            </a:pPr>
            <a:r>
              <a:rPr lang="en-US" dirty="0" smtClean="0"/>
              <a:t> </a:t>
            </a:r>
            <a:endParaRPr lang="en-US" dirty="0"/>
          </a:p>
        </p:txBody>
      </p:sp>
      <p:pic>
        <p:nvPicPr>
          <p:cNvPr id="3076" name="Picture 4"/>
          <p:cNvPicPr>
            <a:picLocks noChangeAspect="1" noChangeArrowheads="1"/>
          </p:cNvPicPr>
          <p:nvPr/>
        </p:nvPicPr>
        <p:blipFill>
          <a:blip r:embed="rId3" cstate="print"/>
          <a:srcRect l="28718" t="20257" r="26667" b="28427"/>
          <a:stretch>
            <a:fillRect/>
          </a:stretch>
        </p:blipFill>
        <p:spPr bwMode="auto">
          <a:xfrm>
            <a:off x="762000" y="1371600"/>
            <a:ext cx="7559842" cy="4953000"/>
          </a:xfrm>
          <a:prstGeom prst="rect">
            <a:avLst/>
          </a:prstGeom>
          <a:noFill/>
          <a:ln w="9525">
            <a:noFill/>
            <a:miter lim="800000"/>
            <a:headEnd/>
            <a:tailEnd/>
          </a:ln>
        </p:spPr>
      </p:pic>
      <p:sp>
        <p:nvSpPr>
          <p:cNvPr id="14" name="Rectangle 13"/>
          <p:cNvSpPr/>
          <p:nvPr/>
        </p:nvSpPr>
        <p:spPr>
          <a:xfrm>
            <a:off x="7162800" y="1371600"/>
            <a:ext cx="1143000" cy="1143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p:cNvSpPr/>
          <p:nvPr/>
        </p:nvSpPr>
        <p:spPr>
          <a:xfrm>
            <a:off x="7162800" y="6019800"/>
            <a:ext cx="1143000" cy="3048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6" name="Straight Arrow Connector 15"/>
          <p:cNvCxnSpPr/>
          <p:nvPr/>
        </p:nvCxnSpPr>
        <p:spPr>
          <a:xfrm>
            <a:off x="1981200" y="5334000"/>
            <a:ext cx="838200" cy="76200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9" name="Straight Arrow Connector 18"/>
          <p:cNvCxnSpPr/>
          <p:nvPr/>
        </p:nvCxnSpPr>
        <p:spPr>
          <a:xfrm flipH="1" flipV="1">
            <a:off x="6629400" y="4495800"/>
            <a:ext cx="76200" cy="152400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Top 10 </a:t>
            </a:r>
            <a:r>
              <a:rPr lang="en-US" dirty="0" err="1" smtClean="0"/>
              <a:t>Zipcodes</a:t>
            </a:r>
            <a:r>
              <a:rPr lang="en-US" dirty="0" smtClean="0"/>
              <a:t> by Constituent</a:t>
            </a:r>
            <a:endParaRPr lang="en-US" dirty="0"/>
          </a:p>
        </p:txBody>
      </p:sp>
      <p:pic>
        <p:nvPicPr>
          <p:cNvPr id="4098" name="Picture 2"/>
          <p:cNvPicPr>
            <a:picLocks noGrp="1" noChangeAspect="1" noChangeArrowheads="1"/>
          </p:cNvPicPr>
          <p:nvPr>
            <p:ph idx="1"/>
          </p:nvPr>
        </p:nvPicPr>
        <p:blipFill>
          <a:blip r:embed="rId3" cstate="print"/>
          <a:srcRect l="744" t="20833" r="1363" b="6944"/>
          <a:stretch>
            <a:fillRect/>
          </a:stretch>
        </p:blipFill>
        <p:spPr bwMode="auto">
          <a:xfrm>
            <a:off x="381000" y="1371600"/>
            <a:ext cx="8216412" cy="4800600"/>
          </a:xfrm>
          <a:prstGeom prst="rect">
            <a:avLst/>
          </a:prstGeom>
          <a:noFill/>
          <a:ln w="9525">
            <a:noFill/>
            <a:miter lim="800000"/>
            <a:headEnd/>
            <a:tailEnd/>
          </a:ln>
        </p:spPr>
      </p:pic>
      <p:cxnSp>
        <p:nvCxnSpPr>
          <p:cNvPr id="5" name="Straight Arrow Connector 4"/>
          <p:cNvCxnSpPr/>
          <p:nvPr/>
        </p:nvCxnSpPr>
        <p:spPr>
          <a:xfrm flipV="1">
            <a:off x="1905000" y="1828800"/>
            <a:ext cx="1295400" cy="388620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Contact Us!</a:t>
            </a:r>
            <a:endParaRPr lang="en-US" dirty="0"/>
          </a:p>
        </p:txBody>
      </p:sp>
      <p:sp>
        <p:nvSpPr>
          <p:cNvPr id="3" name="Content Placeholder 2"/>
          <p:cNvSpPr>
            <a:spLocks noGrp="1"/>
          </p:cNvSpPr>
          <p:nvPr>
            <p:ph idx="1"/>
          </p:nvPr>
        </p:nvSpPr>
        <p:spPr/>
        <p:txBody>
          <a:bodyPr>
            <a:normAutofit lnSpcReduction="10000"/>
          </a:bodyPr>
          <a:lstStyle/>
          <a:p>
            <a:pPr algn="ctr">
              <a:buNone/>
            </a:pPr>
            <a:r>
              <a:rPr lang="en-US" sz="2800" dirty="0" smtClean="0"/>
              <a:t>Shana Orr</a:t>
            </a:r>
          </a:p>
          <a:p>
            <a:pPr algn="ctr">
              <a:buNone/>
            </a:pPr>
            <a:r>
              <a:rPr lang="en-US" sz="2800" dirty="0" smtClean="0"/>
              <a:t>Alliance Theater</a:t>
            </a:r>
          </a:p>
          <a:p>
            <a:pPr algn="ctr">
              <a:buNone/>
            </a:pPr>
            <a:r>
              <a:rPr lang="en-US" sz="2800" dirty="0" smtClean="0"/>
              <a:t>Ticketing &amp; Patron Services Manager</a:t>
            </a:r>
          </a:p>
          <a:p>
            <a:pPr algn="ctr">
              <a:buNone/>
            </a:pPr>
            <a:r>
              <a:rPr lang="en-US" sz="2800" dirty="0" smtClean="0"/>
              <a:t>404-733-4760</a:t>
            </a:r>
          </a:p>
          <a:p>
            <a:pPr algn="ctr">
              <a:buNone/>
            </a:pPr>
            <a:r>
              <a:rPr lang="en-US" sz="2800" dirty="0" smtClean="0"/>
              <a:t>shana.orr@woodruffcenter.org</a:t>
            </a:r>
          </a:p>
          <a:p>
            <a:pPr algn="ctr">
              <a:buNone/>
            </a:pPr>
            <a:endParaRPr lang="en-US" sz="2800" dirty="0" smtClean="0"/>
          </a:p>
          <a:p>
            <a:pPr algn="ctr">
              <a:buNone/>
            </a:pPr>
            <a:r>
              <a:rPr lang="en-US" sz="2800" dirty="0" smtClean="0"/>
              <a:t>Mark Frey</a:t>
            </a:r>
          </a:p>
          <a:p>
            <a:pPr algn="ctr">
              <a:buNone/>
            </a:pPr>
            <a:r>
              <a:rPr lang="en-US" sz="2800" dirty="0" smtClean="0"/>
              <a:t>Woodruff Arts Center</a:t>
            </a:r>
          </a:p>
          <a:p>
            <a:pPr algn="ctr">
              <a:buNone/>
            </a:pPr>
            <a:r>
              <a:rPr lang="en-US" sz="2800" dirty="0" smtClean="0"/>
              <a:t>Database &amp; Analytics Manager</a:t>
            </a:r>
          </a:p>
          <a:p>
            <a:pPr algn="ctr">
              <a:buNone/>
            </a:pPr>
            <a:r>
              <a:rPr lang="en-US" sz="2800" dirty="0" smtClean="0"/>
              <a:t>404-733-4277</a:t>
            </a:r>
          </a:p>
          <a:p>
            <a:pPr algn="ctr">
              <a:buNone/>
            </a:pPr>
            <a:r>
              <a:rPr lang="en-US" sz="2800" dirty="0" smtClean="0"/>
              <a:t>mark.frey@woodruffcenter.org</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9B3785FE85216B40A4C7159DAA5DC93B" ma:contentTypeVersion="0" ma:contentTypeDescription="Create a new document." ma:contentTypeScope="" ma:versionID="86f0658ea44dc5f7f4cc88588f7958d8">
  <xsd:schema xmlns:xsd="http://www.w3.org/2001/XMLSchema" xmlns:p="http://schemas.microsoft.com/office/2006/metadata/properties" targetNamespace="http://schemas.microsoft.com/office/2006/metadata/properties" ma:root="true" ma:fieldsID="4aeb20c0e3442673af7ee10786458764">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office/internal/2005/internalDocumentation"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ma:readOnly="tru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lastPrinted" minOccurs="0" maxOccurs="1" type="xsd:dateTime"/>
        <xsd:element name="contentStatus" minOccurs="0" maxOccurs="1" type="xsd:string"/>
      </xsd:all>
    </xsd:complexType>
  </xsd:schema>
</ct:contentTypeSchema>
</file>

<file path=customXml/itemProps1.xml><?xml version="1.0" encoding="utf-8"?>
<ds:datastoreItem xmlns:ds="http://schemas.openxmlformats.org/officeDocument/2006/customXml" ds:itemID="{F5F35A56-F1D0-49CE-B997-0F52349EB05B}">
  <ds:schemaRefs>
    <ds:schemaRef ds:uri="http://schemas.microsoft.com/sharepoint/v3/contenttype/forms"/>
  </ds:schemaRefs>
</ds:datastoreItem>
</file>

<file path=customXml/itemProps2.xml><?xml version="1.0" encoding="utf-8"?>
<ds:datastoreItem xmlns:ds="http://schemas.openxmlformats.org/officeDocument/2006/customXml" ds:itemID="{079DB257-8A56-4B73-B68D-55631088A6EC}">
  <ds:schemaRefs>
    <ds:schemaRef ds:uri="http://schemas.microsoft.com/office/2006/metadata/properties"/>
  </ds:schemaRefs>
</ds:datastoreItem>
</file>

<file path=customXml/itemProps3.xml><?xml version="1.0" encoding="utf-8"?>
<ds:datastoreItem xmlns:ds="http://schemas.openxmlformats.org/officeDocument/2006/customXml" ds:itemID="{A3270335-E080-4544-9BC5-BAF750BF91B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openxmlformats.org/package/2006/metadata/core-properties"/>
    <ds:schemaRef ds:uri="http://purl.org/dc/elements/1.1/"/>
    <ds:schemaRef ds:uri="http://purl.org/dc/terms/"/>
    <ds:schemaRef ds:uri="http://schemas.microsoft.com/office/internal/2005/internalDocumentation"/>
  </ds:schemaRefs>
</ds:datastoreItem>
</file>

<file path=docProps/app.xml><?xml version="1.0" encoding="utf-8"?>
<Properties xmlns="http://schemas.openxmlformats.org/officeDocument/2006/extended-properties" xmlns:vt="http://schemas.openxmlformats.org/officeDocument/2006/docPropsVTypes">
  <TotalTime>523</TotalTime>
  <Words>2413</Words>
  <Application>Microsoft Office PowerPoint</Application>
  <PresentationFormat>On-screen Show (4:3)</PresentationFormat>
  <Paragraphs>155</Paragraphs>
  <Slides>31</Slides>
  <Notes>30</Notes>
  <HiddenSlides>0</HiddenSlides>
  <MMClips>0</MMClips>
  <ScaleCrop>false</ScaleCrop>
  <HeadingPairs>
    <vt:vector size="4" baseType="variant">
      <vt:variant>
        <vt:lpstr>Theme</vt:lpstr>
      </vt:variant>
      <vt:variant>
        <vt:i4>1</vt:i4>
      </vt:variant>
      <vt:variant>
        <vt:lpstr>Slide Titles</vt:lpstr>
      </vt:variant>
      <vt:variant>
        <vt:i4>31</vt:i4>
      </vt:variant>
    </vt:vector>
  </HeadingPairs>
  <TitlesOfParts>
    <vt:vector size="32" baseType="lpstr">
      <vt:lpstr>Office Theme</vt:lpstr>
      <vt:lpstr>Intro to Tstats</vt:lpstr>
      <vt:lpstr>What is T-Stats?</vt:lpstr>
      <vt:lpstr>How do I get it??</vt:lpstr>
      <vt:lpstr> What is T-Stats, really?</vt:lpstr>
      <vt:lpstr>Vocabulary Break!</vt:lpstr>
      <vt:lpstr>What zip codes should we be targeting for a season ticket mailing?</vt:lpstr>
      <vt:lpstr>Slice it and Dice it!</vt:lpstr>
      <vt:lpstr>Measure it!</vt:lpstr>
      <vt:lpstr>MAP IT!!!</vt:lpstr>
      <vt:lpstr>Patron Analysis</vt:lpstr>
      <vt:lpstr>T-Stats Patron Analysis</vt:lpstr>
      <vt:lpstr>Filter: By List</vt:lpstr>
      <vt:lpstr>Filter: By List</vt:lpstr>
      <vt:lpstr>Cooking with T-Stats</vt:lpstr>
      <vt:lpstr>Recipe Book - Contributions</vt:lpstr>
      <vt:lpstr>Year Over Year by Month</vt:lpstr>
      <vt:lpstr>Year Over Year by Month</vt:lpstr>
      <vt:lpstr>Year Over Year by Month</vt:lpstr>
      <vt:lpstr>Year Over Year by Month</vt:lpstr>
      <vt:lpstr>Year Over Year by Month</vt:lpstr>
      <vt:lpstr>Year Over Year by Month</vt:lpstr>
      <vt:lpstr>Year Over Year by Month</vt:lpstr>
      <vt:lpstr>Year Over Year by Month</vt:lpstr>
      <vt:lpstr>Unfulfilled Pledges</vt:lpstr>
      <vt:lpstr>Unfulfilled Pledges</vt:lpstr>
      <vt:lpstr>Unfulfilled Pledges</vt:lpstr>
      <vt:lpstr>Top 10 Zip codes by Constituent</vt:lpstr>
      <vt:lpstr>Top 10 Zipcodes by Constituent</vt:lpstr>
      <vt:lpstr>Top 10 Zipcodes by Constituent</vt:lpstr>
      <vt:lpstr>Top 10 Zipcodes by Constituent</vt:lpstr>
      <vt:lpstr>Contact Us!</vt:lpstr>
    </vt:vector>
  </TitlesOfParts>
  <Company>Woodruff Arts Center</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kesmar</dc:creator>
  <cp:lastModifiedBy>ketteg</cp:lastModifiedBy>
  <cp:revision>71</cp:revision>
  <dcterms:created xsi:type="dcterms:W3CDTF">2014-09-04T13:27:09Z</dcterms:created>
  <dcterms:modified xsi:type="dcterms:W3CDTF">2015-09-23T18:12:16Z</dcterms:modified>
  <cp:contentType>Document</cp:contentType>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0x0101009B3785FE85216B40A4C7159DAA5DC93B</vt:lpwstr>
  </property>
</Properties>
</file>