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1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71" r:id="rId16"/>
    <p:sldId id="267" r:id="rId17"/>
    <p:sldId id="270" r:id="rId18"/>
    <p:sldId id="272" r:id="rId19"/>
    <p:sldId id="273" r:id="rId20"/>
    <p:sldId id="277" r:id="rId21"/>
    <p:sldId id="276" r:id="rId22"/>
    <p:sldId id="275" r:id="rId23"/>
    <p:sldId id="309" r:id="rId24"/>
    <p:sldId id="310" r:id="rId25"/>
    <p:sldId id="311" r:id="rId26"/>
    <p:sldId id="312" r:id="rId27"/>
    <p:sldId id="278" r:id="rId28"/>
    <p:sldId id="279" r:id="rId29"/>
    <p:sldId id="280" r:id="rId30"/>
    <p:sldId id="281" r:id="rId31"/>
    <p:sldId id="282" r:id="rId32"/>
    <p:sldId id="283" r:id="rId33"/>
    <p:sldId id="285" r:id="rId34"/>
    <p:sldId id="286" r:id="rId35"/>
    <p:sldId id="287" r:id="rId36"/>
    <p:sldId id="289" r:id="rId37"/>
    <p:sldId id="290" r:id="rId38"/>
    <p:sldId id="291" r:id="rId39"/>
    <p:sldId id="293" r:id="rId40"/>
    <p:sldId id="294" r:id="rId41"/>
    <p:sldId id="295" r:id="rId42"/>
    <p:sldId id="297" r:id="rId43"/>
    <p:sldId id="298" r:id="rId44"/>
    <p:sldId id="299" r:id="rId45"/>
    <p:sldId id="296" r:id="rId46"/>
    <p:sldId id="300" r:id="rId47"/>
    <p:sldId id="301" r:id="rId48"/>
    <p:sldId id="302" r:id="rId49"/>
    <p:sldId id="306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DD636-69F4-4DE1-92CE-423217A0ED95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3154B1-CA97-4987-B940-2F742E93DD1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4062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8989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629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4259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889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98585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7989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5630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601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58666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5907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3728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50192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18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9381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9018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58723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392593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72956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70655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5962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70118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E325-06BD-4132-A021-76687CE409B1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9382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36414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97703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99955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23154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5969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05884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31096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56825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37152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13565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852277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97220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39608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07545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52824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3552196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697302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965655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577347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608AC-5A3A-4C0D-941F-07B85DA255BD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1690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1577975"/>
            <a:ext cx="9144000" cy="1470025"/>
          </a:xfrm>
        </p:spPr>
        <p:txBody>
          <a:bodyPr>
            <a:normAutofit/>
          </a:bodyPr>
          <a:lstStyle>
            <a:lvl1pPr>
              <a:defRPr sz="5000" b="1">
                <a:latin typeface="+mj-lt"/>
              </a:defRPr>
            </a:lvl1pPr>
          </a:lstStyle>
          <a:p>
            <a:r>
              <a:rPr lang="en-US" dirty="0" smtClean="0"/>
              <a:t>Click to edit Cover Sheet Title</a:t>
            </a:r>
            <a:endParaRPr lang="en-US" dirty="0"/>
          </a:p>
        </p:txBody>
      </p:sp>
      <p:pic>
        <p:nvPicPr>
          <p:cNvPr id="3" name="Picture 2" descr="WoodruffGroup_2015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5090160"/>
            <a:ext cx="7790688" cy="17678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>
            <a:lvl1pPr>
              <a:defRPr sz="5000" b="1">
                <a:latin typeface="+mj-lt"/>
              </a:defRPr>
            </a:lvl1pPr>
          </a:lstStyle>
          <a:p>
            <a:r>
              <a:rPr lang="en-US" dirty="0" smtClean="0"/>
              <a:t>Click to edit Title/Divider Title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76200" y="3429000"/>
            <a:ext cx="899160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0" y="3657600"/>
            <a:ext cx="9144000" cy="762000"/>
          </a:xfrm>
        </p:spPr>
        <p:txBody>
          <a:bodyPr>
            <a:normAutofit/>
          </a:bodyPr>
          <a:lstStyle>
            <a:lvl1pPr marL="0" indent="0" algn="ctr">
              <a:buNone/>
              <a:defRPr sz="4500">
                <a:solidFill>
                  <a:srgbClr val="00B05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Title/Divider 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" y="118872"/>
            <a:ext cx="7117080" cy="914400"/>
          </a:xfrm>
        </p:spPr>
        <p:txBody>
          <a:bodyPr>
            <a:normAutofit/>
          </a:bodyPr>
          <a:lstStyle>
            <a:lvl1pPr algn="l">
              <a:defRPr sz="3700" b="1"/>
            </a:lvl1pPr>
          </a:lstStyle>
          <a:p>
            <a:r>
              <a:rPr lang="en-US" dirty="0" smtClean="0"/>
              <a:t>Click to edit Header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371600"/>
            <a:ext cx="8714232" cy="5486400"/>
          </a:xfrm>
        </p:spPr>
        <p:txBody>
          <a:bodyPr/>
          <a:lstStyle>
            <a:lvl1pPr>
              <a:buFont typeface="Wingdings" pitchFamily="2" charset="2"/>
              <a:buChar char="§"/>
              <a:defRPr sz="2000" b="1"/>
            </a:lvl1pPr>
            <a:lvl2pPr>
              <a:buFont typeface="Wingdings" pitchFamily="2" charset="2"/>
              <a:buChar char=""/>
              <a:defRPr sz="2000">
                <a:latin typeface="Calibri Light" pitchFamily="34" charset="0"/>
              </a:defRPr>
            </a:lvl2pPr>
            <a:lvl3pPr>
              <a:buFont typeface="Calibri" pitchFamily="34" charset="0"/>
              <a:buChar char="─"/>
              <a:defRPr sz="1800" i="1">
                <a:latin typeface="Calibri Light" pitchFamily="34" charset="0"/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pic>
        <p:nvPicPr>
          <p:cNvPr id="11" name="Picture 10" descr="THE W.jpg"/>
          <p:cNvPicPr>
            <a:picLocks noChangeAspect="1"/>
          </p:cNvPicPr>
          <p:nvPr userDrawn="1"/>
        </p:nvPicPr>
        <p:blipFill>
          <a:blip r:embed="rId2" cstate="print"/>
          <a:srcRect b="6250"/>
          <a:stretch>
            <a:fillRect/>
          </a:stretch>
        </p:blipFill>
        <p:spPr>
          <a:xfrm>
            <a:off x="7434451" y="290322"/>
            <a:ext cx="1480949" cy="571500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>
            <a:off x="76200" y="1143000"/>
            <a:ext cx="899160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18872"/>
            <a:ext cx="7117080" cy="914400"/>
          </a:xfrm>
        </p:spPr>
        <p:txBody>
          <a:bodyPr>
            <a:normAutofit/>
          </a:bodyPr>
          <a:lstStyle>
            <a:lvl1pPr algn="l">
              <a:defRPr sz="3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6" name="Picture 5" descr="THE W.jpg"/>
          <p:cNvPicPr>
            <a:picLocks noChangeAspect="1"/>
          </p:cNvPicPr>
          <p:nvPr userDrawn="1"/>
        </p:nvPicPr>
        <p:blipFill>
          <a:blip r:embed="rId2" cstate="print"/>
          <a:srcRect b="6250"/>
          <a:stretch>
            <a:fillRect/>
          </a:stretch>
        </p:blipFill>
        <p:spPr>
          <a:xfrm>
            <a:off x="7434451" y="290322"/>
            <a:ext cx="1480949" cy="571500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>
            <a:off x="76200" y="1143000"/>
            <a:ext cx="8991600" cy="0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03C48-B328-43EA-A7D2-AD8611CA0F9C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3918A-511D-4D45-AB3F-4DE81C2246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4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24.pn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Ticketing Tips and Tricks</a:t>
            </a:r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990600" y="3810000"/>
            <a:ext cx="7315200" cy="1524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600"/>
              </a:spcAft>
              <a:buNone/>
              <a:defRPr sz="2800" b="0" i="0" kern="1200" cap="none" spc="0" baseline="0">
                <a:solidFill>
                  <a:srgbClr val="00B0F0"/>
                </a:solidFill>
                <a:latin typeface="Arial Black" pitchFamily="34" charset="0"/>
                <a:ea typeface="+mj-ea"/>
                <a:cs typeface="+mj-cs"/>
              </a:defRPr>
            </a:lvl1pPr>
          </a:lstStyle>
          <a:p>
            <a:r>
              <a:rPr lang="en-US" sz="2400" dirty="0" smtClean="0">
                <a:solidFill>
                  <a:srgbClr val="1B75BB"/>
                </a:solidFill>
              </a:rPr>
              <a:t>Presenter</a:t>
            </a:r>
          </a:p>
          <a:p>
            <a:r>
              <a:rPr lang="en-US" sz="2400" dirty="0" smtClean="0">
                <a:solidFill>
                  <a:srgbClr val="1B75BB"/>
                </a:solidFill>
              </a:rPr>
              <a:t>Danielle Hicks</a:t>
            </a:r>
          </a:p>
          <a:p>
            <a:endParaRPr lang="en-US" sz="2400" dirty="0" smtClean="0">
              <a:solidFill>
                <a:srgbClr val="1B75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5491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Constituent Record Tabs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181100" y="1371600"/>
          <a:ext cx="6781800" cy="5257802"/>
        </p:xfrm>
        <a:graphic>
          <a:graphicData uri="http://schemas.openxmlformats.org/drawingml/2006/table">
            <a:tbl>
              <a:tblPr firstRow="1" firstCol="1" bandRow="1">
                <a:tableStyleId>{327F97BB-C833-4FB7-BDE5-3F7075034690}</a:tableStyleId>
              </a:tblPr>
              <a:tblGrid>
                <a:gridCol w="3390900"/>
                <a:gridCol w="3390900"/>
              </a:tblGrid>
              <a:tr h="19473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Constituent Record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Radio buttons/features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General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Made up of Name, Mailing List, Phone and Other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Names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Radio buttons: Salutations, Aliases, Program names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58420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Contact Details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Radio buttons: Postal Addresses, Phones, Electronic Addresses, Contact Point Purposes, Login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Plans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Radio buttons: Plans Portfolio, Worker  Setup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19473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Relationships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Add and Edit Affiliations and Associations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Research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Radio buttons: Notes, Philanthropy, Assets, Schools, Research, Documents, Rankings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Attributes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Radio buttons: Attributes, Interests, Constituencies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History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Radio buttons: Membership, Activities, Events, Premiums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Connections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Radio buttons: Customer Service, Promotions, Reminders, Contact Log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194733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Contribution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Shows contribution detail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584200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Transactions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Radio buttons: Transactions, Payments, Seat History, Credit Card, </a:t>
                      </a:r>
                      <a:r>
                        <a:rPr lang="en-US" sz="1000" dirty="0" smtClean="0">
                          <a:effectLst/>
                        </a:rPr>
                        <a:t>Audit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Ticket History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Radio buttons: Ticket History, Package History</a:t>
                      </a:r>
                      <a:endParaRPr lang="en-GB" sz="100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  <a:tr h="389467"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Orders tab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Shows order details  and subscription summary</a:t>
                      </a:r>
                      <a:endParaRPr lang="en-GB" sz="1000" dirty="0">
                        <a:effectLst/>
                        <a:latin typeface="Book Antiqua"/>
                        <a:ea typeface="Times New Roman"/>
                        <a:cs typeface="Times New Roman"/>
                      </a:endParaRPr>
                    </a:p>
                  </a:txBody>
                  <a:tcPr marL="64655" marR="6465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4117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Search Options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315200" cy="1828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One consolidated search bar</a:t>
            </a:r>
          </a:p>
          <a:p>
            <a:r>
              <a:rPr lang="en-US" sz="2800" dirty="0" smtClean="0"/>
              <a:t>All search elements in one place </a:t>
            </a:r>
          </a:p>
        </p:txBody>
      </p:sp>
      <p:pic>
        <p:nvPicPr>
          <p:cNvPr id="11" name="Picture 10" descr="search_bar2_adv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4648200"/>
            <a:ext cx="6276975" cy="1304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124" y="2743200"/>
            <a:ext cx="8067675" cy="1555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 r="72545" b="76584"/>
          <a:stretch>
            <a:fillRect/>
          </a:stretch>
        </p:blipFill>
        <p:spPr bwMode="auto">
          <a:xfrm>
            <a:off x="6019800" y="1143000"/>
            <a:ext cx="2773362" cy="1478353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89266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Single Line Search Examples (1)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9238" y="1600200"/>
            <a:ext cx="6105525" cy="2705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95425" y="4610100"/>
            <a:ext cx="6153150" cy="137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0341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Single Line Search Examples (2)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5238750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85800" y="4724400"/>
            <a:ext cx="701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</a:rPr>
              <a:t>#phone number</a:t>
            </a:r>
          </a:p>
          <a:p>
            <a:r>
              <a:rPr lang="en-US" b="1" dirty="0" smtClean="0">
                <a:solidFill>
                  <a:srgbClr val="000000"/>
                </a:solidFill>
              </a:rPr>
              <a:t>email@email.com</a:t>
            </a:r>
          </a:p>
          <a:p>
            <a:endParaRPr lang="en-US" b="1" dirty="0" smtClean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0162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Single Line Caveats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914400" y="1905000"/>
            <a:ext cx="7315200" cy="38401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Number by itself is </a:t>
            </a:r>
            <a:r>
              <a:rPr lang="en-US" sz="2800" i="1" dirty="0" smtClean="0"/>
              <a:t>always </a:t>
            </a:r>
            <a:r>
              <a:rPr lang="en-US" sz="2800" dirty="0" smtClean="0"/>
              <a:t>a constituent ID</a:t>
            </a:r>
          </a:p>
          <a:p>
            <a:r>
              <a:rPr lang="en-US" sz="2800" dirty="0" smtClean="0"/>
              <a:t>Name and number is </a:t>
            </a:r>
            <a:r>
              <a:rPr lang="en-US" sz="2800" i="1" dirty="0" smtClean="0"/>
              <a:t>always </a:t>
            </a:r>
            <a:r>
              <a:rPr lang="en-US" sz="2800" dirty="0" smtClean="0"/>
              <a:t>last name/postal code</a:t>
            </a:r>
          </a:p>
          <a:p>
            <a:r>
              <a:rPr lang="en-US" sz="2800" dirty="0" smtClean="0"/>
              <a:t>Can’t search for info in “street1” or “street2”</a:t>
            </a:r>
          </a:p>
          <a:p>
            <a:r>
              <a:rPr lang="en-US" sz="2800" dirty="0" smtClean="0"/>
              <a:t>Can’t search by postal code alone </a:t>
            </a:r>
          </a:p>
          <a:p>
            <a:pPr lvl="1">
              <a:buNone/>
            </a:pPr>
            <a:endParaRPr lang="en-US" sz="2800" dirty="0" smtClean="0"/>
          </a:p>
          <a:p>
            <a:endParaRPr lang="en-US" sz="2800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 descr="https://encrypted-tbn2.google.com/images?q=tbn:ANd9GcTi-LXz_CMse91qX_JAC_Bz9zj0frWQptj_cxwYMOi4UAZkBuxoD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33400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1106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Single Line Tricks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7315200" cy="48006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Multiple criteria</a:t>
            </a:r>
          </a:p>
          <a:p>
            <a:pPr lvl="1"/>
            <a:r>
              <a:rPr lang="en-US" sz="2600" dirty="0" smtClean="0"/>
              <a:t>Can use phone, name, email, </a:t>
            </a:r>
          </a:p>
          <a:p>
            <a:pPr marL="457200" lvl="1" indent="0">
              <a:buNone/>
            </a:pPr>
            <a:r>
              <a:rPr lang="en-US" sz="2600" dirty="0" smtClean="0"/>
              <a:t>postal code in any combination </a:t>
            </a:r>
          </a:p>
          <a:p>
            <a:pPr lvl="1"/>
            <a:endParaRPr lang="en-US" sz="2600" dirty="0" smtClean="0"/>
          </a:p>
          <a:p>
            <a:pPr lvl="1"/>
            <a:endParaRPr lang="en-US" sz="2600" dirty="0" smtClean="0"/>
          </a:p>
          <a:p>
            <a:pPr lvl="1"/>
            <a:endParaRPr lang="en-US" sz="2600" dirty="0" smtClean="0"/>
          </a:p>
          <a:p>
            <a:pPr marL="457200" lvl="1" indent="0">
              <a:buNone/>
            </a:pPr>
            <a:endParaRPr lang="en-US" sz="2600" dirty="0" smtClean="0"/>
          </a:p>
          <a:p>
            <a:pPr lvl="1"/>
            <a:r>
              <a:rPr lang="en-US" sz="2600" dirty="0" smtClean="0"/>
              <a:t>Can use * or % wildcard in searches</a:t>
            </a:r>
          </a:p>
          <a:p>
            <a:pPr lvl="1"/>
            <a:r>
              <a:rPr lang="en-US" sz="2600" dirty="0" smtClean="0"/>
              <a:t>Search “memory” – last 15 searches</a:t>
            </a:r>
          </a:p>
          <a:p>
            <a:pPr lvl="1"/>
            <a:endParaRPr lang="en-US" sz="2800" dirty="0" smtClean="0"/>
          </a:p>
          <a:p>
            <a:pPr lvl="1"/>
            <a:endParaRPr lang="en-US" sz="2800" dirty="0" smtClean="0"/>
          </a:p>
          <a:p>
            <a:pPr lvl="1"/>
            <a:endParaRPr lang="en-US" sz="2800" dirty="0" smtClean="0"/>
          </a:p>
          <a:p>
            <a:pPr lvl="1"/>
            <a:endParaRPr lang="en-US" sz="2800" dirty="0" smtClean="0"/>
          </a:p>
          <a:p>
            <a:endParaRPr lang="en-US" sz="2800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53250" name="Picture 2" descr="https://encrypted-tbn0.google.com/images?q=tbn:ANd9GcSTLOPbfNNbY6ojqQ7LdUu63V30eyD2hTIeSDpIU7zTQLhflWm5I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6600" y="609600"/>
            <a:ext cx="1290637" cy="1521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5399" y="2819400"/>
            <a:ext cx="6162675" cy="1590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6007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Pop Up Headers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429000" y="2941320"/>
            <a:ext cx="381000" cy="21844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365" y="1524000"/>
            <a:ext cx="781564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4713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Constituent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6248400" cy="4525963"/>
          </a:xfrm>
        </p:spPr>
        <p:txBody>
          <a:bodyPr/>
          <a:lstStyle/>
          <a:p>
            <a:r>
              <a:rPr lang="en-US" sz="2800" dirty="0" smtClean="0"/>
              <a:t>Constituent Type determines:</a:t>
            </a:r>
          </a:p>
          <a:p>
            <a:pPr lvl="1"/>
            <a:r>
              <a:rPr lang="en-US" sz="2600" dirty="0" smtClean="0"/>
              <a:t>Account format</a:t>
            </a:r>
          </a:p>
          <a:p>
            <a:pPr lvl="1"/>
            <a:r>
              <a:rPr lang="en-US" sz="2600" dirty="0" smtClean="0"/>
              <a:t>Default Salutation </a:t>
            </a:r>
            <a:br>
              <a:rPr lang="en-US" sz="2600" dirty="0" smtClean="0"/>
            </a:br>
            <a:r>
              <a:rPr lang="en-US" sz="2600" dirty="0" smtClean="0"/>
              <a:t>Format</a:t>
            </a:r>
          </a:p>
          <a:p>
            <a:pPr lvl="1"/>
            <a:r>
              <a:rPr lang="en-US" sz="2600" dirty="0" smtClean="0"/>
              <a:t>Default Address Type</a:t>
            </a:r>
            <a:endParaRPr lang="en-US" sz="2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276746"/>
            <a:ext cx="3810000" cy="3418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https://encrypted-tbn2.google.com/images?q=tbn:ANd9GcQVtTrdIzcyEZD7PjeSC1_ClTbQA1wNcKkF-6I8meKPPq-J_-ROVqCY-VNR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81000" y="4724400"/>
            <a:ext cx="652599" cy="130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encrypted-tbn3.google.com/images?q=tbn:ANd9GcRhT5R_MYEsozU9jo5ImdG1xCTWFShlSK2oCy3S_GldSPzn0Aj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32169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s://encrypted-tbn2.google.com/images?q=tbn:ANd9GcRK2LOqmybEDt6q3dVUmcd-SxlK-gWtwHg_8TT6RYanFb3GU7Xc7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810399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750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8" descr="https://encrypted-tbn2.google.com/images?q=tbn:ANd9GcQVtTrdIzcyEZD7PjeSC1_ClTbQA1wNcKkF-6I8meKPPq-J_-ROVqCY-VNR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714" b="90000" l="10000" r="90000">
                        <a14:foregroundMark x1="58571" y1="5714" x2="58571" y2="5714"/>
                        <a14:foregroundMark x1="15714" y1="62857" x2="15714" y2="62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91200" y="32113"/>
            <a:ext cx="652599" cy="130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 Household Record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1143000"/>
            <a:ext cx="8763000" cy="5262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0557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063" y="3418381"/>
            <a:ext cx="8913875" cy="3095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Household Record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A1/A2 affiliate names are used to build household name, sort name and salutation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53162" y="3405452"/>
            <a:ext cx="1295400" cy="45720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23900" y="4876800"/>
            <a:ext cx="2057400" cy="393929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800600" y="5403506"/>
            <a:ext cx="1676400" cy="393929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00862" y="5416206"/>
            <a:ext cx="2971800" cy="393929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3298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Household Record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05000"/>
            <a:ext cx="7772400" cy="4221163"/>
          </a:xfrm>
        </p:spPr>
        <p:txBody>
          <a:bodyPr/>
          <a:lstStyle/>
          <a:p>
            <a:r>
              <a:rPr lang="en-US" sz="2800" dirty="0" smtClean="0"/>
              <a:t>Primary contact data for new affiliate records is inherited from the household</a:t>
            </a:r>
          </a:p>
          <a:p>
            <a:pPr lvl="1"/>
            <a:r>
              <a:rPr lang="en-US" sz="2600" dirty="0" smtClean="0"/>
              <a:t>Address, phone and email</a:t>
            </a:r>
          </a:p>
          <a:p>
            <a:r>
              <a:rPr lang="en-US" sz="2800" dirty="0" smtClean="0"/>
              <a:t>If creating a household from an existing affiliate record, information can be moved to the household or new household info can be entered</a:t>
            </a:r>
          </a:p>
        </p:txBody>
      </p:sp>
      <p:pic>
        <p:nvPicPr>
          <p:cNvPr id="5" name="Picture 10" descr="https://encrypted-tbn2.google.com/images?q=tbn:ANd9GcRK2LOqmybEDt6q3dVUmcd-SxlK-gWtwHg_8TT6RYanFb3GU7Xc7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10400" y="653143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67817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Save Your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724399"/>
          </a:xfrm>
        </p:spPr>
        <p:txBody>
          <a:bodyPr/>
          <a:lstStyle/>
          <a:p>
            <a:r>
              <a:rPr lang="en-US" sz="2800" dirty="0" smtClean="0"/>
              <a:t>Click the Save icon in the Toolbar</a:t>
            </a:r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Switch tabs and continue data entry</a:t>
            </a:r>
            <a:endParaRPr lang="en-US" sz="2800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599" y="2286000"/>
            <a:ext cx="7816645" cy="45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4038600" y="2286000"/>
            <a:ext cx="479321" cy="457200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" y="4572000"/>
            <a:ext cx="8991600" cy="1791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8683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Constituent Navigator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pPr>
              <a:buNone/>
            </a:pPr>
            <a:endParaRPr lang="en-US" dirty="0"/>
          </a:p>
          <a:p>
            <a:r>
              <a:rPr lang="en-US" dirty="0" smtClean="0"/>
              <a:t>Displays a tree of the group and all affiliated individuals</a:t>
            </a:r>
          </a:p>
          <a:p>
            <a:r>
              <a:rPr lang="en-US" dirty="0"/>
              <a:t>Clicking on any constituent opens the selected </a:t>
            </a:r>
            <a:r>
              <a:rPr lang="en-US" dirty="0" smtClean="0"/>
              <a:t>record</a:t>
            </a:r>
          </a:p>
          <a:p>
            <a:r>
              <a:rPr lang="en-US" dirty="0"/>
              <a:t>The A1/A2 constituents are listed first</a:t>
            </a:r>
          </a:p>
          <a:p>
            <a:r>
              <a:rPr lang="en-US" dirty="0"/>
              <a:t>Remaining affiliates are listed </a:t>
            </a:r>
            <a:r>
              <a:rPr lang="en-US" dirty="0" smtClean="0"/>
              <a:t>alphabetically by Sort Name</a:t>
            </a:r>
            <a:endParaRPr lang="en-US" dirty="0"/>
          </a:p>
          <a:p>
            <a:endParaRPr lang="en-US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657600"/>
            <a:ext cx="86772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5511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Affiliation?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1B75BB"/>
                </a:solidFill>
              </a:rPr>
              <a:t>Affiliations</a:t>
            </a:r>
            <a:r>
              <a:rPr lang="en-GB" sz="2800" dirty="0"/>
              <a:t> link household and </a:t>
            </a:r>
            <a:r>
              <a:rPr lang="en-GB" sz="2800" dirty="0" smtClean="0"/>
              <a:t>organization </a:t>
            </a:r>
            <a:r>
              <a:rPr lang="en-GB" sz="2800" dirty="0"/>
              <a:t>constituent records (i.e. groups) with individual constituent records, such as linking spouses and children to a shared household record and linking employees to an employer </a:t>
            </a:r>
            <a:r>
              <a:rPr lang="en-GB" sz="2800" dirty="0" smtClean="0"/>
              <a:t>organization </a:t>
            </a:r>
            <a:r>
              <a:rPr lang="en-GB" sz="2800" dirty="0"/>
              <a:t>record. </a:t>
            </a:r>
          </a:p>
        </p:txBody>
      </p:sp>
    </p:spTree>
    <p:extLst>
      <p:ext uri="{BB962C8B-B14F-4D97-AF65-F5344CB8AC3E}">
        <p14:creationId xmlns:p14="http://schemas.microsoft.com/office/powerpoint/2010/main" xmlns="" val="192471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Primary</a:t>
            </a:r>
            <a:r>
              <a:rPr lang="en-US" dirty="0" smtClean="0"/>
              <a:t> Affiliations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Between individuals and households; between individuals and organizations</a:t>
            </a:r>
          </a:p>
          <a:p>
            <a:r>
              <a:rPr lang="en-US" sz="2800" dirty="0"/>
              <a:t>Indicated with a </a:t>
            </a:r>
            <a:r>
              <a:rPr lang="en-US" sz="2800" dirty="0" smtClean="0"/>
              <a:t>star (in households)</a:t>
            </a:r>
            <a:endParaRPr lang="en-US" sz="2800" dirty="0"/>
          </a:p>
          <a:p>
            <a:r>
              <a:rPr lang="en-US" sz="2800" dirty="0" smtClean="0"/>
              <a:t>Individuals can only be part of ONE household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624000" y="5214800"/>
            <a:ext cx="3896000" cy="1305199"/>
            <a:chOff x="2624001" y="5214800"/>
            <a:chExt cx="3896000" cy="1305199"/>
          </a:xfrm>
        </p:grpSpPr>
        <p:pic>
          <p:nvPicPr>
            <p:cNvPr id="14" name="Picture 8" descr="https://encrypted-tbn2.google.com/images?q=tbn:ANd9GcQVtTrdIzcyEZD7PjeSC1_ClTbQA1wNcKkF-6I8meKPPq-J_-ROVqCY-VNR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 bwMode="auto">
            <a:xfrm>
              <a:off x="5867400" y="5214800"/>
              <a:ext cx="652601" cy="13051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10" descr="https://encrypted-tbn2.google.com/images?q=tbn:ANd9GcRK2LOqmybEDt6q3dVUmcd-SxlK-gWtwHg_8TT6RYanFb3GU7Xc7w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2400" y="5257800"/>
              <a:ext cx="1219200" cy="1219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7" name="Straight Arrow Connector 26"/>
            <p:cNvCxnSpPr/>
            <p:nvPr/>
          </p:nvCxnSpPr>
          <p:spPr>
            <a:xfrm>
              <a:off x="5047694" y="5862500"/>
              <a:ext cx="772705" cy="5093"/>
            </a:xfrm>
            <a:prstGeom prst="straightConnector1">
              <a:avLst/>
            </a:prstGeom>
            <a:ln w="38100">
              <a:solidFill>
                <a:srgbClr val="79BA43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8290" y="5791200"/>
              <a:ext cx="152400" cy="190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9" name="Picture 8" descr="https://encrypted-tbn2.google.com/images?q=tbn:ANd9GcQVtTrdIzcyEZD7PjeSC1_ClTbQA1wNcKkF-6I8meKPPq-J_-ROVqCY-VNR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 bwMode="auto">
            <a:xfrm>
              <a:off x="2624001" y="5214800"/>
              <a:ext cx="652599" cy="13051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0" name="Straight Arrow Connector 29"/>
            <p:cNvCxnSpPr/>
            <p:nvPr/>
          </p:nvCxnSpPr>
          <p:spPr>
            <a:xfrm>
              <a:off x="3265895" y="5862500"/>
              <a:ext cx="772705" cy="5093"/>
            </a:xfrm>
            <a:prstGeom prst="straightConnector1">
              <a:avLst/>
            </a:prstGeom>
            <a:ln w="38100">
              <a:solidFill>
                <a:srgbClr val="79BA43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6491" y="5791200"/>
              <a:ext cx="152400" cy="190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63594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Association?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1B75BB"/>
                </a:solidFill>
              </a:rPr>
              <a:t>Associations</a:t>
            </a:r>
            <a:r>
              <a:rPr lang="en-GB" sz="2800" dirty="0"/>
              <a:t> track relationships between constituents in the same constituent category (i.e. individual to individual or group to group), such as grandparent/grandchild relationships, friend relationships, and seat partner relationships</a:t>
            </a:r>
            <a:r>
              <a:rPr lang="en-GB" sz="2800" dirty="0" smtClean="0"/>
              <a:t>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="" val="28068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3399" y="4038600"/>
            <a:ext cx="8382001" cy="19812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Two relationship types – Associations and Affiliations</a:t>
            </a:r>
          </a:p>
          <a:p>
            <a:r>
              <a:rPr lang="en-US" sz="2800" dirty="0" smtClean="0"/>
              <a:t>Associations = Helpful for the: “I always sit with…”  “I share a subscription with…”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461" y="1348998"/>
            <a:ext cx="8941079" cy="261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Relationships Tab:  Associations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1131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Inherited Data &amp; Divorce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676400"/>
            <a:ext cx="8713787" cy="4216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9328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Where to Update Address if Splitting Household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371600"/>
            <a:ext cx="7924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Delete Relationship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638" y="2560973"/>
            <a:ext cx="8713787" cy="3107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Remember to update “Gen Sal” on Household</a:t>
            </a:r>
            <a:endParaRPr lang="en-US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19200"/>
            <a:ext cx="8485397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Help Others Think Before Merging:  Add the Ex-Spouse as an association!</a:t>
            </a:r>
            <a:endParaRPr lang="en-US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752600"/>
            <a:ext cx="8713787" cy="323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Constituents Menu</a:t>
            </a:r>
            <a:endParaRPr lang="en-US" dirty="0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09600" y="1835240"/>
            <a:ext cx="3581400" cy="3727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419600" y="1828800"/>
            <a:ext cx="4267200" cy="4525963"/>
          </a:xfrm>
        </p:spPr>
        <p:txBody>
          <a:bodyPr/>
          <a:lstStyle/>
          <a:p>
            <a:r>
              <a:rPr lang="en-US" sz="2800" dirty="0" smtClean="0"/>
              <a:t>Available whenever a constituent record is open</a:t>
            </a:r>
          </a:p>
          <a:p>
            <a:r>
              <a:rPr lang="en-US" sz="2800" dirty="0" smtClean="0"/>
              <a:t>Contains reports and tools to be used on constituent records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83633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Change Constituent Type</a:t>
            </a:r>
            <a:endParaRPr lang="en-US" dirty="0"/>
          </a:p>
        </p:txBody>
      </p:sp>
      <p:sp>
        <p:nvSpPr>
          <p:cNvPr id="5" name="AutoShape 4" descr="http://tessituranet.hosted.jivesoftware.com/servlet/JiveServlet/downloadImage/2-5393-1445/515-385/pastedImage_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7F7F7F"/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05000"/>
            <a:ext cx="6096000" cy="4593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8150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Change Constituent Type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914400" y="1905000"/>
            <a:ext cx="7772400" cy="4525963"/>
          </a:xfrm>
        </p:spPr>
        <p:txBody>
          <a:bodyPr/>
          <a:lstStyle/>
          <a:p>
            <a:r>
              <a:rPr lang="en-US" sz="2800" dirty="0" smtClean="0"/>
              <a:t>To change an individual to a household, and vice versa, use </a:t>
            </a:r>
            <a:r>
              <a:rPr lang="en-US" sz="2800" dirty="0"/>
              <a:t>t</a:t>
            </a:r>
            <a:r>
              <a:rPr lang="en-US" sz="2800" dirty="0" smtClean="0"/>
              <a:t>he Household Operations menu option instead</a:t>
            </a:r>
          </a:p>
          <a:p>
            <a:r>
              <a:rPr lang="en-US" sz="2800" dirty="0" smtClean="0"/>
              <a:t>Swap A1/A2 – Useful For Salutations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939977" y="3916680"/>
            <a:ext cx="7264047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0258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Constituent Memory in Menu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3400" y="1951037"/>
            <a:ext cx="4343400" cy="4525963"/>
          </a:xfrm>
        </p:spPr>
        <p:txBody>
          <a:bodyPr/>
          <a:lstStyle/>
          <a:p>
            <a:r>
              <a:rPr lang="en-US" sz="2800" dirty="0" smtClean="0"/>
              <a:t>Last six accessed records are held in memory</a:t>
            </a:r>
          </a:p>
          <a:p>
            <a:r>
              <a:rPr lang="en-US" sz="2800" dirty="0" smtClean="0"/>
              <a:t>Click on name or type number to open record</a:t>
            </a:r>
            <a:endParaRPr lang="en-US" sz="2800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2027237"/>
            <a:ext cx="3470862" cy="3962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5283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 Ticket Order</a:t>
            </a:r>
            <a:endParaRPr lang="en-GB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37" t="2311" r="70592" b="51600"/>
          <a:stretch/>
        </p:blipFill>
        <p:spPr bwMode="auto">
          <a:xfrm>
            <a:off x="2133600" y="1371600"/>
            <a:ext cx="3835508" cy="49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0354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Copy to Clip Board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37" t="2252" r="70667" b="51406"/>
          <a:stretch/>
        </p:blipFill>
        <p:spPr bwMode="auto">
          <a:xfrm>
            <a:off x="655320" y="1676400"/>
            <a:ext cx="3058160" cy="39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99" t="35793" r="56667" b="19051"/>
          <a:stretch/>
        </p:blipFill>
        <p:spPr bwMode="auto">
          <a:xfrm>
            <a:off x="4038600" y="1676400"/>
            <a:ext cx="4297680" cy="387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2146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362200"/>
            <a:ext cx="8458200" cy="2587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381000"/>
            <a:ext cx="7315200" cy="609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V12 Owner, Initiator, Recipient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21219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Multiple Recipients?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371600"/>
            <a:ext cx="8455436" cy="490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0282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Checking Recipients on </a:t>
            </a:r>
            <a:r>
              <a:rPr lang="en-AU" dirty="0" err="1" smtClean="0"/>
              <a:t>Seatmap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Right click over a seat </a:t>
            </a:r>
          </a:p>
          <a:p>
            <a:pPr marL="0" indent="0">
              <a:buNone/>
            </a:pPr>
            <a:r>
              <a:rPr lang="en-AU" dirty="0" smtClean="0"/>
              <a:t>and instantly you have the:</a:t>
            </a:r>
          </a:p>
          <a:p>
            <a:pPr marL="400050" lvl="1" indent="0"/>
            <a:r>
              <a:rPr lang="en-AU" dirty="0" smtClean="0"/>
              <a:t>Owner</a:t>
            </a:r>
          </a:p>
          <a:p>
            <a:pPr marL="400050" lvl="1" indent="0"/>
            <a:r>
              <a:rPr lang="en-AU" dirty="0" smtClean="0"/>
              <a:t>Initiator:  Really helpful for shared subscribers</a:t>
            </a:r>
          </a:p>
          <a:p>
            <a:pPr marL="400050" lvl="1" indent="0"/>
            <a:r>
              <a:rPr lang="en-AU" dirty="0" smtClean="0"/>
              <a:t>Recipient</a:t>
            </a:r>
            <a:endParaRPr lang="en-A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676400"/>
            <a:ext cx="3038475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1941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Amount Tendered for Cash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Enter tendered amount for cash payments</a:t>
            </a:r>
          </a:p>
          <a:p>
            <a:r>
              <a:rPr lang="en-US" dirty="0" smtClean="0"/>
              <a:t>Calculate change due</a:t>
            </a:r>
          </a:p>
          <a:p>
            <a:r>
              <a:rPr lang="en-US" dirty="0" smtClean="0"/>
              <a:t>Works </a:t>
            </a:r>
            <a:r>
              <a:rPr lang="en-US" dirty="0"/>
              <a:t>in Payment Details and </a:t>
            </a:r>
            <a:r>
              <a:rPr lang="en-US" dirty="0" smtClean="0"/>
              <a:t>QuickSale</a:t>
            </a:r>
          </a:p>
          <a:p>
            <a:r>
              <a:rPr lang="en-US" dirty="0" smtClean="0"/>
              <a:t>Amount tendered stored in the system</a:t>
            </a:r>
            <a:endParaRPr lang="en-US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34" t="12792" r="7512" b="10000"/>
          <a:stretch/>
        </p:blipFill>
        <p:spPr bwMode="auto">
          <a:xfrm>
            <a:off x="4724400" y="4800600"/>
            <a:ext cx="3581400" cy="1606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9210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Amount Tendered for Cash</a:t>
            </a:r>
            <a:endParaRPr lang="en-US" dirty="0"/>
          </a:p>
        </p:txBody>
      </p:sp>
      <p:pic>
        <p:nvPicPr>
          <p:cNvPr id="9218" name="Picture 2" descr="C:\Users\awessely\AppData\Local\Temp\SNAGHTML69e433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495800"/>
            <a:ext cx="58388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wessely\AppData\Local\Temp\SNAGHTML69c1e9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295400"/>
            <a:ext cx="5476875" cy="296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070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Notes Field added to Payments</a:t>
            </a:r>
            <a:endParaRPr lang="en-US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71600"/>
            <a:ext cx="541020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62800" y="1600200"/>
            <a:ext cx="1600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Allows you to see payment notes without having to open the actual order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709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Tools Menu Functions – No need to stop what you are doing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Constituent Search</a:t>
            </a:r>
          </a:p>
          <a:p>
            <a:pPr lvl="1"/>
            <a:r>
              <a:rPr lang="en-US" dirty="0" smtClean="0"/>
              <a:t>Open the search window and constituent record from anywhere in the application (CTRL+T)</a:t>
            </a:r>
          </a:p>
          <a:p>
            <a:r>
              <a:rPr lang="en-US" dirty="0" err="1" smtClean="0"/>
              <a:t>CSIs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Enter a CSI from anywhere in the application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385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From the keyboard Basic Sale Sequence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 a line </a:t>
            </a:r>
            <a:r>
              <a:rPr lang="en-US" dirty="0"/>
              <a:t>item </a:t>
            </a:r>
            <a:r>
              <a:rPr lang="en-US" dirty="0" smtClean="0"/>
              <a:t>- Alt+A </a:t>
            </a:r>
          </a:p>
          <a:p>
            <a:r>
              <a:rPr lang="en-US" dirty="0" smtClean="0"/>
              <a:t>Move from one field to the next - TAB</a:t>
            </a:r>
          </a:p>
          <a:p>
            <a:r>
              <a:rPr lang="en-US" dirty="0" smtClean="0"/>
              <a:t>Perf/Pkg Code – know thy formula </a:t>
            </a:r>
          </a:p>
          <a:p>
            <a:r>
              <a:rPr lang="en-US" dirty="0" smtClean="0"/>
              <a:t>Best Seat - Alt+B </a:t>
            </a:r>
          </a:p>
          <a:p>
            <a:r>
              <a:rPr lang="en-US" dirty="0"/>
              <a:t>Payment - Ctrl+P </a:t>
            </a:r>
            <a:endParaRPr lang="en-US" dirty="0" smtClean="0"/>
          </a:p>
          <a:p>
            <a:r>
              <a:rPr lang="en-US" dirty="0" smtClean="0"/>
              <a:t>Type in payment method</a:t>
            </a:r>
          </a:p>
          <a:p>
            <a:r>
              <a:rPr lang="en-US" dirty="0" smtClean="0"/>
              <a:t>Finish </a:t>
            </a:r>
            <a:r>
              <a:rPr lang="en-US" dirty="0"/>
              <a:t>- </a:t>
            </a:r>
            <a:r>
              <a:rPr lang="en-US" dirty="0" smtClean="0"/>
              <a:t>Alt+F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9050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3528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86275" y="3733800"/>
            <a:ext cx="6096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6200" y="4800600"/>
            <a:ext cx="783771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162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Completing an order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Finish – Alt+F from Payment window</a:t>
            </a:r>
          </a:p>
          <a:p>
            <a:pPr lvl="1"/>
            <a:r>
              <a:rPr lang="en-US" dirty="0" smtClean="0"/>
              <a:t>Saves/validates order</a:t>
            </a:r>
          </a:p>
          <a:p>
            <a:pPr lvl="1"/>
            <a:r>
              <a:rPr lang="en-US" dirty="0" smtClean="0"/>
              <a:t>Prints tickets</a:t>
            </a:r>
          </a:p>
          <a:p>
            <a:r>
              <a:rPr lang="en-US" dirty="0" smtClean="0"/>
              <a:t>Done </a:t>
            </a:r>
            <a:r>
              <a:rPr lang="en-US" dirty="0"/>
              <a:t>– Alt+D</a:t>
            </a:r>
          </a:p>
          <a:p>
            <a:pPr lvl="1"/>
            <a:endParaRPr lang="en-US" dirty="0"/>
          </a:p>
        </p:txBody>
      </p:sp>
      <p:pic>
        <p:nvPicPr>
          <p:cNvPr id="4098" name="Picture 2" descr="C:\Users\awessely\AppData\Local\Microsoft\Windows\Temporary Internet Files\Content.IE5\AS99ZWQD\MC9002328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5200" y="615516"/>
            <a:ext cx="1614535" cy="18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9057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Lassoing Seats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19400"/>
            <a:ext cx="7696200" cy="3276600"/>
          </a:xfrm>
        </p:spPr>
        <p:txBody>
          <a:bodyPr/>
          <a:lstStyle/>
          <a:p>
            <a:r>
              <a:rPr lang="en-US" dirty="0" smtClean="0"/>
              <a:t>Reserve Available</a:t>
            </a:r>
          </a:p>
          <a:p>
            <a:pPr lvl="1"/>
            <a:r>
              <a:rPr lang="en-US" dirty="0" smtClean="0"/>
              <a:t>Allows reserving in blocks</a:t>
            </a:r>
          </a:p>
          <a:p>
            <a:pPr lvl="1"/>
            <a:r>
              <a:rPr lang="en-US" dirty="0" smtClean="0"/>
              <a:t>Reserve all selected seats – Leave # seats blank on line item (LI)</a:t>
            </a:r>
          </a:p>
          <a:p>
            <a:pPr lvl="1"/>
            <a:r>
              <a:rPr lang="en-US" dirty="0" smtClean="0"/>
              <a:t>Enter # seats on LI and get only number of seats specified</a:t>
            </a:r>
          </a:p>
          <a:p>
            <a:r>
              <a:rPr lang="en-US" dirty="0" smtClean="0"/>
              <a:t>Release locked to release the seats just selected</a:t>
            </a:r>
            <a:endParaRPr lang="en-US" dirty="0"/>
          </a:p>
        </p:txBody>
      </p:sp>
      <p:pic>
        <p:nvPicPr>
          <p:cNvPr id="17410" name="Picture 2" descr="C:\Users\awessely\AppData\Local\Microsoft\Windows\Temporary Internet Files\Content.IE5\AS99ZWQD\MC9002352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295400"/>
            <a:ext cx="2152650" cy="1495435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0294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SeatMap – Performance Scrolling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467600" cy="3962400"/>
          </a:xfrm>
        </p:spPr>
        <p:txBody>
          <a:bodyPr/>
          <a:lstStyle/>
          <a:p>
            <a:r>
              <a:rPr lang="en-US" dirty="0" smtClean="0"/>
              <a:t>Previous Perf by Title – T+</a:t>
            </a:r>
            <a:r>
              <a:rPr lang="en-US" dirty="0" smtClean="0">
                <a:sym typeface="Wingdings" panose="05000000000000000000" pitchFamily="2" charset="2"/>
              </a:rPr>
              <a:t></a:t>
            </a:r>
            <a:endParaRPr lang="en-US" dirty="0" smtClean="0"/>
          </a:p>
          <a:p>
            <a:r>
              <a:rPr lang="en-US" dirty="0" smtClean="0"/>
              <a:t>Next Perf by Title – T+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Return to Line Items – Ctrl+L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000" b="17857"/>
          <a:stretch/>
        </p:blipFill>
        <p:spPr bwMode="auto">
          <a:xfrm>
            <a:off x="838200" y="1428750"/>
            <a:ext cx="2743200" cy="36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1888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Hunter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Customer calls in looking for anything going the week of x</a:t>
            </a:r>
          </a:p>
          <a:p>
            <a:r>
              <a:rPr lang="en-US" dirty="0" smtClean="0"/>
              <a:t>Navigate the calendar</a:t>
            </a:r>
          </a:p>
          <a:p>
            <a:r>
              <a:rPr lang="en-US" dirty="0" smtClean="0"/>
              <a:t>Review availability</a:t>
            </a:r>
          </a:p>
          <a:p>
            <a:r>
              <a:rPr lang="en-US" dirty="0" smtClean="0"/>
              <a:t>Scan seat map for best seats among several performances</a:t>
            </a:r>
            <a:endParaRPr lang="en-US" dirty="0"/>
          </a:p>
        </p:txBody>
      </p:sp>
      <p:pic>
        <p:nvPicPr>
          <p:cNvPr id="6146" name="Picture 2" descr="C:\Users\awessely\AppData\Local\Microsoft\Windows\Temporary Internet Files\Content.IE5\2HEMRMJ2\MC9002129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524000"/>
            <a:ext cx="1614830" cy="1846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714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 Catalog</a:t>
            </a:r>
            <a:endParaRPr lang="en-US" dirty="0"/>
          </a:p>
        </p:txBody>
      </p:sp>
      <p:pic>
        <p:nvPicPr>
          <p:cNvPr id="12292" name="Picture 4" descr="C:\Users\awessely\AppData\Local\Microsoft\Windows\Temporary Internet Files\Content.IE5\KL15N15X\MC9004393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133600"/>
            <a:ext cx="1600199" cy="160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wessely\AppData\Local\Temp\SNAGHTML168f5e5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343400"/>
            <a:ext cx="3705225" cy="1901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467600" cy="4495800"/>
          </a:xfrm>
        </p:spPr>
        <p:txBody>
          <a:bodyPr/>
          <a:lstStyle/>
          <a:p>
            <a:r>
              <a:rPr lang="en-US" dirty="0" smtClean="0"/>
              <a:t>Product </a:t>
            </a:r>
            <a:r>
              <a:rPr lang="en-US" dirty="0"/>
              <a:t>Search - Ctrl+R</a:t>
            </a:r>
          </a:p>
          <a:p>
            <a:pPr lvl="1"/>
            <a:r>
              <a:rPr lang="en-US" dirty="0" smtClean="0"/>
              <a:t>Gross Avail – Show/Sort by availability</a:t>
            </a:r>
          </a:p>
          <a:p>
            <a:r>
              <a:rPr lang="en-US" dirty="0" smtClean="0"/>
              <a:t>Availability Window</a:t>
            </a:r>
          </a:p>
          <a:p>
            <a:pPr lvl="1"/>
            <a:r>
              <a:rPr lang="en-US" dirty="0" smtClean="0"/>
              <a:t>Shift+Click on Zone</a:t>
            </a:r>
            <a:endParaRPr lang="en-US" dirty="0"/>
          </a:p>
          <a:p>
            <a:pPr lvl="2"/>
            <a:r>
              <a:rPr lang="en-US" dirty="0" smtClean="0"/>
              <a:t>Adds </a:t>
            </a:r>
            <a:r>
              <a:rPr lang="en-US" dirty="0"/>
              <a:t>to cart</a:t>
            </a:r>
          </a:p>
          <a:p>
            <a:pPr lvl="2"/>
            <a:r>
              <a:rPr lang="en-US" dirty="0" smtClean="0"/>
              <a:t>Selects </a:t>
            </a:r>
            <a:r>
              <a:rPr lang="en-US" dirty="0"/>
              <a:t>the zone</a:t>
            </a:r>
          </a:p>
          <a:p>
            <a:pPr lvl="2"/>
            <a:r>
              <a:rPr lang="en-US" dirty="0" smtClean="0"/>
              <a:t>Navigates </a:t>
            </a:r>
            <a:r>
              <a:rPr lang="en-US" dirty="0"/>
              <a:t>to zone in SeatMap</a:t>
            </a:r>
          </a:p>
          <a:p>
            <a:pPr lvl="1"/>
            <a:r>
              <a:rPr lang="en-US" dirty="0"/>
              <a:t>Scroll </a:t>
            </a:r>
            <a:r>
              <a:rPr lang="en-US" dirty="0" smtClean="0"/>
              <a:t>By Title or Date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1172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SeatMap – Performance Scrolling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Prev/Next Perf Dt – D+</a:t>
            </a:r>
            <a:r>
              <a:rPr lang="en-US" dirty="0" smtClean="0">
                <a:sym typeface="Wingdings" panose="05000000000000000000" pitchFamily="2" charset="2"/>
              </a:rPr>
              <a:t>/</a:t>
            </a:r>
            <a:r>
              <a:rPr lang="en-US" dirty="0" smtClean="0"/>
              <a:t> </a:t>
            </a:r>
          </a:p>
          <a:p>
            <a:r>
              <a:rPr lang="en-US" dirty="0" smtClean="0"/>
              <a:t>Prev/Next </a:t>
            </a:r>
            <a:r>
              <a:rPr lang="en-US" dirty="0"/>
              <a:t>Perf </a:t>
            </a:r>
            <a:r>
              <a:rPr lang="en-US" dirty="0" smtClean="0"/>
              <a:t>Date w/i facility </a:t>
            </a:r>
            <a:r>
              <a:rPr lang="en-US" dirty="0"/>
              <a:t>– </a:t>
            </a:r>
            <a:r>
              <a:rPr lang="en-US" dirty="0" smtClean="0"/>
              <a:t>D+Shift+</a:t>
            </a:r>
            <a:r>
              <a:rPr lang="en-US" dirty="0">
                <a:sym typeface="Wingdings" panose="05000000000000000000" pitchFamily="2" charset="2"/>
              </a:rPr>
              <a:t> /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endParaRPr lang="en-US" dirty="0" smtClean="0"/>
          </a:p>
          <a:p>
            <a:pPr lvl="1"/>
            <a:r>
              <a:rPr lang="en-US" dirty="0" smtClean="0"/>
              <a:t>Or Shift+Click on date arrow buttons</a:t>
            </a:r>
          </a:p>
          <a:p>
            <a:r>
              <a:rPr lang="en-US" dirty="0" smtClean="0"/>
              <a:t>Pick from a list Pop-Up </a:t>
            </a:r>
          </a:p>
          <a:p>
            <a:pPr lvl="1"/>
            <a:r>
              <a:rPr lang="en-US" dirty="0" smtClean="0"/>
              <a:t>(don’t forget window expands)</a:t>
            </a:r>
          </a:p>
          <a:p>
            <a:endParaRPr lang="en-US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5000" b="17857"/>
          <a:stretch/>
        </p:blipFill>
        <p:spPr bwMode="auto">
          <a:xfrm>
            <a:off x="838200" y="1428750"/>
            <a:ext cx="2743200" cy="365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838"/>
          <a:stretch/>
        </p:blipFill>
        <p:spPr bwMode="auto">
          <a:xfrm>
            <a:off x="5562600" y="3124200"/>
            <a:ext cx="255270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1934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Hot List – not just for People Magazine anymore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User configurable list of top 10 perfs to sell</a:t>
            </a:r>
          </a:p>
          <a:p>
            <a:r>
              <a:rPr lang="en-US" dirty="0"/>
              <a:t>Hotlist window - </a:t>
            </a:r>
            <a:r>
              <a:rPr lang="en-US" dirty="0" smtClean="0"/>
              <a:t>Alt+H</a:t>
            </a:r>
          </a:p>
          <a:p>
            <a:r>
              <a:rPr lang="en-US" dirty="0" smtClean="0"/>
              <a:t>Select hotlist </a:t>
            </a:r>
            <a:r>
              <a:rPr lang="en-US" dirty="0"/>
              <a:t>item - </a:t>
            </a:r>
            <a:r>
              <a:rPr lang="en-US" dirty="0" smtClean="0"/>
              <a:t>0-9</a:t>
            </a:r>
          </a:p>
        </p:txBody>
      </p:sp>
      <p:pic>
        <p:nvPicPr>
          <p:cNvPr id="11266" name="Picture 2" descr="http://www.thebazaarshops.com/wp-content/uploads/2013/05/PEOPLE-STYLE-WATCH-JUNE-2013-1-744x102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4416" b="46916"/>
          <a:stretch/>
        </p:blipFill>
        <p:spPr bwMode="auto">
          <a:xfrm rot="20459119">
            <a:off x="713346" y="3038658"/>
            <a:ext cx="1895157" cy="48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8194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2" descr="C:\Users\awessely\AppData\Local\Temp\SNAGHTML168c10d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657600"/>
            <a:ext cx="4495800" cy="307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C:\Users\awessely\AppData\Local\Temp\SNAGHTML168e09f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112657">
            <a:off x="5250604" y="4418224"/>
            <a:ext cx="2193891" cy="175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0370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Seating Multiple Performances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Multi-Select line items</a:t>
            </a:r>
          </a:p>
          <a:p>
            <a:pPr lvl="1"/>
            <a:r>
              <a:rPr lang="en-US" sz="2400" b="0" dirty="0" smtClean="0"/>
              <a:t>Select ad hoc LIs - Ctrl+Click </a:t>
            </a:r>
          </a:p>
          <a:p>
            <a:pPr lvl="1"/>
            <a:r>
              <a:rPr lang="en-US" sz="2400" b="0" dirty="0" smtClean="0"/>
              <a:t>Select range of LIs - Shift+Click</a:t>
            </a:r>
          </a:p>
          <a:p>
            <a:pPr lvl="1"/>
            <a:r>
              <a:rPr lang="en-US" sz="2400" b="0" dirty="0" smtClean="0"/>
              <a:t>Invert selection - Shift+Alt+Click</a:t>
            </a:r>
          </a:p>
          <a:p>
            <a:pPr lvl="1"/>
            <a:r>
              <a:rPr lang="en-US" sz="2400" b="0" dirty="0" smtClean="0"/>
              <a:t>Select/Clear all - Ctrl+Shift+Click</a:t>
            </a:r>
          </a:p>
          <a:p>
            <a:r>
              <a:rPr lang="en-US" dirty="0" smtClean="0"/>
              <a:t>Best Seat </a:t>
            </a:r>
          </a:p>
          <a:p>
            <a:r>
              <a:rPr lang="en-US" b="0" dirty="0" smtClean="0"/>
              <a:t>or</a:t>
            </a:r>
            <a:r>
              <a:rPr lang="en-US" dirty="0" smtClean="0"/>
              <a:t> Use Perf List to scroll through LIs</a:t>
            </a:r>
            <a:endParaRPr lang="en-US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5251580"/>
            <a:ext cx="45148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2525" y="5251580"/>
            <a:ext cx="3810000" cy="145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7933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077200" cy="990600"/>
          </a:xfrm>
        </p:spPr>
        <p:txBody>
          <a:bodyPr>
            <a:normAutofit/>
          </a:bodyPr>
          <a:lstStyle/>
          <a:p>
            <a:r>
              <a:rPr lang="en-US" dirty="0"/>
              <a:t>Adding </a:t>
            </a:r>
            <a:r>
              <a:rPr lang="en-US" dirty="0" smtClean="0"/>
              <a:t>Fees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5004" y="1826536"/>
            <a:ext cx="7467600" cy="4724400"/>
          </a:xfrm>
        </p:spPr>
        <p:txBody>
          <a:bodyPr/>
          <a:lstStyle/>
          <a:p>
            <a:r>
              <a:rPr lang="en-US" dirty="0" smtClean="0"/>
              <a:t>In the Fees tab on the Order Screen click the Add button at the bottom or </a:t>
            </a:r>
            <a:r>
              <a:rPr lang="en-US" dirty="0" err="1" smtClean="0"/>
              <a:t>Alt+A</a:t>
            </a:r>
            <a:endParaRPr lang="en-US" dirty="0" smtClean="0"/>
          </a:p>
          <a:p>
            <a:r>
              <a:rPr lang="en-US" dirty="0" smtClean="0"/>
              <a:t>Choose appropriate fee (W-Misc) Override to whatever amount</a:t>
            </a:r>
          </a:p>
        </p:txBody>
      </p:sp>
      <p:pic>
        <p:nvPicPr>
          <p:cNvPr id="19458" name="Picture 2" descr="C:\Users\awessely\AppData\Local\Microsoft\Windows\Temporary Internet Files\Content.IE5\AS99ZWQD\MC9002952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038600"/>
            <a:ext cx="1457608" cy="1068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awessely\AppData\Local\Microsoft\Windows\Temporary Internet Files\Content.IE5\2HEMRMJ2\MC9003120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733800"/>
            <a:ext cx="1281684" cy="90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C:\Users\awessely\AppData\Local\Microsoft\Windows\Temporary Internet Files\Content.IE5\KL15N15X\MC90028652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1425" y="5105400"/>
            <a:ext cx="890625" cy="826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215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3785FE85216B40A4C7159DAA5DC93B" ma:contentTypeVersion="0" ma:contentTypeDescription="Create a new document." ma:contentTypeScope="" ma:versionID="86f0658ea44dc5f7f4cc88588f7958d8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270335-E080-4544-9BC5-BAF750BF91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079DB257-8A56-4B73-B68D-55631088A6EC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F5F35A56-F1D0-49CE-B997-0F52349EB0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1060</Words>
  <Application>Microsoft Office PowerPoint</Application>
  <PresentationFormat>On-screen Show (4:3)</PresentationFormat>
  <Paragraphs>237</Paragraphs>
  <Slides>46</Slides>
  <Notes>42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Ticketing Tips and Tricks</vt:lpstr>
      <vt:lpstr>Constituent Record Tabs </vt:lpstr>
      <vt:lpstr>Search Options</vt:lpstr>
      <vt:lpstr>Single Line Search Examples (1)</vt:lpstr>
      <vt:lpstr>Single Line Search Examples (2)</vt:lpstr>
      <vt:lpstr>Single Line Caveats</vt:lpstr>
      <vt:lpstr>Single Line Tricks</vt:lpstr>
      <vt:lpstr>Pop Up Headers </vt:lpstr>
      <vt:lpstr>Constituent Types</vt:lpstr>
      <vt:lpstr>New Household Record</vt:lpstr>
      <vt:lpstr>New Household Record</vt:lpstr>
      <vt:lpstr>New Household Record</vt:lpstr>
      <vt:lpstr>Save Your Work</vt:lpstr>
      <vt:lpstr>Constituent Navigator</vt:lpstr>
      <vt:lpstr>What is an Affiliation? </vt:lpstr>
      <vt:lpstr>Primary Affiliations</vt:lpstr>
      <vt:lpstr>What is an Association? </vt:lpstr>
      <vt:lpstr>Relationships Tab:  Associations</vt:lpstr>
      <vt:lpstr>Inherited Data &amp; Divorce</vt:lpstr>
      <vt:lpstr>Where to Update Address if Splitting Household</vt:lpstr>
      <vt:lpstr>Delete Relationship</vt:lpstr>
      <vt:lpstr>Remember to update “Gen Sal” on Household</vt:lpstr>
      <vt:lpstr>Help Others Think Before Merging:  Add the Ex-Spouse as an association!</vt:lpstr>
      <vt:lpstr>Constituents Menu</vt:lpstr>
      <vt:lpstr>Change Constituent Type</vt:lpstr>
      <vt:lpstr>Change Constituent Type</vt:lpstr>
      <vt:lpstr>Constituent Memory in Menu</vt:lpstr>
      <vt:lpstr>Add Ticket Order</vt:lpstr>
      <vt:lpstr>Copy to Clip Board</vt:lpstr>
      <vt:lpstr>V12 Owner, Initiator, Recipient</vt:lpstr>
      <vt:lpstr>Multiple Recipients?</vt:lpstr>
      <vt:lpstr>Checking Recipients on Seatmap</vt:lpstr>
      <vt:lpstr>Amount Tendered for Cash</vt:lpstr>
      <vt:lpstr>Amount Tendered for Cash</vt:lpstr>
      <vt:lpstr>Notes Field added to Payments</vt:lpstr>
      <vt:lpstr>Tools Menu Functions – No need to stop what you are doing</vt:lpstr>
      <vt:lpstr>From the keyboard Basic Sale Sequence</vt:lpstr>
      <vt:lpstr>Completing an order</vt:lpstr>
      <vt:lpstr>Lassoing Seats</vt:lpstr>
      <vt:lpstr>SeatMap – Performance Scrolling</vt:lpstr>
      <vt:lpstr>The Hunter</vt:lpstr>
      <vt:lpstr>Product Catalog</vt:lpstr>
      <vt:lpstr>SeatMap – Performance Scrolling</vt:lpstr>
      <vt:lpstr>The Hot List – not just for People Magazine anymore</vt:lpstr>
      <vt:lpstr>Seating Multiple Performances</vt:lpstr>
      <vt:lpstr>Adding Fees</vt:lpstr>
    </vt:vector>
  </TitlesOfParts>
  <Company>Woodruff Arts Center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kesmar</dc:creator>
  <cp:lastModifiedBy>ketteg</cp:lastModifiedBy>
  <cp:revision>21</cp:revision>
  <dcterms:created xsi:type="dcterms:W3CDTF">2014-09-04T13:27:09Z</dcterms:created>
  <dcterms:modified xsi:type="dcterms:W3CDTF">2015-09-23T18:09:38Z</dcterms:modified>
  <cp:contentType>Document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0x0101009B3785FE85216B40A4C7159DAA5DC93B</vt:lpwstr>
  </property>
</Properties>
</file>