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Default Extension="gif" ContentType="image/gif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46"/>
  </p:notesMasterIdLst>
  <p:sldIdLst>
    <p:sldId id="257" r:id="rId5"/>
    <p:sldId id="291" r:id="rId6"/>
    <p:sldId id="290" r:id="rId7"/>
    <p:sldId id="258" r:id="rId8"/>
    <p:sldId id="259" r:id="rId9"/>
    <p:sldId id="302" r:id="rId10"/>
    <p:sldId id="260" r:id="rId11"/>
    <p:sldId id="261" r:id="rId12"/>
    <p:sldId id="262" r:id="rId13"/>
    <p:sldId id="263" r:id="rId14"/>
    <p:sldId id="264" r:id="rId15"/>
    <p:sldId id="303" r:id="rId16"/>
    <p:sldId id="292" r:id="rId17"/>
    <p:sldId id="293" r:id="rId18"/>
    <p:sldId id="268" r:id="rId19"/>
    <p:sldId id="269" r:id="rId20"/>
    <p:sldId id="270" r:id="rId21"/>
    <p:sldId id="271" r:id="rId22"/>
    <p:sldId id="274" r:id="rId23"/>
    <p:sldId id="275" r:id="rId24"/>
    <p:sldId id="276" r:id="rId25"/>
    <p:sldId id="277" r:id="rId26"/>
    <p:sldId id="278" r:id="rId27"/>
    <p:sldId id="279" r:id="rId28"/>
    <p:sldId id="282" r:id="rId29"/>
    <p:sldId id="295" r:id="rId30"/>
    <p:sldId id="283" r:id="rId31"/>
    <p:sldId id="294" r:id="rId32"/>
    <p:sldId id="304" r:id="rId33"/>
    <p:sldId id="284" r:id="rId34"/>
    <p:sldId id="285" r:id="rId35"/>
    <p:sldId id="286" r:id="rId36"/>
    <p:sldId id="296" r:id="rId37"/>
    <p:sldId id="287" r:id="rId38"/>
    <p:sldId id="298" r:id="rId39"/>
    <p:sldId id="297" r:id="rId40"/>
    <p:sldId id="288" r:id="rId41"/>
    <p:sldId id="289" r:id="rId42"/>
    <p:sldId id="299" r:id="rId43"/>
    <p:sldId id="300" r:id="rId44"/>
    <p:sldId id="301" r:id="rId4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1579" autoAdjust="0"/>
    <p:restoredTop sz="90805" autoAdjust="0"/>
  </p:normalViewPr>
  <p:slideViewPr>
    <p:cSldViewPr>
      <p:cViewPr varScale="1">
        <p:scale>
          <a:sx n="101" d="100"/>
          <a:sy n="101" d="100"/>
        </p:scale>
        <p:origin x="-117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4_4">
  <dgm:title val=""/>
  <dgm:desc val=""/>
  <dgm:catLst>
    <dgm:cat type="accent4" pri="11400"/>
  </dgm:catLst>
  <dgm:styleLbl name="node0">
    <dgm:fillClrLst meth="cycle">
      <a:schemeClr val="accent4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4">
        <a:shade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4">
        <a:shade val="50000"/>
      </a:schemeClr>
      <a:schemeClr val="accent4">
        <a:tint val="55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4">
        <a:shade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4">
        <a:shade val="80000"/>
        <a:alpha val="50000"/>
      </a:schemeClr>
      <a:schemeClr val="accent4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55000"/>
      </a:schemeClr>
    </dgm:fillClrLst>
    <dgm:linClrLst meth="repeat">
      <a:schemeClr val="accent4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55000"/>
      </a:schemeClr>
    </dgm:fillClrLst>
    <dgm:linClrLst meth="repeat">
      <a:schemeClr val="accent4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55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FC22ADB-E301-4B15-A7E6-9F6100E1B85F}" type="doc">
      <dgm:prSet loTypeId="urn:microsoft.com/office/officeart/2005/8/layout/hList6" loCatId="list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C3581B93-C020-47B6-8AB1-1BC337C678FB}">
      <dgm:prSet phldrT="[Text]" custT="1"/>
      <dgm:spPr/>
      <dgm:t>
        <a:bodyPr/>
        <a:lstStyle/>
        <a:p>
          <a:pPr algn="ctr"/>
          <a:r>
            <a:rPr lang="en-US" sz="2400" b="1" dirty="0" smtClean="0"/>
            <a:t>Tessitura 101</a:t>
          </a:r>
          <a:endParaRPr lang="en-US" sz="2400" b="1" dirty="0"/>
        </a:p>
      </dgm:t>
    </dgm:pt>
    <dgm:pt modelId="{97B55158-6160-4610-BC7C-CB9E7483C143}" type="parTrans" cxnId="{B599BA84-3AC2-4215-9632-37A3B6389B95}">
      <dgm:prSet/>
      <dgm:spPr/>
      <dgm:t>
        <a:bodyPr/>
        <a:lstStyle/>
        <a:p>
          <a:endParaRPr lang="en-US"/>
        </a:p>
      </dgm:t>
    </dgm:pt>
    <dgm:pt modelId="{ED3C0A53-4555-4677-96D9-C86D8B447EAE}" type="sibTrans" cxnId="{B599BA84-3AC2-4215-9632-37A3B6389B95}">
      <dgm:prSet/>
      <dgm:spPr/>
      <dgm:t>
        <a:bodyPr/>
        <a:lstStyle/>
        <a:p>
          <a:endParaRPr lang="en-US"/>
        </a:p>
      </dgm:t>
    </dgm:pt>
    <dgm:pt modelId="{D0B8F121-434E-4CB5-B8E4-C193A44E2EAE}">
      <dgm:prSet phldrT="[Text]" custT="1"/>
      <dgm:spPr/>
      <dgm:t>
        <a:bodyPr/>
        <a:lstStyle/>
        <a:p>
          <a:pPr algn="l"/>
          <a:r>
            <a:rPr lang="en-US" sz="1800" b="1" dirty="0" smtClean="0"/>
            <a:t>9/28/15</a:t>
          </a:r>
          <a:endParaRPr lang="en-US" sz="1800" b="1" dirty="0"/>
        </a:p>
      </dgm:t>
    </dgm:pt>
    <dgm:pt modelId="{6FBA2807-EC9F-452D-8A1A-4A30B4ABD444}" type="parTrans" cxnId="{4099D7E1-B1A1-4AB8-A4D9-FD18CF15B901}">
      <dgm:prSet/>
      <dgm:spPr/>
      <dgm:t>
        <a:bodyPr/>
        <a:lstStyle/>
        <a:p>
          <a:endParaRPr lang="en-US"/>
        </a:p>
      </dgm:t>
    </dgm:pt>
    <dgm:pt modelId="{6AAF42F0-1C02-4C89-9986-EDA705492C60}" type="sibTrans" cxnId="{4099D7E1-B1A1-4AB8-A4D9-FD18CF15B901}">
      <dgm:prSet/>
      <dgm:spPr/>
      <dgm:t>
        <a:bodyPr/>
        <a:lstStyle/>
        <a:p>
          <a:endParaRPr lang="en-US"/>
        </a:p>
      </dgm:t>
    </dgm:pt>
    <dgm:pt modelId="{AE676559-8C17-43BB-A04B-F3C8761EFD0A}">
      <dgm:prSet phldrT="[Text]" custT="1"/>
      <dgm:spPr/>
      <dgm:t>
        <a:bodyPr/>
        <a:lstStyle/>
        <a:p>
          <a:r>
            <a:rPr lang="en-US" sz="2000" b="1" dirty="0" smtClean="0"/>
            <a:t>List Building &amp; Output Sets</a:t>
          </a:r>
          <a:endParaRPr lang="en-US" sz="2000" b="1" dirty="0"/>
        </a:p>
      </dgm:t>
    </dgm:pt>
    <dgm:pt modelId="{32187351-92D6-4455-9F31-324998A87E14}" type="parTrans" cxnId="{D92B5364-E7ED-458B-92A9-EB3C35693E38}">
      <dgm:prSet/>
      <dgm:spPr/>
      <dgm:t>
        <a:bodyPr/>
        <a:lstStyle/>
        <a:p>
          <a:endParaRPr lang="en-US"/>
        </a:p>
      </dgm:t>
    </dgm:pt>
    <dgm:pt modelId="{021A4D55-0D66-4720-A78D-986405A8DF5D}" type="sibTrans" cxnId="{D92B5364-E7ED-458B-92A9-EB3C35693E38}">
      <dgm:prSet/>
      <dgm:spPr/>
      <dgm:t>
        <a:bodyPr/>
        <a:lstStyle/>
        <a:p>
          <a:endParaRPr lang="en-US"/>
        </a:p>
      </dgm:t>
    </dgm:pt>
    <dgm:pt modelId="{BDF8AB07-8CCA-4412-A2A4-CD1AC431E054}">
      <dgm:prSet phldrT="[Text]" custT="1"/>
      <dgm:spPr/>
      <dgm:t>
        <a:bodyPr/>
        <a:lstStyle/>
        <a:p>
          <a:r>
            <a:rPr lang="en-US" sz="1200" dirty="0" smtClean="0"/>
            <a:t>Development</a:t>
          </a:r>
          <a:endParaRPr lang="en-US" sz="1200" dirty="0"/>
        </a:p>
      </dgm:t>
    </dgm:pt>
    <dgm:pt modelId="{798B722D-3582-4E9C-AF1B-D45EA2349B9E}" type="parTrans" cxnId="{CA23FF3F-6301-4CCA-B96F-7257AA06749D}">
      <dgm:prSet/>
      <dgm:spPr/>
      <dgm:t>
        <a:bodyPr/>
        <a:lstStyle/>
        <a:p>
          <a:endParaRPr lang="en-US"/>
        </a:p>
      </dgm:t>
    </dgm:pt>
    <dgm:pt modelId="{5E3D0E75-A450-44D4-A7E1-C1560B3E946F}" type="sibTrans" cxnId="{CA23FF3F-6301-4CCA-B96F-7257AA06749D}">
      <dgm:prSet/>
      <dgm:spPr/>
      <dgm:t>
        <a:bodyPr/>
        <a:lstStyle/>
        <a:p>
          <a:endParaRPr lang="en-US"/>
        </a:p>
      </dgm:t>
    </dgm:pt>
    <dgm:pt modelId="{2DEFE4C4-C5A5-4C0F-9808-2CA313A3E189}">
      <dgm:prSet phldrT="[Text]" custT="1"/>
      <dgm:spPr/>
      <dgm:t>
        <a:bodyPr/>
        <a:lstStyle/>
        <a:p>
          <a:r>
            <a:rPr lang="en-US" sz="1200" dirty="0" smtClean="0"/>
            <a:t>Marketing</a:t>
          </a:r>
          <a:endParaRPr lang="en-US" sz="1200" dirty="0"/>
        </a:p>
      </dgm:t>
    </dgm:pt>
    <dgm:pt modelId="{ED1749D8-C2DB-42D7-8430-137B30B126CE}" type="parTrans" cxnId="{B3FDF3DC-02C0-46B1-B2A1-75436AC0627F}">
      <dgm:prSet/>
      <dgm:spPr/>
      <dgm:t>
        <a:bodyPr/>
        <a:lstStyle/>
        <a:p>
          <a:endParaRPr lang="en-US"/>
        </a:p>
      </dgm:t>
    </dgm:pt>
    <dgm:pt modelId="{8123AD0A-959D-4DE7-B717-CCD2144BBFD3}" type="sibTrans" cxnId="{B3FDF3DC-02C0-46B1-B2A1-75436AC0627F}">
      <dgm:prSet/>
      <dgm:spPr/>
      <dgm:t>
        <a:bodyPr/>
        <a:lstStyle/>
        <a:p>
          <a:endParaRPr lang="en-US"/>
        </a:p>
      </dgm:t>
    </dgm:pt>
    <dgm:pt modelId="{17731E99-909C-4263-B553-0C267A77B93D}">
      <dgm:prSet phldrT="[Text]" custT="1"/>
      <dgm:spPr/>
      <dgm:t>
        <a:bodyPr/>
        <a:lstStyle/>
        <a:p>
          <a:r>
            <a:rPr lang="en-US" sz="2000" b="1" dirty="0" smtClean="0"/>
            <a:t>Basic Reporting</a:t>
          </a:r>
          <a:endParaRPr lang="en-US" sz="2000" b="1" dirty="0"/>
        </a:p>
      </dgm:t>
    </dgm:pt>
    <dgm:pt modelId="{B576855E-4253-4900-B201-A64656A6C392}" type="parTrans" cxnId="{3FF3080B-9B8C-4D65-8378-9B9713AB83A8}">
      <dgm:prSet/>
      <dgm:spPr/>
      <dgm:t>
        <a:bodyPr/>
        <a:lstStyle/>
        <a:p>
          <a:endParaRPr lang="en-US"/>
        </a:p>
      </dgm:t>
    </dgm:pt>
    <dgm:pt modelId="{927234D2-8651-469D-B307-F3B6261A6011}" type="sibTrans" cxnId="{3FF3080B-9B8C-4D65-8378-9B9713AB83A8}">
      <dgm:prSet/>
      <dgm:spPr/>
      <dgm:t>
        <a:bodyPr/>
        <a:lstStyle/>
        <a:p>
          <a:endParaRPr lang="en-US"/>
        </a:p>
      </dgm:t>
    </dgm:pt>
    <dgm:pt modelId="{70998B02-698B-40A7-AF1F-CA8DB8D2B38E}">
      <dgm:prSet phldrT="[Text]" custT="1"/>
      <dgm:spPr/>
      <dgm:t>
        <a:bodyPr/>
        <a:lstStyle/>
        <a:p>
          <a:r>
            <a:rPr lang="en-US" sz="1200" dirty="0" smtClean="0"/>
            <a:t>Development</a:t>
          </a:r>
          <a:endParaRPr lang="en-US" sz="1200" dirty="0"/>
        </a:p>
      </dgm:t>
    </dgm:pt>
    <dgm:pt modelId="{77DD87A0-ACBE-4181-82ED-FA7488EB0A83}" type="parTrans" cxnId="{8F73BA35-D2F9-48DC-9514-C58937FFE97D}">
      <dgm:prSet/>
      <dgm:spPr/>
      <dgm:t>
        <a:bodyPr/>
        <a:lstStyle/>
        <a:p>
          <a:endParaRPr lang="en-US"/>
        </a:p>
      </dgm:t>
    </dgm:pt>
    <dgm:pt modelId="{81530038-685D-4579-88C2-8174D8598D6E}" type="sibTrans" cxnId="{8F73BA35-D2F9-48DC-9514-C58937FFE97D}">
      <dgm:prSet/>
      <dgm:spPr/>
      <dgm:t>
        <a:bodyPr/>
        <a:lstStyle/>
        <a:p>
          <a:endParaRPr lang="en-US"/>
        </a:p>
      </dgm:t>
    </dgm:pt>
    <dgm:pt modelId="{48E818F0-A34B-4C3D-9FA2-DDBE1E265072}">
      <dgm:prSet phldrT="[Text]" custT="1"/>
      <dgm:spPr/>
      <dgm:t>
        <a:bodyPr/>
        <a:lstStyle/>
        <a:p>
          <a:r>
            <a:rPr lang="en-US" sz="1200" dirty="0" smtClean="0"/>
            <a:t>Marketing</a:t>
          </a:r>
          <a:endParaRPr lang="en-US" sz="1200" dirty="0"/>
        </a:p>
      </dgm:t>
    </dgm:pt>
    <dgm:pt modelId="{FD5313C5-EC3F-4F3C-9F51-0C3917701CE3}" type="parTrans" cxnId="{553337B2-ECD2-4192-8D48-D14C1D7A7EF0}">
      <dgm:prSet/>
      <dgm:spPr/>
      <dgm:t>
        <a:bodyPr/>
        <a:lstStyle/>
        <a:p>
          <a:endParaRPr lang="en-US"/>
        </a:p>
      </dgm:t>
    </dgm:pt>
    <dgm:pt modelId="{E1BB0A5A-F1D4-4EDE-A08A-7E6033FBAD6F}" type="sibTrans" cxnId="{553337B2-ECD2-4192-8D48-D14C1D7A7EF0}">
      <dgm:prSet/>
      <dgm:spPr/>
      <dgm:t>
        <a:bodyPr/>
        <a:lstStyle/>
        <a:p>
          <a:endParaRPr lang="en-US"/>
        </a:p>
      </dgm:t>
    </dgm:pt>
    <dgm:pt modelId="{55EC99AD-B55C-4C15-8D8E-1FDA86270321}">
      <dgm:prSet phldrT="[Text]" custT="1"/>
      <dgm:spPr/>
      <dgm:t>
        <a:bodyPr/>
        <a:lstStyle/>
        <a:p>
          <a:r>
            <a:rPr lang="en-US" sz="1600" b="1" dirty="0" smtClean="0"/>
            <a:t>10/7/15</a:t>
          </a:r>
          <a:endParaRPr lang="en-US" sz="1600" b="1" dirty="0"/>
        </a:p>
      </dgm:t>
    </dgm:pt>
    <dgm:pt modelId="{3091C681-3BFB-4133-ACE0-54071B251536}" type="parTrans" cxnId="{7A1B03AC-CD27-408F-928A-5F33E2779F24}">
      <dgm:prSet/>
      <dgm:spPr/>
      <dgm:t>
        <a:bodyPr/>
        <a:lstStyle/>
        <a:p>
          <a:endParaRPr lang="en-US"/>
        </a:p>
      </dgm:t>
    </dgm:pt>
    <dgm:pt modelId="{66D36BF3-C804-4887-B33C-872C023C2F63}" type="sibTrans" cxnId="{7A1B03AC-CD27-408F-928A-5F33E2779F24}">
      <dgm:prSet/>
      <dgm:spPr/>
      <dgm:t>
        <a:bodyPr/>
        <a:lstStyle/>
        <a:p>
          <a:endParaRPr lang="en-US"/>
        </a:p>
      </dgm:t>
    </dgm:pt>
    <dgm:pt modelId="{4C21DB56-7D7B-4532-B5AE-3D3A1DC4AE4B}">
      <dgm:prSet phldrT="[Text]" custT="1"/>
      <dgm:spPr/>
      <dgm:t>
        <a:bodyPr/>
        <a:lstStyle/>
        <a:p>
          <a:r>
            <a:rPr lang="en-US" sz="1600" b="1" dirty="0" smtClean="0"/>
            <a:t>10/5/15</a:t>
          </a:r>
          <a:endParaRPr lang="en-US" sz="1600" b="1" dirty="0"/>
        </a:p>
      </dgm:t>
    </dgm:pt>
    <dgm:pt modelId="{B947FBDE-7B1B-43A7-AC74-16A66B109103}" type="parTrans" cxnId="{34BCAB93-6243-4802-A0CF-57F30399F37A}">
      <dgm:prSet/>
      <dgm:spPr/>
      <dgm:t>
        <a:bodyPr/>
        <a:lstStyle/>
        <a:p>
          <a:endParaRPr lang="en-US"/>
        </a:p>
      </dgm:t>
    </dgm:pt>
    <dgm:pt modelId="{4AB1CC74-9FDF-410F-8432-45D900085B35}" type="sibTrans" cxnId="{34BCAB93-6243-4802-A0CF-57F30399F37A}">
      <dgm:prSet/>
      <dgm:spPr/>
      <dgm:t>
        <a:bodyPr/>
        <a:lstStyle/>
        <a:p>
          <a:endParaRPr lang="en-US"/>
        </a:p>
      </dgm:t>
    </dgm:pt>
    <dgm:pt modelId="{D434D538-6023-4EC8-99A1-5D8F29C6B4B7}">
      <dgm:prSet phldrT="[Text]" custT="1"/>
      <dgm:spPr/>
      <dgm:t>
        <a:bodyPr/>
        <a:lstStyle/>
        <a:p>
          <a:r>
            <a:rPr lang="en-US" sz="1200" dirty="0" smtClean="0"/>
            <a:t>Memberships?   Other?  Education?</a:t>
          </a:r>
          <a:endParaRPr lang="en-US" sz="1200" dirty="0"/>
        </a:p>
      </dgm:t>
    </dgm:pt>
    <dgm:pt modelId="{03B236A4-073E-4AE3-B7F3-31B94BE76488}" type="parTrans" cxnId="{CE6E7C15-8503-4FEB-A8A8-7CC5AA1D7B7F}">
      <dgm:prSet/>
      <dgm:spPr/>
      <dgm:t>
        <a:bodyPr/>
        <a:lstStyle/>
        <a:p>
          <a:endParaRPr lang="en-US"/>
        </a:p>
      </dgm:t>
    </dgm:pt>
    <dgm:pt modelId="{198C8D9B-BDA5-4393-A1F0-0203182EB4B5}" type="sibTrans" cxnId="{CE6E7C15-8503-4FEB-A8A8-7CC5AA1D7B7F}">
      <dgm:prSet/>
      <dgm:spPr/>
      <dgm:t>
        <a:bodyPr/>
        <a:lstStyle/>
        <a:p>
          <a:endParaRPr lang="en-US"/>
        </a:p>
      </dgm:t>
    </dgm:pt>
    <dgm:pt modelId="{AAAF206F-9832-4737-814F-55042E4DF052}">
      <dgm:prSet phldrT="[Text]" custT="1"/>
      <dgm:spPr/>
      <dgm:t>
        <a:bodyPr/>
        <a:lstStyle/>
        <a:p>
          <a:r>
            <a:rPr lang="en-US" sz="1600" b="1" dirty="0" smtClean="0"/>
            <a:t>11/5/15 </a:t>
          </a:r>
          <a:endParaRPr lang="en-US" sz="1600" b="1" dirty="0"/>
        </a:p>
      </dgm:t>
    </dgm:pt>
    <dgm:pt modelId="{714E78BE-2427-4E36-A7AD-0DEE7F7950A9}" type="parTrans" cxnId="{CB60A305-0B5F-4021-9494-0093EA6D0238}">
      <dgm:prSet/>
      <dgm:spPr/>
      <dgm:t>
        <a:bodyPr/>
        <a:lstStyle/>
        <a:p>
          <a:endParaRPr lang="en-US"/>
        </a:p>
      </dgm:t>
    </dgm:pt>
    <dgm:pt modelId="{CDF4061F-E8EB-4FB0-995F-06FA13599D03}" type="sibTrans" cxnId="{CB60A305-0B5F-4021-9494-0093EA6D0238}">
      <dgm:prSet/>
      <dgm:spPr/>
      <dgm:t>
        <a:bodyPr/>
        <a:lstStyle/>
        <a:p>
          <a:endParaRPr lang="en-US"/>
        </a:p>
      </dgm:t>
    </dgm:pt>
    <dgm:pt modelId="{E07F65A0-D296-42BA-B032-A96A4FBFAE12}">
      <dgm:prSet phldrT="[Text]" custT="1"/>
      <dgm:spPr/>
      <dgm:t>
        <a:bodyPr/>
        <a:lstStyle/>
        <a:p>
          <a:r>
            <a:rPr lang="en-US" sz="1600" b="1" dirty="0" smtClean="0"/>
            <a:t>10/28/15</a:t>
          </a:r>
          <a:endParaRPr lang="en-US" sz="1600" b="1" dirty="0"/>
        </a:p>
      </dgm:t>
    </dgm:pt>
    <dgm:pt modelId="{7FB416E3-389B-4A6B-B5D8-5546F56AC545}" type="parTrans" cxnId="{0F685B70-00A9-4F9B-ACAF-9EBFD772A225}">
      <dgm:prSet/>
      <dgm:spPr/>
      <dgm:t>
        <a:bodyPr/>
        <a:lstStyle/>
        <a:p>
          <a:endParaRPr lang="en-US"/>
        </a:p>
      </dgm:t>
    </dgm:pt>
    <dgm:pt modelId="{53743E49-99B0-4BE8-AFD2-0E4C20F9154A}" type="sibTrans" cxnId="{0F685B70-00A9-4F9B-ACAF-9EBFD772A225}">
      <dgm:prSet/>
      <dgm:spPr/>
      <dgm:t>
        <a:bodyPr/>
        <a:lstStyle/>
        <a:p>
          <a:endParaRPr lang="en-US"/>
        </a:p>
      </dgm:t>
    </dgm:pt>
    <dgm:pt modelId="{A872987A-507B-411D-B839-53482EBD8802}">
      <dgm:prSet phldrT="[Text]" custT="1"/>
      <dgm:spPr/>
      <dgm:t>
        <a:bodyPr/>
        <a:lstStyle/>
        <a:p>
          <a:r>
            <a:rPr lang="en-US" sz="1600" b="1" dirty="0" smtClean="0"/>
            <a:t>10/19/15 </a:t>
          </a:r>
          <a:endParaRPr lang="en-US" sz="1600" b="1" dirty="0"/>
        </a:p>
      </dgm:t>
    </dgm:pt>
    <dgm:pt modelId="{8632F9A4-6F2D-4BEC-A3E8-E50896CEE4E6}" type="parTrans" cxnId="{6A31F1F8-516A-4E88-B149-A7CDEF75C9EF}">
      <dgm:prSet/>
      <dgm:spPr/>
      <dgm:t>
        <a:bodyPr/>
        <a:lstStyle/>
        <a:p>
          <a:endParaRPr lang="en-US"/>
        </a:p>
      </dgm:t>
    </dgm:pt>
    <dgm:pt modelId="{89ABEADB-CFD5-412B-8ED2-856FA67F99D8}" type="sibTrans" cxnId="{6A31F1F8-516A-4E88-B149-A7CDEF75C9EF}">
      <dgm:prSet/>
      <dgm:spPr/>
      <dgm:t>
        <a:bodyPr/>
        <a:lstStyle/>
        <a:p>
          <a:endParaRPr lang="en-US"/>
        </a:p>
      </dgm:t>
    </dgm:pt>
    <dgm:pt modelId="{A7D325FB-EF6F-45EC-9F7B-A34168CC70C9}">
      <dgm:prSet phldrT="[Text]" custT="1"/>
      <dgm:spPr/>
      <dgm:t>
        <a:bodyPr/>
        <a:lstStyle/>
        <a:p>
          <a:r>
            <a:rPr lang="en-US" sz="1200" dirty="0" smtClean="0"/>
            <a:t>Memberships?  Other?  Education?</a:t>
          </a:r>
          <a:endParaRPr lang="en-US" sz="1200" dirty="0"/>
        </a:p>
      </dgm:t>
    </dgm:pt>
    <dgm:pt modelId="{1FA1D67C-4CAE-475A-A830-D81275486C2B}" type="parTrans" cxnId="{DB3587BE-2818-4292-873D-D8FA977F2193}">
      <dgm:prSet/>
      <dgm:spPr/>
      <dgm:t>
        <a:bodyPr/>
        <a:lstStyle/>
        <a:p>
          <a:endParaRPr lang="en-US"/>
        </a:p>
      </dgm:t>
    </dgm:pt>
    <dgm:pt modelId="{2628BF2B-3D0D-4D27-9276-E7594DADFBB2}" type="sibTrans" cxnId="{DB3587BE-2818-4292-873D-D8FA977F2193}">
      <dgm:prSet/>
      <dgm:spPr/>
      <dgm:t>
        <a:bodyPr/>
        <a:lstStyle/>
        <a:p>
          <a:endParaRPr lang="en-US"/>
        </a:p>
      </dgm:t>
    </dgm:pt>
    <dgm:pt modelId="{D8274415-EE85-4FA4-9CB8-A5BA78CFF413}">
      <dgm:prSet phldrT="[Text]" custT="1"/>
      <dgm:spPr/>
      <dgm:t>
        <a:bodyPr/>
        <a:lstStyle/>
        <a:p>
          <a:r>
            <a:rPr lang="en-US" sz="1600" b="1" dirty="0" smtClean="0"/>
            <a:t>11/9/15</a:t>
          </a:r>
          <a:endParaRPr lang="en-US" sz="1600" b="1" dirty="0"/>
        </a:p>
      </dgm:t>
    </dgm:pt>
    <dgm:pt modelId="{FA37AACA-36FE-4EC5-9789-49F9F4465D03}" type="parTrans" cxnId="{6C85A9E5-EDBE-4B82-BEC7-2B12E6FE4107}">
      <dgm:prSet/>
      <dgm:spPr/>
      <dgm:t>
        <a:bodyPr/>
        <a:lstStyle/>
        <a:p>
          <a:endParaRPr lang="en-US"/>
        </a:p>
      </dgm:t>
    </dgm:pt>
    <dgm:pt modelId="{182306C4-7892-4E08-BA47-92A5D967F782}" type="sibTrans" cxnId="{6C85A9E5-EDBE-4B82-BEC7-2B12E6FE4107}">
      <dgm:prSet/>
      <dgm:spPr/>
      <dgm:t>
        <a:bodyPr/>
        <a:lstStyle/>
        <a:p>
          <a:endParaRPr lang="en-US"/>
        </a:p>
      </dgm:t>
    </dgm:pt>
    <dgm:pt modelId="{F0D05225-23A9-436E-824F-75AC97A74BAD}">
      <dgm:prSet phldrT="[Text]" custT="1"/>
      <dgm:spPr/>
      <dgm:t>
        <a:bodyPr/>
        <a:lstStyle/>
        <a:p>
          <a:r>
            <a:rPr lang="en-US" sz="1800" b="1" dirty="0" smtClean="0"/>
            <a:t>10/14/15</a:t>
          </a:r>
          <a:endParaRPr lang="en-US" sz="1800" b="1" dirty="0"/>
        </a:p>
      </dgm:t>
    </dgm:pt>
    <dgm:pt modelId="{B72B17D7-D5C7-498D-A006-82BA4142A4DD}" type="parTrans" cxnId="{6408E68C-9910-464E-ADC1-9F3F3A9C14B3}">
      <dgm:prSet/>
      <dgm:spPr/>
      <dgm:t>
        <a:bodyPr/>
        <a:lstStyle/>
        <a:p>
          <a:endParaRPr lang="en-US"/>
        </a:p>
      </dgm:t>
    </dgm:pt>
    <dgm:pt modelId="{7E603B42-6521-42F2-A373-BF303352624C}" type="sibTrans" cxnId="{6408E68C-9910-464E-ADC1-9F3F3A9C14B3}">
      <dgm:prSet/>
      <dgm:spPr/>
      <dgm:t>
        <a:bodyPr/>
        <a:lstStyle/>
        <a:p>
          <a:endParaRPr lang="en-US"/>
        </a:p>
      </dgm:t>
    </dgm:pt>
    <dgm:pt modelId="{77773326-7270-435B-AB77-6BF22FAC8D0D}">
      <dgm:prSet phldrT="[Text]" custT="1"/>
      <dgm:spPr/>
      <dgm:t>
        <a:bodyPr/>
        <a:lstStyle/>
        <a:p>
          <a:r>
            <a:rPr lang="en-US" sz="2000" b="1" dirty="0" smtClean="0"/>
            <a:t>T-Stats Lab</a:t>
          </a:r>
          <a:endParaRPr lang="en-US" sz="2000" b="1" dirty="0"/>
        </a:p>
      </dgm:t>
    </dgm:pt>
    <dgm:pt modelId="{13684E1C-D164-4854-87FC-615B290A2947}" type="parTrans" cxnId="{F360780B-7807-4AE4-80BD-144B0C806FE8}">
      <dgm:prSet/>
      <dgm:spPr/>
      <dgm:t>
        <a:bodyPr/>
        <a:lstStyle/>
        <a:p>
          <a:endParaRPr lang="en-US"/>
        </a:p>
      </dgm:t>
    </dgm:pt>
    <dgm:pt modelId="{DDA8C70D-8C0D-484E-9B24-96B0E9F1D845}" type="sibTrans" cxnId="{F360780B-7807-4AE4-80BD-144B0C806FE8}">
      <dgm:prSet/>
      <dgm:spPr/>
      <dgm:t>
        <a:bodyPr/>
        <a:lstStyle/>
        <a:p>
          <a:endParaRPr lang="en-US"/>
        </a:p>
      </dgm:t>
    </dgm:pt>
    <dgm:pt modelId="{1D2C5745-1A18-4840-8CCB-6EC46899486E}">
      <dgm:prSet phldrT="[Text]" custT="1"/>
      <dgm:spPr/>
      <dgm:t>
        <a:bodyPr/>
        <a:lstStyle/>
        <a:p>
          <a:r>
            <a:rPr lang="en-US" sz="2400" b="1" dirty="0" smtClean="0"/>
            <a:t>Extractions</a:t>
          </a:r>
        </a:p>
        <a:p>
          <a:r>
            <a:rPr lang="en-US" sz="2400" b="1" dirty="0" smtClean="0"/>
            <a:t>Lab</a:t>
          </a:r>
          <a:endParaRPr lang="en-US" sz="2400" b="1" dirty="0"/>
        </a:p>
      </dgm:t>
    </dgm:pt>
    <dgm:pt modelId="{F2625DF5-8647-41D1-BED6-8E2D4646D903}" type="parTrans" cxnId="{B253D2A7-8CC6-4CBD-9218-EBA19519B637}">
      <dgm:prSet/>
      <dgm:spPr/>
      <dgm:t>
        <a:bodyPr/>
        <a:lstStyle/>
        <a:p>
          <a:endParaRPr lang="en-US"/>
        </a:p>
      </dgm:t>
    </dgm:pt>
    <dgm:pt modelId="{7C774734-8B7E-45EB-A883-BF6516929113}" type="sibTrans" cxnId="{B253D2A7-8CC6-4CBD-9218-EBA19519B637}">
      <dgm:prSet/>
      <dgm:spPr/>
      <dgm:t>
        <a:bodyPr/>
        <a:lstStyle/>
        <a:p>
          <a:endParaRPr lang="en-US"/>
        </a:p>
      </dgm:t>
    </dgm:pt>
    <dgm:pt modelId="{DFA82FAA-5B60-433E-AB17-90221AC98B54}">
      <dgm:prSet custT="1"/>
      <dgm:spPr/>
      <dgm:t>
        <a:bodyPr/>
        <a:lstStyle/>
        <a:p>
          <a:r>
            <a:rPr lang="en-US" sz="1800" b="1" dirty="0" smtClean="0"/>
            <a:t>10/12/15 </a:t>
          </a:r>
          <a:endParaRPr lang="en-US" sz="1800" b="1" dirty="0"/>
        </a:p>
      </dgm:t>
    </dgm:pt>
    <dgm:pt modelId="{FB29D274-7F80-46AF-ADFE-BFE7818B8378}" type="parTrans" cxnId="{4D7BC965-16FF-48F7-A978-2636F3B3D184}">
      <dgm:prSet/>
      <dgm:spPr/>
      <dgm:t>
        <a:bodyPr/>
        <a:lstStyle/>
        <a:p>
          <a:endParaRPr lang="en-US"/>
        </a:p>
      </dgm:t>
    </dgm:pt>
    <dgm:pt modelId="{D73D5B62-CDF7-482E-8256-D3D0B893F07F}" type="sibTrans" cxnId="{4D7BC965-16FF-48F7-A978-2636F3B3D184}">
      <dgm:prSet/>
      <dgm:spPr/>
      <dgm:t>
        <a:bodyPr/>
        <a:lstStyle/>
        <a:p>
          <a:endParaRPr lang="en-US"/>
        </a:p>
      </dgm:t>
    </dgm:pt>
    <dgm:pt modelId="{A986B3A7-476A-4025-90C2-B9F56CBFADB0}">
      <dgm:prSet custT="1"/>
      <dgm:spPr/>
      <dgm:t>
        <a:bodyPr/>
        <a:lstStyle/>
        <a:p>
          <a:r>
            <a:rPr lang="en-US" sz="1800" b="1" dirty="0" smtClean="0"/>
            <a:t>11/11/15 </a:t>
          </a:r>
          <a:endParaRPr lang="en-US" sz="1800" b="1" dirty="0"/>
        </a:p>
      </dgm:t>
    </dgm:pt>
    <dgm:pt modelId="{17A8B5FE-E85F-45A2-85F0-D0D57791A8BD}" type="parTrans" cxnId="{73F6A5C8-5ACA-426F-B451-55E5F0B29039}">
      <dgm:prSet/>
      <dgm:spPr/>
      <dgm:t>
        <a:bodyPr/>
        <a:lstStyle/>
        <a:p>
          <a:endParaRPr lang="en-US"/>
        </a:p>
      </dgm:t>
    </dgm:pt>
    <dgm:pt modelId="{0055BD53-EE7C-4B27-A94D-32D2168A482F}" type="sibTrans" cxnId="{73F6A5C8-5ACA-426F-B451-55E5F0B29039}">
      <dgm:prSet/>
      <dgm:spPr/>
      <dgm:t>
        <a:bodyPr/>
        <a:lstStyle/>
        <a:p>
          <a:endParaRPr lang="en-US"/>
        </a:p>
      </dgm:t>
    </dgm:pt>
    <dgm:pt modelId="{E92F64FE-C5B0-4750-9698-1A5487FB67DD}">
      <dgm:prSet/>
      <dgm:spPr/>
      <dgm:t>
        <a:bodyPr/>
        <a:lstStyle/>
        <a:p>
          <a:endParaRPr lang="en-US" sz="2000" dirty="0"/>
        </a:p>
      </dgm:t>
    </dgm:pt>
    <dgm:pt modelId="{8771CDCB-8508-4540-B1DF-1A129AA2DF63}" type="parTrans" cxnId="{6AB9C83A-F5D3-4DD5-8ED3-742F36946FCA}">
      <dgm:prSet/>
      <dgm:spPr/>
      <dgm:t>
        <a:bodyPr/>
        <a:lstStyle/>
        <a:p>
          <a:endParaRPr lang="en-US"/>
        </a:p>
      </dgm:t>
    </dgm:pt>
    <dgm:pt modelId="{8AB8452D-7304-4825-80C8-8CE2CDFCD0A9}" type="sibTrans" cxnId="{6AB9C83A-F5D3-4DD5-8ED3-742F36946FCA}">
      <dgm:prSet/>
      <dgm:spPr/>
      <dgm:t>
        <a:bodyPr/>
        <a:lstStyle/>
        <a:p>
          <a:endParaRPr lang="en-US"/>
        </a:p>
      </dgm:t>
    </dgm:pt>
    <dgm:pt modelId="{F91B90F8-69F9-4355-ABE3-959D16E9BD42}">
      <dgm:prSet phldrT="[Text]" custT="1"/>
      <dgm:spPr/>
      <dgm:t>
        <a:bodyPr/>
        <a:lstStyle/>
        <a:p>
          <a:r>
            <a:rPr lang="en-US" sz="1800" b="1" dirty="0" smtClean="0"/>
            <a:t>10/26/15 </a:t>
          </a:r>
          <a:endParaRPr lang="en-US" sz="1800" b="1" dirty="0"/>
        </a:p>
      </dgm:t>
    </dgm:pt>
    <dgm:pt modelId="{E4AC98CB-1C7B-492C-A16D-10B016D0ED9E}" type="parTrans" cxnId="{E69207E1-E0E8-4A6E-9F85-B5B320BB4D5F}">
      <dgm:prSet/>
      <dgm:spPr/>
      <dgm:t>
        <a:bodyPr/>
        <a:lstStyle/>
        <a:p>
          <a:endParaRPr lang="en-US"/>
        </a:p>
      </dgm:t>
    </dgm:pt>
    <dgm:pt modelId="{987E7E22-D766-4334-95E3-266AC09D5B22}" type="sibTrans" cxnId="{E69207E1-E0E8-4A6E-9F85-B5B320BB4D5F}">
      <dgm:prSet/>
      <dgm:spPr/>
      <dgm:t>
        <a:bodyPr/>
        <a:lstStyle/>
        <a:p>
          <a:endParaRPr lang="en-US"/>
        </a:p>
      </dgm:t>
    </dgm:pt>
    <dgm:pt modelId="{37C32B23-37C4-4FBA-8720-FB4A8C5FA3D1}">
      <dgm:prSet phldrT="[Text]" custT="1"/>
      <dgm:spPr/>
      <dgm:t>
        <a:bodyPr/>
        <a:lstStyle/>
        <a:p>
          <a:r>
            <a:rPr lang="en-US" sz="1800" b="1" dirty="0" smtClean="0"/>
            <a:t>11/16/15 </a:t>
          </a:r>
          <a:endParaRPr lang="en-US" sz="1800" b="1" dirty="0"/>
        </a:p>
      </dgm:t>
    </dgm:pt>
    <dgm:pt modelId="{B15351F6-DF20-4AE4-AD26-51204C804D2D}" type="parTrans" cxnId="{5A1D1949-F6E4-49EF-803A-EFD6495F2D4C}">
      <dgm:prSet/>
      <dgm:spPr/>
      <dgm:t>
        <a:bodyPr/>
        <a:lstStyle/>
        <a:p>
          <a:endParaRPr lang="en-US"/>
        </a:p>
      </dgm:t>
    </dgm:pt>
    <dgm:pt modelId="{F85C76A3-D3A3-415A-990A-1D078EB7E276}" type="sibTrans" cxnId="{5A1D1949-F6E4-49EF-803A-EFD6495F2D4C}">
      <dgm:prSet/>
      <dgm:spPr/>
      <dgm:t>
        <a:bodyPr/>
        <a:lstStyle/>
        <a:p>
          <a:endParaRPr lang="en-US"/>
        </a:p>
      </dgm:t>
    </dgm:pt>
    <dgm:pt modelId="{AB23DD94-7AA6-4D5E-B451-8E43A73E40CC}">
      <dgm:prSet phldrT="[Text]" custT="1"/>
      <dgm:spPr/>
      <dgm:t>
        <a:bodyPr/>
        <a:lstStyle/>
        <a:p>
          <a:pPr algn="l"/>
          <a:r>
            <a:rPr lang="en-US" sz="1800" b="1" dirty="0" smtClean="0"/>
            <a:t>11/2/15</a:t>
          </a:r>
          <a:r>
            <a:rPr lang="en-US" sz="1800" dirty="0" smtClean="0"/>
            <a:t> </a:t>
          </a:r>
          <a:endParaRPr lang="en-US" sz="1800" b="1" dirty="0"/>
        </a:p>
      </dgm:t>
    </dgm:pt>
    <dgm:pt modelId="{C5DE29F6-32FC-4F4F-8140-FAE8A44651CD}" type="parTrans" cxnId="{5740E57C-4F0F-4BC2-BF88-84EC4A2F06E0}">
      <dgm:prSet/>
      <dgm:spPr/>
      <dgm:t>
        <a:bodyPr/>
        <a:lstStyle/>
        <a:p>
          <a:endParaRPr lang="en-US"/>
        </a:p>
      </dgm:t>
    </dgm:pt>
    <dgm:pt modelId="{A122433D-A800-4473-A693-3891C4E10F54}" type="sibTrans" cxnId="{5740E57C-4F0F-4BC2-BF88-84EC4A2F06E0}">
      <dgm:prSet/>
      <dgm:spPr/>
      <dgm:t>
        <a:bodyPr/>
        <a:lstStyle/>
        <a:p>
          <a:endParaRPr lang="en-US"/>
        </a:p>
      </dgm:t>
    </dgm:pt>
    <dgm:pt modelId="{42534C61-5896-44AB-A5E0-41A4716107AF}">
      <dgm:prSet phldrT="[Text]" custT="1"/>
      <dgm:spPr/>
      <dgm:t>
        <a:bodyPr/>
        <a:lstStyle/>
        <a:p>
          <a:r>
            <a:rPr lang="en-US" sz="1200" dirty="0" smtClean="0"/>
            <a:t>Finance</a:t>
          </a:r>
          <a:endParaRPr lang="en-US" sz="1200" dirty="0"/>
        </a:p>
      </dgm:t>
    </dgm:pt>
    <dgm:pt modelId="{2CC7C70E-BD55-4564-B42F-1C2EC5472D96}" type="sibTrans" cxnId="{5D3A866B-CBF0-4E3F-811A-FEFD96F0F394}">
      <dgm:prSet/>
      <dgm:spPr/>
      <dgm:t>
        <a:bodyPr/>
        <a:lstStyle/>
        <a:p>
          <a:endParaRPr lang="en-US"/>
        </a:p>
      </dgm:t>
    </dgm:pt>
    <dgm:pt modelId="{2CA1FD88-C415-4864-8571-8C4627C75A60}" type="parTrans" cxnId="{5D3A866B-CBF0-4E3F-811A-FEFD96F0F394}">
      <dgm:prSet/>
      <dgm:spPr/>
      <dgm:t>
        <a:bodyPr/>
        <a:lstStyle/>
        <a:p>
          <a:endParaRPr lang="en-US"/>
        </a:p>
      </dgm:t>
    </dgm:pt>
    <dgm:pt modelId="{4323E125-B3EF-4E78-9522-45F8FD7DC4D9}" type="pres">
      <dgm:prSet presAssocID="{DFC22ADB-E301-4B15-A7E6-9F6100E1B85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D825705-FD33-4383-B6F6-1CD835961A75}" type="pres">
      <dgm:prSet presAssocID="{C3581B93-C020-47B6-8AB1-1BC337C678FB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7F9A67B-ED6B-453B-B3BC-29011470A654}" type="pres">
      <dgm:prSet presAssocID="{ED3C0A53-4555-4677-96D9-C86D8B447EAE}" presName="sibTrans" presStyleCnt="0"/>
      <dgm:spPr/>
      <dgm:t>
        <a:bodyPr/>
        <a:lstStyle/>
        <a:p>
          <a:endParaRPr lang="en-US"/>
        </a:p>
      </dgm:t>
    </dgm:pt>
    <dgm:pt modelId="{8F0966B2-BE26-4F3D-81A2-744AF3A1C9D5}" type="pres">
      <dgm:prSet presAssocID="{AE676559-8C17-43BB-A04B-F3C8761EFD0A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0411AE4-AAC4-4897-86A0-71D625790B51}" type="pres">
      <dgm:prSet presAssocID="{021A4D55-0D66-4720-A78D-986405A8DF5D}" presName="sibTrans" presStyleCnt="0"/>
      <dgm:spPr/>
      <dgm:t>
        <a:bodyPr/>
        <a:lstStyle/>
        <a:p>
          <a:endParaRPr lang="en-US"/>
        </a:p>
      </dgm:t>
    </dgm:pt>
    <dgm:pt modelId="{86AF975F-15F9-4E3E-8609-8765C9AF9DDD}" type="pres">
      <dgm:prSet presAssocID="{17731E99-909C-4263-B553-0C267A77B93D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65E4AF-99BB-47EE-9E23-D57920628026}" type="pres">
      <dgm:prSet presAssocID="{927234D2-8651-469D-B307-F3B6261A6011}" presName="sibTrans" presStyleCnt="0"/>
      <dgm:spPr/>
      <dgm:t>
        <a:bodyPr/>
        <a:lstStyle/>
        <a:p>
          <a:endParaRPr lang="en-US"/>
        </a:p>
      </dgm:t>
    </dgm:pt>
    <dgm:pt modelId="{204DD86B-0798-4EE3-8B1D-594EB2728E48}" type="pres">
      <dgm:prSet presAssocID="{77773326-7270-435B-AB77-6BF22FAC8D0D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43F5A6F-6635-4B97-A617-3E9C05135307}" type="pres">
      <dgm:prSet presAssocID="{DDA8C70D-8C0D-484E-9B24-96B0E9F1D845}" presName="sibTrans" presStyleCnt="0"/>
      <dgm:spPr/>
      <dgm:t>
        <a:bodyPr/>
        <a:lstStyle/>
        <a:p>
          <a:endParaRPr lang="en-US"/>
        </a:p>
      </dgm:t>
    </dgm:pt>
    <dgm:pt modelId="{59E948FF-D05F-4847-9E22-E6DAA5AFE614}" type="pres">
      <dgm:prSet presAssocID="{1D2C5745-1A18-4840-8CCB-6EC46899486E}" presName="node" presStyleLbl="node1" presStyleIdx="4" presStyleCnt="5" custScaleX="114628" custLinFactNeighborX="-5005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1654C02-F8AC-4991-8029-428A1797AFBD}" type="presOf" srcId="{A7D325FB-EF6F-45EC-9F7B-A34168CC70C9}" destId="{86AF975F-15F9-4E3E-8609-8765C9AF9DDD}" srcOrd="0" destOrd="5" presId="urn:microsoft.com/office/officeart/2005/8/layout/hList6"/>
    <dgm:cxn modelId="{341F267F-EB68-4CC4-B7DF-CB236C98E9B9}" type="presOf" srcId="{C3581B93-C020-47B6-8AB1-1BC337C678FB}" destId="{4D825705-FD33-4383-B6F6-1CD835961A75}" srcOrd="0" destOrd="0" presId="urn:microsoft.com/office/officeart/2005/8/layout/hList6"/>
    <dgm:cxn modelId="{D92B5364-E7ED-458B-92A9-EB3C35693E38}" srcId="{DFC22ADB-E301-4B15-A7E6-9F6100E1B85F}" destId="{AE676559-8C17-43BB-A04B-F3C8761EFD0A}" srcOrd="1" destOrd="0" parTransId="{32187351-92D6-4455-9F31-324998A87E14}" sibTransId="{021A4D55-0D66-4720-A78D-986405A8DF5D}"/>
    <dgm:cxn modelId="{4C012615-FBBE-4353-B899-65764B237295}" type="presOf" srcId="{DFA82FAA-5B60-433E-AB17-90221AC98B54}" destId="{204DD86B-0798-4EE3-8B1D-594EB2728E48}" srcOrd="0" destOrd="1" presId="urn:microsoft.com/office/officeart/2005/8/layout/hList6"/>
    <dgm:cxn modelId="{84AACC7E-82F0-4B92-A784-16B2C6FC61DE}" type="presOf" srcId="{BDF8AB07-8CCA-4412-A2A4-CD1AC431E054}" destId="{8F0966B2-BE26-4F3D-81A2-744AF3A1C9D5}" srcOrd="0" destOrd="1" presId="urn:microsoft.com/office/officeart/2005/8/layout/hList6"/>
    <dgm:cxn modelId="{DB3587BE-2818-4292-873D-D8FA977F2193}" srcId="{17731E99-909C-4263-B553-0C267A77B93D}" destId="{A7D325FB-EF6F-45EC-9F7B-A34168CC70C9}" srcOrd="2" destOrd="0" parTransId="{1FA1D67C-4CAE-475A-A830-D81275486C2B}" sibTransId="{2628BF2B-3D0D-4D27-9276-E7594DADFBB2}"/>
    <dgm:cxn modelId="{5740E57C-4F0F-4BC2-BF88-84EC4A2F06E0}" srcId="{C3581B93-C020-47B6-8AB1-1BC337C678FB}" destId="{AB23DD94-7AA6-4D5E-B451-8E43A73E40CC}" srcOrd="1" destOrd="0" parTransId="{C5DE29F6-32FC-4F4F-8140-FAE8A44651CD}" sibTransId="{A122433D-A800-4473-A693-3891C4E10F54}"/>
    <dgm:cxn modelId="{6204AB3E-9D93-448C-BDD7-6CCD7CAB9560}" type="presOf" srcId="{17731E99-909C-4263-B553-0C267A77B93D}" destId="{86AF975F-15F9-4E3E-8609-8765C9AF9DDD}" srcOrd="0" destOrd="0" presId="urn:microsoft.com/office/officeart/2005/8/layout/hList6"/>
    <dgm:cxn modelId="{32C9DE28-3547-4A9A-99F7-8F2FDB01D14D}" type="presOf" srcId="{77773326-7270-435B-AB77-6BF22FAC8D0D}" destId="{204DD86B-0798-4EE3-8B1D-594EB2728E48}" srcOrd="0" destOrd="0" presId="urn:microsoft.com/office/officeart/2005/8/layout/hList6"/>
    <dgm:cxn modelId="{B253D2A7-8CC6-4CBD-9218-EBA19519B637}" srcId="{DFC22ADB-E301-4B15-A7E6-9F6100E1B85F}" destId="{1D2C5745-1A18-4840-8CCB-6EC46899486E}" srcOrd="4" destOrd="0" parTransId="{F2625DF5-8647-41D1-BED6-8E2D4646D903}" sibTransId="{7C774734-8B7E-45EB-A883-BF6516929113}"/>
    <dgm:cxn modelId="{259C7368-CE89-404B-A036-709141CFEDB1}" type="presOf" srcId="{E92F64FE-C5B0-4750-9698-1A5487FB67DD}" destId="{204DD86B-0798-4EE3-8B1D-594EB2728E48}" srcOrd="0" destOrd="3" presId="urn:microsoft.com/office/officeart/2005/8/layout/hList6"/>
    <dgm:cxn modelId="{73F6A5C8-5ACA-426F-B451-55E5F0B29039}" srcId="{77773326-7270-435B-AB77-6BF22FAC8D0D}" destId="{A986B3A7-476A-4025-90C2-B9F56CBFADB0}" srcOrd="1" destOrd="0" parTransId="{17A8B5FE-E85F-45A2-85F0-D0D57791A8BD}" sibTransId="{0055BD53-EE7C-4B27-A94D-32D2168A482F}"/>
    <dgm:cxn modelId="{7A1B03AC-CD27-408F-928A-5F33E2779F24}" srcId="{BDF8AB07-8CCA-4412-A2A4-CD1AC431E054}" destId="{55EC99AD-B55C-4C15-8D8E-1FDA86270321}" srcOrd="0" destOrd="0" parTransId="{3091C681-3BFB-4133-ACE0-54071B251536}" sibTransId="{66D36BF3-C804-4887-B33C-872C023C2F63}"/>
    <dgm:cxn modelId="{47EEDF7B-EE39-49E8-B7BC-A0E9FF8F80B3}" type="presOf" srcId="{D0B8F121-434E-4CB5-B8E4-C193A44E2EAE}" destId="{4D825705-FD33-4383-B6F6-1CD835961A75}" srcOrd="0" destOrd="1" presId="urn:microsoft.com/office/officeart/2005/8/layout/hList6"/>
    <dgm:cxn modelId="{CE6E7C15-8503-4FEB-A8A8-7CC5AA1D7B7F}" srcId="{AE676559-8C17-43BB-A04B-F3C8761EFD0A}" destId="{D434D538-6023-4EC8-99A1-5D8F29C6B4B7}" srcOrd="2" destOrd="0" parTransId="{03B236A4-073E-4AE3-B7F3-31B94BE76488}" sibTransId="{198C8D9B-BDA5-4393-A1F0-0203182EB4B5}"/>
    <dgm:cxn modelId="{25ED1B1E-BAC1-4469-9D58-528BBFC63440}" type="presOf" srcId="{D8274415-EE85-4FA4-9CB8-A5BA78CFF413}" destId="{86AF975F-15F9-4E3E-8609-8765C9AF9DDD}" srcOrd="0" destOrd="6" presId="urn:microsoft.com/office/officeart/2005/8/layout/hList6"/>
    <dgm:cxn modelId="{161D0750-6FF4-4084-8DFB-A1A45AECEB1E}" type="presOf" srcId="{2DEFE4C4-C5A5-4C0F-9808-2CA313A3E189}" destId="{8F0966B2-BE26-4F3D-81A2-744AF3A1C9D5}" srcOrd="0" destOrd="3" presId="urn:microsoft.com/office/officeart/2005/8/layout/hList6"/>
    <dgm:cxn modelId="{8849ECA6-9525-4D50-9B89-F40E475E3D59}" type="presOf" srcId="{DFC22ADB-E301-4B15-A7E6-9F6100E1B85F}" destId="{4323E125-B3EF-4E78-9522-45F8FD7DC4D9}" srcOrd="0" destOrd="0" presId="urn:microsoft.com/office/officeart/2005/8/layout/hList6"/>
    <dgm:cxn modelId="{4D7BC965-16FF-48F7-A978-2636F3B3D184}" srcId="{77773326-7270-435B-AB77-6BF22FAC8D0D}" destId="{DFA82FAA-5B60-433E-AB17-90221AC98B54}" srcOrd="0" destOrd="0" parTransId="{FB29D274-7F80-46AF-ADFE-BFE7818B8378}" sibTransId="{D73D5B62-CDF7-482E-8256-D3D0B893F07F}"/>
    <dgm:cxn modelId="{8F73BA35-D2F9-48DC-9514-C58937FFE97D}" srcId="{17731E99-909C-4263-B553-0C267A77B93D}" destId="{70998B02-698B-40A7-AF1F-CA8DB8D2B38E}" srcOrd="0" destOrd="0" parTransId="{77DD87A0-ACBE-4181-82ED-FA7488EB0A83}" sibTransId="{81530038-685D-4579-88C2-8174D8598D6E}"/>
    <dgm:cxn modelId="{E69207E1-E0E8-4A6E-9F85-B5B320BB4D5F}" srcId="{1D2C5745-1A18-4840-8CCB-6EC46899486E}" destId="{F91B90F8-69F9-4355-ABE3-959D16E9BD42}" srcOrd="0" destOrd="0" parTransId="{E4AC98CB-1C7B-492C-A16D-10B016D0ED9E}" sibTransId="{987E7E22-D766-4334-95E3-266AC09D5B22}"/>
    <dgm:cxn modelId="{41D64FC2-7466-4BB4-B93D-6B995B230DF2}" type="presOf" srcId="{48E818F0-A34B-4C3D-9FA2-DDBE1E265072}" destId="{86AF975F-15F9-4E3E-8609-8765C9AF9DDD}" srcOrd="0" destOrd="3" presId="urn:microsoft.com/office/officeart/2005/8/layout/hList6"/>
    <dgm:cxn modelId="{B3FDF3DC-02C0-46B1-B2A1-75436AC0627F}" srcId="{AE676559-8C17-43BB-A04B-F3C8761EFD0A}" destId="{2DEFE4C4-C5A5-4C0F-9808-2CA313A3E189}" srcOrd="1" destOrd="0" parTransId="{ED1749D8-C2DB-42D7-8430-137B30B126CE}" sibTransId="{8123AD0A-959D-4DE7-B717-CCD2144BBFD3}"/>
    <dgm:cxn modelId="{DDC77527-F630-418C-A352-BDD7F353A28C}" type="presOf" srcId="{E07F65A0-D296-42BA-B032-A96A4FBFAE12}" destId="{86AF975F-15F9-4E3E-8609-8765C9AF9DDD}" srcOrd="0" destOrd="2" presId="urn:microsoft.com/office/officeart/2005/8/layout/hList6"/>
    <dgm:cxn modelId="{CB60A305-0B5F-4021-9494-0093EA6D0238}" srcId="{D434D538-6023-4EC8-99A1-5D8F29C6B4B7}" destId="{AAAF206F-9832-4737-814F-55042E4DF052}" srcOrd="0" destOrd="0" parTransId="{714E78BE-2427-4E36-A7AD-0DEE7F7950A9}" sibTransId="{CDF4061F-E8EB-4FB0-995F-06FA13599D03}"/>
    <dgm:cxn modelId="{5D3A866B-CBF0-4E3F-811A-FEFD96F0F394}" srcId="{17731E99-909C-4263-B553-0C267A77B93D}" destId="{42534C61-5896-44AB-A5E0-41A4716107AF}" srcOrd="3" destOrd="0" parTransId="{2CA1FD88-C415-4864-8571-8C4627C75A60}" sibTransId="{2CC7C70E-BD55-4564-B42F-1C2EC5472D96}"/>
    <dgm:cxn modelId="{CA23FF3F-6301-4CCA-B96F-7257AA06749D}" srcId="{AE676559-8C17-43BB-A04B-F3C8761EFD0A}" destId="{BDF8AB07-8CCA-4412-A2A4-CD1AC431E054}" srcOrd="0" destOrd="0" parTransId="{798B722D-3582-4E9C-AF1B-D45EA2349B9E}" sibTransId="{5E3D0E75-A450-44D4-A7E1-C1560B3E946F}"/>
    <dgm:cxn modelId="{229FB8BA-899C-4264-B2D9-CF565D34CDAD}" type="presOf" srcId="{A986B3A7-476A-4025-90C2-B9F56CBFADB0}" destId="{204DD86B-0798-4EE3-8B1D-594EB2728E48}" srcOrd="0" destOrd="2" presId="urn:microsoft.com/office/officeart/2005/8/layout/hList6"/>
    <dgm:cxn modelId="{20072FC2-C9C8-487C-BD48-F0A309BBC787}" type="presOf" srcId="{1D2C5745-1A18-4840-8CCB-6EC46899486E}" destId="{59E948FF-D05F-4847-9E22-E6DAA5AFE614}" srcOrd="0" destOrd="0" presId="urn:microsoft.com/office/officeart/2005/8/layout/hList6"/>
    <dgm:cxn modelId="{6DDAFB76-FEAF-44AB-AFDE-5D603270D759}" type="presOf" srcId="{AB23DD94-7AA6-4D5E-B451-8E43A73E40CC}" destId="{4D825705-FD33-4383-B6F6-1CD835961A75}" srcOrd="0" destOrd="2" presId="urn:microsoft.com/office/officeart/2005/8/layout/hList6"/>
    <dgm:cxn modelId="{5A1D1949-F6E4-49EF-803A-EFD6495F2D4C}" srcId="{1D2C5745-1A18-4840-8CCB-6EC46899486E}" destId="{37C32B23-37C4-4FBA-8720-FB4A8C5FA3D1}" srcOrd="1" destOrd="0" parTransId="{B15351F6-DF20-4AE4-AD26-51204C804D2D}" sibTransId="{F85C76A3-D3A3-415A-990A-1D078EB7E276}"/>
    <dgm:cxn modelId="{3FF3080B-9B8C-4D65-8378-9B9713AB83A8}" srcId="{DFC22ADB-E301-4B15-A7E6-9F6100E1B85F}" destId="{17731E99-909C-4263-B553-0C267A77B93D}" srcOrd="2" destOrd="0" parTransId="{B576855E-4253-4900-B201-A64656A6C392}" sibTransId="{927234D2-8651-469D-B307-F3B6261A6011}"/>
    <dgm:cxn modelId="{0F685B70-00A9-4F9B-ACAF-9EBFD772A225}" srcId="{70998B02-698B-40A7-AF1F-CA8DB8D2B38E}" destId="{E07F65A0-D296-42BA-B032-A96A4FBFAE12}" srcOrd="0" destOrd="0" parTransId="{7FB416E3-389B-4A6B-B5D8-5546F56AC545}" sibTransId="{53743E49-99B0-4BE8-AFD2-0E4C20F9154A}"/>
    <dgm:cxn modelId="{144E9947-F15C-4043-8F9F-3778BD279286}" type="presOf" srcId="{4C21DB56-7D7B-4532-B5AE-3D3A1DC4AE4B}" destId="{8F0966B2-BE26-4F3D-81A2-744AF3A1C9D5}" srcOrd="0" destOrd="4" presId="urn:microsoft.com/office/officeart/2005/8/layout/hList6"/>
    <dgm:cxn modelId="{8FE1C08E-F875-4CE2-A226-1835DE31CF26}" type="presOf" srcId="{F91B90F8-69F9-4355-ABE3-959D16E9BD42}" destId="{59E948FF-D05F-4847-9E22-E6DAA5AFE614}" srcOrd="0" destOrd="1" presId="urn:microsoft.com/office/officeart/2005/8/layout/hList6"/>
    <dgm:cxn modelId="{9F35CB4D-EF91-4C08-BB79-76639F317BEF}" type="presOf" srcId="{AE676559-8C17-43BB-A04B-F3C8761EFD0A}" destId="{8F0966B2-BE26-4F3D-81A2-744AF3A1C9D5}" srcOrd="0" destOrd="0" presId="urn:microsoft.com/office/officeart/2005/8/layout/hList6"/>
    <dgm:cxn modelId="{70456FAC-8CC2-4D01-84B7-54E2DCA69B5E}" type="presOf" srcId="{55EC99AD-B55C-4C15-8D8E-1FDA86270321}" destId="{8F0966B2-BE26-4F3D-81A2-744AF3A1C9D5}" srcOrd="0" destOrd="2" presId="urn:microsoft.com/office/officeart/2005/8/layout/hList6"/>
    <dgm:cxn modelId="{7A970200-7C2A-44E1-9E22-3620B43818CC}" type="presOf" srcId="{42534C61-5896-44AB-A5E0-41A4716107AF}" destId="{86AF975F-15F9-4E3E-8609-8765C9AF9DDD}" srcOrd="0" destOrd="7" presId="urn:microsoft.com/office/officeart/2005/8/layout/hList6"/>
    <dgm:cxn modelId="{5E5CCB93-723F-44A5-A628-A0C81434B2ED}" type="presOf" srcId="{37C32B23-37C4-4FBA-8720-FB4A8C5FA3D1}" destId="{59E948FF-D05F-4847-9E22-E6DAA5AFE614}" srcOrd="0" destOrd="2" presId="urn:microsoft.com/office/officeart/2005/8/layout/hList6"/>
    <dgm:cxn modelId="{553337B2-ECD2-4192-8D48-D14C1D7A7EF0}" srcId="{17731E99-909C-4263-B553-0C267A77B93D}" destId="{48E818F0-A34B-4C3D-9FA2-DDBE1E265072}" srcOrd="1" destOrd="0" parTransId="{FD5313C5-EC3F-4F3C-9F51-0C3917701CE3}" sibTransId="{E1BB0A5A-F1D4-4EDE-A08A-7E6033FBAD6F}"/>
    <dgm:cxn modelId="{F360780B-7807-4AE4-80BD-144B0C806FE8}" srcId="{DFC22ADB-E301-4B15-A7E6-9F6100E1B85F}" destId="{77773326-7270-435B-AB77-6BF22FAC8D0D}" srcOrd="3" destOrd="0" parTransId="{13684E1C-D164-4854-87FC-615B290A2947}" sibTransId="{DDA8C70D-8C0D-484E-9B24-96B0E9F1D845}"/>
    <dgm:cxn modelId="{34BCAB93-6243-4802-A0CF-57F30399F37A}" srcId="{2DEFE4C4-C5A5-4C0F-9808-2CA313A3E189}" destId="{4C21DB56-7D7B-4532-B5AE-3D3A1DC4AE4B}" srcOrd="0" destOrd="0" parTransId="{B947FBDE-7B1B-43A7-AC74-16A66B109103}" sibTransId="{4AB1CC74-9FDF-410F-8432-45D900085B35}"/>
    <dgm:cxn modelId="{55740FE9-A4BA-4F8F-8BC9-402FB86AF4BA}" type="presOf" srcId="{A872987A-507B-411D-B839-53482EBD8802}" destId="{86AF975F-15F9-4E3E-8609-8765C9AF9DDD}" srcOrd="0" destOrd="4" presId="urn:microsoft.com/office/officeart/2005/8/layout/hList6"/>
    <dgm:cxn modelId="{6408E68C-9910-464E-ADC1-9F3F3A9C14B3}" srcId="{42534C61-5896-44AB-A5E0-41A4716107AF}" destId="{F0D05225-23A9-436E-824F-75AC97A74BAD}" srcOrd="0" destOrd="0" parTransId="{B72B17D7-D5C7-498D-A006-82BA4142A4DD}" sibTransId="{7E603B42-6521-42F2-A373-BF303352624C}"/>
    <dgm:cxn modelId="{6AB9C83A-F5D3-4DD5-8ED3-742F36946FCA}" srcId="{77773326-7270-435B-AB77-6BF22FAC8D0D}" destId="{E92F64FE-C5B0-4750-9698-1A5487FB67DD}" srcOrd="2" destOrd="0" parTransId="{8771CDCB-8508-4540-B1DF-1A129AA2DF63}" sibTransId="{8AB8452D-7304-4825-80C8-8CE2CDFCD0A9}"/>
    <dgm:cxn modelId="{6BDA2BE5-3B5B-40F5-8527-CA6A4F26211B}" type="presOf" srcId="{F0D05225-23A9-436E-824F-75AC97A74BAD}" destId="{86AF975F-15F9-4E3E-8609-8765C9AF9DDD}" srcOrd="0" destOrd="8" presId="urn:microsoft.com/office/officeart/2005/8/layout/hList6"/>
    <dgm:cxn modelId="{6C85A9E5-EDBE-4B82-BEC7-2B12E6FE4107}" srcId="{A7D325FB-EF6F-45EC-9F7B-A34168CC70C9}" destId="{D8274415-EE85-4FA4-9CB8-A5BA78CFF413}" srcOrd="0" destOrd="0" parTransId="{FA37AACA-36FE-4EC5-9789-49F9F4465D03}" sibTransId="{182306C4-7892-4E08-BA47-92A5D967F782}"/>
    <dgm:cxn modelId="{55D79850-44B8-4EC0-8A08-4CF3B097B717}" type="presOf" srcId="{D434D538-6023-4EC8-99A1-5D8F29C6B4B7}" destId="{8F0966B2-BE26-4F3D-81A2-744AF3A1C9D5}" srcOrd="0" destOrd="5" presId="urn:microsoft.com/office/officeart/2005/8/layout/hList6"/>
    <dgm:cxn modelId="{C2055031-E6E4-4CDB-8C28-A3EB0DE69759}" type="presOf" srcId="{70998B02-698B-40A7-AF1F-CA8DB8D2B38E}" destId="{86AF975F-15F9-4E3E-8609-8765C9AF9DDD}" srcOrd="0" destOrd="1" presId="urn:microsoft.com/office/officeart/2005/8/layout/hList6"/>
    <dgm:cxn modelId="{4099D7E1-B1A1-4AB8-A4D9-FD18CF15B901}" srcId="{C3581B93-C020-47B6-8AB1-1BC337C678FB}" destId="{D0B8F121-434E-4CB5-B8E4-C193A44E2EAE}" srcOrd="0" destOrd="0" parTransId="{6FBA2807-EC9F-452D-8A1A-4A30B4ABD444}" sibTransId="{6AAF42F0-1C02-4C89-9986-EDA705492C60}"/>
    <dgm:cxn modelId="{B599BA84-3AC2-4215-9632-37A3B6389B95}" srcId="{DFC22ADB-E301-4B15-A7E6-9F6100E1B85F}" destId="{C3581B93-C020-47B6-8AB1-1BC337C678FB}" srcOrd="0" destOrd="0" parTransId="{97B55158-6160-4610-BC7C-CB9E7483C143}" sibTransId="{ED3C0A53-4555-4677-96D9-C86D8B447EAE}"/>
    <dgm:cxn modelId="{AF609656-AA9E-4B39-8D9E-776A219EB18E}" type="presOf" srcId="{AAAF206F-9832-4737-814F-55042E4DF052}" destId="{8F0966B2-BE26-4F3D-81A2-744AF3A1C9D5}" srcOrd="0" destOrd="6" presId="urn:microsoft.com/office/officeart/2005/8/layout/hList6"/>
    <dgm:cxn modelId="{6A31F1F8-516A-4E88-B149-A7CDEF75C9EF}" srcId="{48E818F0-A34B-4C3D-9FA2-DDBE1E265072}" destId="{A872987A-507B-411D-B839-53482EBD8802}" srcOrd="0" destOrd="0" parTransId="{8632F9A4-6F2D-4BEC-A3E8-E50896CEE4E6}" sibTransId="{89ABEADB-CFD5-412B-8ED2-856FA67F99D8}"/>
    <dgm:cxn modelId="{D7BEC943-2F0C-4017-A253-B2E08348F9E5}" type="presParOf" srcId="{4323E125-B3EF-4E78-9522-45F8FD7DC4D9}" destId="{4D825705-FD33-4383-B6F6-1CD835961A75}" srcOrd="0" destOrd="0" presId="urn:microsoft.com/office/officeart/2005/8/layout/hList6"/>
    <dgm:cxn modelId="{784A882E-8738-4E7C-8A32-3DE6C14AC066}" type="presParOf" srcId="{4323E125-B3EF-4E78-9522-45F8FD7DC4D9}" destId="{17F9A67B-ED6B-453B-B3BC-29011470A654}" srcOrd="1" destOrd="0" presId="urn:microsoft.com/office/officeart/2005/8/layout/hList6"/>
    <dgm:cxn modelId="{34DDA31F-00B2-4EAA-9B8E-B93399FD598E}" type="presParOf" srcId="{4323E125-B3EF-4E78-9522-45F8FD7DC4D9}" destId="{8F0966B2-BE26-4F3D-81A2-744AF3A1C9D5}" srcOrd="2" destOrd="0" presId="urn:microsoft.com/office/officeart/2005/8/layout/hList6"/>
    <dgm:cxn modelId="{F53E227F-5306-4625-9F95-D7AEABD4C8B5}" type="presParOf" srcId="{4323E125-B3EF-4E78-9522-45F8FD7DC4D9}" destId="{20411AE4-AAC4-4897-86A0-71D625790B51}" srcOrd="3" destOrd="0" presId="urn:microsoft.com/office/officeart/2005/8/layout/hList6"/>
    <dgm:cxn modelId="{088BFA2F-CBDD-4943-9F6B-BA81B10881BB}" type="presParOf" srcId="{4323E125-B3EF-4E78-9522-45F8FD7DC4D9}" destId="{86AF975F-15F9-4E3E-8609-8765C9AF9DDD}" srcOrd="4" destOrd="0" presId="urn:microsoft.com/office/officeart/2005/8/layout/hList6"/>
    <dgm:cxn modelId="{800B1CBA-9AFF-44B6-8B76-87FB054989CB}" type="presParOf" srcId="{4323E125-B3EF-4E78-9522-45F8FD7DC4D9}" destId="{FB65E4AF-99BB-47EE-9E23-D57920628026}" srcOrd="5" destOrd="0" presId="urn:microsoft.com/office/officeart/2005/8/layout/hList6"/>
    <dgm:cxn modelId="{03F29B5A-E92B-4A65-8541-BD18202507DA}" type="presParOf" srcId="{4323E125-B3EF-4E78-9522-45F8FD7DC4D9}" destId="{204DD86B-0798-4EE3-8B1D-594EB2728E48}" srcOrd="6" destOrd="0" presId="urn:microsoft.com/office/officeart/2005/8/layout/hList6"/>
    <dgm:cxn modelId="{617A1957-5F87-4D0D-804C-879446B795EA}" type="presParOf" srcId="{4323E125-B3EF-4E78-9522-45F8FD7DC4D9}" destId="{843F5A6F-6635-4B97-A617-3E9C05135307}" srcOrd="7" destOrd="0" presId="urn:microsoft.com/office/officeart/2005/8/layout/hList6"/>
    <dgm:cxn modelId="{CF19FC61-9AB5-4FE6-8995-FD74A92C3E8A}" type="presParOf" srcId="{4323E125-B3EF-4E78-9522-45F8FD7DC4D9}" destId="{59E948FF-D05F-4847-9E22-E6DAA5AFE614}" srcOrd="8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671BE90-4947-4A9C-B500-659468A26DA7}" type="doc">
      <dgm:prSet loTypeId="urn:microsoft.com/office/officeart/2005/8/layout/pyramid4" loCatId="pyramid" qsTypeId="urn:microsoft.com/office/officeart/2005/8/quickstyle/3d2" qsCatId="3D" csTypeId="urn:microsoft.com/office/officeart/2005/8/colors/accent4_4" csCatId="accent4" phldr="1"/>
      <dgm:spPr/>
      <dgm:t>
        <a:bodyPr/>
        <a:lstStyle/>
        <a:p>
          <a:endParaRPr lang="en-US"/>
        </a:p>
      </dgm:t>
    </dgm:pt>
    <dgm:pt modelId="{BBFA462C-E968-4A8E-BAC6-0EE66DFB0814}">
      <dgm:prSet phldrT="[Text]"/>
      <dgm:spPr/>
      <dgm:t>
        <a:bodyPr/>
        <a:lstStyle/>
        <a:p>
          <a:r>
            <a:rPr lang="en-US" dirty="0" smtClean="0"/>
            <a:t>Where will you </a:t>
          </a:r>
          <a:r>
            <a:rPr lang="en-US" dirty="0" smtClean="0"/>
            <a:t>go NEXT?</a:t>
          </a:r>
          <a:endParaRPr lang="en-US" dirty="0"/>
        </a:p>
      </dgm:t>
    </dgm:pt>
    <dgm:pt modelId="{67CB2679-792F-4E45-8B74-32AA9C5819D7}" type="parTrans" cxnId="{E80DEE87-37F1-4155-A00E-32C12A0A8E9C}">
      <dgm:prSet/>
      <dgm:spPr/>
      <dgm:t>
        <a:bodyPr/>
        <a:lstStyle/>
        <a:p>
          <a:endParaRPr lang="en-US"/>
        </a:p>
      </dgm:t>
    </dgm:pt>
    <dgm:pt modelId="{CD7A470E-17FE-48AC-9D13-FCA63AC341FE}" type="sibTrans" cxnId="{E80DEE87-37F1-4155-A00E-32C12A0A8E9C}">
      <dgm:prSet/>
      <dgm:spPr/>
      <dgm:t>
        <a:bodyPr/>
        <a:lstStyle/>
        <a:p>
          <a:endParaRPr lang="en-US"/>
        </a:p>
      </dgm:t>
    </dgm:pt>
    <dgm:pt modelId="{88A2BBA5-0E07-4296-8C79-5632ACA88A54}">
      <dgm:prSet phldrT="[Text]" custT="1"/>
      <dgm:spPr/>
      <dgm:t>
        <a:bodyPr/>
        <a:lstStyle/>
        <a:p>
          <a:r>
            <a:rPr lang="en-US" sz="2400" b="1" dirty="0" err="1" smtClean="0"/>
            <a:t>TessTalks</a:t>
          </a:r>
          <a:endParaRPr lang="en-US" sz="2400" b="1" dirty="0"/>
        </a:p>
      </dgm:t>
    </dgm:pt>
    <dgm:pt modelId="{196DB949-7633-438B-8BC9-AD07E2587F53}" type="parTrans" cxnId="{7FFCE6FF-2856-4F8A-AA40-96F89AF74A7B}">
      <dgm:prSet/>
      <dgm:spPr/>
      <dgm:t>
        <a:bodyPr/>
        <a:lstStyle/>
        <a:p>
          <a:endParaRPr lang="en-US"/>
        </a:p>
      </dgm:t>
    </dgm:pt>
    <dgm:pt modelId="{B409103F-68D5-45E0-ADE9-84B9A174F2C9}" type="sibTrans" cxnId="{7FFCE6FF-2856-4F8A-AA40-96F89AF74A7B}">
      <dgm:prSet/>
      <dgm:spPr/>
      <dgm:t>
        <a:bodyPr/>
        <a:lstStyle/>
        <a:p>
          <a:endParaRPr lang="en-US"/>
        </a:p>
      </dgm:t>
    </dgm:pt>
    <dgm:pt modelId="{3E17B886-BAEB-47AE-A72A-6B9A8F84FAD0}">
      <dgm:prSet phldrT="[Text]" custT="1"/>
      <dgm:spPr/>
      <dgm:t>
        <a:bodyPr/>
        <a:lstStyle/>
        <a:p>
          <a:r>
            <a:rPr lang="en-US" sz="2400" b="1" dirty="0" err="1" smtClean="0"/>
            <a:t>TessiCore</a:t>
          </a:r>
          <a:endParaRPr lang="en-US" sz="2400" b="1" dirty="0"/>
        </a:p>
      </dgm:t>
    </dgm:pt>
    <dgm:pt modelId="{0386AF16-C546-4EF9-B9A4-EC5E8AD647BB}" type="parTrans" cxnId="{35BDFA15-FC8B-490F-A79E-D1A6C5B40025}">
      <dgm:prSet/>
      <dgm:spPr/>
      <dgm:t>
        <a:bodyPr/>
        <a:lstStyle/>
        <a:p>
          <a:endParaRPr lang="en-US"/>
        </a:p>
      </dgm:t>
    </dgm:pt>
    <dgm:pt modelId="{136EB105-999C-44D9-875A-992E787E82DE}" type="sibTrans" cxnId="{35BDFA15-FC8B-490F-A79E-D1A6C5B40025}">
      <dgm:prSet/>
      <dgm:spPr/>
      <dgm:t>
        <a:bodyPr/>
        <a:lstStyle/>
        <a:p>
          <a:endParaRPr lang="en-US"/>
        </a:p>
      </dgm:t>
    </dgm:pt>
    <dgm:pt modelId="{D03F9E31-4DF3-4E5F-AC3D-BA366A3D0B9A}">
      <dgm:prSet phldrT="[Text]" custT="1"/>
      <dgm:spPr/>
      <dgm:t>
        <a:bodyPr/>
        <a:lstStyle/>
        <a:p>
          <a:r>
            <a:rPr lang="en-US" sz="2400" b="1" dirty="0" err="1" smtClean="0"/>
            <a:t>TessituraNOW</a:t>
          </a:r>
          <a:endParaRPr lang="en-US" sz="2400" b="1" dirty="0" smtClean="0"/>
        </a:p>
        <a:p>
          <a:endParaRPr lang="en-US" sz="1600" dirty="0"/>
        </a:p>
      </dgm:t>
    </dgm:pt>
    <dgm:pt modelId="{D04825A2-9795-45AA-80E2-7B768E8EDF06}" type="parTrans" cxnId="{6C16C5AE-C201-491B-A8FD-0D52EA67CA7A}">
      <dgm:prSet/>
      <dgm:spPr/>
      <dgm:t>
        <a:bodyPr/>
        <a:lstStyle/>
        <a:p>
          <a:endParaRPr lang="en-US"/>
        </a:p>
      </dgm:t>
    </dgm:pt>
    <dgm:pt modelId="{EC9FAE48-77CD-464A-997B-46C8173A6A3D}" type="sibTrans" cxnId="{6C16C5AE-C201-491B-A8FD-0D52EA67CA7A}">
      <dgm:prSet/>
      <dgm:spPr/>
      <dgm:t>
        <a:bodyPr/>
        <a:lstStyle/>
        <a:p>
          <a:endParaRPr lang="en-US"/>
        </a:p>
      </dgm:t>
    </dgm:pt>
    <dgm:pt modelId="{B57D2E4D-9638-47A1-BFAD-EC74E94F0F3D}" type="pres">
      <dgm:prSet presAssocID="{E671BE90-4947-4A9C-B500-659468A26DA7}" presName="compositeShape" presStyleCnt="0">
        <dgm:presLayoutVars>
          <dgm:chMax val="9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484667B-E048-4BF2-9FB7-25A2FA2DE2C6}" type="pres">
      <dgm:prSet presAssocID="{E671BE90-4947-4A9C-B500-659468A26DA7}" presName="triangle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332F33F-B6BE-4DEA-9CDC-41AC31F2D070}" type="pres">
      <dgm:prSet presAssocID="{E671BE90-4947-4A9C-B500-659468A26DA7}" presName="triangle2" presStyleLbl="node1" presStyleIdx="1" presStyleCnt="4" custLinFactNeighborX="6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875E574-4860-497B-84D8-AC65DA40E5FE}" type="pres">
      <dgm:prSet presAssocID="{E671BE90-4947-4A9C-B500-659468A26DA7}" presName="triangle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06B40ED-1BA2-4842-8ED5-22603E41FA42}" type="pres">
      <dgm:prSet presAssocID="{E671BE90-4947-4A9C-B500-659468A26DA7}" presName="triangle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8DD7829-7DB9-43FC-8604-E3D8C67589C6}" type="presOf" srcId="{D03F9E31-4DF3-4E5F-AC3D-BA366A3D0B9A}" destId="{506B40ED-1BA2-4842-8ED5-22603E41FA42}" srcOrd="0" destOrd="0" presId="urn:microsoft.com/office/officeart/2005/8/layout/pyramid4"/>
    <dgm:cxn modelId="{1F4DA129-A022-436B-9539-8466DA164122}" type="presOf" srcId="{E671BE90-4947-4A9C-B500-659468A26DA7}" destId="{B57D2E4D-9638-47A1-BFAD-EC74E94F0F3D}" srcOrd="0" destOrd="0" presId="urn:microsoft.com/office/officeart/2005/8/layout/pyramid4"/>
    <dgm:cxn modelId="{E80DEE87-37F1-4155-A00E-32C12A0A8E9C}" srcId="{E671BE90-4947-4A9C-B500-659468A26DA7}" destId="{BBFA462C-E968-4A8E-BAC6-0EE66DFB0814}" srcOrd="0" destOrd="0" parTransId="{67CB2679-792F-4E45-8B74-32AA9C5819D7}" sibTransId="{CD7A470E-17FE-48AC-9D13-FCA63AC341FE}"/>
    <dgm:cxn modelId="{26C37B3B-874C-467F-AA47-F98ACDC5A729}" type="presOf" srcId="{3E17B886-BAEB-47AE-A72A-6B9A8F84FAD0}" destId="{2875E574-4860-497B-84D8-AC65DA40E5FE}" srcOrd="0" destOrd="0" presId="urn:microsoft.com/office/officeart/2005/8/layout/pyramid4"/>
    <dgm:cxn modelId="{569442FE-DCFC-4A55-A205-8C40403857CE}" type="presOf" srcId="{BBFA462C-E968-4A8E-BAC6-0EE66DFB0814}" destId="{1484667B-E048-4BF2-9FB7-25A2FA2DE2C6}" srcOrd="0" destOrd="0" presId="urn:microsoft.com/office/officeart/2005/8/layout/pyramid4"/>
    <dgm:cxn modelId="{6C16C5AE-C201-491B-A8FD-0D52EA67CA7A}" srcId="{E671BE90-4947-4A9C-B500-659468A26DA7}" destId="{D03F9E31-4DF3-4E5F-AC3D-BA366A3D0B9A}" srcOrd="3" destOrd="0" parTransId="{D04825A2-9795-45AA-80E2-7B768E8EDF06}" sibTransId="{EC9FAE48-77CD-464A-997B-46C8173A6A3D}"/>
    <dgm:cxn modelId="{35BDFA15-FC8B-490F-A79E-D1A6C5B40025}" srcId="{E671BE90-4947-4A9C-B500-659468A26DA7}" destId="{3E17B886-BAEB-47AE-A72A-6B9A8F84FAD0}" srcOrd="2" destOrd="0" parTransId="{0386AF16-C546-4EF9-B9A4-EC5E8AD647BB}" sibTransId="{136EB105-999C-44D9-875A-992E787E82DE}"/>
    <dgm:cxn modelId="{7FFCE6FF-2856-4F8A-AA40-96F89AF74A7B}" srcId="{E671BE90-4947-4A9C-B500-659468A26DA7}" destId="{88A2BBA5-0E07-4296-8C79-5632ACA88A54}" srcOrd="1" destOrd="0" parTransId="{196DB949-7633-438B-8BC9-AD07E2587F53}" sibTransId="{B409103F-68D5-45E0-ADE9-84B9A174F2C9}"/>
    <dgm:cxn modelId="{47CC9421-26DC-4AA7-8AF4-877F6ACAD59E}" type="presOf" srcId="{88A2BBA5-0E07-4296-8C79-5632ACA88A54}" destId="{F332F33F-B6BE-4DEA-9CDC-41AC31F2D070}" srcOrd="0" destOrd="0" presId="urn:microsoft.com/office/officeart/2005/8/layout/pyramid4"/>
    <dgm:cxn modelId="{5E61458F-8883-4DB2-9001-52F0FFFBCE35}" type="presParOf" srcId="{B57D2E4D-9638-47A1-BFAD-EC74E94F0F3D}" destId="{1484667B-E048-4BF2-9FB7-25A2FA2DE2C6}" srcOrd="0" destOrd="0" presId="urn:microsoft.com/office/officeart/2005/8/layout/pyramid4"/>
    <dgm:cxn modelId="{C9ED5A8C-CD76-4BD8-BA3B-CA994FDD0C23}" type="presParOf" srcId="{B57D2E4D-9638-47A1-BFAD-EC74E94F0F3D}" destId="{F332F33F-B6BE-4DEA-9CDC-41AC31F2D070}" srcOrd="1" destOrd="0" presId="urn:microsoft.com/office/officeart/2005/8/layout/pyramid4"/>
    <dgm:cxn modelId="{CF0B4EBB-20F8-437D-ABA2-1091D159B44A}" type="presParOf" srcId="{B57D2E4D-9638-47A1-BFAD-EC74E94F0F3D}" destId="{2875E574-4860-497B-84D8-AC65DA40E5FE}" srcOrd="2" destOrd="0" presId="urn:microsoft.com/office/officeart/2005/8/layout/pyramid4"/>
    <dgm:cxn modelId="{919AC83C-6705-4908-933F-27D96AE04047}" type="presParOf" srcId="{B57D2E4D-9638-47A1-BFAD-EC74E94F0F3D}" destId="{506B40ED-1BA2-4842-8ED5-22603E41FA42}" srcOrd="3" destOrd="0" presId="urn:microsoft.com/office/officeart/2005/8/layout/pyramid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D825705-FD33-4383-B6F6-1CD835961A75}">
      <dsp:nvSpPr>
        <dsp:cNvPr id="0" name=""/>
        <dsp:cNvSpPr/>
      </dsp:nvSpPr>
      <dsp:spPr>
        <a:xfrm rot="16200000">
          <a:off x="-1290658" y="1291083"/>
          <a:ext cx="4191000" cy="1608832"/>
        </a:xfrm>
        <a:prstGeom prst="flowChartManualOperati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t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Tessitura 101</a:t>
          </a:r>
          <a:endParaRPr lang="en-US" sz="2400" b="1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b="1" kern="1200" dirty="0" smtClean="0"/>
            <a:t>9/28/15</a:t>
          </a:r>
          <a:endParaRPr lang="en-US" sz="1800" b="1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b="1" kern="1200" dirty="0" smtClean="0"/>
            <a:t>11/2/15</a:t>
          </a:r>
          <a:r>
            <a:rPr lang="en-US" sz="1800" kern="1200" dirty="0" smtClean="0"/>
            <a:t> </a:t>
          </a:r>
          <a:endParaRPr lang="en-US" sz="1800" b="1" kern="1200" dirty="0"/>
        </a:p>
      </dsp:txBody>
      <dsp:txXfrm rot="16200000">
        <a:off x="-1290658" y="1291083"/>
        <a:ext cx="4191000" cy="1608832"/>
      </dsp:txXfrm>
    </dsp:sp>
    <dsp:sp modelId="{8F0966B2-BE26-4F3D-81A2-744AF3A1C9D5}">
      <dsp:nvSpPr>
        <dsp:cNvPr id="0" name=""/>
        <dsp:cNvSpPr/>
      </dsp:nvSpPr>
      <dsp:spPr>
        <a:xfrm rot="16200000">
          <a:off x="438835" y="1291083"/>
          <a:ext cx="4191000" cy="1608832"/>
        </a:xfrm>
        <a:prstGeom prst="flowChartManualOperation">
          <a:avLst/>
        </a:prstGeom>
        <a:gradFill rotWithShape="0">
          <a:gsLst>
            <a:gs pos="0">
              <a:schemeClr val="accent4">
                <a:hueOff val="-1116192"/>
                <a:satOff val="6725"/>
                <a:lumOff val="539"/>
                <a:alphaOff val="0"/>
                <a:shade val="51000"/>
                <a:satMod val="130000"/>
              </a:schemeClr>
            </a:gs>
            <a:gs pos="80000">
              <a:schemeClr val="accent4">
                <a:hueOff val="-1116192"/>
                <a:satOff val="6725"/>
                <a:lumOff val="539"/>
                <a:alphaOff val="0"/>
                <a:shade val="93000"/>
                <a:satMod val="130000"/>
              </a:schemeClr>
            </a:gs>
            <a:gs pos="100000">
              <a:schemeClr val="accent4">
                <a:hueOff val="-1116192"/>
                <a:satOff val="6725"/>
                <a:lumOff val="53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List Building &amp; Output Sets</a:t>
          </a:r>
          <a:endParaRPr lang="en-US" sz="2000" b="1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/>
            <a:t>Development</a:t>
          </a:r>
          <a:endParaRPr lang="en-US" sz="1200" kern="1200" dirty="0"/>
        </a:p>
        <a:p>
          <a:pPr marL="342900" lvl="2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b="1" kern="1200" dirty="0" smtClean="0"/>
            <a:t>10/7/15</a:t>
          </a:r>
          <a:endParaRPr lang="en-US" sz="1600" b="1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/>
            <a:t>Marketing</a:t>
          </a:r>
          <a:endParaRPr lang="en-US" sz="1200" kern="1200" dirty="0"/>
        </a:p>
        <a:p>
          <a:pPr marL="342900" lvl="2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b="1" kern="1200" dirty="0" smtClean="0"/>
            <a:t>10/5/15</a:t>
          </a:r>
          <a:endParaRPr lang="en-US" sz="1600" b="1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/>
            <a:t>Memberships?   Other?  Education?</a:t>
          </a:r>
          <a:endParaRPr lang="en-US" sz="1200" kern="1200" dirty="0"/>
        </a:p>
        <a:p>
          <a:pPr marL="342900" lvl="2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b="1" kern="1200" dirty="0" smtClean="0"/>
            <a:t>11/5/15 </a:t>
          </a:r>
          <a:endParaRPr lang="en-US" sz="1600" b="1" kern="1200" dirty="0"/>
        </a:p>
      </dsp:txBody>
      <dsp:txXfrm rot="16200000">
        <a:off x="438835" y="1291083"/>
        <a:ext cx="4191000" cy="1608832"/>
      </dsp:txXfrm>
    </dsp:sp>
    <dsp:sp modelId="{86AF975F-15F9-4E3E-8609-8765C9AF9DDD}">
      <dsp:nvSpPr>
        <dsp:cNvPr id="0" name=""/>
        <dsp:cNvSpPr/>
      </dsp:nvSpPr>
      <dsp:spPr>
        <a:xfrm rot="16200000">
          <a:off x="2168330" y="1291083"/>
          <a:ext cx="4191000" cy="1608832"/>
        </a:xfrm>
        <a:prstGeom prst="flowChartManualOperation">
          <a:avLst/>
        </a:prstGeom>
        <a:gradFill rotWithShape="0">
          <a:gsLst>
            <a:gs pos="0">
              <a:schemeClr val="accent4">
                <a:hueOff val="-2232385"/>
                <a:satOff val="13449"/>
                <a:lumOff val="1078"/>
                <a:alphaOff val="0"/>
                <a:shade val="51000"/>
                <a:satMod val="130000"/>
              </a:schemeClr>
            </a:gs>
            <a:gs pos="80000">
              <a:schemeClr val="accent4">
                <a:hueOff val="-2232385"/>
                <a:satOff val="13449"/>
                <a:lumOff val="1078"/>
                <a:alphaOff val="0"/>
                <a:shade val="93000"/>
                <a:satMod val="130000"/>
              </a:schemeClr>
            </a:gs>
            <a:gs pos="100000">
              <a:schemeClr val="accent4">
                <a:hueOff val="-2232385"/>
                <a:satOff val="13449"/>
                <a:lumOff val="107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Basic Reporting</a:t>
          </a:r>
          <a:endParaRPr lang="en-US" sz="2000" b="1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/>
            <a:t>Development</a:t>
          </a:r>
          <a:endParaRPr lang="en-US" sz="1200" kern="1200" dirty="0"/>
        </a:p>
        <a:p>
          <a:pPr marL="342900" lvl="2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b="1" kern="1200" dirty="0" smtClean="0"/>
            <a:t>10/28/15</a:t>
          </a:r>
          <a:endParaRPr lang="en-US" sz="1600" b="1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/>
            <a:t>Marketing</a:t>
          </a:r>
          <a:endParaRPr lang="en-US" sz="1200" kern="1200" dirty="0"/>
        </a:p>
        <a:p>
          <a:pPr marL="342900" lvl="2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b="1" kern="1200" dirty="0" smtClean="0"/>
            <a:t>10/19/15 </a:t>
          </a:r>
          <a:endParaRPr lang="en-US" sz="1600" b="1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/>
            <a:t>Memberships?  Other?  Education?</a:t>
          </a:r>
          <a:endParaRPr lang="en-US" sz="1200" kern="1200" dirty="0"/>
        </a:p>
        <a:p>
          <a:pPr marL="342900" lvl="2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b="1" kern="1200" dirty="0" smtClean="0"/>
            <a:t>11/9/15</a:t>
          </a:r>
          <a:endParaRPr lang="en-US" sz="1600" b="1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/>
            <a:t>Finance</a:t>
          </a:r>
          <a:endParaRPr lang="en-US" sz="1200" kern="1200" dirty="0"/>
        </a:p>
        <a:p>
          <a:pPr marL="342900" lvl="2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b="1" kern="1200" dirty="0" smtClean="0"/>
            <a:t>10/14/15</a:t>
          </a:r>
          <a:endParaRPr lang="en-US" sz="1800" b="1" kern="1200" dirty="0"/>
        </a:p>
      </dsp:txBody>
      <dsp:txXfrm rot="16200000">
        <a:off x="2168330" y="1291083"/>
        <a:ext cx="4191000" cy="1608832"/>
      </dsp:txXfrm>
    </dsp:sp>
    <dsp:sp modelId="{204DD86B-0798-4EE3-8B1D-594EB2728E48}">
      <dsp:nvSpPr>
        <dsp:cNvPr id="0" name=""/>
        <dsp:cNvSpPr/>
      </dsp:nvSpPr>
      <dsp:spPr>
        <a:xfrm rot="16200000">
          <a:off x="3897824" y="1291083"/>
          <a:ext cx="4191000" cy="1608832"/>
        </a:xfrm>
        <a:prstGeom prst="flowChartManualOperation">
          <a:avLst/>
        </a:prstGeom>
        <a:gradFill rotWithShape="0">
          <a:gsLst>
            <a:gs pos="0">
              <a:schemeClr val="accent4">
                <a:hueOff val="-3348577"/>
                <a:satOff val="20174"/>
                <a:lumOff val="1617"/>
                <a:alphaOff val="0"/>
                <a:shade val="51000"/>
                <a:satMod val="130000"/>
              </a:schemeClr>
            </a:gs>
            <a:gs pos="80000">
              <a:schemeClr val="accent4">
                <a:hueOff val="-3348577"/>
                <a:satOff val="20174"/>
                <a:lumOff val="1617"/>
                <a:alphaOff val="0"/>
                <a:shade val="93000"/>
                <a:satMod val="130000"/>
              </a:schemeClr>
            </a:gs>
            <a:gs pos="100000">
              <a:schemeClr val="accent4">
                <a:hueOff val="-3348577"/>
                <a:satOff val="20174"/>
                <a:lumOff val="161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T-Stats Lab</a:t>
          </a:r>
          <a:endParaRPr lang="en-US" sz="2000" b="1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b="1" kern="1200" dirty="0" smtClean="0"/>
            <a:t>10/12/15 </a:t>
          </a:r>
          <a:endParaRPr lang="en-US" sz="1800" b="1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b="1" kern="1200" dirty="0" smtClean="0"/>
            <a:t>11/11/15 </a:t>
          </a:r>
          <a:endParaRPr lang="en-US" sz="18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2000" kern="1200" dirty="0"/>
        </a:p>
      </dsp:txBody>
      <dsp:txXfrm rot="16200000">
        <a:off x="3897824" y="1291083"/>
        <a:ext cx="4191000" cy="1608832"/>
      </dsp:txXfrm>
    </dsp:sp>
    <dsp:sp modelId="{59E948FF-D05F-4847-9E22-E6DAA5AFE614}">
      <dsp:nvSpPr>
        <dsp:cNvPr id="0" name=""/>
        <dsp:cNvSpPr/>
      </dsp:nvSpPr>
      <dsp:spPr>
        <a:xfrm rot="16200000">
          <a:off x="5684587" y="1173414"/>
          <a:ext cx="4191000" cy="1844171"/>
        </a:xfrm>
        <a:prstGeom prst="flowChartManualOperation">
          <a:avLst/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Extractions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Lab</a:t>
          </a:r>
          <a:endParaRPr lang="en-US" sz="2400" b="1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b="1" kern="1200" dirty="0" smtClean="0"/>
            <a:t>10/26/15 </a:t>
          </a:r>
          <a:endParaRPr lang="en-US" sz="1800" b="1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b="1" kern="1200" dirty="0" smtClean="0"/>
            <a:t>11/16/15 </a:t>
          </a:r>
          <a:endParaRPr lang="en-US" sz="1800" b="1" kern="1200" dirty="0"/>
        </a:p>
      </dsp:txBody>
      <dsp:txXfrm rot="16200000">
        <a:off x="5684587" y="1173414"/>
        <a:ext cx="4191000" cy="1844171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484667B-E048-4BF2-9FB7-25A2FA2DE2C6}">
      <dsp:nvSpPr>
        <dsp:cNvPr id="0" name=""/>
        <dsp:cNvSpPr/>
      </dsp:nvSpPr>
      <dsp:spPr>
        <a:xfrm>
          <a:off x="2985293" y="0"/>
          <a:ext cx="2743200" cy="2743200"/>
        </a:xfrm>
        <a:prstGeom prst="triangle">
          <a:avLst/>
        </a:prstGeom>
        <a:gradFill rotWithShape="0">
          <a:gsLst>
            <a:gs pos="0">
              <a:schemeClr val="accent4">
                <a:shade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shade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shade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Where will you </a:t>
          </a:r>
          <a:r>
            <a:rPr lang="en-US" sz="2400" kern="1200" dirty="0" smtClean="0"/>
            <a:t>go NEXT?</a:t>
          </a:r>
          <a:endParaRPr lang="en-US" sz="2400" kern="1200" dirty="0"/>
        </a:p>
      </dsp:txBody>
      <dsp:txXfrm>
        <a:off x="2985293" y="0"/>
        <a:ext cx="2743200" cy="2743200"/>
      </dsp:txXfrm>
    </dsp:sp>
    <dsp:sp modelId="{F332F33F-B6BE-4DEA-9CDC-41AC31F2D070}">
      <dsp:nvSpPr>
        <dsp:cNvPr id="0" name=""/>
        <dsp:cNvSpPr/>
      </dsp:nvSpPr>
      <dsp:spPr>
        <a:xfrm>
          <a:off x="1630372" y="2743200"/>
          <a:ext cx="2743200" cy="2743200"/>
        </a:xfrm>
        <a:prstGeom prst="triangle">
          <a:avLst/>
        </a:prstGeom>
        <a:gradFill rotWithShape="0">
          <a:gsLst>
            <a:gs pos="0">
              <a:schemeClr val="accent4">
                <a:shade val="50000"/>
                <a:hueOff val="-104716"/>
                <a:satOff val="-3169"/>
                <a:lumOff val="20806"/>
                <a:alphaOff val="0"/>
                <a:shade val="51000"/>
                <a:satMod val="130000"/>
              </a:schemeClr>
            </a:gs>
            <a:gs pos="80000">
              <a:schemeClr val="accent4">
                <a:shade val="50000"/>
                <a:hueOff val="-104716"/>
                <a:satOff val="-3169"/>
                <a:lumOff val="20806"/>
                <a:alphaOff val="0"/>
                <a:shade val="93000"/>
                <a:satMod val="130000"/>
              </a:schemeClr>
            </a:gs>
            <a:gs pos="100000">
              <a:schemeClr val="accent4">
                <a:shade val="50000"/>
                <a:hueOff val="-104716"/>
                <a:satOff val="-3169"/>
                <a:lumOff val="2080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/>
            <a:t>TessTalks</a:t>
          </a:r>
          <a:endParaRPr lang="en-US" sz="2400" b="1" kern="1200" dirty="0"/>
        </a:p>
      </dsp:txBody>
      <dsp:txXfrm>
        <a:off x="1630372" y="2743200"/>
        <a:ext cx="2743200" cy="2743200"/>
      </dsp:txXfrm>
    </dsp:sp>
    <dsp:sp modelId="{2875E574-4860-497B-84D8-AC65DA40E5FE}">
      <dsp:nvSpPr>
        <dsp:cNvPr id="0" name=""/>
        <dsp:cNvSpPr/>
      </dsp:nvSpPr>
      <dsp:spPr>
        <a:xfrm rot="10800000">
          <a:off x="2985293" y="2743200"/>
          <a:ext cx="2743200" cy="2743200"/>
        </a:xfrm>
        <a:prstGeom prst="triangle">
          <a:avLst/>
        </a:prstGeom>
        <a:gradFill rotWithShape="0">
          <a:gsLst>
            <a:gs pos="0">
              <a:schemeClr val="accent4">
                <a:shade val="50000"/>
                <a:hueOff val="-209432"/>
                <a:satOff val="-6337"/>
                <a:lumOff val="41612"/>
                <a:alphaOff val="0"/>
                <a:shade val="51000"/>
                <a:satMod val="130000"/>
              </a:schemeClr>
            </a:gs>
            <a:gs pos="80000">
              <a:schemeClr val="accent4">
                <a:shade val="50000"/>
                <a:hueOff val="-209432"/>
                <a:satOff val="-6337"/>
                <a:lumOff val="41612"/>
                <a:alphaOff val="0"/>
                <a:shade val="93000"/>
                <a:satMod val="130000"/>
              </a:schemeClr>
            </a:gs>
            <a:gs pos="100000">
              <a:schemeClr val="accent4">
                <a:shade val="50000"/>
                <a:hueOff val="-209432"/>
                <a:satOff val="-6337"/>
                <a:lumOff val="41612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/>
            <a:t>TessiCore</a:t>
          </a:r>
          <a:endParaRPr lang="en-US" sz="2400" b="1" kern="1200" dirty="0"/>
        </a:p>
      </dsp:txBody>
      <dsp:txXfrm rot="10800000">
        <a:off x="2985293" y="2743200"/>
        <a:ext cx="2743200" cy="2743200"/>
      </dsp:txXfrm>
    </dsp:sp>
    <dsp:sp modelId="{506B40ED-1BA2-4842-8ED5-22603E41FA42}">
      <dsp:nvSpPr>
        <dsp:cNvPr id="0" name=""/>
        <dsp:cNvSpPr/>
      </dsp:nvSpPr>
      <dsp:spPr>
        <a:xfrm>
          <a:off x="4356893" y="2743200"/>
          <a:ext cx="2743200" cy="2743200"/>
        </a:xfrm>
        <a:prstGeom prst="triangle">
          <a:avLst/>
        </a:prstGeom>
        <a:gradFill rotWithShape="0">
          <a:gsLst>
            <a:gs pos="0">
              <a:schemeClr val="accent4">
                <a:shade val="50000"/>
                <a:hueOff val="-104716"/>
                <a:satOff val="-3169"/>
                <a:lumOff val="20806"/>
                <a:alphaOff val="0"/>
                <a:shade val="51000"/>
                <a:satMod val="130000"/>
              </a:schemeClr>
            </a:gs>
            <a:gs pos="80000">
              <a:schemeClr val="accent4">
                <a:shade val="50000"/>
                <a:hueOff val="-104716"/>
                <a:satOff val="-3169"/>
                <a:lumOff val="20806"/>
                <a:alphaOff val="0"/>
                <a:shade val="93000"/>
                <a:satMod val="130000"/>
              </a:schemeClr>
            </a:gs>
            <a:gs pos="100000">
              <a:schemeClr val="accent4">
                <a:shade val="50000"/>
                <a:hueOff val="-104716"/>
                <a:satOff val="-3169"/>
                <a:lumOff val="2080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/>
            <a:t>TessituraNOW</a:t>
          </a:r>
          <a:endParaRPr lang="en-US" sz="2400" b="1" kern="1200" dirty="0" smtClean="0"/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 dirty="0"/>
        </a:p>
      </dsp:txBody>
      <dsp:txXfrm>
        <a:off x="4356893" y="2743200"/>
        <a:ext cx="2743200" cy="27432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4">
  <dgm:title val=""/>
  <dgm:desc val=""/>
  <dgm:catLst>
    <dgm:cat type="pyramid" pri="4000"/>
    <dgm:cat type="relationship" pri="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varLst>
      <dgm:chMax val="9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4">
        <dgm:choose name="Name2">
          <dgm:if name="Name3" axis="ch" ptType="node" func="cnt" op="equ" val="1">
            <dgm:constrLst>
              <dgm:constr type="primFontSz" for="ch" ptType="node" op="equ" val="65"/>
              <dgm:constr type="t" for="ch" forName="triangle1"/>
              <dgm:constr type="l" for="ch" forName="triangle1"/>
              <dgm:constr type="h" for="ch" forName="triangle1" refType="h"/>
              <dgm:constr type="w" for="ch" forName="triangle1" refType="h"/>
            </dgm:constrLst>
          </dgm:if>
          <dgm:else name="Name4">
            <dgm:constrLst>
              <dgm:constr type="primFontSz" for="ch" ptType="node" op="equ" val="65"/>
              <dgm:constr type="t" for="ch" forName="triangle1"/>
              <dgm:constr type="l" for="ch" forName="triangle1" refType="h" fact="0.25"/>
              <dgm:constr type="h" for="ch" forName="triangle1" refType="h" fact="0.5"/>
              <dgm:constr type="w" for="ch" forName="triangle1" refType="h" fact="0.5"/>
              <dgm:constr type="t" for="ch" forName="triangle2" refType="h" fact="0.5"/>
              <dgm:constr type="l" for="ch" forName="triangle2"/>
              <dgm:constr type="h" for="ch" forName="triangle2" refType="h" fact="0.5"/>
              <dgm:constr type="w" for="ch" forName="triangle2" refType="h" fact="0.5"/>
              <dgm:constr type="t" for="ch" forName="triangle3" refType="h" fact="0.5"/>
              <dgm:constr type="l" for="ch" forName="triangle3" refType="h" fact="0.25"/>
              <dgm:constr type="h" for="ch" forName="triangle3" refType="h" fact="0.5"/>
              <dgm:constr type="w" for="ch" forName="triangle3" refType="h" fact="0.5"/>
              <dgm:constr type="t" for="ch" forName="triangle4" refType="h" fact="0.5"/>
              <dgm:constr type="l" for="ch" forName="triangle4" refType="h" fact="0.5"/>
              <dgm:constr type="h" for="ch" forName="triangle4" refType="h" fact="0.5"/>
              <dgm:constr type="w" for="ch" forName="triangle4" refType="h" fact="0.5"/>
            </dgm:constrLst>
          </dgm:else>
        </dgm:choose>
      </dgm:if>
      <dgm:else name="Name5">
        <dgm:constrLst>
          <dgm:constr type="primFontSz" for="ch" ptType="node" op="equ" val="65"/>
          <dgm:constr type="t" for="ch" forName="triangle1"/>
          <dgm:constr type="l" for="ch" forName="triangle1" refType="h" fact="0.33"/>
          <dgm:constr type="h" for="ch" forName="triangle1" refType="h" fact="0.33"/>
          <dgm:constr type="w" for="ch" forName="triangle1" refType="h" fact="0.33"/>
          <dgm:constr type="t" for="ch" forName="triangle2" refType="h" fact="0.33"/>
          <dgm:constr type="l" for="ch" forName="triangle2" refType="h" fact="0.165"/>
          <dgm:constr type="h" for="ch" forName="triangle2" refType="h" fact="0.33"/>
          <dgm:constr type="w" for="ch" forName="triangle2" refType="h" fact="0.33"/>
          <dgm:constr type="t" for="ch" forName="triangle3" refType="h" fact="0.33"/>
          <dgm:constr type="l" for="ch" forName="triangle3" refType="h" fact="0.33"/>
          <dgm:constr type="h" for="ch" forName="triangle3" refType="h" fact="0.33"/>
          <dgm:constr type="w" for="ch" forName="triangle3" refType="h" fact="0.33"/>
          <dgm:constr type="t" for="ch" forName="triangle4" refType="h" fact="0.33"/>
          <dgm:constr type="l" for="ch" forName="triangle4" refType="h" fact="0.495"/>
          <dgm:constr type="h" for="ch" forName="triangle4" refType="h" fact="0.33"/>
          <dgm:constr type="w" for="ch" forName="triangle4" refType="h" fact="0.33"/>
          <dgm:constr type="t" for="ch" forName="triangle5" refType="h" fact="0.66"/>
          <dgm:constr type="l" for="ch" forName="triangle5"/>
          <dgm:constr type="h" for="ch" forName="triangle5" refType="h" fact="0.33"/>
          <dgm:constr type="w" for="ch" forName="triangle5" refType="h" fact="0.33"/>
          <dgm:constr type="t" for="ch" forName="triangle6" refType="h" fact="0.66"/>
          <dgm:constr type="l" for="ch" forName="triangle6" refType="h" fact="0.165"/>
          <dgm:constr type="h" for="ch" forName="triangle6" refType="h" fact="0.33"/>
          <dgm:constr type="w" for="ch" forName="triangle6" refType="h" fact="0.33"/>
          <dgm:constr type="t" for="ch" forName="triangle7" refType="h" fact="0.66"/>
          <dgm:constr type="l" for="ch" forName="triangle7" refType="h" fact="0.33"/>
          <dgm:constr type="h" for="ch" forName="triangle7" refType="h" fact="0.33"/>
          <dgm:constr type="w" for="ch" forName="triangle7" refType="h" fact="0.33"/>
          <dgm:constr type="t" for="ch" forName="triangle8" refType="h" fact="0.66"/>
          <dgm:constr type="l" for="ch" forName="triangle8" refType="h" fact="0.495"/>
          <dgm:constr type="h" for="ch" forName="triangle8" refType="h" fact="0.33"/>
          <dgm:constr type="w" for="ch" forName="triangle8" refType="h" fact="0.33"/>
          <dgm:constr type="t" for="ch" forName="triangle9" refType="h" fact="0.66"/>
          <dgm:constr type="l" for="ch" forName="triangle9" refType="h" fact="0.66"/>
          <dgm:constr type="h" for="ch" forName="triangle9" refType="h" fact="0.33"/>
          <dgm:constr type="w" for="ch" forName="triangle9" refType="h" fact="0.33"/>
        </dgm:constrLst>
      </dgm:else>
    </dgm:choose>
    <dgm:ruleLst/>
    <dgm:choose name="Name6">
      <dgm:if name="Name7" axis="ch" ptType="node" func="cnt" op="gte" val="1">
        <dgm:layoutNode name="triangle1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8"/>
    </dgm:choose>
    <dgm:choose name="Name9">
      <dgm:if name="Name10" axis="ch" ptType="node" func="cnt" op="gte" val="2">
        <dgm:layoutNode name="triangle2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1">
            <dgm:if name="Name12" func="var" arg="dir" op="equ" val="norm">
              <dgm:presOf axis="ch desOrSelf" ptType="node node" st="2 1" cnt="1 0"/>
            </dgm:if>
            <dgm:else name="Name13">
              <dgm:presOf axis="ch desOrSelf" ptType="node node" st="4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3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4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4">
            <dgm:if name="Name15" func="var" arg="dir" op="equ" val="norm">
              <dgm:presOf axis="ch desOrSelf" ptType="node node" st="4 1" cnt="1 0"/>
            </dgm:if>
            <dgm:else name="Name16">
              <dgm:presOf axis="ch desOrSelf" ptType="node node" st="2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17"/>
    </dgm:choose>
    <dgm:choose name="Name18">
      <dgm:if name="Name19" axis="ch" ptType="node" func="cnt" op="gte" val="5">
        <dgm:layoutNode name="triangle5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0">
            <dgm:if name="Name21" func="var" arg="dir" op="equ" val="norm">
              <dgm:presOf axis="ch desOrSelf" ptType="node node" st="5 1" cnt="1 0"/>
            </dgm:if>
            <dgm:else name="Name22">
              <dgm:presOf axis="ch desOrSelf" ptType="node node" st="9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6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3">
            <dgm:if name="Name24" func="var" arg="dir" op="equ" val="norm">
              <dgm:presOf axis="ch desOrSelf" ptType="node node" st="6 1" cnt="1 0"/>
            </dgm:if>
            <dgm:else name="Name25">
              <dgm:presOf axis="ch desOrSelf" ptType="node node" st="8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7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7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8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6">
            <dgm:if name="Name27" func="var" arg="dir" op="equ" val="norm">
              <dgm:presOf axis="ch desOrSelf" ptType="node node" st="8 1" cnt="1 0"/>
            </dgm:if>
            <dgm:else name="Name28">
              <dgm:presOf axis="ch desOrSelf" ptType="node node" st="6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9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9">
            <dgm:if name="Name30" func="var" arg="dir" op="equ" val="norm">
              <dgm:presOf axis="ch desOrSelf" ptType="node node" st="9 1" cnt="1 0"/>
            </dgm:if>
            <dgm:else name="Name31">
              <dgm:presOf axis="ch desOrSelf" ptType="node node" st="5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2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A351CB-54FD-4D0F-8E66-6FC96D1B2895}" type="datetimeFigureOut">
              <a:rPr lang="en-US" smtClean="0"/>
              <a:pPr/>
              <a:t>9/20/2015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A387E0-F722-4357-9866-18DA2588260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430114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What’s a TUG?  Who’s got a TUG?  Houston has one – and they call</a:t>
            </a:r>
            <a:r>
              <a:rPr lang="en-US" baseline="0" dirty="0" smtClean="0"/>
              <a:t> themselves “THUG” – we’ve got one – but we happen to all live together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A387E0-F722-4357-9866-18DA2588260A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407196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What’s a TUG?  Who’s got a TUG?  Houston has one – and they call</a:t>
            </a:r>
            <a:r>
              <a:rPr lang="en-US" baseline="0" dirty="0" smtClean="0"/>
              <a:t> themselves “THUG” – we’ve got one – but we happen to all live together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A387E0-F722-4357-9866-18DA2588260A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055663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0" y="1577975"/>
            <a:ext cx="9144000" cy="1470025"/>
          </a:xfrm>
        </p:spPr>
        <p:txBody>
          <a:bodyPr>
            <a:normAutofit/>
          </a:bodyPr>
          <a:lstStyle>
            <a:lvl1pPr>
              <a:defRPr sz="5000" b="1" baseline="0">
                <a:latin typeface="+mj-lt"/>
              </a:defRPr>
            </a:lvl1pPr>
          </a:lstStyle>
          <a:p>
            <a:r>
              <a:rPr lang="en-US" dirty="0" smtClean="0"/>
              <a:t>Atlanta Tessitura User Group (T.U.G.) Mini-Conference</a:t>
            </a:r>
            <a:endParaRPr lang="en-US" dirty="0"/>
          </a:p>
        </p:txBody>
      </p:sp>
      <p:pic>
        <p:nvPicPr>
          <p:cNvPr id="3" name="Picture 2" descr="WoodruffGroup_2015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9600" y="5090160"/>
            <a:ext cx="7790688" cy="176784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0" y="2130425"/>
            <a:ext cx="9144000" cy="1470025"/>
          </a:xfrm>
        </p:spPr>
        <p:txBody>
          <a:bodyPr>
            <a:normAutofit/>
          </a:bodyPr>
          <a:lstStyle>
            <a:lvl1pPr>
              <a:defRPr sz="5000" b="1" baseline="0">
                <a:latin typeface="+mj-lt"/>
              </a:defRPr>
            </a:lvl1pPr>
          </a:lstStyle>
          <a:p>
            <a:r>
              <a:rPr lang="en-US" dirty="0" smtClean="0"/>
              <a:t>Atlanta Tessitura User Group</a:t>
            </a:r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76200" y="3429000"/>
            <a:ext cx="8991600" cy="0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0" y="3657600"/>
            <a:ext cx="9144000" cy="762000"/>
          </a:xfrm>
        </p:spPr>
        <p:txBody>
          <a:bodyPr>
            <a:normAutofit/>
          </a:bodyPr>
          <a:lstStyle>
            <a:lvl1pPr marL="0" indent="0" algn="ctr">
              <a:buNone/>
              <a:defRPr sz="4500">
                <a:solidFill>
                  <a:srgbClr val="00B05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Title/Divider Subtitle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320" y="118872"/>
            <a:ext cx="6050280" cy="914400"/>
          </a:xfrm>
        </p:spPr>
        <p:txBody>
          <a:bodyPr>
            <a:normAutofit/>
          </a:bodyPr>
          <a:lstStyle>
            <a:lvl1pPr algn="l">
              <a:defRPr sz="3700" b="1"/>
            </a:lvl1pPr>
          </a:lstStyle>
          <a:p>
            <a:r>
              <a:rPr lang="en-US" dirty="0" smtClean="0"/>
              <a:t>Click to edit Header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4320" y="1371600"/>
            <a:ext cx="8714232" cy="5486400"/>
          </a:xfrm>
        </p:spPr>
        <p:txBody>
          <a:bodyPr/>
          <a:lstStyle>
            <a:lvl1pPr>
              <a:buFont typeface="Wingdings" pitchFamily="2" charset="2"/>
              <a:buChar char="§"/>
              <a:defRPr sz="2000" b="1"/>
            </a:lvl1pPr>
            <a:lvl2pPr>
              <a:buFont typeface="Wingdings" pitchFamily="2" charset="2"/>
              <a:buChar char=""/>
              <a:defRPr sz="2000">
                <a:latin typeface="Calibri Light" pitchFamily="34" charset="0"/>
              </a:defRPr>
            </a:lvl2pPr>
            <a:lvl3pPr>
              <a:buFont typeface="Calibri" pitchFamily="34" charset="0"/>
              <a:buChar char="─"/>
              <a:defRPr sz="1800" i="1">
                <a:latin typeface="Calibri Light" pitchFamily="34" charset="0"/>
              </a:defRPr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pic>
        <p:nvPicPr>
          <p:cNvPr id="11" name="Picture 10" descr="THE W.jpg"/>
          <p:cNvPicPr>
            <a:picLocks noChangeAspect="1"/>
          </p:cNvPicPr>
          <p:nvPr userDrawn="1"/>
        </p:nvPicPr>
        <p:blipFill>
          <a:blip r:embed="rId2" cstate="print"/>
          <a:srcRect b="6250"/>
          <a:stretch>
            <a:fillRect/>
          </a:stretch>
        </p:blipFill>
        <p:spPr>
          <a:xfrm>
            <a:off x="7434451" y="290322"/>
            <a:ext cx="1480949" cy="571500"/>
          </a:xfrm>
          <a:prstGeom prst="rect">
            <a:avLst/>
          </a:prstGeom>
        </p:spPr>
      </p:pic>
      <p:cxnSp>
        <p:nvCxnSpPr>
          <p:cNvPr id="12" name="Straight Connector 11"/>
          <p:cNvCxnSpPr/>
          <p:nvPr userDrawn="1"/>
        </p:nvCxnSpPr>
        <p:spPr>
          <a:xfrm>
            <a:off x="76200" y="1143000"/>
            <a:ext cx="8991600" cy="0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2050" name="Picture 2" descr="C:\Users\ketteg\AppData\Local\Microsoft\Windows\Temporary Internet Files\Content.Outlook\B81D5AXV\TUG-Button-HiRes.jp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77000" y="152400"/>
            <a:ext cx="914400" cy="914400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320" y="118872"/>
            <a:ext cx="7117080" cy="914400"/>
          </a:xfrm>
        </p:spPr>
        <p:txBody>
          <a:bodyPr>
            <a:normAutofit/>
          </a:bodyPr>
          <a:lstStyle>
            <a:lvl1pPr algn="l">
              <a:defRPr sz="3700" b="1" baseline="0"/>
            </a:lvl1pPr>
          </a:lstStyle>
          <a:p>
            <a:r>
              <a:rPr lang="en-US" dirty="0" smtClean="0"/>
              <a:t>Atlanta Tessitura User Group</a:t>
            </a:r>
            <a:endParaRPr lang="en-US" dirty="0"/>
          </a:p>
        </p:txBody>
      </p:sp>
      <p:pic>
        <p:nvPicPr>
          <p:cNvPr id="6" name="Picture 5" descr="THE W.jpg"/>
          <p:cNvPicPr>
            <a:picLocks noChangeAspect="1"/>
          </p:cNvPicPr>
          <p:nvPr userDrawn="1"/>
        </p:nvPicPr>
        <p:blipFill>
          <a:blip r:embed="rId2" cstate="print"/>
          <a:srcRect b="6250"/>
          <a:stretch>
            <a:fillRect/>
          </a:stretch>
        </p:blipFill>
        <p:spPr>
          <a:xfrm>
            <a:off x="7434451" y="290322"/>
            <a:ext cx="1480949" cy="571500"/>
          </a:xfrm>
          <a:prstGeom prst="rect">
            <a:avLst/>
          </a:prstGeom>
        </p:spPr>
      </p:pic>
      <p:cxnSp>
        <p:nvCxnSpPr>
          <p:cNvPr id="7" name="Straight Connector 6"/>
          <p:cNvCxnSpPr/>
          <p:nvPr userDrawn="1"/>
        </p:nvCxnSpPr>
        <p:spPr>
          <a:xfrm>
            <a:off x="76200" y="1143000"/>
            <a:ext cx="8991600" cy="0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Atlanta Tessitura User Group (T.U.G.) Mini-Conference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403C48-B328-43EA-A7D2-AD8611CA0F9C}" type="datetimeFigureOut">
              <a:rPr lang="en-US" smtClean="0"/>
              <a:pPr/>
              <a:t>9/20/2015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B3918A-511D-4D45-AB3F-4DE81C22469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49" r:id="rId2"/>
    <p:sldLayoutId id="2147483650" r:id="rId3"/>
    <p:sldLayoutId id="2147483654" r:id="rId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image" Target="../media/image15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12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jpeg"/><Relationship Id="rId11" Type="http://schemas.openxmlformats.org/officeDocument/2006/relationships/image" Target="../media/image13.png"/><Relationship Id="rId5" Type="http://schemas.openxmlformats.org/officeDocument/2006/relationships/image" Target="../media/image7.jpeg"/><Relationship Id="rId10" Type="http://schemas.openxmlformats.org/officeDocument/2006/relationships/image" Target="../media/image12.jpeg"/><Relationship Id="rId4" Type="http://schemas.openxmlformats.org/officeDocument/2006/relationships/image" Target="../media/image6.jpeg"/><Relationship Id="rId9" Type="http://schemas.openxmlformats.org/officeDocument/2006/relationships/image" Target="../media/image11.gif"/><Relationship Id="rId1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4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hyperlink" Target="mailto:tegan.ketchie@woodruffcenter.org" TargetMode="External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Atlanta Tessitura User Group </a:t>
            </a:r>
            <a:br>
              <a:rPr lang="en-US" dirty="0" smtClean="0"/>
            </a:br>
            <a:r>
              <a:rPr lang="en-US" dirty="0" smtClean="0"/>
              <a:t>(T.U.G.) Mini-Conference</a:t>
            </a:r>
            <a:br>
              <a:rPr lang="en-US" dirty="0" smtClean="0"/>
            </a:br>
            <a:r>
              <a:rPr lang="en-US" dirty="0" smtClean="0">
                <a:solidFill>
                  <a:srgbClr val="00B050"/>
                </a:solidFill>
              </a:rPr>
              <a:t>September 21, 2015</a:t>
            </a:r>
            <a:endParaRPr lang="en-US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Introducing:</a:t>
            </a:r>
            <a:endParaRPr lang="en-US" dirty="0"/>
          </a:p>
        </p:txBody>
      </p:sp>
      <p:pic>
        <p:nvPicPr>
          <p:cNvPr id="1026" name="Picture 2" descr="C:\Users\ketteg\AppData\Local\Microsoft\Windows\Temporary Internet Files\Content.Outlook\B81D5AXV\TUG-Button-HiRes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7400" y="1371600"/>
            <a:ext cx="4950619" cy="495061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en-US" sz="11500" dirty="0" smtClean="0"/>
              <a:t>T.H.U.G.s</a:t>
            </a:r>
          </a:p>
          <a:p>
            <a:pPr algn="ctr">
              <a:buNone/>
            </a:pPr>
            <a:r>
              <a:rPr lang="en-US" sz="1400" dirty="0" smtClean="0"/>
              <a:t>(Tessitura Houston User Group)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90" name="Picture 18" descr="http://kollaborationatlanta.org/wp-content/uploads/2012/10/Horizon-1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05600" y="4343400"/>
            <a:ext cx="2214563" cy="1143000"/>
          </a:xfrm>
          <a:prstGeom prst="rect">
            <a:avLst/>
          </a:prstGeom>
          <a:noFill/>
        </p:spPr>
      </p:pic>
      <p:pic>
        <p:nvPicPr>
          <p:cNvPr id="3098" name="Picture 26" descr="http://images.atlanta.net/WebImage.ashx?docid=229104&amp;imagetype=J&amp;sortorder=1172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81600" y="2971800"/>
            <a:ext cx="1219200" cy="1219201"/>
          </a:xfrm>
          <a:prstGeom prst="rect">
            <a:avLst/>
          </a:prstGeom>
          <a:noFill/>
        </p:spPr>
      </p:pic>
      <p:pic>
        <p:nvPicPr>
          <p:cNvPr id="3100" name="Picture 28" descr="https://s-media-cache-ak0.pinimg.com/avatars/synchrotheatre_1404746316_14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81600" y="4114800"/>
            <a:ext cx="1333500" cy="1333501"/>
          </a:xfrm>
          <a:prstGeom prst="rect">
            <a:avLst/>
          </a:prstGeom>
          <a:noFill/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Atlanta Tessitura User Group </a:t>
            </a:r>
            <a:br>
              <a:rPr lang="en-US" dirty="0" smtClean="0"/>
            </a:br>
            <a:r>
              <a:rPr lang="en-US" dirty="0" smtClean="0"/>
              <a:t>(ATL TUG)</a:t>
            </a:r>
            <a:endParaRPr lang="en-US" dirty="0"/>
          </a:p>
        </p:txBody>
      </p:sp>
      <p:pic>
        <p:nvPicPr>
          <p:cNvPr id="3074" name="Picture 2" descr="http://xposure365.com/wordpress/wp-content/uploads/2014/05/ASO-donate-logo-2010.jpe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1000" y="1447800"/>
            <a:ext cx="1447800" cy="1192022"/>
          </a:xfrm>
          <a:prstGeom prst="rect">
            <a:avLst/>
          </a:prstGeom>
          <a:noFill/>
        </p:spPr>
      </p:pic>
      <p:pic>
        <p:nvPicPr>
          <p:cNvPr id="3076" name="Picture 4" descr="http://www.prlog.org/12199174-the-alliance-theatre-wiftas-2013-outstanding-contribution-award-honoree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09800" y="1600200"/>
            <a:ext cx="2819400" cy="1090804"/>
          </a:xfrm>
          <a:prstGeom prst="rect">
            <a:avLst/>
          </a:prstGeom>
          <a:noFill/>
        </p:spPr>
      </p:pic>
      <p:pic>
        <p:nvPicPr>
          <p:cNvPr id="3078" name="Picture 6" descr="https://s3.amazonaws.com/media.glassdoor/eep/149903/of_atlantagrants_logos_woodruff_image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667000"/>
            <a:ext cx="2841728" cy="1725909"/>
          </a:xfrm>
          <a:prstGeom prst="rect">
            <a:avLst/>
          </a:prstGeom>
          <a:noFill/>
        </p:spPr>
      </p:pic>
      <p:pic>
        <p:nvPicPr>
          <p:cNvPr id="3080" name="Picture 8" descr="https://occupymyfamily.files.wordpress.com/2014/07/high-logo.gi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743200" y="2590800"/>
            <a:ext cx="1905000" cy="1905000"/>
          </a:xfrm>
          <a:prstGeom prst="rect">
            <a:avLst/>
          </a:prstGeom>
          <a:noFill/>
        </p:spPr>
      </p:pic>
      <p:pic>
        <p:nvPicPr>
          <p:cNvPr id="3082" name="Picture 10" descr="http://publishersfeatureservice.com/wp-content/uploads/2013/10/Opera-logo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819400" y="4191000"/>
            <a:ext cx="1905000" cy="1437570"/>
          </a:xfrm>
          <a:prstGeom prst="rect">
            <a:avLst/>
          </a:prstGeom>
          <a:noFill/>
        </p:spPr>
      </p:pic>
      <p:pic>
        <p:nvPicPr>
          <p:cNvPr id="3084" name="Picture 12" descr="Atlanta Ballet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410200" y="2286000"/>
            <a:ext cx="3048000" cy="352279"/>
          </a:xfrm>
          <a:prstGeom prst="rect">
            <a:avLst/>
          </a:prstGeom>
          <a:noFill/>
        </p:spPr>
      </p:pic>
      <p:pic>
        <p:nvPicPr>
          <p:cNvPr id="3088" name="Picture 16" descr="http://bestofatlantaconcerts.com/wp-content/uploads/2011/01/Emory-Logo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553200" y="3124200"/>
            <a:ext cx="1790700" cy="887210"/>
          </a:xfrm>
          <a:prstGeom prst="rect">
            <a:avLst/>
          </a:prstGeom>
          <a:noFill/>
        </p:spPr>
      </p:pic>
      <p:pic>
        <p:nvPicPr>
          <p:cNvPr id="3092" name="Picture 20" descr="http://www.nosweatshakespeare.com/wp-content/uploads/2014/09/shakespeare-tavern-atlanta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276600" y="5562600"/>
            <a:ext cx="2743200" cy="968189"/>
          </a:xfrm>
          <a:prstGeom prst="rect">
            <a:avLst/>
          </a:prstGeom>
          <a:noFill/>
        </p:spPr>
      </p:pic>
      <p:pic>
        <p:nvPicPr>
          <p:cNvPr id="3094" name="Picture 22" descr="http://archive.11alive.com/images/300/169/2/assetpool/images/120815110447_aurora_logo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09600" y="4572000"/>
            <a:ext cx="1623195" cy="914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Oh yeah!  And….</a:t>
            </a:r>
            <a:endParaRPr lang="en-US" dirty="0"/>
          </a:p>
        </p:txBody>
      </p:sp>
      <p:pic>
        <p:nvPicPr>
          <p:cNvPr id="10242" name="Picture 2" descr="http://www.puppet.org/about/pix/lgo_cpa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90800" y="2362200"/>
            <a:ext cx="4339271" cy="32428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Many Thanks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Our session presenters today:</a:t>
            </a:r>
          </a:p>
          <a:p>
            <a:pPr lvl="1"/>
            <a:r>
              <a:rPr lang="en-US" dirty="0" smtClean="0"/>
              <a:t>Christina Dresser (Alliance Theatre)</a:t>
            </a:r>
          </a:p>
          <a:p>
            <a:pPr lvl="1"/>
            <a:r>
              <a:rPr lang="en-US" dirty="0" smtClean="0"/>
              <a:t>Mary French (Atlanta Ballet)</a:t>
            </a:r>
          </a:p>
          <a:p>
            <a:pPr lvl="1"/>
            <a:r>
              <a:rPr lang="en-US" dirty="0" smtClean="0"/>
              <a:t>Mark Frey (Woodruff Arts Center)</a:t>
            </a:r>
          </a:p>
          <a:p>
            <a:pPr lvl="1"/>
            <a:r>
              <a:rPr lang="en-US" dirty="0" smtClean="0"/>
              <a:t>Danielle Hicks (Woodruff Arts Center)</a:t>
            </a:r>
          </a:p>
          <a:p>
            <a:pPr lvl="1"/>
            <a:r>
              <a:rPr lang="en-US" dirty="0" smtClean="0"/>
              <a:t>Jim Hubbert (Alliance Theatre)</a:t>
            </a:r>
          </a:p>
          <a:p>
            <a:pPr lvl="1"/>
            <a:r>
              <a:rPr lang="en-US" dirty="0" smtClean="0"/>
              <a:t>Shana Orr (Alliance Theatre)</a:t>
            </a:r>
          </a:p>
          <a:p>
            <a:r>
              <a:rPr lang="en-US" dirty="0" smtClean="0"/>
              <a:t>Ushers</a:t>
            </a:r>
          </a:p>
          <a:p>
            <a:pPr lvl="1"/>
            <a:r>
              <a:rPr lang="en-US" dirty="0" smtClean="0"/>
              <a:t>LaWanda Green (Horizon Theatre)</a:t>
            </a:r>
          </a:p>
          <a:p>
            <a:pPr lvl="1"/>
            <a:r>
              <a:rPr lang="en-US" dirty="0" smtClean="0"/>
              <a:t>EB Hooyer (Aurora Theatre)</a:t>
            </a:r>
          </a:p>
          <a:p>
            <a:pPr lvl="1"/>
            <a:r>
              <a:rPr lang="en-US" dirty="0" smtClean="0"/>
              <a:t>Rachel Jorgensen (Atlanta Opera)</a:t>
            </a:r>
          </a:p>
          <a:p>
            <a:pPr lvl="1"/>
            <a:r>
              <a:rPr lang="en-US" dirty="0" smtClean="0"/>
              <a:t>Mary Alice-Nichols (Alliance Theatre)</a:t>
            </a:r>
          </a:p>
          <a:p>
            <a:pPr lvl="1"/>
            <a:r>
              <a:rPr lang="en-US" dirty="0" smtClean="0"/>
              <a:t>Shana Orr (Alliance Theatre)</a:t>
            </a:r>
          </a:p>
          <a:p>
            <a:pPr lvl="1"/>
            <a:r>
              <a:rPr lang="en-US" dirty="0" smtClean="0"/>
              <a:t>Valerie Thomas (Woodruff Arts Center</a:t>
            </a:r>
            <a:r>
              <a:rPr lang="en-US" dirty="0" smtClean="0"/>
              <a:t>)</a:t>
            </a:r>
          </a:p>
          <a:p>
            <a:pPr lvl="1"/>
            <a:r>
              <a:rPr lang="en-US" dirty="0" smtClean="0"/>
              <a:t>Jennifer Williford (Woodruff Arts Center)</a:t>
            </a:r>
            <a:endParaRPr lang="en-US" dirty="0" smtClean="0"/>
          </a:p>
          <a:p>
            <a:pPr lvl="1"/>
            <a:endParaRPr lang="en-US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endParaRPr lang="en-US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5410200" y="1981200"/>
            <a:ext cx="30480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/>
              <a:t>Our Conference Sponsor(s):</a:t>
            </a:r>
          </a:p>
          <a:p>
            <a:pPr algn="ctr"/>
            <a:r>
              <a:rPr lang="en-US" dirty="0" smtClean="0"/>
              <a:t>Woodruff Arts Center Leadership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Noel Barnes, CFO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Woodruff Arts Center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Your Training Experience</a:t>
            </a:r>
            <a:endParaRPr lang="en-US" dirty="0"/>
          </a:p>
        </p:txBody>
      </p:sp>
      <p:pic>
        <p:nvPicPr>
          <p:cNvPr id="11266" name="Picture 2" descr="http://qph.is.quoracdn.net/main-qimg-cd3f35dda54442d203fe6973979b8085?convert_to_webp=tru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1524000"/>
            <a:ext cx="5257800" cy="4934577"/>
          </a:xfrm>
          <a:prstGeom prst="rect">
            <a:avLst/>
          </a:prstGeom>
          <a:noFill/>
        </p:spPr>
      </p:pic>
      <p:pic>
        <p:nvPicPr>
          <p:cNvPr id="3074" name="Picture 2" descr="C:\Users\ketteg\AppData\Local\Microsoft\Windows\Temporary Internet Files\Content.Outlook\B81D5AXV\TUG-Button-HiR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48400" y="152400"/>
            <a:ext cx="914400" cy="914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Your Training Experience</a:t>
            </a:r>
            <a:endParaRPr lang="en-US" dirty="0"/>
          </a:p>
        </p:txBody>
      </p:sp>
      <p:pic>
        <p:nvPicPr>
          <p:cNvPr id="3" name="Picture 4" descr="https://encrypted-tbn1.gstatic.com/images?q=tbn:ANd9GcQjOCGft56fEokG5rXEYVJgUMH6sTTYYF5lN_vrBAhTNCRYTvb9n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09800" y="1600200"/>
            <a:ext cx="4800600" cy="4800600"/>
          </a:xfrm>
          <a:prstGeom prst="rect">
            <a:avLst/>
          </a:prstGeom>
          <a:noFill/>
        </p:spPr>
      </p:pic>
      <p:pic>
        <p:nvPicPr>
          <p:cNvPr id="4098" name="Picture 2" descr="C:\Users\ketteg\AppData\Local\Microsoft\Windows\Temporary Internet Files\Content.Outlook\B81D5AXV\TUG-Button-HiR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72200" y="152400"/>
            <a:ext cx="914400" cy="914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Who am I?</a:t>
            </a:r>
            <a:endParaRPr lang="en-US" dirty="0"/>
          </a:p>
        </p:txBody>
      </p:sp>
      <p:pic>
        <p:nvPicPr>
          <p:cNvPr id="13314" name="Picture 2" descr="http://3.bp.blogspot.com/-a3WIOf6Uu4o/VOSu0malgCI/AAAAAAAACBk/nYeh0jxeRh4/s1600/orchestra-clip-art-580x333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48149" y="1816779"/>
            <a:ext cx="6524251" cy="3745821"/>
          </a:xfrm>
          <a:prstGeom prst="rect">
            <a:avLst/>
          </a:prstGeom>
          <a:noFill/>
        </p:spPr>
      </p:pic>
      <p:cxnSp>
        <p:nvCxnSpPr>
          <p:cNvPr id="5" name="Straight Arrow Connector 4"/>
          <p:cNvCxnSpPr/>
          <p:nvPr/>
        </p:nvCxnSpPr>
        <p:spPr>
          <a:xfrm>
            <a:off x="3886200" y="1676400"/>
            <a:ext cx="457200" cy="304800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3200400" y="1371600"/>
            <a:ext cx="7620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Tegan</a:t>
            </a:r>
            <a:endParaRPr lang="en-US" dirty="0"/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685800" y="3429000"/>
            <a:ext cx="457200" cy="304800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0" y="3429000"/>
            <a:ext cx="990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Jim</a:t>
            </a:r>
          </a:p>
          <a:p>
            <a:r>
              <a:rPr lang="en-US" dirty="0" smtClean="0"/>
              <a:t>Hubbert</a:t>
            </a:r>
            <a:endParaRPr lang="en-US" dirty="0"/>
          </a:p>
        </p:txBody>
      </p:sp>
      <p:cxnSp>
        <p:nvCxnSpPr>
          <p:cNvPr id="9" name="Straight Arrow Connector 8"/>
          <p:cNvCxnSpPr/>
          <p:nvPr/>
        </p:nvCxnSpPr>
        <p:spPr>
          <a:xfrm flipH="1" flipV="1">
            <a:off x="6248400" y="5410200"/>
            <a:ext cx="228600" cy="533400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477000" y="5867400"/>
            <a:ext cx="1295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Rebecca Abernathy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What is Tessitura?</a:t>
            </a:r>
            <a:endParaRPr lang="en-US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Why Tessitura?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Tessitura </a:t>
            </a:r>
            <a:r>
              <a:rPr lang="en-US" dirty="0" err="1" smtClean="0"/>
              <a:t>Mythbusters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True Or False?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858239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TRUE OR FALSE??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ctr">
              <a:buNone/>
            </a:pPr>
            <a:endParaRPr lang="en-US" sz="4400" dirty="0" smtClean="0"/>
          </a:p>
          <a:p>
            <a:pPr lvl="0" algn="ctr">
              <a:buNone/>
            </a:pPr>
            <a:r>
              <a:rPr lang="en-US" sz="4400" dirty="0" smtClean="0"/>
              <a:t>Tessitura can’t keep track of the number of board meetings your board members have attended over the last year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TRUE OR FALSE??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219200"/>
            <a:ext cx="8714232" cy="21336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6000" dirty="0" smtClean="0"/>
              <a:t>FALSE</a:t>
            </a:r>
          </a:p>
          <a:p>
            <a:pPr algn="ctr">
              <a:buNone/>
            </a:pPr>
            <a:r>
              <a:rPr lang="en-US" sz="2800" b="0" dirty="0" smtClean="0"/>
              <a:t>You can track and update attendance activity using the activities tab</a:t>
            </a:r>
          </a:p>
          <a:p>
            <a:pPr algn="ctr">
              <a:buNone/>
            </a:pPr>
            <a:endParaRPr lang="en-US" sz="2400" b="0" dirty="0"/>
          </a:p>
        </p:txBody>
      </p:sp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3200400"/>
            <a:ext cx="857250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TRUE OR FALSE??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ctr">
              <a:buNone/>
            </a:pPr>
            <a:endParaRPr lang="en-US" sz="4400" dirty="0" smtClean="0"/>
          </a:p>
          <a:p>
            <a:pPr lvl="0" algn="ctr">
              <a:buNone/>
            </a:pPr>
            <a:r>
              <a:rPr lang="en-US" sz="4400" dirty="0" smtClean="0"/>
              <a:t>Tessitura can integrate with the web to allow individuals to log on to your website to sign up for volunteer shifts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TRUE OR FALSE??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en-US" sz="6000" dirty="0" smtClean="0"/>
              <a:t>TRUE!</a:t>
            </a:r>
          </a:p>
          <a:p>
            <a:pPr algn="ctr">
              <a:buNone/>
            </a:pPr>
            <a:r>
              <a:rPr lang="en-US" sz="2800" dirty="0" smtClean="0"/>
              <a:t>The Alliance Theatre has harnessed the power of Tessitura to keep them from having to manage an usher calendar manually! 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TRUE OR FALSE??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ctr">
              <a:buNone/>
            </a:pPr>
            <a:endParaRPr lang="en-US" sz="4400" dirty="0" smtClean="0"/>
          </a:p>
          <a:p>
            <a:pPr lvl="0" algn="ctr">
              <a:buNone/>
            </a:pPr>
            <a:endParaRPr lang="en-US" sz="4400" dirty="0" smtClean="0"/>
          </a:p>
          <a:p>
            <a:pPr lvl="0" algn="ctr">
              <a:buNone/>
            </a:pPr>
            <a:r>
              <a:rPr lang="en-US" sz="4400" dirty="0" smtClean="0"/>
              <a:t>Tessitura can’t be used to manage a private dining room with reservations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TRUE OR FALSE??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4320" y="1371600"/>
            <a:ext cx="8714232" cy="24384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6000" dirty="0" smtClean="0"/>
              <a:t>FALSE</a:t>
            </a:r>
          </a:p>
          <a:p>
            <a:pPr algn="ctr">
              <a:buNone/>
            </a:pPr>
            <a:r>
              <a:rPr lang="en-US" sz="2800" b="0" dirty="0" smtClean="0"/>
              <a:t>The Symphony uses Tessitura to track and charge reservations for the Robert Shaw Room (private donor lounge) </a:t>
            </a:r>
            <a:endParaRPr lang="en-US" sz="2800" b="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TRUE OR FALSE??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ctr">
              <a:buNone/>
            </a:pPr>
            <a:endParaRPr lang="en-US" sz="4400" dirty="0" smtClean="0"/>
          </a:p>
          <a:p>
            <a:pPr lvl="0" algn="ctr">
              <a:buNone/>
            </a:pPr>
            <a:r>
              <a:rPr lang="en-US" sz="4400" dirty="0" smtClean="0"/>
              <a:t>Tessitura can automatically change the price of a ticket based on number of seats left in the house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TRUE OR FALSE??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US" sz="6000" dirty="0" smtClean="0"/>
              <a:t>TRUE</a:t>
            </a:r>
          </a:p>
          <a:p>
            <a:pPr algn="ctr">
              <a:buNone/>
            </a:pPr>
            <a:r>
              <a:rPr lang="en-US" sz="4000" b="0" dirty="0" smtClean="0"/>
              <a:t>Dynamic pricing allows you to change prices based on availability and/or time until </a:t>
            </a:r>
            <a:r>
              <a:rPr lang="en-US" sz="4000" b="0" dirty="0" err="1" smtClean="0"/>
              <a:t>showtime</a:t>
            </a:r>
            <a:endParaRPr lang="en-US" sz="4000" b="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Mini-Magic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From Planet Tessitura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Dashboards</a:t>
            </a:r>
            <a:endParaRPr lang="en-US" dirty="0"/>
          </a:p>
        </p:txBody>
      </p:sp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1" y="1371600"/>
            <a:ext cx="6345444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4963" y="2209800"/>
            <a:ext cx="6388486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3085" y="3276600"/>
            <a:ext cx="7232345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Schedule Report Utility</a:t>
            </a:r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1676400"/>
            <a:ext cx="8051861" cy="38555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066800" y="4953000"/>
            <a:ext cx="7010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To learn more, attend the Reporting session today at 11:00 AM in the Event Room – led by Mary French (Atlanta Ballet) and Mark Frey (Woodruff Arts Center)!</a:t>
            </a:r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Whodunit?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524000"/>
            <a:ext cx="8248650" cy="263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95600" y="3124200"/>
            <a:ext cx="510540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Do NOT MERGE!! Attribute</a:t>
            </a:r>
            <a:endParaRPr lang="en-US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1600200"/>
            <a:ext cx="8713787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Do NOT MERGE!!! Attribute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4320" y="1371600"/>
            <a:ext cx="8714232" cy="914400"/>
          </a:xfrm>
        </p:spPr>
        <p:txBody>
          <a:bodyPr/>
          <a:lstStyle/>
          <a:p>
            <a:r>
              <a:rPr lang="en-US" dirty="0" smtClean="0"/>
              <a:t>Try this at home:  Immediately.  </a:t>
            </a:r>
          </a:p>
          <a:p>
            <a:r>
              <a:rPr lang="en-US" dirty="0" smtClean="0"/>
              <a:t>How you ask?:</a:t>
            </a:r>
          </a:p>
          <a:p>
            <a:endParaRPr lang="en-US" dirty="0" smtClean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2133600"/>
            <a:ext cx="4819650" cy="454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775" y="2743200"/>
            <a:ext cx="6372225" cy="207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T-Stats for Projections</a:t>
            </a:r>
            <a:endParaRPr lang="en-US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4638" y="1735574"/>
            <a:ext cx="8713787" cy="4758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T-Stats for Projections</a:t>
            </a:r>
            <a:endParaRPr lang="en-US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2362200"/>
            <a:ext cx="8610600" cy="1693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524000" y="4495800"/>
            <a:ext cx="5715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Want to know more about T-Stats?  Join Shana Orr (Alliance Theatre) and Mark Frey (Woodruff Arts Center) in Center Space at 1:00!</a:t>
            </a:r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Woodruff-Hosted Training </a:t>
            </a:r>
            <a:r>
              <a:rPr lang="en-US" dirty="0" smtClean="0"/>
              <a:t>Plan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Fall </a:t>
            </a:r>
            <a:r>
              <a:rPr lang="en-US" dirty="0" smtClean="0"/>
              <a:t>2015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040428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TessiCore</a:t>
            </a:r>
            <a:r>
              <a:rPr lang="en-US" dirty="0" smtClean="0"/>
              <a:t>:  Getting data OUT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174894678"/>
              </p:ext>
            </p:extLst>
          </p:nvPr>
        </p:nvGraphicFramePr>
        <p:xfrm>
          <a:off x="228600" y="1295400"/>
          <a:ext cx="8763000" cy="419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D825705-FD33-4383-B6F6-1CD835961A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graphicEl>
                                              <a:dgm id="{4D825705-FD33-4383-B6F6-1CD835961A7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graphicEl>
                                              <a:dgm id="{4D825705-FD33-4383-B6F6-1CD835961A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graphicEl>
                                              <a:dgm id="{4D825705-FD33-4383-B6F6-1CD835961A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F0966B2-BE26-4F3D-81A2-744AF3A1C9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graphicEl>
                                              <a:dgm id="{8F0966B2-BE26-4F3D-81A2-744AF3A1C9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graphicEl>
                                              <a:dgm id="{8F0966B2-BE26-4F3D-81A2-744AF3A1C9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graphicEl>
                                              <a:dgm id="{8F0966B2-BE26-4F3D-81A2-744AF3A1C9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6AF975F-15F9-4E3E-8609-8765C9AF9D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graphicEl>
                                              <a:dgm id="{86AF975F-15F9-4E3E-8609-8765C9AF9DD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graphicEl>
                                              <a:dgm id="{86AF975F-15F9-4E3E-8609-8765C9AF9D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graphicEl>
                                              <a:dgm id="{86AF975F-15F9-4E3E-8609-8765C9AF9D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04DD86B-0798-4EE3-8B1D-594EB2728E4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graphicEl>
                                              <a:dgm id="{204DD86B-0798-4EE3-8B1D-594EB2728E4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graphicEl>
                                              <a:dgm id="{204DD86B-0798-4EE3-8B1D-594EB2728E4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graphicEl>
                                              <a:dgm id="{204DD86B-0798-4EE3-8B1D-594EB2728E4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9E948FF-D05F-4847-9E22-E6DAA5AFE6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graphicEl>
                                              <a:dgm id="{59E948FF-D05F-4847-9E22-E6DAA5AFE61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graphicEl>
                                              <a:dgm id="{59E948FF-D05F-4847-9E22-E6DAA5AFE6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graphicEl>
                                              <a:dgm id="{59E948FF-D05F-4847-9E22-E6DAA5AFE6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TessTalks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>
              <a:buFont typeface="Arial" panose="020B0604020202020204" pitchFamily="34" charset="0"/>
              <a:buChar char="•"/>
            </a:pPr>
            <a:r>
              <a:rPr lang="en-US" sz="3200" b="1" dirty="0" smtClean="0"/>
              <a:t>Dashboards</a:t>
            </a:r>
            <a:r>
              <a:rPr lang="en-US" sz="3200" dirty="0" smtClean="0"/>
              <a:t>:  What do we want and how do we want to see it?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3200" b="1" dirty="0" smtClean="0"/>
              <a:t>Custom report creation</a:t>
            </a:r>
            <a:r>
              <a:rPr lang="en-US" sz="3200" dirty="0" smtClean="0"/>
              <a:t>:  How do we ask?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3200" b="1" dirty="0" smtClean="0"/>
              <a:t>New System Tools</a:t>
            </a:r>
            <a:r>
              <a:rPr lang="en-US" sz="3200" dirty="0" smtClean="0"/>
              <a:t>:  Who’s on 1</a:t>
            </a:r>
            <a:r>
              <a:rPr lang="en-US" sz="3200" baseline="30000" dirty="0" smtClean="0"/>
              <a:t>st</a:t>
            </a:r>
            <a:r>
              <a:rPr lang="en-US" sz="3200" dirty="0" smtClean="0"/>
              <a:t>? (example:  Advancement and Plans / Portfolios)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3200" b="1" dirty="0" smtClean="0"/>
              <a:t>What’s a Power User?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sz="2800" dirty="0" smtClean="0"/>
              <a:t>Per Current (2010) Tessitura Policies and Procedures Manual: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Power User Roles &amp; Responsibilities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 smtClean="0"/>
              <a:t>Representing their respective member organization in all policies and procedures discussions and ultimate decisions.  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Assembling a team to test each Tessitura upgrade and implementation to ensure that no negative impact is felt by the member organization.  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Communications to all Tessitura users within the member organization of any planned upgrades, downtimes etc.  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Recommend and develop improvements in the use of Tessitura across all member organizations.  These should include but not be limited to processes, training, tools, and reports.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Develop member specific training and policies and implement across the member organization.  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TessTalks</a:t>
            </a:r>
            <a:r>
              <a:rPr lang="en-US" dirty="0" smtClean="0"/>
              <a:t>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400" dirty="0" smtClean="0"/>
              <a:t>Your Ideas Here:</a:t>
            </a:r>
            <a:endParaRPr lang="en-US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TessituraNOW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For quick questions:  Call me!  Or the gurus!</a:t>
            </a:r>
          </a:p>
          <a:p>
            <a:endParaRPr lang="en-US" sz="2800" dirty="0" smtClean="0"/>
          </a:p>
          <a:p>
            <a:r>
              <a:rPr lang="en-US" dirty="0" smtClean="0"/>
              <a:t>5-Minute </a:t>
            </a:r>
            <a:r>
              <a:rPr lang="en-US" dirty="0" smtClean="0"/>
              <a:t>Tessitura</a:t>
            </a:r>
          </a:p>
          <a:p>
            <a:pPr lvl="1"/>
            <a:r>
              <a:rPr lang="en-US" dirty="0" smtClean="0"/>
              <a:t>5-Minute </a:t>
            </a:r>
            <a:r>
              <a:rPr lang="en-US" dirty="0" smtClean="0"/>
              <a:t>Videos</a:t>
            </a:r>
          </a:p>
          <a:p>
            <a:pPr lvl="1"/>
            <a:r>
              <a:rPr lang="en-US" dirty="0" smtClean="0"/>
              <a:t>GOAL:  5-Minute Solutions for 5-Minute Problems</a:t>
            </a:r>
          </a:p>
          <a:p>
            <a:pPr lvl="2"/>
            <a:r>
              <a:rPr lang="en-US" dirty="0" smtClean="0"/>
              <a:t>Problem </a:t>
            </a:r>
            <a:r>
              <a:rPr lang="en-US" dirty="0" smtClean="0"/>
              <a:t>specific, organized by department, fully searchable</a:t>
            </a:r>
          </a:p>
          <a:p>
            <a:pPr lvl="2"/>
            <a:r>
              <a:rPr lang="en-US" dirty="0" err="1" smtClean="0"/>
              <a:t>Ie</a:t>
            </a:r>
            <a:r>
              <a:rPr lang="en-US" dirty="0" smtClean="0"/>
              <a:t>. “How do I merge a constituent?” as opposed to “Tessitura 101</a:t>
            </a:r>
            <a:r>
              <a:rPr lang="en-US" dirty="0" smtClean="0"/>
              <a:t>”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200" dirty="0" smtClean="0"/>
              <a:t>Intranet Training Resources (WAC users)</a:t>
            </a:r>
            <a:endParaRPr lang="en-US" sz="32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4638" y="1664047"/>
            <a:ext cx="8713787" cy="4901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Straight Arrow Connector 6"/>
          <p:cNvCxnSpPr/>
          <p:nvPr/>
        </p:nvCxnSpPr>
        <p:spPr>
          <a:xfrm>
            <a:off x="6858000" y="1524000"/>
            <a:ext cx="914400" cy="381000"/>
          </a:xfrm>
          <a:prstGeom prst="straightConnector1">
            <a:avLst/>
          </a:prstGeom>
          <a:ln w="1016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H="1">
            <a:off x="2971800" y="2209800"/>
            <a:ext cx="838200" cy="685800"/>
          </a:xfrm>
          <a:prstGeom prst="straightConnector1">
            <a:avLst/>
          </a:prstGeom>
          <a:ln w="1016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H="1">
            <a:off x="2209800" y="4876800"/>
            <a:ext cx="685800" cy="838200"/>
          </a:xfrm>
          <a:prstGeom prst="straightConnector1">
            <a:avLst/>
          </a:prstGeom>
          <a:ln w="1016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3886200" y="1981200"/>
            <a:ext cx="1905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rgbClr val="FF0000"/>
                </a:solidFill>
              </a:rPr>
              <a:t>Calendar of Training Events (includes HR training)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800600" y="1219200"/>
            <a:ext cx="1981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Search capacity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971800" y="4495800"/>
            <a:ext cx="2667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</a:rPr>
              <a:t>5-Minute Videos</a:t>
            </a:r>
            <a:endParaRPr lang="en-US" sz="2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TessituraNOW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Tessitura </a:t>
            </a:r>
            <a:r>
              <a:rPr lang="en-US" dirty="0" smtClean="0"/>
              <a:t>Tuesdays:  For extra 1:1 training and consulting help</a:t>
            </a:r>
          </a:p>
          <a:p>
            <a:pPr lvl="1"/>
            <a:r>
              <a:rPr lang="en-US" dirty="0" smtClean="0"/>
              <a:t>9 </a:t>
            </a:r>
            <a:r>
              <a:rPr lang="en-US" dirty="0" smtClean="0"/>
              <a:t>AM -12 PM Tuesdays</a:t>
            </a:r>
          </a:p>
          <a:p>
            <a:pPr lvl="2"/>
            <a:r>
              <a:rPr lang="en-US" dirty="0" smtClean="0"/>
              <a:t>Tegan Ketchie (</a:t>
            </a:r>
            <a:r>
              <a:rPr lang="en-US" dirty="0" smtClean="0">
                <a:hlinkClick r:id="rId2"/>
              </a:rPr>
              <a:t>tegan.ketchie@woodruffcenter.org</a:t>
            </a:r>
            <a:r>
              <a:rPr lang="en-US" dirty="0" smtClean="0"/>
              <a:t> or 404-733-4595)</a:t>
            </a:r>
          </a:p>
          <a:p>
            <a:pPr lvl="3"/>
            <a:r>
              <a:rPr lang="en-US" sz="1600" dirty="0" smtClean="0"/>
              <a:t>New </a:t>
            </a:r>
            <a:r>
              <a:rPr lang="en-US" sz="1600" dirty="0" smtClean="0"/>
              <a:t>Hire Training (not covered by </a:t>
            </a:r>
            <a:r>
              <a:rPr lang="en-US" sz="1600" dirty="0" err="1" smtClean="0"/>
              <a:t>TessiCore</a:t>
            </a:r>
            <a:r>
              <a:rPr lang="en-US" sz="1600" dirty="0" smtClean="0"/>
              <a:t>)</a:t>
            </a:r>
          </a:p>
          <a:p>
            <a:pPr lvl="3"/>
            <a:r>
              <a:rPr lang="en-US" sz="1600" dirty="0" smtClean="0"/>
              <a:t>One-on-one lab </a:t>
            </a:r>
            <a:r>
              <a:rPr lang="en-US" sz="1600" dirty="0" smtClean="0"/>
              <a:t>sessions</a:t>
            </a:r>
            <a:endParaRPr lang="en-US" sz="1600" dirty="0" smtClean="0"/>
          </a:p>
          <a:p>
            <a:pPr lvl="3"/>
            <a:r>
              <a:rPr lang="en-US" sz="1600" dirty="0" smtClean="0"/>
              <a:t>Process Consulting</a:t>
            </a:r>
            <a:r>
              <a:rPr lang="en-US" sz="1600" dirty="0" smtClean="0"/>
              <a:t>:  Need something, have no idea how to make it happen</a:t>
            </a:r>
            <a:r>
              <a:rPr lang="en-US" sz="1600" dirty="0" smtClean="0"/>
              <a:t>?  </a:t>
            </a:r>
          </a:p>
          <a:p>
            <a:pPr lvl="3"/>
            <a:endParaRPr lang="en-US" sz="1600" dirty="0" smtClean="0"/>
          </a:p>
          <a:p>
            <a:pPr marL="341313" lvl="2" indent="-341313">
              <a:buFont typeface="Wingdings" pitchFamily="2" charset="2"/>
              <a:buChar char="§"/>
            </a:pPr>
            <a:r>
              <a:rPr lang="en-US" sz="2000" b="1" i="0" dirty="0" smtClean="0">
                <a:latin typeface="Calibri" pitchFamily="34" charset="0"/>
              </a:rPr>
              <a:t>Tessitura </a:t>
            </a:r>
            <a:r>
              <a:rPr lang="en-US" sz="2000" b="1" i="0" dirty="0" smtClean="0">
                <a:latin typeface="Calibri" pitchFamily="34" charset="0"/>
              </a:rPr>
              <a:t>User Group Outlook </a:t>
            </a:r>
            <a:r>
              <a:rPr lang="en-US" sz="2000" b="1" i="0" dirty="0" smtClean="0">
                <a:latin typeface="Calibri" pitchFamily="34" charset="0"/>
              </a:rPr>
              <a:t>Group</a:t>
            </a:r>
          </a:p>
          <a:p>
            <a:pPr marL="798513" lvl="3" indent="-341313">
              <a:buFont typeface="Wingdings" pitchFamily="2" charset="2"/>
              <a:buChar char="§"/>
            </a:pPr>
            <a:r>
              <a:rPr lang="en-US" dirty="0" smtClean="0">
                <a:latin typeface="Calibri Light" pitchFamily="34" charset="0"/>
              </a:rPr>
              <a:t>Monthly calendar invites and resource documents</a:t>
            </a:r>
          </a:p>
          <a:p>
            <a:pPr marL="798513" lvl="3" indent="-341313">
              <a:buFont typeface="Wingdings" pitchFamily="2" charset="2"/>
              <a:buChar char="§"/>
            </a:pPr>
            <a:endParaRPr lang="en-US" dirty="0" smtClean="0">
              <a:latin typeface="Calibri Light" pitchFamily="34" charset="0"/>
            </a:endParaRPr>
          </a:p>
          <a:p>
            <a:r>
              <a:rPr lang="en-US" dirty="0" smtClean="0"/>
              <a:t>Announcing </a:t>
            </a:r>
            <a:r>
              <a:rPr lang="en-US" dirty="0" smtClean="0"/>
              <a:t>our Social Chairs!</a:t>
            </a:r>
          </a:p>
          <a:p>
            <a:pPr lvl="1"/>
            <a:r>
              <a:rPr lang="en-US" dirty="0" smtClean="0"/>
              <a:t>Christina Dresser and Mark Frey:  1</a:t>
            </a:r>
            <a:r>
              <a:rPr lang="en-US" baseline="30000" dirty="0" smtClean="0"/>
              <a:t>st</a:t>
            </a:r>
            <a:r>
              <a:rPr lang="en-US" dirty="0" smtClean="0"/>
              <a:t> Monday of the month, details TBA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2015-2016 </a:t>
            </a:r>
            <a:r>
              <a:rPr lang="en-US" dirty="0" smtClean="0"/>
              <a:t>Tessitura Training Program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4638" y="1371600"/>
          <a:ext cx="8713787" cy="5486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Where </a:t>
            </a:r>
            <a:r>
              <a:rPr lang="en-US" dirty="0" smtClean="0"/>
              <a:t>WILL you go next</a:t>
            </a:r>
            <a:r>
              <a:rPr lang="en-US" dirty="0" smtClean="0"/>
              <a:t>?</a:t>
            </a:r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457200" y="1447800"/>
          <a:ext cx="7924800" cy="5037173"/>
        </p:xfrm>
        <a:graphic>
          <a:graphicData uri="http://schemas.openxmlformats.org/drawingml/2006/table">
            <a:tbl>
              <a:tblPr/>
              <a:tblGrid>
                <a:gridCol w="2127830"/>
                <a:gridCol w="5796970"/>
              </a:tblGrid>
              <a:tr h="46782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dirty="0">
                          <a:latin typeface="Calibri"/>
                          <a:ea typeface="Calibri"/>
                          <a:cs typeface="Times New Roman"/>
                        </a:rPr>
                        <a:t>11:00 AM – 12:00 PM</a:t>
                      </a: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54" marR="62954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>
                          <a:latin typeface="Calibri"/>
                          <a:ea typeface="Calibri"/>
                          <a:cs typeface="Times New Roman"/>
                        </a:rPr>
                        <a:t>Breakout Session 1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54" marR="62954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</a:tr>
              <a:tr h="31492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Calibri"/>
                          <a:ea typeface="Calibri"/>
                          <a:cs typeface="Times New Roman"/>
                        </a:rPr>
                        <a:t>Center Space, 1</a:t>
                      </a:r>
                      <a:r>
                        <a:rPr lang="en-US" sz="1600" b="1" baseline="30000" dirty="0">
                          <a:latin typeface="Calibri"/>
                          <a:ea typeface="Calibri"/>
                          <a:cs typeface="Times New Roman"/>
                        </a:rPr>
                        <a:t>st</a:t>
                      </a:r>
                      <a:r>
                        <a:rPr lang="en-US" sz="1600" b="1" dirty="0">
                          <a:latin typeface="Calibri"/>
                          <a:ea typeface="Calibri"/>
                          <a:cs typeface="Times New Roman"/>
                        </a:rPr>
                        <a:t> floor 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54" marR="62954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Calibri"/>
                          <a:ea typeface="Calibri"/>
                          <a:cs typeface="Times New Roman"/>
                        </a:rPr>
                        <a:t>Tessitura 101 (Tegan Ketchie)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54" marR="62954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8D8D8"/>
                    </a:solidFill>
                  </a:tcPr>
                </a:tc>
              </a:tr>
              <a:tr h="125970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54" marR="6295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600" dirty="0" smtClean="0">
                          <a:latin typeface="Calibri"/>
                          <a:ea typeface="Calibri"/>
                          <a:cs typeface="Times New Roman"/>
                        </a:rPr>
                        <a:t>  New to Tessitura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600" dirty="0" smtClean="0">
                          <a:latin typeface="Calibri"/>
                          <a:ea typeface="Calibri"/>
                          <a:cs typeface="Times New Roman"/>
                        </a:rPr>
                        <a:t>  New</a:t>
                      </a:r>
                      <a:r>
                        <a:rPr lang="en-US" sz="1600" baseline="0" dirty="0" smtClean="0">
                          <a:latin typeface="Calibri"/>
                          <a:ea typeface="Calibri"/>
                          <a:cs typeface="Times New Roman"/>
                        </a:rPr>
                        <a:t> to your role and don’t know where to find information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600" baseline="0" dirty="0" smtClean="0">
                          <a:latin typeface="Calibri"/>
                          <a:ea typeface="Calibri"/>
                          <a:cs typeface="Times New Roman"/>
                        </a:rPr>
                        <a:t>  Just curious to know if you’re missing out on what kind of  information already lives in the database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54" marR="6295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492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Calibri"/>
                          <a:ea typeface="Calibri"/>
                          <a:cs typeface="Times New Roman"/>
                        </a:rPr>
                        <a:t>Events Room, 2</a:t>
                      </a:r>
                      <a:r>
                        <a:rPr lang="en-US" sz="1600" b="1" baseline="30000" dirty="0">
                          <a:latin typeface="Calibri"/>
                          <a:ea typeface="Calibri"/>
                          <a:cs typeface="Times New Roman"/>
                        </a:rPr>
                        <a:t>nd</a:t>
                      </a:r>
                      <a:r>
                        <a:rPr lang="en-US" sz="1600" b="1" dirty="0">
                          <a:latin typeface="Calibri"/>
                          <a:ea typeface="Calibri"/>
                          <a:cs typeface="Times New Roman"/>
                        </a:rPr>
                        <a:t> floor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54" marR="6295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Calibri"/>
                          <a:ea typeface="Calibri"/>
                          <a:cs typeface="Times New Roman"/>
                        </a:rPr>
                        <a:t>Basic Reports (Mark Frey / Mary French)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54" marR="6295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8D8D8"/>
                    </a:solidFill>
                  </a:tcPr>
                </a:tc>
              </a:tr>
              <a:tr h="94478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54" marR="6295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600" dirty="0" smtClean="0">
                          <a:latin typeface="Calibri"/>
                          <a:ea typeface="Calibri"/>
                          <a:cs typeface="Times New Roman"/>
                        </a:rPr>
                        <a:t>  Intermediate to advanced users of Tessitura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600" dirty="0" smtClean="0">
                          <a:latin typeface="Calibri"/>
                          <a:ea typeface="Calibri"/>
                          <a:cs typeface="Times New Roman"/>
                        </a:rPr>
                        <a:t>  Finance,</a:t>
                      </a:r>
                      <a:r>
                        <a:rPr lang="en-US" sz="1600" baseline="0" dirty="0" smtClean="0">
                          <a:latin typeface="Calibri"/>
                          <a:ea typeface="Calibri"/>
                          <a:cs typeface="Times New Roman"/>
                        </a:rPr>
                        <a:t> Development, Marketing staff where big picture reports are more relevant than viewing individual constituent data</a:t>
                      </a:r>
                      <a:r>
                        <a:rPr lang="en-US" sz="160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54" marR="6295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2985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Calibri"/>
                          <a:ea typeface="Calibri"/>
                          <a:cs typeface="Times New Roman"/>
                        </a:rPr>
                        <a:t>Conference Room A&amp;B, 2</a:t>
                      </a:r>
                      <a:r>
                        <a:rPr lang="en-US" sz="1600" b="1" baseline="30000" dirty="0">
                          <a:latin typeface="Calibri"/>
                          <a:ea typeface="Calibri"/>
                          <a:cs typeface="Times New Roman"/>
                        </a:rPr>
                        <a:t>nd</a:t>
                      </a:r>
                      <a:r>
                        <a:rPr lang="en-US" sz="1600" b="1" dirty="0">
                          <a:latin typeface="Calibri"/>
                          <a:ea typeface="Calibri"/>
                          <a:cs typeface="Times New Roman"/>
                        </a:rPr>
                        <a:t> floor 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54" marR="6295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Calibri"/>
                          <a:ea typeface="Calibri"/>
                          <a:cs typeface="Times New Roman"/>
                        </a:rPr>
                        <a:t>Ticketing Tips and Tricks (Danielle Hicks)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54" marR="6295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8D8D8"/>
                    </a:solidFill>
                  </a:tcPr>
                </a:tc>
              </a:tr>
              <a:tr h="94478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54" marR="6295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600" baseline="0" dirty="0" smtClean="0">
                          <a:latin typeface="Calibri"/>
                          <a:ea typeface="Calibri"/>
                          <a:cs typeface="Times New Roman"/>
                        </a:rPr>
                        <a:t>  Should have experience making a ticket sale in Tessitura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600" baseline="0" dirty="0" smtClean="0">
                          <a:latin typeface="Calibri"/>
                          <a:ea typeface="Calibri"/>
                          <a:cs typeface="Times New Roman"/>
                        </a:rPr>
                        <a:t>  Early intermediate class  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54" marR="6295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Where to Next?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000" dirty="0" smtClean="0"/>
              <a:t>12:00 PM – 1:00 PM</a:t>
            </a:r>
          </a:p>
          <a:p>
            <a:pPr lvl="1"/>
            <a:r>
              <a:rPr lang="en-US" sz="4000" dirty="0" smtClean="0"/>
              <a:t>Lunch in Gallery 1280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Where to Next?</a:t>
            </a: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228600" y="1524000"/>
          <a:ext cx="8534400" cy="4571999"/>
        </p:xfrm>
        <a:graphic>
          <a:graphicData uri="http://schemas.openxmlformats.org/drawingml/2006/table">
            <a:tbl>
              <a:tblPr/>
              <a:tblGrid>
                <a:gridCol w="2291509"/>
                <a:gridCol w="6242891"/>
              </a:tblGrid>
              <a:tr h="411983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latin typeface="Calibri"/>
                          <a:ea typeface="Calibri"/>
                          <a:cs typeface="Times New Roman"/>
                        </a:rPr>
                        <a:t>1:00 PM – 2:00 PM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54" marR="62954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Calibri"/>
                          <a:ea typeface="Calibri"/>
                          <a:cs typeface="Times New Roman"/>
                        </a:rPr>
                        <a:t>Breakout Session 2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54" marR="62954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</a:tr>
              <a:tr h="27733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latin typeface="Calibri"/>
                          <a:ea typeface="Calibri"/>
                          <a:cs typeface="Times New Roman"/>
                        </a:rPr>
                        <a:t>Events Room, 2</a:t>
                      </a:r>
                      <a:r>
                        <a:rPr lang="en-US" sz="1600" b="1" baseline="30000">
                          <a:latin typeface="Calibri"/>
                          <a:ea typeface="Calibri"/>
                          <a:cs typeface="Times New Roman"/>
                        </a:rPr>
                        <a:t>nd</a:t>
                      </a:r>
                      <a:r>
                        <a:rPr lang="en-US" sz="1600" b="1">
                          <a:latin typeface="Calibri"/>
                          <a:ea typeface="Calibri"/>
                          <a:cs typeface="Times New Roman"/>
                        </a:rPr>
                        <a:t> floor </a:t>
                      </a:r>
                      <a:endParaRPr lang="en-U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54" marR="62954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Calibri"/>
                          <a:ea typeface="Calibri"/>
                          <a:cs typeface="Times New Roman"/>
                        </a:rPr>
                        <a:t>Basic List Building and Extractions (Tegan Ketchie / Jim Hubbert)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54" marR="62954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8D8D8"/>
                    </a:solidFill>
                  </a:tcPr>
                </a:tc>
              </a:tr>
              <a:tr h="83200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54" marR="6295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600" baseline="0" dirty="0" smtClean="0">
                          <a:latin typeface="Calibri"/>
                          <a:ea typeface="Calibri"/>
                          <a:cs typeface="Times New Roman"/>
                        </a:rPr>
                        <a:t>  Intermediate class designed with beginning users in mind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600" baseline="0" dirty="0" smtClean="0">
                          <a:latin typeface="Calibri"/>
                          <a:ea typeface="Calibri"/>
                          <a:cs typeface="Times New Roman"/>
                        </a:rPr>
                        <a:t>  Marketing &amp; development specific:  for users more interested in building contact lists to interact with specific groups of people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54" marR="6295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733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Calibri"/>
                          <a:ea typeface="Calibri"/>
                          <a:cs typeface="Times New Roman"/>
                        </a:rPr>
                        <a:t>Center Space, 1</a:t>
                      </a:r>
                      <a:r>
                        <a:rPr lang="en-US" sz="1600" b="1" baseline="30000" dirty="0">
                          <a:latin typeface="Calibri"/>
                          <a:ea typeface="Calibri"/>
                          <a:cs typeface="Times New Roman"/>
                        </a:rPr>
                        <a:t>st</a:t>
                      </a:r>
                      <a:r>
                        <a:rPr lang="en-US" sz="1600" b="1" dirty="0">
                          <a:latin typeface="Calibri"/>
                          <a:ea typeface="Calibri"/>
                          <a:cs typeface="Times New Roman"/>
                        </a:rPr>
                        <a:t> floor 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54" marR="6295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Calibri"/>
                          <a:ea typeface="Calibri"/>
                          <a:cs typeface="Times New Roman"/>
                        </a:rPr>
                        <a:t>Cooking with T-Stats (Shana Orr / Mark Frey)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54" marR="6295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8D8D8"/>
                    </a:solidFill>
                  </a:tcPr>
                </a:tc>
              </a:tr>
              <a:tr h="110933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54" marR="6295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600" baseline="0" dirty="0" smtClean="0">
                          <a:latin typeface="Calibri"/>
                          <a:ea typeface="Calibri"/>
                          <a:cs typeface="Times New Roman"/>
                        </a:rPr>
                        <a:t>  Designed for all users:  Marketing, Development, Finance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600" baseline="0" dirty="0" smtClean="0">
                          <a:latin typeface="Calibri"/>
                          <a:ea typeface="Calibri"/>
                          <a:cs typeface="Times New Roman"/>
                        </a:rPr>
                        <a:t>  For users more interested in “big data”:  Board reports, forecasting, campaign progress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54" marR="6295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5467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latin typeface="Calibri"/>
                          <a:ea typeface="Calibri"/>
                          <a:cs typeface="Times New Roman"/>
                        </a:rPr>
                        <a:t>Conference Room A&amp;B, 2</a:t>
                      </a:r>
                      <a:r>
                        <a:rPr lang="en-US" sz="1600" b="1" baseline="30000">
                          <a:latin typeface="Calibri"/>
                          <a:ea typeface="Calibri"/>
                          <a:cs typeface="Times New Roman"/>
                        </a:rPr>
                        <a:t>nd</a:t>
                      </a:r>
                      <a:r>
                        <a:rPr lang="en-US" sz="1600" b="1">
                          <a:latin typeface="Calibri"/>
                          <a:ea typeface="Calibri"/>
                          <a:cs typeface="Times New Roman"/>
                        </a:rPr>
                        <a:t> floor </a:t>
                      </a:r>
                      <a:endParaRPr lang="en-U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54" marR="6295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Calibri"/>
                          <a:ea typeface="Calibri"/>
                          <a:cs typeface="Times New Roman"/>
                        </a:rPr>
                        <a:t>Education Data &amp; Tessitura (Christina Dresser / Mary French)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54" marR="6295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8D8D8"/>
                    </a:solidFill>
                  </a:tcPr>
                </a:tc>
              </a:tr>
              <a:tr h="110933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54" marR="6295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600" dirty="0" smtClean="0">
                          <a:latin typeface="Calibri"/>
                          <a:ea typeface="Calibri"/>
                          <a:cs typeface="Times New Roman"/>
                        </a:rPr>
                        <a:t>Education-specific:</a:t>
                      </a:r>
                      <a:r>
                        <a:rPr lang="en-US" sz="1600" baseline="0" dirty="0" smtClean="0">
                          <a:latin typeface="Calibri"/>
                          <a:ea typeface="Calibri"/>
                          <a:cs typeface="Times New Roman"/>
                        </a:rPr>
                        <a:t>  geared towards any user working with school or student groups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54" marR="6295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Happy Learning!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B3785FE85216B40A4C7159DAA5DC93B" ma:contentTypeVersion="0" ma:contentTypeDescription="Create a new document." ma:contentTypeScope="" ma:versionID="86f0658ea44dc5f7f4cc88588f7958d8">
  <xsd:schema xmlns:xsd="http://www.w3.org/2001/XMLSchema" xmlns:p="http://schemas.microsoft.com/office/2006/metadata/properties" targetNamespace="http://schemas.microsoft.com/office/2006/metadata/properties" ma:root="true" ma:fieldsID="4aeb20c0e3442673af7ee10786458764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3.xml><?xml version="1.0" encoding="utf-8"?>
<p:properties xmlns:p="http://schemas.microsoft.com/office/2006/metadata/properties" xmlns:xsi="http://www.w3.org/2001/XMLSchema-instance">
  <documentManagement/>
</p:properties>
</file>

<file path=customXml/itemProps1.xml><?xml version="1.0" encoding="utf-8"?>
<ds:datastoreItem xmlns:ds="http://schemas.openxmlformats.org/officeDocument/2006/customXml" ds:itemID="{F5F35A56-F1D0-49CE-B997-0F52349EB05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3270335-E080-4544-9BC5-BAF750BF91B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customXml/itemProps3.xml><?xml version="1.0" encoding="utf-8"?>
<ds:datastoreItem xmlns:ds="http://schemas.openxmlformats.org/officeDocument/2006/customXml" ds:itemID="{079DB257-8A56-4B73-B68D-55631088A6EC}">
  <ds:schemaRefs>
    <ds:schemaRef ds:uri="http://schemas.microsoft.com/office/2006/documentManagement/types"/>
    <ds:schemaRef ds:uri="http://purl.org/dc/elements/1.1/"/>
    <ds:schemaRef ds:uri="http://purl.org/dc/terms/"/>
    <ds:schemaRef ds:uri="http://purl.org/dc/dcmitype/"/>
    <ds:schemaRef ds:uri="http://www.w3.org/XML/1998/namespace"/>
    <ds:schemaRef ds:uri="http://schemas.microsoft.com/office/2006/metadata/properties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1907</TotalTime>
  <Words>1147</Words>
  <Application>Microsoft Office PowerPoint</Application>
  <PresentationFormat>On-screen Show (4:3)</PresentationFormat>
  <Paragraphs>190</Paragraphs>
  <Slides>41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2" baseType="lpstr">
      <vt:lpstr>Office Theme</vt:lpstr>
      <vt:lpstr>Atlanta Tessitura User Group  (T.U.G.) Mini-Conference September 21, 2015</vt:lpstr>
      <vt:lpstr>Introducing:</vt:lpstr>
      <vt:lpstr>Slide 3</vt:lpstr>
      <vt:lpstr>Atlanta Tessitura User Group  (ATL TUG)</vt:lpstr>
      <vt:lpstr>Oh yeah!  And….</vt:lpstr>
      <vt:lpstr>Many Thanks</vt:lpstr>
      <vt:lpstr>Noel Barnes, CFO</vt:lpstr>
      <vt:lpstr>Your Training Experience</vt:lpstr>
      <vt:lpstr>Your Training Experience</vt:lpstr>
      <vt:lpstr>Who am I?</vt:lpstr>
      <vt:lpstr>What is Tessitura?</vt:lpstr>
      <vt:lpstr>Tessitura Mythbusters</vt:lpstr>
      <vt:lpstr>TRUE OR FALSE??</vt:lpstr>
      <vt:lpstr>TRUE OR FALSE??</vt:lpstr>
      <vt:lpstr>TRUE OR FALSE??</vt:lpstr>
      <vt:lpstr>TRUE OR FALSE??</vt:lpstr>
      <vt:lpstr>TRUE OR FALSE??</vt:lpstr>
      <vt:lpstr>TRUE OR FALSE??</vt:lpstr>
      <vt:lpstr>TRUE OR FALSE??</vt:lpstr>
      <vt:lpstr>TRUE OR FALSE??</vt:lpstr>
      <vt:lpstr>Mini-Magic</vt:lpstr>
      <vt:lpstr>Dashboards</vt:lpstr>
      <vt:lpstr>Schedule Report Utility</vt:lpstr>
      <vt:lpstr>Whodunit?</vt:lpstr>
      <vt:lpstr>Do NOT MERGE!! Attribute</vt:lpstr>
      <vt:lpstr>Do NOT MERGE!!! Attribute</vt:lpstr>
      <vt:lpstr>T-Stats for Projections</vt:lpstr>
      <vt:lpstr>T-Stats for Projections</vt:lpstr>
      <vt:lpstr>Woodruff-Hosted Training Plan  Fall 2015</vt:lpstr>
      <vt:lpstr>TessiCore:  Getting data OUT </vt:lpstr>
      <vt:lpstr>TessTalks</vt:lpstr>
      <vt:lpstr>Power User Roles &amp; Responsibilities</vt:lpstr>
      <vt:lpstr>TessTalks </vt:lpstr>
      <vt:lpstr>TessituraNOW</vt:lpstr>
      <vt:lpstr>Intranet Training Resources (WAC users)</vt:lpstr>
      <vt:lpstr>TessituraNOW</vt:lpstr>
      <vt:lpstr>2015-2016 Tessitura Training Program</vt:lpstr>
      <vt:lpstr>Where WILL you go next?</vt:lpstr>
      <vt:lpstr>Where to Next?</vt:lpstr>
      <vt:lpstr>Where to Next?</vt:lpstr>
      <vt:lpstr>Happy Learning!</vt:lpstr>
    </vt:vector>
  </TitlesOfParts>
  <Company>Woodruff Arts Center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kesmar</dc:creator>
  <cp:lastModifiedBy>ketteg</cp:lastModifiedBy>
  <cp:revision>155</cp:revision>
  <dcterms:created xsi:type="dcterms:W3CDTF">2014-09-04T13:27:09Z</dcterms:created>
  <dcterms:modified xsi:type="dcterms:W3CDTF">2015-09-20T21:33:34Z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0x0101009B3785FE85216B40A4C7159DAA5DC93B</vt:lpwstr>
  </property>
</Properties>
</file>