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2"/>
  </p:notesMasterIdLst>
  <p:sldIdLst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56" r:id="rId28"/>
    <p:sldId id="318" r:id="rId29"/>
    <p:sldId id="257" r:id="rId30"/>
    <p:sldId id="264" r:id="rId31"/>
    <p:sldId id="265" r:id="rId32"/>
    <p:sldId id="267" r:id="rId33"/>
    <p:sldId id="269" r:id="rId34"/>
    <p:sldId id="268" r:id="rId35"/>
    <p:sldId id="263" r:id="rId36"/>
    <p:sldId id="266" r:id="rId37"/>
    <p:sldId id="271" r:id="rId38"/>
    <p:sldId id="272" r:id="rId39"/>
    <p:sldId id="275" r:id="rId40"/>
    <p:sldId id="274" r:id="rId41"/>
    <p:sldId id="276" r:id="rId42"/>
    <p:sldId id="277" r:id="rId43"/>
    <p:sldId id="319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20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32" autoAdjust="0"/>
  </p:normalViewPr>
  <p:slideViewPr>
    <p:cSldViewPr>
      <p:cViewPr>
        <p:scale>
          <a:sx n="100" d="100"/>
          <a:sy n="100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144AD-49CF-460B-A70B-614972D4541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36EA-1FFC-4CC4-AE78-AFD9F4816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1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has it been tonight?</a:t>
            </a:r>
          </a:p>
          <a:p>
            <a:r>
              <a:rPr lang="en-US" dirty="0" smtClean="0"/>
              <a:t>Thank everyone who has come.</a:t>
            </a:r>
          </a:p>
          <a:p>
            <a:r>
              <a:rPr lang="en-US" dirty="0" smtClean="0"/>
              <a:t>Particular</a:t>
            </a:r>
            <a:r>
              <a:rPr lang="en-US" baseline="0" dirty="0" smtClean="0"/>
              <a:t> thanks to:</a:t>
            </a:r>
          </a:p>
          <a:p>
            <a:r>
              <a:rPr lang="en-US" baseline="0" dirty="0" smtClean="0"/>
              <a:t>	Jacob Strauss (BAM)</a:t>
            </a:r>
          </a:p>
          <a:p>
            <a:r>
              <a:rPr lang="en-US" baseline="0" dirty="0" smtClean="0"/>
              <a:t>Food</a:t>
            </a:r>
          </a:p>
          <a:p>
            <a:r>
              <a:rPr lang="en-US" baseline="0" dirty="0" smtClean="0"/>
              <a:t>	Susan Bishop (BAM)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64CE-AFE7-40FF-B2F6-14C71D48DE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73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Unfuddle is actually more for software development, but we’re using it to track email and image projects across departments. </a:t>
            </a:r>
          </a:p>
          <a:p>
            <a:endParaRPr lang="en-US" dirty="0"/>
          </a:p>
          <a:p>
            <a:r>
              <a:rPr lang="en-US" dirty="0" smtClean="0"/>
              <a:t>Others out there like basecamp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8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do paper routings for emails. Doesn’t really make sense when you think about it (that’s not how anyone will actually experience them.</a:t>
            </a:r>
          </a:p>
          <a:p>
            <a:endParaRPr lang="en-US" dirty="0"/>
          </a:p>
          <a:p>
            <a:r>
              <a:rPr lang="en-US" dirty="0" smtClean="0"/>
              <a:t>Outlook public folder routing system – available to pretty much anyone on Outlook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8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Unfuddle is actually more for software development, but we’re using it to track email and image projects across departments. </a:t>
            </a:r>
          </a:p>
          <a:p>
            <a:endParaRPr lang="en-US" dirty="0"/>
          </a:p>
          <a:p>
            <a:r>
              <a:rPr lang="en-US" dirty="0" smtClean="0"/>
              <a:t>Others out there like basecamp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8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2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Founded in 1965</a:t>
            </a:r>
          </a:p>
          <a:p>
            <a:r>
              <a:rPr lang="en-US" dirty="0" smtClean="0"/>
              <a:t>Home to 5 theatres: 1 Black Box, 1 Off-Broadway, and 3 Broadway Theatres including the infamous Studio 54 and the SST, </a:t>
            </a:r>
            <a:r>
              <a:rPr lang="en-US" dirty="0" err="1" smtClean="0"/>
              <a:t>Bway’s</a:t>
            </a:r>
            <a:r>
              <a:rPr lang="en-US" dirty="0" smtClean="0"/>
              <a:t> first Green theatre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36EA-1FFC-4CC4-AE78-AFD9F481629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7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36EA-1FFC-4CC4-AE78-AFD9F48162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03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36EA-1FFC-4CC4-AE78-AFD9F48162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034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E34A-274E-43EC-9119-319870DAD0E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5043-B392-450E-81DE-F61666DA9ED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046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E34A-274E-43EC-9119-319870DAD0E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has it been tonight?</a:t>
            </a:r>
          </a:p>
          <a:p>
            <a:r>
              <a:rPr lang="en-US" dirty="0" smtClean="0"/>
              <a:t>Thank </a:t>
            </a:r>
            <a:r>
              <a:rPr lang="en-US" dirty="0" err="1" smtClean="0"/>
              <a:t>eveyone</a:t>
            </a:r>
            <a:r>
              <a:rPr lang="en-US" dirty="0" smtClean="0"/>
              <a:t> who has come.</a:t>
            </a:r>
          </a:p>
          <a:p>
            <a:r>
              <a:rPr lang="en-US" dirty="0" smtClean="0"/>
              <a:t>Particular</a:t>
            </a:r>
            <a:r>
              <a:rPr lang="en-US" baseline="0" dirty="0" smtClean="0"/>
              <a:t> thanks to:</a:t>
            </a:r>
          </a:p>
          <a:p>
            <a:r>
              <a:rPr lang="en-US" baseline="0" dirty="0" smtClean="0"/>
              <a:t>	Chuck Buchanan (92</a:t>
            </a:r>
            <a:r>
              <a:rPr lang="en-US" baseline="30000" dirty="0" smtClean="0"/>
              <a:t>nd</a:t>
            </a:r>
            <a:r>
              <a:rPr lang="en-US" baseline="0" dirty="0" smtClean="0"/>
              <a:t> Street Y)</a:t>
            </a:r>
          </a:p>
          <a:p>
            <a:r>
              <a:rPr lang="en-US" baseline="0" dirty="0" smtClean="0"/>
              <a:t>	James </a:t>
            </a:r>
            <a:r>
              <a:rPr lang="en-US" baseline="0" dirty="0" err="1" smtClean="0"/>
              <a:t>Boncek</a:t>
            </a:r>
            <a:r>
              <a:rPr lang="en-US" baseline="0" dirty="0" smtClean="0"/>
              <a:t> (Carnegie Hall) </a:t>
            </a:r>
          </a:p>
          <a:p>
            <a:r>
              <a:rPr lang="en-US" baseline="0" dirty="0" smtClean="0"/>
              <a:t>	Susan </a:t>
            </a:r>
            <a:r>
              <a:rPr lang="en-US" baseline="0" dirty="0" err="1" smtClean="0"/>
              <a:t>Biship</a:t>
            </a:r>
            <a:r>
              <a:rPr lang="en-US" baseline="0" dirty="0" smtClean="0"/>
              <a:t> (BAM)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64CE-AFE7-40FF-B2F6-14C71D48DE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73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Content:</a:t>
            </a:r>
          </a:p>
          <a:p>
            <a:r>
              <a:rPr lang="en-US" baseline="0" dirty="0" smtClean="0"/>
              <a:t>Jacob Straus (BAM)</a:t>
            </a:r>
          </a:p>
          <a:p>
            <a:r>
              <a:rPr lang="en-US" baseline="0" dirty="0" smtClean="0"/>
              <a:t>Marisa Perry (Roundabout)</a:t>
            </a:r>
          </a:p>
          <a:p>
            <a:r>
              <a:rPr lang="en-US" dirty="0" smtClean="0"/>
              <a:t>Jamie O’Brian (New</a:t>
            </a:r>
            <a:r>
              <a:rPr lang="en-US" baseline="0" dirty="0" smtClean="0"/>
              <a:t> 42)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Site: </a:t>
            </a:r>
          </a:p>
          <a:p>
            <a:r>
              <a:rPr lang="en-US" dirty="0" smtClean="0"/>
              <a:t>Jamie O’Brian </a:t>
            </a:r>
            <a:r>
              <a:rPr lang="en-US" baseline="0" dirty="0" smtClean="0"/>
              <a:t> and New 42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Food:</a:t>
            </a:r>
          </a:p>
          <a:p>
            <a:r>
              <a:rPr lang="en-US" baseline="0" dirty="0" smtClean="0"/>
              <a:t>BAM (Susan Bishop)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64CE-AFE7-40FF-B2F6-14C71D48DE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7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D36EA-1FFC-4CC4-AE78-AFD9F48162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67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64CE-AFE7-40FF-B2F6-14C71D48DE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31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2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25% of our active 560K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0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 Built Solution: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all hard coded/hard to update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ExactTarget</a:t>
            </a:r>
            <a:r>
              <a:rPr lang="en-US" dirty="0" smtClean="0"/>
              <a:t>: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third party ESP/very big company now/build emails in Dreamweaver then upload a separate list each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83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Unfuddle is actually more for software development, but we’re using it to track email and image projects across departments. </a:t>
            </a:r>
          </a:p>
          <a:p>
            <a:endParaRPr lang="en-US" dirty="0"/>
          </a:p>
          <a:p>
            <a:r>
              <a:rPr lang="en-US" dirty="0" smtClean="0"/>
              <a:t>Others out there like basecamp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2D17-B080-4F8D-B2EC-804D2378A66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8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8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44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22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85B3-5C5C-4280-A4AB-227196ED6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5B9C-510A-471E-A38B-885117275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6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77D7-27E7-48DA-A8E3-B771B88B26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57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4B9C-5A66-43FA-B997-E73BF17C5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458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54E-DB63-415D-9948-0BA436675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074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90C3-14DE-45BA-805D-80999F0BA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56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2AA7-BCA3-41C0-9C5E-C9CDD7BC2B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26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5421-05DA-44A7-A3D5-36E5410A3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677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D1BC-6D87-4432-92F3-B3B1E2516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4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458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4CE-C744-4251-A8CB-746C8FC53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09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A732-ED4F-4795-8529-69CF84BECF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9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074B-474C-42F5-88DA-D368E11D2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12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537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20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89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436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41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54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36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302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2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17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04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85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0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40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4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58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45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08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B749-7ED4-474B-8BD3-0915B66DBDC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89A0-9D65-4CA1-A934-1B2891343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19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0ED0-1FD6-49A8-946F-2FF1615994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19" y="156157"/>
            <a:ext cx="637404" cy="66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3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01979C-4AC2-4D43-BE35-AF8CA2A2032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FDB143C-FCE0-4A53-8991-272FF4558BB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8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mailto:jobrien@new42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mailto:jobrien@new42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6"/>
            <a:ext cx="6858002" cy="209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48000"/>
            <a:ext cx="6058591" cy="3200400"/>
          </a:xfrm>
        </p:spPr>
        <p:txBody>
          <a:bodyPr anchor="ctr">
            <a:noAutofit/>
          </a:bodyPr>
          <a:lstStyle/>
          <a:p>
            <a:r>
              <a:rPr lang="en-US" sz="9600" dirty="0" smtClean="0"/>
              <a:t>Mix, Food &amp; Mingle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1517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75" y="352148"/>
            <a:ext cx="8057225" cy="60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72141" y="533400"/>
            <a:ext cx="3171259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D7D40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D7D406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Jacob Strauss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Digital Marketing Manager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BAM (Brooklyn Academy of Music)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jstrauss@BAM.org</a:t>
            </a:r>
            <a:endParaRPr lang="en-US" sz="1400" dirty="0">
              <a:solidFill>
                <a:srgbClr val="D7D406"/>
              </a:solidFill>
              <a:latin typeface="NewsGoth Lt BT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75" y="5010607"/>
            <a:ext cx="2028825" cy="14382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68005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81000"/>
            <a:ext cx="3581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 </a:t>
            </a:r>
            <a:br>
              <a:rPr lang="en-US" sz="12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4000" spc="-150" dirty="0">
                <a:latin typeface="News Gothic T Light" pitchFamily="34" charset="0"/>
                <a:cs typeface="Helvetica" pitchFamily="34" charset="0"/>
              </a:rPr>
              <a:t>EMAIL STATS</a:t>
            </a:r>
            <a:r>
              <a:rPr lang="en-US" sz="900" spc="-15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900" spc="-150" dirty="0">
                <a:latin typeface="Helvetica" pitchFamily="34" charset="0"/>
                <a:cs typeface="Helvetica" pitchFamily="34" charset="0"/>
              </a:rPr>
            </a:br>
            <a:r>
              <a:rPr lang="en-US" sz="9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9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399"/>
            <a:ext cx="4343400" cy="65273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14400"/>
            <a:ext cx="3352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spc="-150" dirty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140K </a:t>
            </a:r>
            <a: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email subscribers </a:t>
            </a:r>
            <a:b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</a:br>
            <a:endParaRPr lang="en-US" sz="3200" spc="-150" dirty="0" smtClean="0">
              <a:solidFill>
                <a:prstClr val="black"/>
              </a:solidFill>
              <a:latin typeface="News Gothic T Light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13 million emails sent </a:t>
            </a:r>
            <a:r>
              <a:rPr lang="en-US" sz="3200" spc="-150" dirty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in </a:t>
            </a:r>
            <a: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2012</a:t>
            </a:r>
            <a:b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</a:br>
            <a:endParaRPr lang="en-US" sz="3200" spc="-150" dirty="0" smtClean="0">
              <a:solidFill>
                <a:prstClr val="black"/>
              </a:solidFill>
              <a:latin typeface="News Gothic T Light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70% of members receiving email </a:t>
            </a:r>
            <a:b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</a:br>
            <a:endParaRPr lang="en-US" sz="3200" spc="-150" dirty="0" smtClean="0">
              <a:solidFill>
                <a:prstClr val="black"/>
              </a:solidFill>
              <a:latin typeface="News Gothic T Light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spc="-15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More departments are turning to email </a:t>
            </a:r>
            <a:endParaRPr lang="en-US" sz="3200" spc="-150" dirty="0">
              <a:solidFill>
                <a:prstClr val="black"/>
              </a:solidFill>
              <a:latin typeface="News Gothic 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43400" cy="328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990600"/>
            <a:ext cx="3069772" cy="541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b="1" dirty="0" smtClean="0">
                <a:latin typeface="News Gothic T Light" pitchFamily="34" charset="0"/>
                <a:cs typeface="Helvetica" pitchFamily="34" charset="0"/>
              </a:rPr>
              <a:t>2002—2004  </a:t>
            </a: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>Custom built solution</a:t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>
                <a:latin typeface="News Gothic T Light" pitchFamily="34" charset="0"/>
                <a:cs typeface="Helvetica" pitchFamily="34" charset="0"/>
              </a:rPr>
            </a:br>
            <a:r>
              <a:rPr lang="en-US" sz="3100" b="1" dirty="0" smtClean="0">
                <a:latin typeface="News Gothic T Light" pitchFamily="34" charset="0"/>
                <a:cs typeface="Helvetica" pitchFamily="34" charset="0"/>
              </a:rPr>
              <a:t>2004—2011  </a:t>
            </a:r>
            <a:r>
              <a:rPr lang="en-US" sz="3100" dirty="0" err="1" smtClean="0">
                <a:latin typeface="News Gothic T Light" pitchFamily="34" charset="0"/>
                <a:cs typeface="Helvetica" pitchFamily="34" charset="0"/>
              </a:rPr>
              <a:t>ExactTarget</a:t>
            </a: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>  </a:t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b="1" dirty="0" smtClean="0">
                <a:latin typeface="News Gothic T Light" pitchFamily="34" charset="0"/>
                <a:cs typeface="Helvetica" pitchFamily="34" charset="0"/>
              </a:rPr>
              <a:t>2011—today  </a:t>
            </a: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31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3100" dirty="0" smtClean="0">
                <a:latin typeface="News Gothic T Light" pitchFamily="34" charset="0"/>
                <a:cs typeface="Helvetica" pitchFamily="34" charset="0"/>
              </a:rPr>
              <a:t>WordFly </a:t>
            </a:r>
            <a:r>
              <a:rPr lang="en-US" sz="1200" dirty="0" smtClean="0">
                <a:latin typeface="News Gothic T Light" pitchFamily="34" charset="0"/>
                <a:cs typeface="Helvetica" pitchFamily="34" charset="0"/>
              </a:rPr>
              <a:t/>
            </a:r>
            <a:br>
              <a:rPr lang="en-US" sz="1200" dirty="0" smtClean="0">
                <a:latin typeface="News Gothic T Light" pitchFamily="34" charset="0"/>
                <a:cs typeface="Helvetica" pitchFamily="34" charset="0"/>
              </a:rPr>
            </a:br>
            <a:r>
              <a:rPr lang="en-US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>
                <a:latin typeface="Helvetica" pitchFamily="34" charset="0"/>
                <a:cs typeface="Helvetica" pitchFamily="34" charset="0"/>
              </a:rPr>
            </a:b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 smtClean="0">
                <a:latin typeface="Helvetica" pitchFamily="34" charset="0"/>
                <a:cs typeface="Helvetica" pitchFamily="34" charset="0"/>
              </a:rPr>
            </a:br>
            <a:r>
              <a:rPr lang="en-US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>
                <a:latin typeface="Helvetica" pitchFamily="34" charset="0"/>
                <a:cs typeface="Helvetica" pitchFamily="34" charset="0"/>
              </a:rPr>
            </a:b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 smtClean="0">
                <a:latin typeface="Helvetica" pitchFamily="34" charset="0"/>
                <a:cs typeface="Helvetica" pitchFamily="34" charset="0"/>
              </a:rPr>
            </a:br>
            <a:r>
              <a:rPr lang="en-US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>
                <a:latin typeface="Helvetica" pitchFamily="34" charset="0"/>
                <a:cs typeface="Helvetica" pitchFamily="34" charset="0"/>
              </a:rPr>
            </a:b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 smtClean="0">
                <a:latin typeface="Helvetica" pitchFamily="34" charset="0"/>
                <a:cs typeface="Helvetica" pitchFamily="34" charset="0"/>
              </a:rPr>
            </a:br>
            <a:r>
              <a:rPr lang="en-US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>
                <a:latin typeface="Helvetica" pitchFamily="34" charset="0"/>
                <a:cs typeface="Helvetica" pitchFamily="34" charset="0"/>
              </a:rPr>
            </a:b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 smtClean="0">
                <a:latin typeface="Helvetica" pitchFamily="34" charset="0"/>
                <a:cs typeface="Helvetica" pitchFamily="34" charset="0"/>
              </a:rPr>
            </a:br>
            <a:r>
              <a:rPr lang="en-US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>
                <a:latin typeface="Helvetica" pitchFamily="34" charset="0"/>
                <a:cs typeface="Helvetica" pitchFamily="34" charset="0"/>
              </a:rPr>
            </a:br>
            <a:r>
              <a:rPr lang="en-US" sz="12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2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BAM </a:t>
            </a:r>
            <a:r>
              <a:rPr lang="en-US" sz="3600" dirty="0" smtClean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EMAILS … </a:t>
            </a:r>
            <a:r>
              <a:rPr lang="en-US" sz="3600" dirty="0">
                <a:solidFill>
                  <a:prstClr val="black"/>
                </a:solidFill>
                <a:latin typeface="News Gothic T Light" pitchFamily="34" charset="0"/>
                <a:cs typeface="Helvetica" pitchFamily="34" charset="0"/>
              </a:rPr>
              <a:t>THROUGHOUT TIME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6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EMAIL PROCESS</a:t>
            </a:r>
            <a:endParaRPr lang="en-US" dirty="0">
              <a:latin typeface="News Gothic T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Starts with a ticket in… </a:t>
            </a:r>
            <a:endParaRPr lang="en-US" dirty="0">
              <a:latin typeface="News Gothic T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091" y="2590800"/>
            <a:ext cx="56679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14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106680"/>
            <a:ext cx="6100271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EMAIL PROCESS</a:t>
            </a:r>
            <a:endParaRPr lang="en-US" dirty="0">
              <a:latin typeface="News Gothic T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0" t="26820" r="27185" b="15355"/>
          <a:stretch/>
        </p:blipFill>
        <p:spPr bwMode="auto">
          <a:xfrm>
            <a:off x="1219200" y="1219200"/>
            <a:ext cx="7208669" cy="53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17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EMAIL PROCESS</a:t>
            </a:r>
            <a:endParaRPr lang="en-US" dirty="0">
              <a:latin typeface="News Gothic T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0" t="26820" r="27185" b="15355"/>
          <a:stretch/>
        </p:blipFill>
        <p:spPr bwMode="auto">
          <a:xfrm>
            <a:off x="1219200" y="1219200"/>
            <a:ext cx="7208669" cy="53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1600200" y="762000"/>
            <a:ext cx="6400800" cy="5854824"/>
          </a:xfrm>
          <a:prstGeom prst="noSmoking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EMAIL PROCESS</a:t>
            </a:r>
            <a:endParaRPr lang="en-US" dirty="0">
              <a:latin typeface="News Gothic T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Email Creative Brief</a:t>
            </a:r>
            <a:br>
              <a:rPr lang="en-US" dirty="0" smtClean="0">
                <a:latin typeface="News Gothic T Light" pitchFamily="34" charset="0"/>
              </a:rPr>
            </a:br>
            <a:endParaRPr lang="en-US" dirty="0" smtClean="0">
              <a:latin typeface="News Gothic T Light" pitchFamily="34" charset="0"/>
            </a:endParaRPr>
          </a:p>
          <a:p>
            <a:r>
              <a:rPr lang="en-US" i="1" dirty="0" smtClean="0">
                <a:latin typeface="News Gothic T Light" pitchFamily="34" charset="0"/>
              </a:rPr>
              <a:t>What’s the 1-second takeaway? </a:t>
            </a:r>
          </a:p>
          <a:p>
            <a:r>
              <a:rPr lang="en-US" i="1" dirty="0" smtClean="0">
                <a:latin typeface="News Gothic T Light" pitchFamily="34" charset="0"/>
              </a:rPr>
              <a:t>Who is the target audience? </a:t>
            </a:r>
          </a:p>
          <a:p>
            <a:r>
              <a:rPr lang="en-US" i="1" dirty="0" smtClean="0">
                <a:latin typeface="News Gothic T Light" pitchFamily="34" charset="0"/>
              </a:rPr>
              <a:t>How do you want them to feel? What’s the tone? </a:t>
            </a:r>
          </a:p>
          <a:p>
            <a:r>
              <a:rPr lang="en-US" i="1" dirty="0" smtClean="0">
                <a:latin typeface="News Gothic T Light" pitchFamily="34" charset="0"/>
              </a:rPr>
              <a:t>What do you want the target to commit to? </a:t>
            </a:r>
            <a:endParaRPr lang="en-US" i="1" dirty="0">
              <a:latin typeface="News Gothic T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8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90601" y="152400"/>
            <a:ext cx="5741297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T Light" pitchFamily="34" charset="0"/>
              </a:rPr>
              <a:t>Analytics and Reporting </a:t>
            </a:r>
            <a:endParaRPr lang="en-US" dirty="0">
              <a:latin typeface="News Gothic T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9680" y="1524000"/>
            <a:ext cx="8245875" cy="128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080" y="3048000"/>
            <a:ext cx="7923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Open Rate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Click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Click to Open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Revenue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Conversion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$ Revenue / # emails sent</a:t>
            </a:r>
            <a:endParaRPr lang="en-US" sz="32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6"/>
            <a:ext cx="6858002" cy="209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48000"/>
            <a:ext cx="6058591" cy="3200400"/>
          </a:xfrm>
        </p:spPr>
        <p:txBody>
          <a:bodyPr anchor="ctr">
            <a:noAutofit/>
          </a:bodyPr>
          <a:lstStyle/>
          <a:p>
            <a:r>
              <a:rPr lang="en-US" sz="9600" dirty="0"/>
              <a:t>Business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40568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64309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77"/>
          <a:stretch/>
        </p:blipFill>
        <p:spPr bwMode="auto">
          <a:xfrm>
            <a:off x="381000" y="228600"/>
            <a:ext cx="8291744" cy="17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4400" y="2071456"/>
            <a:ext cx="7785716" cy="371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64309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77"/>
          <a:stretch/>
        </p:blipFill>
        <p:spPr bwMode="auto">
          <a:xfrm>
            <a:off x="318856" y="272987"/>
            <a:ext cx="8291744" cy="17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"/>
          <a:stretch/>
        </p:blipFill>
        <p:spPr bwMode="auto">
          <a:xfrm>
            <a:off x="838200" y="2057400"/>
            <a:ext cx="7838983" cy="173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9323" y="3429000"/>
            <a:ext cx="7847860" cy="43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2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643096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r>
              <a:rPr lang="en-US" sz="18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>
                <a:latin typeface="Helvetica" pitchFamily="34" charset="0"/>
                <a:cs typeface="Helvetica" pitchFamily="34" charset="0"/>
              </a:rPr>
            </a:br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sz="1800" dirty="0" smtClean="0">
                <a:latin typeface="Helvetica" pitchFamily="34" charset="0"/>
                <a:cs typeface="Helvetica" pitchFamily="34" charset="0"/>
              </a:rPr>
            </a:b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7338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Appeal Response Report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4400" y="838200"/>
            <a:ext cx="8151223" cy="512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7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86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Giving by Appeal Report 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454A1-7380-454F-91AE-7D87B3596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200" y="1615440"/>
            <a:ext cx="8247505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66800" y="4038600"/>
            <a:ext cx="1219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4539343"/>
            <a:ext cx="1219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029200"/>
            <a:ext cx="1219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"/>
            <a:ext cx="8001000" cy="6499934"/>
          </a:xfrm>
          <a:solidFill>
            <a:schemeClr val="tx1"/>
          </a:solidFill>
        </p:spPr>
        <p:txBody>
          <a:bodyPr>
            <a:noAutofit/>
          </a:bodyPr>
          <a:lstStyle/>
          <a:p>
            <a:endParaRPr lang="en-US" sz="4400" dirty="0" smtClean="0">
              <a:solidFill>
                <a:srgbClr val="D7D406"/>
              </a:solidFill>
              <a:latin typeface="News Gothic T Light" pitchFamily="34" charset="0"/>
              <a:cs typeface="Arial" pitchFamily="34" charset="0"/>
            </a:endParaRPr>
          </a:p>
          <a:p>
            <a:endParaRPr lang="en-US" sz="4400" dirty="0">
              <a:solidFill>
                <a:srgbClr val="D7D406"/>
              </a:solidFill>
              <a:latin typeface="News Gothic T Light" pitchFamily="34" charset="0"/>
              <a:cs typeface="Arial" pitchFamily="34" charset="0"/>
            </a:endParaRPr>
          </a:p>
          <a:p>
            <a:r>
              <a:rPr lang="en-US" sz="4400" dirty="0" smtClean="0">
                <a:solidFill>
                  <a:srgbClr val="D7D406"/>
                </a:solidFill>
                <a:latin typeface="News Gothic T Light" pitchFamily="34" charset="0"/>
                <a:cs typeface="Arial" pitchFamily="34" charset="0"/>
              </a:rPr>
              <a:t>THANK YOU</a:t>
            </a:r>
          </a:p>
          <a:p>
            <a:r>
              <a:rPr lang="en-US" sz="4400" dirty="0" smtClean="0">
                <a:solidFill>
                  <a:srgbClr val="D7D406"/>
                </a:solidFill>
                <a:latin typeface="News Gothic T Light" pitchFamily="34" charset="0"/>
                <a:cs typeface="Arial" pitchFamily="34" charset="0"/>
              </a:rPr>
              <a:t>Questions? </a:t>
            </a:r>
            <a:endParaRPr lang="en-US" sz="4400" dirty="0">
              <a:solidFill>
                <a:srgbClr val="D7D406"/>
              </a:solidFill>
              <a:latin typeface="News Gothic T Light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0907" y="4628318"/>
            <a:ext cx="4724400" cy="198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D7D40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D7D406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Jacob Strauss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Digital Marketing Manager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BAM (Brooklyn Academy of Music)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rgbClr val="D7D406"/>
                </a:solidFill>
                <a:latin typeface="NewsGoth Lt BT" pitchFamily="34" charset="0"/>
                <a:cs typeface="Helvetica" pitchFamily="34" charset="0"/>
              </a:rPr>
              <a:t>jstrauss@BAM.org</a:t>
            </a:r>
            <a:endParaRPr lang="en-US" sz="2200" dirty="0">
              <a:solidFill>
                <a:srgbClr val="D7D406"/>
              </a:solidFill>
              <a:latin typeface="NewsGoth Lt BT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975" y="5181600"/>
            <a:ext cx="2028825" cy="14382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745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50" y="510220"/>
            <a:ext cx="2057400" cy="8229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3523" y="3352190"/>
            <a:ext cx="7763275" cy="38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Futura Std Book" pitchFamily="34" charset="0"/>
              </a:rPr>
              <a:t>EMAIL AND THE ARTS</a:t>
            </a:r>
            <a:endParaRPr lang="en-US" sz="4000" b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3" y="3936160"/>
            <a:ext cx="76425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Futura Std Book" pitchFamily="34" charset="0"/>
              </a:rPr>
              <a:t>Upgrading Your Digital </a:t>
            </a:r>
            <a:r>
              <a:rPr lang="en-US" sz="2000" dirty="0">
                <a:latin typeface="Futura Std Book" pitchFamily="34" charset="0"/>
              </a:rPr>
              <a:t>Strategy with the Resources You've Got</a:t>
            </a:r>
          </a:p>
        </p:txBody>
      </p:sp>
    </p:spTree>
    <p:extLst>
      <p:ext uri="{BB962C8B-B14F-4D97-AF65-F5344CB8AC3E}">
        <p14:creationId xmlns:p14="http://schemas.microsoft.com/office/powerpoint/2010/main" xmlns="" val="33687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ABOUT ROUNDABOUT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67224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SzPct val="150000"/>
              <a:buNone/>
            </a:pPr>
            <a:r>
              <a:rPr lang="en-US" sz="2400" dirty="0" smtClean="0">
                <a:latin typeface="Futura Std Book" pitchFamily="34" charset="0"/>
              </a:rPr>
              <a:t>Not-for-profit </a:t>
            </a:r>
            <a:r>
              <a:rPr lang="en-US" sz="2400" dirty="0">
                <a:latin typeface="Futura Std Book" pitchFamily="34" charset="0"/>
              </a:rPr>
              <a:t>Broadway theatre </a:t>
            </a:r>
            <a:r>
              <a:rPr lang="en-US" sz="2400" dirty="0" smtClean="0">
                <a:latin typeface="Futura Std Book" pitchFamily="34" charset="0"/>
              </a:rPr>
              <a:t>company</a:t>
            </a:r>
            <a:r>
              <a:rPr lang="en-US" sz="2400" dirty="0">
                <a:latin typeface="Futura Std Book" pitchFamily="34" charset="0"/>
              </a:rPr>
              <a:t>, </a:t>
            </a:r>
            <a:r>
              <a:rPr lang="en-US" sz="2400" dirty="0" smtClean="0">
                <a:latin typeface="Futura Std Book" pitchFamily="34" charset="0"/>
              </a:rPr>
              <a:t>specializing </a:t>
            </a:r>
            <a:r>
              <a:rPr lang="en-US" sz="2400" dirty="0">
                <a:latin typeface="Futura Std Book" pitchFamily="34" charset="0"/>
              </a:rPr>
              <a:t>in classic </a:t>
            </a:r>
            <a:r>
              <a:rPr lang="en-US" sz="2400" dirty="0" smtClean="0">
                <a:latin typeface="Futura Std Book" pitchFamily="34" charset="0"/>
              </a:rPr>
              <a:t>revivals </a:t>
            </a:r>
            <a:r>
              <a:rPr lang="en-US" sz="2400" dirty="0">
                <a:latin typeface="Futura Std Book" pitchFamily="34" charset="0"/>
              </a:rPr>
              <a:t>and </a:t>
            </a:r>
            <a:r>
              <a:rPr lang="en-US" sz="2400" dirty="0" smtClean="0">
                <a:latin typeface="Futura Std Book" pitchFamily="34" charset="0"/>
              </a:rPr>
              <a:t>new works </a:t>
            </a:r>
            <a:r>
              <a:rPr lang="en-US" sz="2400" dirty="0">
                <a:latin typeface="Futura Std Book" pitchFamily="34" charset="0"/>
              </a:rPr>
              <a:t>by </a:t>
            </a:r>
            <a:r>
              <a:rPr lang="en-US" sz="2400" dirty="0" smtClean="0">
                <a:latin typeface="Futura Std Book" pitchFamily="34" charset="0"/>
              </a:rPr>
              <a:t>established </a:t>
            </a:r>
            <a:r>
              <a:rPr lang="en-US" sz="2400" dirty="0">
                <a:latin typeface="Futura Std Book" pitchFamily="34" charset="0"/>
              </a:rPr>
              <a:t>and emerging </a:t>
            </a:r>
            <a:r>
              <a:rPr lang="en-US" sz="2400" dirty="0" smtClean="0">
                <a:latin typeface="Futura Std Book" pitchFamily="34" charset="0"/>
              </a:rPr>
              <a:t>writers.</a:t>
            </a:r>
            <a:endParaRPr lang="en-US" sz="2400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>
                <a:latin typeface="Futura Std Book" pitchFamily="34" charset="0"/>
              </a:rPr>
              <a:t>Email and the Arts: Upgrading Your Digital Strategy with the Resources You've Got</a:t>
            </a:r>
          </a:p>
          <a:p>
            <a:r>
              <a:rPr lang="en-US" sz="900" i="1" dirty="0">
                <a:latin typeface="Futura Std Book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Futura Std Book" pitchFamily="34" charset="0"/>
              </a:rPr>
              <a:t>Who We Are</a:t>
            </a:r>
            <a:endParaRPr lang="en-US" sz="2000" dirty="0">
              <a:solidFill>
                <a:prstClr val="black"/>
              </a:solidFill>
              <a:latin typeface="Futura Std Book" pitchFamily="34" charset="0"/>
            </a:endParaRPr>
          </a:p>
        </p:txBody>
      </p:sp>
      <p:pic>
        <p:nvPicPr>
          <p:cNvPr id="14" name="Picture 13" descr="AATheatreint 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69" y="3587612"/>
            <a:ext cx="1766630" cy="21199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4doors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756" y="3587612"/>
            <a:ext cx="1825519" cy="21199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teinbergCenter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975" y="3582620"/>
            <a:ext cx="1726145" cy="21199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G_01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696" y="3587612"/>
            <a:ext cx="1825519" cy="21199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ABOUT ROUNDABOUT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672240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000" dirty="0">
                <a:latin typeface="Futura Std Book" pitchFamily="34" charset="0"/>
              </a:rPr>
              <a:t>7-10 Productions Each Season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Over 750,000 </a:t>
            </a:r>
            <a:r>
              <a:rPr lang="en-US" sz="2000" dirty="0">
                <a:latin typeface="Futura Std Book" pitchFamily="34" charset="0"/>
              </a:rPr>
              <a:t>Theatre-goers Annually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latin typeface="Futura Std Book" pitchFamily="34" charset="0"/>
              </a:rPr>
              <a:t>14,000 Subscriber Households</a:t>
            </a:r>
            <a:endParaRPr lang="en-US" sz="2000" dirty="0">
              <a:latin typeface="Futura Std Book" pitchFamily="34" charset="0"/>
            </a:endParaRP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latin typeface="Futura Std Book" pitchFamily="34" charset="0"/>
              </a:rPr>
              <a:t>10,000 Donor Households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Over 255,000 current email addresses in our system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latin typeface="Futura Std Book" pitchFamily="34" charset="0"/>
              </a:rPr>
              <a:t>62% of Subscribers receive email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latin typeface="Futura Std Book" pitchFamily="34" charset="0"/>
              </a:rPr>
              <a:t>70% of Donors receive email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A Quick Look at Numbers</a:t>
            </a:r>
            <a:endParaRPr lang="en-US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2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STRATEGY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13457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Most emails are facilitated through the Marketing Department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Marketing </a:t>
            </a:r>
            <a:r>
              <a:rPr lang="en-US" sz="2000" dirty="0">
                <a:latin typeface="Futura Std Book" pitchFamily="34" charset="0"/>
              </a:rPr>
              <a:t>send out </a:t>
            </a:r>
            <a:r>
              <a:rPr lang="en-US" sz="2000" dirty="0" smtClean="0">
                <a:latin typeface="Futura Std Book" pitchFamily="34" charset="0"/>
              </a:rPr>
              <a:t>25-35 emails </a:t>
            </a:r>
            <a:r>
              <a:rPr lang="en-US" sz="2000" dirty="0">
                <a:latin typeface="Futura Std Book" pitchFamily="34" charset="0"/>
              </a:rPr>
              <a:t>a week, including: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latin typeface="Futura Std Book" pitchFamily="34" charset="0"/>
              </a:rPr>
              <a:t>Pre- and Post-show </a:t>
            </a:r>
            <a:r>
              <a:rPr lang="en-US" sz="2000" dirty="0">
                <a:latin typeface="Futura Std Book" pitchFamily="34" charset="0"/>
              </a:rPr>
              <a:t>Emails </a:t>
            </a:r>
            <a:endParaRPr lang="en-US" sz="2000" dirty="0" smtClean="0">
              <a:latin typeface="Futura Std Book" pitchFamily="34" charset="0"/>
            </a:endParaRP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 smtClean="0">
                <a:latin typeface="Futura Std Book" pitchFamily="34" charset="0"/>
              </a:rPr>
              <a:t>Monthly </a:t>
            </a:r>
            <a:r>
              <a:rPr lang="en-US" sz="2000" dirty="0">
                <a:latin typeface="Futura Std Book" pitchFamily="34" charset="0"/>
              </a:rPr>
              <a:t>E-Newsletters </a:t>
            </a:r>
            <a:r>
              <a:rPr lang="en-US" sz="2000" dirty="0" smtClean="0">
                <a:latin typeface="Futura Std Book" pitchFamily="34" charset="0"/>
              </a:rPr>
              <a:t>(5)</a:t>
            </a:r>
            <a:endParaRPr lang="en-US" sz="2000" dirty="0">
              <a:latin typeface="Futura Std Book" pitchFamily="34" charset="0"/>
            </a:endParaRP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>
                <a:latin typeface="Futura Std Book" pitchFamily="34" charset="0"/>
              </a:rPr>
              <a:t>Special Show Offers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>
                <a:latin typeface="Futura Std Book" pitchFamily="34" charset="0"/>
              </a:rPr>
              <a:t>HIPTIX Communications (E-Newsletters and Offers</a:t>
            </a:r>
            <a:r>
              <a:rPr lang="en-US" sz="2000" dirty="0" smtClean="0">
                <a:latin typeface="Futura Std Book" pitchFamily="34" charset="0"/>
              </a:rPr>
              <a:t>)</a:t>
            </a:r>
          </a:p>
          <a:p>
            <a:pPr marL="457200" lvl="1" indent="0">
              <a:lnSpc>
                <a:spcPct val="150000"/>
              </a:lnSpc>
              <a:buSzPct val="100000"/>
              <a:buNone/>
            </a:pPr>
            <a:endParaRPr lang="en-US" sz="2000" dirty="0" smtClean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Marketing</a:t>
            </a:r>
            <a:endParaRPr lang="en-US" dirty="0">
              <a:latin typeface="Futura Std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524" y="5080415"/>
            <a:ext cx="73737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Futura Std Book" pitchFamily="34" charset="0"/>
              </a:rPr>
              <a:t>Transaction emails will soon be sent via </a:t>
            </a:r>
            <a:r>
              <a:rPr lang="en-US" sz="2000" dirty="0" err="1" smtClean="0">
                <a:latin typeface="Futura Std Book" pitchFamily="34" charset="0"/>
              </a:rPr>
              <a:t>WordFly</a:t>
            </a:r>
            <a:r>
              <a:rPr lang="en-US" sz="2000" dirty="0" smtClean="0">
                <a:latin typeface="Futura Std Book" pitchFamily="34" charset="0"/>
              </a:rPr>
              <a:t> as well</a:t>
            </a:r>
            <a:endParaRPr lang="en-US" sz="2000" dirty="0">
              <a:latin typeface="Futura Std Boo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36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STRATEGY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67224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000" dirty="0">
                <a:latin typeface="Futura Std Book" pitchFamily="34" charset="0"/>
              </a:rPr>
              <a:t>Development provides content for all Marketing emails (sponsors, promotions, institutional information)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Development </a:t>
            </a:r>
            <a:r>
              <a:rPr lang="en-US" sz="2000" dirty="0">
                <a:latin typeface="Futura Std Book" pitchFamily="34" charset="0"/>
              </a:rPr>
              <a:t>also sends out 2-3 dedicated emails </a:t>
            </a:r>
            <a:r>
              <a:rPr lang="en-US" sz="2000" dirty="0" smtClean="0">
                <a:latin typeface="Futura Std Book" pitchFamily="34" charset="0"/>
              </a:rPr>
              <a:t>for </a:t>
            </a:r>
            <a:r>
              <a:rPr lang="en-US" sz="2000" dirty="0">
                <a:latin typeface="Futura Std Book" pitchFamily="34" charset="0"/>
              </a:rPr>
              <a:t>each of our annual appeals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>
                <a:latin typeface="Futura Std Book" pitchFamily="34" charset="0"/>
              </a:rPr>
              <a:t>1-2 Informative Emails</a:t>
            </a: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000" dirty="0">
                <a:latin typeface="Futura Std Book" pitchFamily="34" charset="0"/>
              </a:rPr>
              <a:t>1 Dedicated “Ask” </a:t>
            </a:r>
            <a:r>
              <a:rPr lang="en-US" sz="2000" dirty="0" smtClean="0">
                <a:latin typeface="Futura Std Book" pitchFamily="34" charset="0"/>
              </a:rPr>
              <a:t>Email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Average of $50K </a:t>
            </a:r>
            <a:r>
              <a:rPr lang="en-US" sz="2000" dirty="0">
                <a:latin typeface="Futura Std Book" pitchFamily="34" charset="0"/>
              </a:rPr>
              <a:t>annually </a:t>
            </a:r>
            <a:r>
              <a:rPr lang="en-US" sz="2000" dirty="0" smtClean="0">
                <a:latin typeface="Futura Std Book" pitchFamily="34" charset="0"/>
              </a:rPr>
              <a:t>raised via email alone</a:t>
            </a:r>
          </a:p>
          <a:p>
            <a:pPr>
              <a:lnSpc>
                <a:spcPct val="150000"/>
              </a:lnSpc>
              <a:buSzPct val="100000"/>
            </a:pPr>
            <a:endParaRPr lang="en-US" sz="2000" dirty="0">
              <a:latin typeface="Futura Std Book" pitchFamily="34" charset="0"/>
            </a:endParaRPr>
          </a:p>
          <a:p>
            <a:pPr lvl="1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endParaRPr lang="en-US" sz="2000" dirty="0" smtClean="0">
              <a:latin typeface="Futura Std Book" pitchFamily="34" charset="0"/>
            </a:endParaRP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Development</a:t>
            </a:r>
            <a:endParaRPr lang="en-US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4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6"/>
            <a:ext cx="6858002" cy="209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48000"/>
            <a:ext cx="6058591" cy="3200400"/>
          </a:xfrm>
        </p:spPr>
        <p:txBody>
          <a:bodyPr anchor="ctr">
            <a:noAutofit/>
          </a:bodyPr>
          <a:lstStyle/>
          <a:p>
            <a:r>
              <a:rPr lang="en-US" sz="9600" dirty="0" smtClean="0"/>
              <a:t>Thank You!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5797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STRATEGY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67224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Scheduling via Google Calendars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Hardcopy and Digital Routing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err="1" smtClean="0">
                <a:latin typeface="Futura Std Book" pitchFamily="34" charset="0"/>
              </a:rPr>
              <a:t>WordFly</a:t>
            </a:r>
            <a:r>
              <a:rPr lang="en-US" sz="2000" dirty="0" smtClean="0">
                <a:latin typeface="Futura Std Book" pitchFamily="34" charset="0"/>
              </a:rPr>
              <a:t> Custom Tab in Tessitura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Working Together</a:t>
            </a:r>
            <a:endParaRPr lang="en-US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8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2" t="18130" b="34736"/>
          <a:stretch/>
        </p:blipFill>
        <p:spPr bwMode="auto">
          <a:xfrm>
            <a:off x="926644" y="1662369"/>
            <a:ext cx="6280115" cy="2661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STRATEGY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>
                <a:latin typeface="Futura Std Book" pitchFamily="34" charset="0"/>
              </a:rPr>
              <a:t>WordFly</a:t>
            </a:r>
            <a:r>
              <a:rPr lang="en-US" dirty="0" smtClean="0">
                <a:latin typeface="Futura Std Book" pitchFamily="34" charset="0"/>
              </a:rPr>
              <a:t> Custom Tab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34" t="14757" r="2431" b="7552"/>
          <a:stretch/>
        </p:blipFill>
        <p:spPr bwMode="auto">
          <a:xfrm>
            <a:off x="923525" y="1662369"/>
            <a:ext cx="6298420" cy="4601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5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STRATEGY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67224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Scheduling via Google Calendars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Routing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err="1" smtClean="0">
                <a:latin typeface="Futura Std Book" pitchFamily="34" charset="0"/>
              </a:rPr>
              <a:t>WordFly</a:t>
            </a:r>
            <a:r>
              <a:rPr lang="en-US" sz="2000" dirty="0" smtClean="0">
                <a:latin typeface="Futura Std Book" pitchFamily="34" charset="0"/>
              </a:rPr>
              <a:t> Custom Tab in Tessitura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Standard Templates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Working Together</a:t>
            </a:r>
            <a:endParaRPr lang="en-US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SAMPLE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1510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Branding Guidelines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5" t="10601" r="62198" b="31553"/>
          <a:stretch/>
        </p:blipFill>
        <p:spPr bwMode="auto">
          <a:xfrm>
            <a:off x="935935" y="1576341"/>
            <a:ext cx="5057050" cy="44992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157422" y="1892800"/>
            <a:ext cx="31043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32125" y="3160165"/>
            <a:ext cx="729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24150" y="4619555"/>
            <a:ext cx="529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27090" y="5733300"/>
            <a:ext cx="25262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77035" y="1700890"/>
            <a:ext cx="20738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utura Std Book" pitchFamily="34" charset="0"/>
              </a:rPr>
              <a:t>Logo</a:t>
            </a:r>
          </a:p>
          <a:p>
            <a:endParaRPr lang="en-US" sz="2000" dirty="0" smtClean="0">
              <a:latin typeface="Futura Std Book" pitchFamily="34" charset="0"/>
            </a:endParaRPr>
          </a:p>
          <a:p>
            <a:endParaRPr lang="en-US" sz="2000" dirty="0" smtClean="0">
              <a:latin typeface="Futura Std Book" pitchFamily="34" charset="0"/>
            </a:endParaRPr>
          </a:p>
          <a:p>
            <a:endParaRPr lang="en-US" sz="2000" dirty="0" smtClean="0">
              <a:latin typeface="Futura Std Book" pitchFamily="34" charset="0"/>
            </a:endParaRPr>
          </a:p>
          <a:p>
            <a:r>
              <a:rPr lang="en-US" sz="2400" dirty="0" smtClean="0">
                <a:latin typeface="Futura Std Book" pitchFamily="34" charset="0"/>
              </a:rPr>
              <a:t>Inviting Image</a:t>
            </a:r>
          </a:p>
          <a:p>
            <a:endParaRPr lang="en-US" sz="2400" dirty="0">
              <a:latin typeface="Futura Std Book" pitchFamily="34" charset="0"/>
            </a:endParaRPr>
          </a:p>
          <a:p>
            <a:endParaRPr lang="en-US" sz="2400" dirty="0" smtClean="0">
              <a:latin typeface="Futura Std Book" pitchFamily="34" charset="0"/>
            </a:endParaRPr>
          </a:p>
          <a:p>
            <a:endParaRPr lang="en-US" sz="2400" dirty="0">
              <a:latin typeface="Futura Std Book" pitchFamily="34" charset="0"/>
            </a:endParaRPr>
          </a:p>
          <a:p>
            <a:r>
              <a:rPr lang="en-US" sz="2400" dirty="0" smtClean="0">
                <a:latin typeface="Futura Std Book" pitchFamily="34" charset="0"/>
              </a:rPr>
              <a:t>Uniform Fonts</a:t>
            </a:r>
          </a:p>
          <a:p>
            <a:endParaRPr lang="en-US" sz="2400" dirty="0">
              <a:latin typeface="Futura Std Book" pitchFamily="34" charset="0"/>
            </a:endParaRPr>
          </a:p>
          <a:p>
            <a:endParaRPr lang="en-US" sz="2400" dirty="0" smtClean="0">
              <a:latin typeface="Futura Std Book" pitchFamily="34" charset="0"/>
            </a:endParaRPr>
          </a:p>
          <a:p>
            <a:r>
              <a:rPr lang="en-US" sz="2400" dirty="0" smtClean="0">
                <a:latin typeface="Futura Std Book" pitchFamily="34" charset="0"/>
              </a:rPr>
              <a:t>Buttons</a:t>
            </a:r>
            <a:endParaRPr lang="en-US" sz="2400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EMAIL SAMPLE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1510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Branding Guidelines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7" t="14174" r="12970" b="31609"/>
          <a:stretch/>
        </p:blipFill>
        <p:spPr bwMode="auto">
          <a:xfrm>
            <a:off x="961931" y="1585560"/>
            <a:ext cx="5031054" cy="4379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157422" y="1892800"/>
            <a:ext cx="31043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1820" y="1662370"/>
            <a:ext cx="20738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utura Std Book" pitchFamily="34" charset="0"/>
              </a:rPr>
              <a:t>Logo</a:t>
            </a:r>
          </a:p>
          <a:p>
            <a:endParaRPr lang="en-US" sz="2000" dirty="0" smtClean="0">
              <a:latin typeface="Futura Std Book" pitchFamily="34" charset="0"/>
            </a:endParaRPr>
          </a:p>
          <a:p>
            <a:endParaRPr lang="en-US" sz="2000" dirty="0" smtClean="0">
              <a:latin typeface="Futura Std Book" pitchFamily="34" charset="0"/>
            </a:endParaRPr>
          </a:p>
          <a:p>
            <a:endParaRPr lang="en-US" sz="2000" dirty="0" smtClean="0">
              <a:latin typeface="Futura Std Book" pitchFamily="34" charset="0"/>
            </a:endParaRPr>
          </a:p>
          <a:p>
            <a:r>
              <a:rPr lang="en-US" sz="2400" dirty="0" smtClean="0">
                <a:latin typeface="Futura Std Book" pitchFamily="34" charset="0"/>
              </a:rPr>
              <a:t>Letter Copy</a:t>
            </a:r>
          </a:p>
          <a:p>
            <a:endParaRPr lang="en-US" sz="2400" dirty="0">
              <a:latin typeface="Futura Std Book" pitchFamily="34" charset="0"/>
            </a:endParaRPr>
          </a:p>
          <a:p>
            <a:endParaRPr lang="en-US" sz="2400" dirty="0" smtClean="0">
              <a:latin typeface="Futura Std Book" pitchFamily="34" charset="0"/>
            </a:endParaRPr>
          </a:p>
          <a:p>
            <a:endParaRPr lang="en-US" sz="2400" dirty="0">
              <a:latin typeface="Futura Std Book" pitchFamily="34" charset="0"/>
            </a:endParaRPr>
          </a:p>
          <a:p>
            <a:endParaRPr lang="en-US" sz="2400" dirty="0">
              <a:latin typeface="Futura Std Book" pitchFamily="34" charset="0"/>
            </a:endParaRPr>
          </a:p>
          <a:p>
            <a:endParaRPr lang="en-US" sz="2400" dirty="0" smtClean="0">
              <a:latin typeface="Futura Std Book" pitchFamily="34" charset="0"/>
            </a:endParaRPr>
          </a:p>
          <a:p>
            <a:r>
              <a:rPr lang="en-US" sz="2400" dirty="0" smtClean="0">
                <a:latin typeface="Futura Std Book" pitchFamily="34" charset="0"/>
              </a:rPr>
              <a:t>Social Media Buttons</a:t>
            </a:r>
            <a:endParaRPr lang="en-US" sz="2400" dirty="0">
              <a:latin typeface="Futura Std Book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32125" y="3160165"/>
            <a:ext cx="729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83619" y="5349250"/>
            <a:ext cx="1911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92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CUSTOM ASKS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Development Campaigns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7" t="14174" r="12970" b="31609"/>
          <a:stretch/>
        </p:blipFill>
        <p:spPr bwMode="auto">
          <a:xfrm>
            <a:off x="961931" y="1585560"/>
            <a:ext cx="5031054" cy="4379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5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7" t="14174" r="12970" b="31609"/>
          <a:stretch/>
        </p:blipFill>
        <p:spPr bwMode="auto">
          <a:xfrm>
            <a:off x="961930" y="1584216"/>
            <a:ext cx="5031054" cy="4379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CUSTOM ASKS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Development Campaigns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7" t="14174" r="12970" b="31609"/>
          <a:stretch/>
        </p:blipFill>
        <p:spPr bwMode="auto">
          <a:xfrm>
            <a:off x="961930" y="1567500"/>
            <a:ext cx="5069460" cy="4412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75" t="22299" r="18944" b="22363"/>
          <a:stretch/>
        </p:blipFill>
        <p:spPr bwMode="auto">
          <a:xfrm>
            <a:off x="4072735" y="1329032"/>
            <a:ext cx="4174860" cy="379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28560" y="3544215"/>
            <a:ext cx="1344175" cy="1036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86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CUSTOM ASKS</a:t>
            </a:r>
            <a:endParaRPr lang="en-US" sz="2800" b="1" dirty="0">
              <a:latin typeface="Futura Std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24" y="1869035"/>
            <a:ext cx="7296951" cy="367224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000" dirty="0">
                <a:latin typeface="Futura Std Book" pitchFamily="34" charset="0"/>
              </a:rPr>
              <a:t>Initial lists pulled directly from Tessitura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000" dirty="0">
                <a:latin typeface="Futura Std Book" pitchFamily="34" charset="0"/>
              </a:rPr>
              <a:t>Custom </a:t>
            </a:r>
            <a:r>
              <a:rPr lang="en-US" sz="2000" dirty="0" smtClean="0">
                <a:latin typeface="Futura Std Book" pitchFamily="34" charset="0"/>
              </a:rPr>
              <a:t>links created and uploaded from </a:t>
            </a:r>
            <a:r>
              <a:rPr lang="en-US" sz="2000" dirty="0">
                <a:latin typeface="Futura Std Book" pitchFamily="34" charset="0"/>
              </a:rPr>
              <a:t>Excel </a:t>
            </a:r>
            <a:endParaRPr lang="en-US" sz="2000" dirty="0" smtClean="0">
              <a:latin typeface="Futura Std Book" pitchFamily="34" charset="0"/>
            </a:endParaRPr>
          </a:p>
          <a:p>
            <a:pPr>
              <a:lnSpc>
                <a:spcPct val="150000"/>
              </a:lnSpc>
              <a:buSzPct val="150000"/>
            </a:pPr>
            <a:r>
              <a:rPr lang="en-US" sz="2000" dirty="0" smtClean="0">
                <a:latin typeface="Futura Std Book" pitchFamily="34" charset="0"/>
              </a:rPr>
              <a:t>Uploaded to </a:t>
            </a:r>
            <a:r>
              <a:rPr lang="en-US" sz="2000" dirty="0" err="1" smtClean="0">
                <a:latin typeface="Futura Std Book" pitchFamily="34" charset="0"/>
              </a:rPr>
              <a:t>WordFly</a:t>
            </a:r>
            <a:r>
              <a:rPr lang="en-US" sz="2000" dirty="0" smtClean="0">
                <a:latin typeface="Futura Std Book" pitchFamily="34" charset="0"/>
              </a:rPr>
              <a:t> as Data Field</a:t>
            </a:r>
            <a:endParaRPr lang="en-US" sz="2000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Development Campaigns</a:t>
            </a:r>
            <a:endParaRPr lang="en-US" dirty="0">
              <a:latin typeface="Futura Std Book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3524" y="3659430"/>
            <a:ext cx="7763295" cy="1527285"/>
            <a:chOff x="938610" y="1678440"/>
            <a:chExt cx="7763295" cy="15272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164" t="20310" r="1388" b="57338"/>
            <a:stretch/>
          </p:blipFill>
          <p:spPr bwMode="auto">
            <a:xfrm>
              <a:off x="938610" y="1678440"/>
              <a:ext cx="7763295" cy="15272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67571" y="2146267"/>
              <a:ext cx="745098" cy="1059458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35800" y="4427530"/>
            <a:ext cx="499265" cy="7681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36425" y="4423073"/>
            <a:ext cx="698776" cy="7681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3"/>
            <a:endCxn id="13" idx="1"/>
          </p:cNvCxnSpPr>
          <p:nvPr/>
        </p:nvCxnSpPr>
        <p:spPr>
          <a:xfrm flipV="1">
            <a:off x="3535065" y="4807123"/>
            <a:ext cx="4301360" cy="445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5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CUSTOM ASKS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Development Campaigns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5" t="21966" r="68249" b="27988"/>
          <a:stretch/>
        </p:blipFill>
        <p:spPr bwMode="auto">
          <a:xfrm>
            <a:off x="923524" y="1679189"/>
            <a:ext cx="5747610" cy="4322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8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7" t="14174" r="12970" b="31609"/>
          <a:stretch/>
        </p:blipFill>
        <p:spPr bwMode="auto">
          <a:xfrm>
            <a:off x="961930" y="1584216"/>
            <a:ext cx="5031054" cy="4379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24" y="702245"/>
            <a:ext cx="7763275" cy="30724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800" b="1" dirty="0" smtClean="0">
                <a:latin typeface="Futura Std Book" pitchFamily="34" charset="0"/>
              </a:rPr>
              <a:t>CUSTOM ASKS</a:t>
            </a:r>
            <a:endParaRPr lang="en-US" sz="2800" b="1" dirty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160" y="6002135"/>
            <a:ext cx="1600198" cy="64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524" y="6378289"/>
            <a:ext cx="59527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1" dirty="0" smtClean="0">
                <a:latin typeface="Futura Std Book" pitchFamily="34" charset="0"/>
              </a:rPr>
              <a:t>Email and the Arts: </a:t>
            </a:r>
            <a:r>
              <a:rPr lang="en-US" sz="900" i="1" dirty="0">
                <a:latin typeface="Futura Std Book" pitchFamily="34" charset="0"/>
              </a:rPr>
              <a:t>Upgrading Your Digital Strategy with the Resources You've Got</a:t>
            </a:r>
          </a:p>
          <a:p>
            <a:r>
              <a:rPr lang="en-US" sz="900" i="1" dirty="0" smtClean="0">
                <a:latin typeface="Futura Std Book" pitchFamily="34" charset="0"/>
              </a:rPr>
              <a:t> </a:t>
            </a:r>
            <a:endParaRPr lang="en-US" sz="900" i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5" y="1200973"/>
            <a:ext cx="361007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Futura Std Book" pitchFamily="34" charset="0"/>
              </a:rPr>
              <a:t>Development Campaigns</a:t>
            </a:r>
            <a:endParaRPr lang="en-US" dirty="0">
              <a:latin typeface="Futura Std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7" t="14174" r="12970" b="31609"/>
          <a:stretch/>
        </p:blipFill>
        <p:spPr bwMode="auto">
          <a:xfrm>
            <a:off x="961930" y="1567500"/>
            <a:ext cx="5069460" cy="4412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75" t="22299" r="18944" b="22363"/>
          <a:stretch/>
        </p:blipFill>
        <p:spPr bwMode="auto">
          <a:xfrm>
            <a:off x="4072735" y="1329032"/>
            <a:ext cx="4174860" cy="379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28560" y="3544215"/>
            <a:ext cx="1344175" cy="1036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17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</a:t>
            </a:r>
            <a:r>
              <a:rPr lang="en-US" baseline="0" dirty="0" smtClean="0"/>
              <a:t> </a:t>
            </a:r>
            <a:r>
              <a:rPr lang="en-US" dirty="0" smtClean="0"/>
              <a:t>Desire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NYC TUG is a group of Tessitura users interested in sharing information and insights in order to improve the way we all use the </a:t>
            </a:r>
            <a:r>
              <a:rPr lang="en-US" sz="2800" dirty="0" smtClean="0"/>
              <a:t>Tessitura database.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meet every four to six weeks for a great presentation and networking. </a:t>
            </a:r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almost always learn something to make my job easier, either from the formal presentation or the informal talks. </a:t>
            </a:r>
            <a:endParaRPr lang="en-US" sz="2800" dirty="0" smtClean="0"/>
          </a:p>
          <a:p>
            <a:r>
              <a:rPr lang="en-US" sz="2800" dirty="0" smtClean="0"/>
              <a:t>Plus</a:t>
            </a:r>
            <a:r>
              <a:rPr lang="en-US" sz="2800" dirty="0"/>
              <a:t>...the meetings are FUN</a:t>
            </a:r>
            <a:r>
              <a:rPr lang="en-US" sz="2800" dirty="0" smtClean="0"/>
              <a:t>!”    – Anonymous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61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50" y="510220"/>
            <a:ext cx="2057400" cy="8229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3523" y="3275380"/>
            <a:ext cx="7763275" cy="38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Futura Std Book" pitchFamily="34" charset="0"/>
              </a:rPr>
              <a:t>THANK YOU!</a:t>
            </a:r>
            <a:endParaRPr lang="en-US" sz="3600" b="1" dirty="0">
              <a:latin typeface="Futura Std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523" y="3813050"/>
            <a:ext cx="752738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000" dirty="0" smtClean="0">
              <a:latin typeface="Futura Std Book" pitchFamily="34" charset="0"/>
            </a:endParaRPr>
          </a:p>
          <a:p>
            <a:endParaRPr lang="en-US" sz="2000" dirty="0" smtClean="0">
              <a:latin typeface="Futura Std Book" pitchFamily="34" charset="0"/>
            </a:endParaRPr>
          </a:p>
          <a:p>
            <a:endParaRPr lang="en-US" sz="2000" dirty="0">
              <a:latin typeface="Futura Std Book" pitchFamily="34" charset="0"/>
            </a:endParaRPr>
          </a:p>
          <a:p>
            <a:r>
              <a:rPr lang="en-US" sz="1600" dirty="0" smtClean="0">
                <a:latin typeface="Futura Std Book" pitchFamily="34" charset="0"/>
              </a:rPr>
              <a:t>Marisa Perry</a:t>
            </a:r>
          </a:p>
          <a:p>
            <a:r>
              <a:rPr lang="en-US" sz="1600" dirty="0" smtClean="0">
                <a:latin typeface="Futura Std Book" pitchFamily="34" charset="0"/>
              </a:rPr>
              <a:t>Manager, Friends of Roundabout</a:t>
            </a:r>
          </a:p>
          <a:p>
            <a:r>
              <a:rPr lang="en-US" sz="1600" dirty="0" smtClean="0">
                <a:latin typeface="Futura Std Book" pitchFamily="34" charset="0"/>
              </a:rPr>
              <a:t>Email: marisap@roundabouttheatre.org</a:t>
            </a:r>
          </a:p>
          <a:p>
            <a:r>
              <a:rPr lang="en-US" sz="1600" dirty="0" smtClean="0">
                <a:latin typeface="Futura Std Book" pitchFamily="34" charset="0"/>
              </a:rPr>
              <a:t>Phone: 212.719.9393, ext. 324</a:t>
            </a:r>
            <a:endParaRPr lang="en-US" sz="1600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4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42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366" y="587030"/>
            <a:ext cx="6055629" cy="1016000"/>
          </a:xfrm>
          <a:prstGeom prst="rect">
            <a:avLst/>
          </a:prstGeom>
        </p:spPr>
      </p:pic>
      <p:pic>
        <p:nvPicPr>
          <p:cNvPr id="4" name="Picture 3" descr="New Vi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740" y="2238445"/>
            <a:ext cx="1703188" cy="1733837"/>
          </a:xfrm>
          <a:prstGeom prst="rect">
            <a:avLst/>
          </a:prstGeom>
        </p:spPr>
      </p:pic>
      <p:pic>
        <p:nvPicPr>
          <p:cNvPr id="4098" name="Picture 2" descr="http://www.new42.org/Images/Studios/studio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0403" y="2323921"/>
            <a:ext cx="1227603" cy="1562884"/>
          </a:xfrm>
          <a:prstGeom prst="rect">
            <a:avLst/>
          </a:prstGeom>
          <a:noFill/>
        </p:spPr>
      </p:pic>
      <p:pic>
        <p:nvPicPr>
          <p:cNvPr id="4100" name="Picture 4" descr="http://www.new42.org/Images/Duke/Du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5511" y="2837873"/>
            <a:ext cx="2064892" cy="534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1930" y="4811580"/>
            <a:ext cx="3982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Jamie O’Brien</a:t>
            </a:r>
          </a:p>
          <a:p>
            <a:r>
              <a:rPr lang="en-US" dirty="0" smtClean="0"/>
              <a:t>Senior Manager / Web &amp; Digital Services</a:t>
            </a:r>
          </a:p>
          <a:p>
            <a:r>
              <a:rPr lang="en-US" dirty="0" smtClean="0">
                <a:hlinkClick r:id="rId7"/>
              </a:rPr>
              <a:t>jobrien@new42.org</a:t>
            </a:r>
            <a:endParaRPr lang="en-US" dirty="0" smtClean="0"/>
          </a:p>
          <a:p>
            <a:r>
              <a:rPr lang="en-US" dirty="0" smtClean="0"/>
              <a:t>@JamieNYC42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New 42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Street is…</a:t>
            </a:r>
          </a:p>
          <a:p>
            <a:endParaRPr lang="en-US" sz="2000" dirty="0" smtClean="0"/>
          </a:p>
          <a:p>
            <a:r>
              <a:rPr lang="en-US" sz="2000" dirty="0"/>
              <a:t>The nonprofit organization that oversees the redevelopment of seven historic theaters on 42nd Street and operates these three projects: </a:t>
            </a:r>
            <a:endParaRPr lang="en-US" sz="2000" dirty="0" smtClean="0"/>
          </a:p>
          <a:p>
            <a:endParaRPr lang="en-US" sz="2000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 The New Victory Theater</a:t>
            </a:r>
            <a:br>
              <a:rPr lang="en-US" sz="2000" dirty="0" smtClean="0"/>
            </a:br>
            <a:r>
              <a:rPr lang="en-US" sz="2000" dirty="0" smtClean="0"/>
              <a:t>(499 seat Off-Broadway house that presents family-friendly programming)</a:t>
            </a:r>
            <a:br>
              <a:rPr lang="en-US" sz="2000" dirty="0" smtClean="0"/>
            </a:br>
            <a:endParaRPr lang="en-US" sz="2000" dirty="0" smtClean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 The Duke on 42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Street </a:t>
            </a:r>
            <a:br>
              <a:rPr lang="en-US" sz="2000" dirty="0" smtClean="0"/>
            </a:br>
            <a:r>
              <a:rPr lang="en-US" sz="2000" dirty="0" smtClean="0"/>
              <a:t>(Off-Off-Broadway black box theater available for rentals)</a:t>
            </a:r>
            <a:br>
              <a:rPr lang="en-US" sz="2000" dirty="0" smtClean="0"/>
            </a:br>
            <a:endParaRPr lang="en-US" sz="2000" dirty="0" smtClean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 The New 42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Street Studios (10-story </a:t>
            </a:r>
            <a:r>
              <a:rPr lang="en-US" sz="2000" dirty="0"/>
              <a:t>rehearsal studio/office/theater </a:t>
            </a:r>
            <a:r>
              <a:rPr lang="en-US" sz="2000" dirty="0" smtClean="0"/>
              <a:t>complex)</a:t>
            </a:r>
          </a:p>
        </p:txBody>
      </p:sp>
    </p:spTree>
    <p:extLst>
      <p:ext uri="{BB962C8B-B14F-4D97-AF65-F5344CB8AC3E}">
        <p14:creationId xmlns:p14="http://schemas.microsoft.com/office/powerpoint/2010/main" xmlns="" val="18159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724400"/>
            <a:ext cx="73152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Potential Email Campaigns:</a:t>
            </a:r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 Press </a:t>
            </a:r>
            <a:r>
              <a:rPr lang="en-US" dirty="0"/>
              <a:t>Releases and Alerts (managed by Public Relations)</a:t>
            </a:r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/>
              <a:t> Artist Invites to Workshops and Seminars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managed by Programming)</a:t>
            </a:r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/>
              <a:t> Donor Newsletters </a:t>
            </a:r>
            <a:r>
              <a:rPr lang="en-US" dirty="0" smtClean="0"/>
              <a:t>(managed by Development)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89328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Existing Email Campaigns </a:t>
            </a:r>
            <a:r>
              <a:rPr lang="en-US" i="1" dirty="0" smtClean="0"/>
              <a:t>(all managed by Marketing/Digital Services)</a:t>
            </a:r>
            <a:r>
              <a:rPr lang="en-US" sz="2000" i="1" dirty="0" smtClean="0"/>
              <a:t>:</a:t>
            </a:r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Show </a:t>
            </a:r>
            <a:r>
              <a:rPr lang="en-US" dirty="0"/>
              <a:t>and season </a:t>
            </a:r>
            <a:r>
              <a:rPr lang="en-US" dirty="0" smtClean="0"/>
              <a:t>announcements</a:t>
            </a:r>
            <a:endParaRPr lang="en-US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Fundraising asks</a:t>
            </a:r>
            <a:endParaRPr lang="en-US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“</a:t>
            </a:r>
            <a:r>
              <a:rPr lang="en-US" dirty="0"/>
              <a:t>Before” </a:t>
            </a:r>
            <a:r>
              <a:rPr lang="en-US" dirty="0" smtClean="0"/>
              <a:t>emails (content-focused </a:t>
            </a:r>
            <a:r>
              <a:rPr lang="en-US" dirty="0"/>
              <a:t>performance reminders)</a:t>
            </a:r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“After” emails (post-show surveys)</a:t>
            </a:r>
            <a:endParaRPr lang="en-US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Member (subscriber) </a:t>
            </a:r>
            <a:r>
              <a:rPr lang="en-US" dirty="0"/>
              <a:t>&amp; STB </a:t>
            </a:r>
            <a:r>
              <a:rPr lang="en-US" dirty="0" smtClean="0"/>
              <a:t>surveys</a:t>
            </a:r>
            <a:endParaRPr lang="en-US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Member Welcome</a:t>
            </a:r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Family Workshop reminders</a:t>
            </a:r>
            <a:endParaRPr lang="en-US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dirty="0" smtClean="0"/>
              <a:t>Off-season news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Email list is roughly 30,000.</a:t>
            </a:r>
            <a:endParaRPr lang="en-US" sz="22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12727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“Set It &amp; Forget It” Performance Reminders and Follow-Ups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9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</a:p>
          <a:p>
            <a:pPr marL="346075" indent="-346075"/>
            <a:r>
              <a:rPr lang="en-US" sz="2000" i="1" dirty="0" smtClean="0"/>
              <a:t>One</a:t>
            </a:r>
            <a:r>
              <a:rPr lang="en-US" sz="2000" i="1" dirty="0"/>
              <a:t>* campaign runs all </a:t>
            </a:r>
            <a:r>
              <a:rPr lang="en-US" sz="2000" i="1" dirty="0" smtClean="0"/>
              <a:t>season, </a:t>
            </a:r>
            <a:r>
              <a:rPr lang="en-US" sz="2000" i="1" dirty="0"/>
              <a:t>content </a:t>
            </a:r>
            <a:r>
              <a:rPr lang="en-US" sz="2000" i="1" dirty="0" smtClean="0"/>
              <a:t>customized </a:t>
            </a:r>
            <a:r>
              <a:rPr lang="en-US" sz="2000" i="1" dirty="0"/>
              <a:t>via </a:t>
            </a:r>
            <a:r>
              <a:rPr lang="en-US" sz="2000" i="1" dirty="0" smtClean="0"/>
              <a:t>Tess</a:t>
            </a:r>
            <a:endParaRPr lang="en-US" sz="2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4648200" y="1371600"/>
            <a:ext cx="33543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-1200" b="-10160"/>
          <a:stretch>
            <a:fillRect/>
          </a:stretch>
        </p:blipFill>
        <p:spPr bwMode="auto">
          <a:xfrm>
            <a:off x="533400" y="1371600"/>
            <a:ext cx="3657600" cy="428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85800" y="1752600"/>
            <a:ext cx="3505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2743200"/>
            <a:ext cx="2590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" y="3048000"/>
            <a:ext cx="3581400" cy="1828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2667000"/>
            <a:ext cx="2590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3124200"/>
            <a:ext cx="3352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4038600"/>
            <a:ext cx="1295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0" y="4724400"/>
            <a:ext cx="22860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1752600"/>
            <a:ext cx="35052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1470" b="16223"/>
          <a:stretch>
            <a:fillRect/>
          </a:stretch>
        </p:blipFill>
        <p:spPr bwMode="auto">
          <a:xfrm>
            <a:off x="838200" y="1219200"/>
            <a:ext cx="3048000" cy="5172363"/>
          </a:xfrm>
          <a:prstGeom prst="rect">
            <a:avLst/>
          </a:prstGeom>
          <a:noFill/>
          <a:ln w="1079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3282" b="12377"/>
          <a:stretch>
            <a:fillRect/>
          </a:stretch>
        </p:blipFill>
        <p:spPr bwMode="auto">
          <a:xfrm>
            <a:off x="4653742" y="1371600"/>
            <a:ext cx="3271058" cy="4669748"/>
          </a:xfrm>
          <a:prstGeom prst="rect">
            <a:avLst/>
          </a:prstGeom>
          <a:noFill/>
          <a:ln w="1079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60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</a:p>
          <a:p>
            <a:r>
              <a:rPr lang="en-US" sz="2000" i="1" dirty="0" smtClean="0"/>
              <a:t>The “Explore” message content</a:t>
            </a:r>
          </a:p>
          <a:p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Production Season Details area, Content tab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6477000" cy="394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37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</a:p>
          <a:p>
            <a:r>
              <a:rPr lang="en-US" sz="2000" i="1" dirty="0" smtClean="0"/>
              <a:t>The Performance Note</a:t>
            </a:r>
          </a:p>
          <a:p>
            <a:endParaRPr lang="en-US" sz="2000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000" dirty="0" smtClean="0"/>
              <a:t>A custom System Table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Choose by production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Choose range of performance times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6542"/>
          <a:stretch>
            <a:fillRect/>
          </a:stretch>
        </p:blipFill>
        <p:spPr bwMode="auto">
          <a:xfrm>
            <a:off x="762000" y="1600200"/>
            <a:ext cx="7620000" cy="239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82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  <a:endParaRPr lang="en-US" sz="2000" dirty="0"/>
          </a:p>
          <a:p>
            <a:endParaRPr lang="en-US" sz="2000" i="1" dirty="0"/>
          </a:p>
          <a:p>
            <a:r>
              <a:rPr lang="en-US" sz="2000" i="1" dirty="0" smtClean="0"/>
              <a:t>Output Set			      List Criteria</a:t>
            </a:r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r="30824"/>
          <a:stretch>
            <a:fillRect/>
          </a:stretch>
        </p:blipFill>
        <p:spPr bwMode="auto">
          <a:xfrm>
            <a:off x="4648200" y="1752600"/>
            <a:ext cx="4115065" cy="22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r="12934"/>
          <a:stretch>
            <a:fillRect/>
          </a:stretch>
        </p:blipFill>
        <p:spPr bwMode="auto">
          <a:xfrm>
            <a:off x="457200" y="1752600"/>
            <a:ext cx="3962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59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  <a:endParaRPr lang="en-US" sz="2000" dirty="0" smtClean="0"/>
          </a:p>
          <a:p>
            <a:r>
              <a:rPr lang="en-US" sz="2000" i="1" dirty="0" smtClean="0"/>
              <a:t>Production-specific information (managed via data fields)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6960" b="11600"/>
          <a:stretch>
            <a:fillRect/>
          </a:stretch>
        </p:blipFill>
        <p:spPr bwMode="auto">
          <a:xfrm>
            <a:off x="1600200" y="1524000"/>
            <a:ext cx="60114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75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5029200" cy="338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in Touch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Posted on </a:t>
            </a:r>
            <a:r>
              <a:rPr lang="en-US" dirty="0"/>
              <a:t>Tessitura Network web site group for the Greater NYC Tessitura Users </a:t>
            </a:r>
            <a:r>
              <a:rPr lang="en-US" dirty="0" smtClean="0"/>
              <a:t>Group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Please Subscribe to email alerts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Encourage your</a:t>
            </a:r>
            <a:br>
              <a:rPr lang="en-US" sz="2800" dirty="0" smtClean="0">
                <a:solidFill>
                  <a:srgbClr val="92D05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Coworkers to do </a:t>
            </a:r>
            <a:br>
              <a:rPr lang="en-US" sz="2800" dirty="0" smtClean="0">
                <a:solidFill>
                  <a:srgbClr val="92D050"/>
                </a:solidFill>
              </a:rPr>
            </a:br>
            <a:r>
              <a:rPr lang="en-US" sz="2800" dirty="0" smtClean="0">
                <a:solidFill>
                  <a:srgbClr val="92D050"/>
                </a:solidFill>
              </a:rPr>
              <a:t>the same.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  <a:endParaRPr lang="en-US" sz="2000" dirty="0" smtClean="0"/>
          </a:p>
          <a:p>
            <a:r>
              <a:rPr lang="en-US" sz="2000" i="1" dirty="0" smtClean="0"/>
              <a:t>Production-specific graphic (managed via HTML and data fields)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360" b="65360"/>
          <a:stretch>
            <a:fillRect/>
          </a:stretch>
        </p:blipFill>
        <p:spPr bwMode="auto">
          <a:xfrm>
            <a:off x="1609725" y="1524000"/>
            <a:ext cx="5657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6703"/>
          <a:stretch>
            <a:fillRect/>
          </a:stretch>
        </p:blipFill>
        <p:spPr bwMode="auto">
          <a:xfrm>
            <a:off x="152400" y="2133600"/>
            <a:ext cx="876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1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85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“Set It &amp; Forget It” Performance Reminders and Follow-Ups</a:t>
            </a:r>
            <a:endParaRPr lang="en-US" sz="2000" dirty="0" smtClean="0"/>
          </a:p>
          <a:p>
            <a:r>
              <a:rPr lang="en-US" sz="2000" i="1" dirty="0" err="1" smtClean="0"/>
              <a:t>WordFly’s</a:t>
            </a:r>
            <a:r>
              <a:rPr lang="en-US" sz="2000" i="1" dirty="0" smtClean="0"/>
              <a:t> “Dynamic Tags” provide IF/THEN calculations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617" t="61520" r="1862" b="21840"/>
          <a:stretch>
            <a:fillRect/>
          </a:stretch>
        </p:blipFill>
        <p:spPr bwMode="auto">
          <a:xfrm>
            <a:off x="3810000" y="3962400"/>
            <a:ext cx="5257800" cy="9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72362" r="45206"/>
          <a:stretch>
            <a:fillRect/>
          </a:stretch>
        </p:blipFill>
        <p:spPr bwMode="auto">
          <a:xfrm>
            <a:off x="609600" y="3886200"/>
            <a:ext cx="3048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1064" t="13015"/>
          <a:stretch>
            <a:fillRect/>
          </a:stretch>
        </p:blipFill>
        <p:spPr bwMode="auto">
          <a:xfrm>
            <a:off x="609600" y="1600200"/>
            <a:ext cx="7086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365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Improving Response Rates (“Retiring” Unengaged Addresses)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1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325315"/>
            <a:ext cx="7315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Unique </a:t>
            </a:r>
            <a:r>
              <a:rPr lang="en-US" sz="2000" dirty="0"/>
              <a:t>open rates for the majority of campaigns hover around 15%, with typical unique CTR of .5 – 6%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/>
              <a:t>Seeing about 3,000-5,000 responses for campaigns to full </a:t>
            </a:r>
            <a:r>
              <a:rPr lang="en-US" sz="2000" dirty="0" smtClean="0"/>
              <a:t>list; therefore, we assumed only a small portion of list was engaged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i="1" dirty="0" smtClean="0"/>
              <a:t>But needed to confirm rather than assume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Goals: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Improve </a:t>
            </a:r>
            <a:r>
              <a:rPr lang="en-US" sz="2000" dirty="0"/>
              <a:t>response rates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Avoid sending </a:t>
            </a:r>
            <a:r>
              <a:rPr lang="en-US" sz="2000" dirty="0"/>
              <a:t>unwanted emails</a:t>
            </a:r>
          </a:p>
          <a:p>
            <a:pPr marL="1144588" lvl="3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/>
              <a:t>Sender reputation (deliverability, inbox prioritization)</a:t>
            </a:r>
          </a:p>
          <a:p>
            <a:pPr marL="1144588" lvl="3" indent="-230188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/>
              <a:t>Institutional </a:t>
            </a:r>
            <a:r>
              <a:rPr lang="en-US" sz="2000" dirty="0" smtClean="0"/>
              <a:t>reputation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Improving Response Rates (“Retiring” Unengaged Addresses)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174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92289"/>
            <a:ext cx="7315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Improving Response Rates (“Retiring” Unengaged Addresses)</a:t>
            </a:r>
            <a:endParaRPr lang="en-US" sz="2000" dirty="0"/>
          </a:p>
          <a:p>
            <a:r>
              <a:rPr lang="en-US" sz="2000" i="1" dirty="0" smtClean="0"/>
              <a:t>But needed to confirm rather than assume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4540" b="37933"/>
          <a:stretch>
            <a:fillRect/>
          </a:stretch>
        </p:blipFill>
        <p:spPr bwMode="auto">
          <a:xfrm>
            <a:off x="990600" y="15240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638800" cy="1066800"/>
          </a:xfrm>
          <a:prstGeom prst="rect">
            <a:avLst/>
          </a:prstGeom>
          <a:noFill/>
          <a:ln w="139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715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Discovered that we actually had about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20,000 engaged email subscribers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6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486400"/>
            <a:ext cx="2085975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3152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2" indent="-457200">
              <a:spcBef>
                <a:spcPts val="600"/>
              </a:spcBef>
              <a:buFont typeface="+mj-lt"/>
              <a:buAutoNum type="arabicParenR"/>
              <a:tabLst>
                <a:tab pos="346075" algn="l"/>
              </a:tabLst>
            </a:pPr>
            <a:r>
              <a:rPr lang="en-US" sz="2000" dirty="0" smtClean="0"/>
              <a:t>Officially decide our criteria for “active.”</a:t>
            </a:r>
          </a:p>
          <a:p>
            <a:pPr marL="684212" lvl="1" indent="-457200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Recent ticket sale? (What is recent?)</a:t>
            </a:r>
          </a:p>
          <a:p>
            <a:pPr marL="684212" lvl="1" indent="-457200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Recent donation history?</a:t>
            </a:r>
          </a:p>
          <a:p>
            <a:pPr marL="684212" lvl="1" indent="-457200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Age of record?</a:t>
            </a:r>
          </a:p>
          <a:p>
            <a:pPr marL="684212" lvl="1" indent="-457200">
              <a:spcBef>
                <a:spcPts val="600"/>
              </a:spcBef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Click/open history?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  <a:tabLst>
                <a:tab pos="346075" algn="l"/>
              </a:tabLst>
            </a:pPr>
            <a:r>
              <a:rPr lang="en-US" sz="2000" dirty="0" smtClean="0"/>
              <a:t>Decide </a:t>
            </a:r>
            <a:r>
              <a:rPr lang="en-US" sz="2000" dirty="0"/>
              <a:t>how to note status on constituent record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1400" dirty="0" smtClean="0"/>
              <a:t> </a:t>
            </a:r>
            <a:endParaRPr lang="en-US" sz="1400" dirty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  <a:tabLst>
                <a:tab pos="346075" algn="l"/>
              </a:tabLst>
            </a:pPr>
            <a:r>
              <a:rPr lang="en-US" sz="2000" dirty="0"/>
              <a:t>Run email campaign to those we might “retire” to ask them to  re-up their subscription (multiple reminders</a:t>
            </a:r>
            <a:r>
              <a:rPr lang="en-US" sz="2000" dirty="0" smtClean="0"/>
              <a:t>).</a:t>
            </a:r>
            <a:br>
              <a:rPr lang="en-US" sz="2000" dirty="0" smtClean="0"/>
            </a:br>
            <a:r>
              <a:rPr lang="en-US" sz="1400" dirty="0" smtClean="0"/>
              <a:t> </a:t>
            </a:r>
            <a:endParaRPr lang="en-US" sz="1400" dirty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  <a:tabLst>
                <a:tab pos="346075" algn="l"/>
              </a:tabLst>
            </a:pPr>
            <a:r>
              <a:rPr lang="en-US" sz="2000" dirty="0"/>
              <a:t>Set up Tessitura procedure and email </a:t>
            </a:r>
            <a:r>
              <a:rPr lang="en-US" sz="2000" dirty="0" smtClean="0"/>
              <a:t>campaigns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to run quarterly or bi-annually to keep list clean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1000"/>
            <a:ext cx="731520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Improving Response Rates (“Retiring” Unengaged Addresses)</a:t>
            </a:r>
            <a:endParaRPr lang="en-US" sz="2000" dirty="0" smtClean="0"/>
          </a:p>
          <a:p>
            <a:r>
              <a:rPr lang="en-US" sz="1050" i="1" dirty="0" smtClean="0"/>
              <a:t> </a:t>
            </a:r>
          </a:p>
          <a:p>
            <a:r>
              <a:rPr lang="en-US" sz="2000" i="1" dirty="0" smtClean="0"/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xmlns="" val="20195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42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522" y="548625"/>
            <a:ext cx="4898759" cy="821903"/>
          </a:xfrm>
          <a:prstGeom prst="rect">
            <a:avLst/>
          </a:prstGeom>
        </p:spPr>
      </p:pic>
      <p:pic>
        <p:nvPicPr>
          <p:cNvPr id="4" name="Picture 3" descr="New Vi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0765" y="1527131"/>
            <a:ext cx="1377810" cy="1402604"/>
          </a:xfrm>
          <a:prstGeom prst="rect">
            <a:avLst/>
          </a:prstGeom>
        </p:spPr>
      </p:pic>
      <p:pic>
        <p:nvPicPr>
          <p:cNvPr id="4098" name="Picture 2" descr="http://www.new42.org/Images/Studios/studio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428" y="1579948"/>
            <a:ext cx="993081" cy="1264310"/>
          </a:xfrm>
          <a:prstGeom prst="rect">
            <a:avLst/>
          </a:prstGeom>
          <a:noFill/>
        </p:spPr>
      </p:pic>
      <p:pic>
        <p:nvPicPr>
          <p:cNvPr id="4100" name="Picture 4" descr="http://www.new42.org/Images/Duke/Duk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7536" y="1897529"/>
            <a:ext cx="1670414" cy="4327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1930" y="4811580"/>
            <a:ext cx="3982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Jamie O’Brien</a:t>
            </a:r>
          </a:p>
          <a:p>
            <a:r>
              <a:rPr lang="en-US" dirty="0" smtClean="0">
                <a:latin typeface="Calibri" pitchFamily="34" charset="0"/>
              </a:rPr>
              <a:t>Senior Manager / Web &amp; Digital Services</a:t>
            </a:r>
          </a:p>
          <a:p>
            <a:r>
              <a:rPr lang="en-US" dirty="0" smtClean="0">
                <a:latin typeface="Calibri" pitchFamily="34" charset="0"/>
                <a:hlinkClick r:id="rId7"/>
              </a:rPr>
              <a:t>jobrien@new42.org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@JamieNYC42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25" y="3313785"/>
            <a:ext cx="6399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A big thank you to Christina Macchiarola, </a:t>
            </a:r>
            <a:br>
              <a:rPr lang="en-US" sz="2800" b="1" dirty="0" smtClean="0">
                <a:latin typeface="Calibri" pitchFamily="34" charset="0"/>
              </a:rPr>
            </a:br>
            <a:r>
              <a:rPr lang="en-US" sz="2800" b="1" dirty="0" smtClean="0">
                <a:latin typeface="Calibri" pitchFamily="34" charset="0"/>
              </a:rPr>
              <a:t>Bryan </a:t>
            </a:r>
            <a:r>
              <a:rPr lang="en-US" sz="2800" b="1" dirty="0" err="1" smtClean="0">
                <a:latin typeface="Calibri" pitchFamily="34" charset="0"/>
              </a:rPr>
              <a:t>Drenner</a:t>
            </a:r>
            <a:r>
              <a:rPr lang="en-US" sz="2800" b="1" dirty="0" smtClean="0">
                <a:latin typeface="Calibri" pitchFamily="34" charset="0"/>
              </a:rPr>
              <a:t>, and Lily Peralta-Zapata.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7"/>
            <a:ext cx="6858000" cy="2094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750" y="1295400"/>
            <a:ext cx="6035049" cy="4572000"/>
          </a:xfrm>
        </p:spPr>
        <p:txBody>
          <a:bodyPr anchor="ctr">
            <a:noAutofit/>
          </a:bodyPr>
          <a:lstStyle/>
          <a:p>
            <a:pPr lvl="0" algn="l"/>
            <a:r>
              <a:rPr lang="en-US" sz="4000" b="1" dirty="0" smtClean="0">
                <a:latin typeface="Futura Std Book" pitchFamily="34" charset="0"/>
              </a:rPr>
              <a:t/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sz="4000" b="1" dirty="0">
                <a:latin typeface="Futura Std Book" pitchFamily="34" charset="0"/>
              </a:rPr>
              <a:t/>
            </a:r>
            <a:br>
              <a:rPr lang="en-US" sz="4000" b="1" dirty="0">
                <a:latin typeface="Futura Std Book" pitchFamily="34" charset="0"/>
              </a:rPr>
            </a:br>
            <a:r>
              <a:rPr lang="en-US" sz="4000" b="1" dirty="0" smtClean="0">
                <a:latin typeface="Futura Std Book" pitchFamily="34" charset="0"/>
              </a:rPr>
              <a:t/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sz="5400" b="1" dirty="0" smtClean="0">
                <a:latin typeface="Futura Std Book" pitchFamily="34" charset="0"/>
              </a:rPr>
              <a:t/>
            </a:r>
            <a:br>
              <a:rPr lang="en-US" sz="5400" b="1" dirty="0" smtClean="0">
                <a:latin typeface="Futura Std Book" pitchFamily="34" charset="0"/>
              </a:rPr>
            </a:br>
            <a:r>
              <a:rPr lang="en-US" sz="5400" b="1" dirty="0" smtClean="0">
                <a:latin typeface="Futura Std Book" pitchFamily="34" charset="0"/>
              </a:rPr>
              <a:t>DISCUSSION </a:t>
            </a:r>
            <a:r>
              <a:rPr lang="en-US" sz="4000" b="1" dirty="0" smtClean="0">
                <a:latin typeface="Futura Std Book" pitchFamily="34" charset="0"/>
              </a:rPr>
              <a:t/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sz="4000" b="1" dirty="0" smtClean="0">
                <a:latin typeface="Futura Std Book" pitchFamily="34" charset="0"/>
              </a:rPr>
              <a:t/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200" dirty="0">
                <a:latin typeface="Futura Std Book" pitchFamily="34" charset="0"/>
              </a:rPr>
              <a:t/>
            </a:r>
            <a:br>
              <a:rPr lang="en-US" sz="3200" dirty="0">
                <a:latin typeface="Futura Std Book" pitchFamily="34" charset="0"/>
              </a:rPr>
            </a:br>
            <a:r>
              <a:rPr lang="en-US" sz="5400" b="1" dirty="0" smtClean="0">
                <a:latin typeface="Futura Std Book" pitchFamily="34" charset="0"/>
              </a:rPr>
              <a:t/>
            </a:r>
            <a:br>
              <a:rPr lang="en-US" sz="5400" b="1" dirty="0" smtClean="0">
                <a:latin typeface="Futura Std Book" pitchFamily="34" charset="0"/>
              </a:rPr>
            </a:br>
            <a:endParaRPr lang="en-US" sz="5400" b="1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7"/>
            <a:ext cx="6858000" cy="2094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1751" y="2084825"/>
            <a:ext cx="5991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Futura Std Book" pitchFamily="34" charset="0"/>
              </a:rPr>
              <a:t>TOPICS AND TRENDS</a:t>
            </a:r>
          </a:p>
          <a:p>
            <a:endParaRPr lang="en-US" sz="2400" dirty="0" smtClean="0">
              <a:solidFill>
                <a:schemeClr val="tx2"/>
              </a:solidFill>
              <a:latin typeface="Futura Std Book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Std Book" pitchFamily="34" charset="0"/>
              </a:rPr>
              <a:t>Data </a:t>
            </a:r>
            <a:r>
              <a:rPr lang="en-US" sz="2400" dirty="0">
                <a:solidFill>
                  <a:schemeClr val="tx2"/>
                </a:solidFill>
                <a:latin typeface="Futura Std Book" pitchFamily="34" charset="0"/>
              </a:rPr>
              <a:t>Analysis </a:t>
            </a:r>
            <a:r>
              <a:rPr lang="en-US" sz="2400" dirty="0" smtClean="0">
                <a:solidFill>
                  <a:schemeClr val="tx2"/>
                </a:solidFill>
                <a:latin typeface="Futura Std Book" pitchFamily="34" charset="0"/>
              </a:rPr>
              <a:t>and Reporting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Std Book" pitchFamily="34" charset="0"/>
              </a:rPr>
              <a:t>Evaluation </a:t>
            </a:r>
            <a:r>
              <a:rPr lang="en-US" sz="2400" dirty="0">
                <a:solidFill>
                  <a:schemeClr val="tx2"/>
                </a:solidFill>
                <a:latin typeface="Futura Std Book" pitchFamily="34" charset="0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latin typeface="Futura Std Book" pitchFamily="34" charset="0"/>
              </a:rPr>
              <a:t>Strategy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Std Book" pitchFamily="34" charset="0"/>
              </a:rPr>
              <a:t>Segmentation: Who, What, How Often?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Futura Std Book" pitchFamily="34" charset="0"/>
              </a:rPr>
              <a:t>Other Ideas?</a:t>
            </a:r>
            <a:endParaRPr lang="en-US" sz="2400" dirty="0">
              <a:solidFill>
                <a:schemeClr val="tx2"/>
              </a:solidFill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Meetings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6961802"/>
              </p:ext>
            </p:extLst>
          </p:nvPr>
        </p:nvGraphicFramePr>
        <p:xfrm>
          <a:off x="457200" y="1600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124200"/>
                <a:gridCol w="1611086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Planners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 and the Arts: Upgrading Your Digital Strategy with the Resources You've 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Jacob,</a:t>
                      </a:r>
                      <a:r>
                        <a:rPr lang="en-US" baseline="0" dirty="0" smtClean="0"/>
                        <a:t> Marisa</a:t>
                      </a:r>
                    </a:p>
                    <a:p>
                      <a:r>
                        <a:rPr lang="en-US" baseline="0" dirty="0" smtClean="0"/>
                        <a:t>Jamie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42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BAM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7/14</a:t>
                      </a:r>
                      <a:r>
                        <a:rPr lang="en-US" baseline="0" dirty="0" smtClean="0"/>
                        <a:t>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7/15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TLCC 2013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NYC TUG Dinner Out in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Chuck  Buchanan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 TBD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7/18</a:t>
                      </a:r>
                    </a:p>
                    <a:p>
                      <a:r>
                        <a:rPr lang="en-US" baseline="0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TLCC 2013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International</a:t>
                      </a:r>
                      <a:r>
                        <a:rPr lang="en-US" baseline="0" dirty="0" smtClean="0"/>
                        <a:t> TUGs get together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Tessitura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TLCC</a:t>
                      </a:r>
                      <a:r>
                        <a:rPr lang="en-US" baseline="0" dirty="0" smtClean="0"/>
                        <a:t> 2013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Month Off.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See you in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8260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Next Season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2630333"/>
              </p:ext>
            </p:extLst>
          </p:nvPr>
        </p:nvGraphicFramePr>
        <p:xfrm>
          <a:off x="457200" y="1600200"/>
          <a:ext cx="81534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64"/>
                <a:gridCol w="3117986"/>
                <a:gridCol w="1199225"/>
                <a:gridCol w="1279174"/>
                <a:gridCol w="7981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Planners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’13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NYC TUG </a:t>
                      </a:r>
                      <a:r>
                        <a:rPr lang="en-US" dirty="0" err="1" smtClean="0"/>
                        <a:t>Unconference</a:t>
                      </a:r>
                      <a:r>
                        <a:rPr lang="en-US" dirty="0" smtClean="0"/>
                        <a:t> II (TLCC 2013 in review)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October ’13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TBD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November ’13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Ticketing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‘13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‘14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5355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7"/>
            <a:ext cx="6858000" cy="2094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4806" y="1295400"/>
            <a:ext cx="6591993" cy="4572000"/>
          </a:xfrm>
        </p:spPr>
        <p:txBody>
          <a:bodyPr anchor="ctr">
            <a:noAutofit/>
          </a:bodyPr>
          <a:lstStyle/>
          <a:p>
            <a:r>
              <a:rPr lang="en-US" sz="5400" dirty="0" smtClean="0"/>
              <a:t>See you at:</a:t>
            </a:r>
            <a:br>
              <a:rPr lang="en-US" sz="5400" dirty="0" smtClean="0"/>
            </a:br>
            <a:r>
              <a:rPr lang="en-US" sz="5400" dirty="0" smtClean="0"/>
              <a:t>TLCC 2013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5804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81596" y="2381597"/>
            <a:ext cx="6858000" cy="2094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750" y="1295400"/>
            <a:ext cx="6035049" cy="4572000"/>
          </a:xfrm>
        </p:spPr>
        <p:txBody>
          <a:bodyPr anchor="ctr"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4000" b="1" dirty="0" smtClean="0">
                <a:latin typeface="Futura Std Book" pitchFamily="34" charset="0"/>
              </a:rPr>
              <a:t/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sz="4000" b="1" dirty="0">
                <a:latin typeface="Futura Std Book" pitchFamily="34" charset="0"/>
              </a:rPr>
              <a:t/>
            </a:r>
            <a:br>
              <a:rPr lang="en-US" sz="4000" b="1" dirty="0">
                <a:latin typeface="Futura Std Book" pitchFamily="34" charset="0"/>
              </a:rPr>
            </a:br>
            <a:r>
              <a:rPr lang="en-US" sz="4000" b="1" dirty="0" smtClean="0">
                <a:latin typeface="Futura Std Book" pitchFamily="34" charset="0"/>
              </a:rPr>
              <a:t/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b="1" dirty="0" smtClean="0">
                <a:latin typeface="Futura Std Book" pitchFamily="34" charset="0"/>
              </a:rPr>
              <a:t>EMAIL</a:t>
            </a:r>
            <a:r>
              <a:rPr lang="en-US" sz="4000" b="1" dirty="0" smtClean="0">
                <a:latin typeface="Futura Std Book" pitchFamily="34" charset="0"/>
              </a:rPr>
              <a:t> </a:t>
            </a:r>
            <a:br>
              <a:rPr lang="en-US" sz="4000" b="1" dirty="0" smtClean="0">
                <a:latin typeface="Futura Std Book" pitchFamily="34" charset="0"/>
              </a:rPr>
            </a:br>
            <a:r>
              <a:rPr lang="en-US" sz="4000" b="1" dirty="0" smtClean="0">
                <a:latin typeface="Futura Std Book" pitchFamily="34" charset="0"/>
              </a:rPr>
              <a:t>AND </a:t>
            </a:r>
            <a:r>
              <a:rPr lang="en-US" sz="4000" b="1" dirty="0">
                <a:latin typeface="Futura Std Book" pitchFamily="34" charset="0"/>
              </a:rPr>
              <a:t>THE </a:t>
            </a:r>
            <a:r>
              <a:rPr lang="en-US" sz="4000" b="1" dirty="0" smtClean="0">
                <a:latin typeface="Futura Std Book" pitchFamily="34" charset="0"/>
              </a:rPr>
              <a:t>ARTS:</a:t>
            </a:r>
            <a:r>
              <a:rPr lang="en-US" sz="5400" b="1" dirty="0" smtClean="0">
                <a:latin typeface="Futura Std Book" pitchFamily="34" charset="0"/>
              </a:rPr>
              <a:t/>
            </a:r>
            <a:br>
              <a:rPr lang="en-US" sz="5400" b="1" dirty="0" smtClean="0">
                <a:latin typeface="Futura Std Book" pitchFamily="34" charset="0"/>
              </a:rPr>
            </a:br>
            <a:r>
              <a:rPr lang="en-US" sz="3200" dirty="0">
                <a:latin typeface="Futura Std Book" pitchFamily="34" charset="0"/>
              </a:rPr>
              <a:t>Upgrading Your Digital Strategy with the Resources You've Got</a:t>
            </a:r>
            <a:br>
              <a:rPr lang="en-US" sz="3200" dirty="0">
                <a:latin typeface="Futura Std Book" pitchFamily="34" charset="0"/>
              </a:rPr>
            </a:br>
            <a:r>
              <a:rPr lang="en-US" sz="5400" b="1" dirty="0" smtClean="0">
                <a:latin typeface="Futura Std Book" pitchFamily="34" charset="0"/>
              </a:rPr>
              <a:t/>
            </a:r>
            <a:br>
              <a:rPr lang="en-US" sz="5400" b="1" dirty="0" smtClean="0">
                <a:latin typeface="Futura Std Book" pitchFamily="34" charset="0"/>
              </a:rPr>
            </a:br>
            <a:endParaRPr lang="en-US" sz="5400" b="1" dirty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54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7582</TotalTime>
  <Words>1511</Words>
  <Application>Microsoft Office PowerPoint</Application>
  <PresentationFormat>On-screen Show (4:3)</PresentationFormat>
  <Paragraphs>429</Paragraphs>
  <Slides>58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1_Office Theme</vt:lpstr>
      <vt:lpstr>Executive</vt:lpstr>
      <vt:lpstr>Mix, Food &amp; Mingle</vt:lpstr>
      <vt:lpstr>Business Meeting</vt:lpstr>
      <vt:lpstr>Thank You!</vt:lpstr>
      <vt:lpstr>A Common Desire </vt:lpstr>
      <vt:lpstr>Keeping in Touch</vt:lpstr>
      <vt:lpstr>Upcoming Meetings</vt:lpstr>
      <vt:lpstr>Preliminary Next Season</vt:lpstr>
      <vt:lpstr>See you at: TLCC 2013</vt:lpstr>
      <vt:lpstr>   EMAIL  AND THE ARTS: Upgrading Your Digital Strategy with the Resources You've Got  </vt:lpstr>
      <vt:lpstr>Slide 10</vt:lpstr>
      <vt:lpstr>     EMAIL STATS      </vt:lpstr>
      <vt:lpstr>       2002—2004   Custom built solution  2004—2011  ExactTarget    2011—today   WordFly                   </vt:lpstr>
      <vt:lpstr>EMAIL PROCESS</vt:lpstr>
      <vt:lpstr>Slide 14</vt:lpstr>
      <vt:lpstr>EMAIL PROCESS</vt:lpstr>
      <vt:lpstr>EMAIL PROCESS</vt:lpstr>
      <vt:lpstr>EMAIL PROCESS</vt:lpstr>
      <vt:lpstr>Slide 18</vt:lpstr>
      <vt:lpstr>Analytics and Reporting </vt:lpstr>
      <vt:lpstr>     </vt:lpstr>
      <vt:lpstr>     </vt:lpstr>
      <vt:lpstr>     </vt:lpstr>
      <vt:lpstr>Giving by Appeal Report </vt:lpstr>
      <vt:lpstr>Slide 24</vt:lpstr>
      <vt:lpstr>Slide 25</vt:lpstr>
      <vt:lpstr>ABOUT ROUNDABOUT</vt:lpstr>
      <vt:lpstr>ABOUT ROUNDABOUT</vt:lpstr>
      <vt:lpstr>EMAIL STRATEGY</vt:lpstr>
      <vt:lpstr>EMAIL STRATEGY</vt:lpstr>
      <vt:lpstr>EMAIL STRATEGY</vt:lpstr>
      <vt:lpstr>EMAIL STRATEGY</vt:lpstr>
      <vt:lpstr>EMAIL STRATEGY</vt:lpstr>
      <vt:lpstr>EMAIL SAMPLE</vt:lpstr>
      <vt:lpstr>EMAIL SAMPLE</vt:lpstr>
      <vt:lpstr>CUSTOM ASKS</vt:lpstr>
      <vt:lpstr>CUSTOM ASKS</vt:lpstr>
      <vt:lpstr>CUSTOM ASKS</vt:lpstr>
      <vt:lpstr>CUSTOM ASKS</vt:lpstr>
      <vt:lpstr>CUSTOM ASKS</vt:lpstr>
      <vt:lpstr>Slide 40</vt:lpstr>
      <vt:lpstr>Slide 41</vt:lpstr>
      <vt:lpstr>Slide 42</vt:lpstr>
      <vt:lpstr>Slide 43</vt:lpstr>
      <vt:lpstr>“Set It &amp; Forget It” Performance Reminders and Follow-Ups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Improving Response Rates (“Retiring” Unengaged Addresses)</vt:lpstr>
      <vt:lpstr>Slide 53</vt:lpstr>
      <vt:lpstr>Slide 54</vt:lpstr>
      <vt:lpstr>Slide 55</vt:lpstr>
      <vt:lpstr>Slide 56</vt:lpstr>
      <vt:lpstr>    DISCUSSION      </vt:lpstr>
      <vt:lpstr>Slide 58</vt:lpstr>
    </vt:vector>
  </TitlesOfParts>
  <Company>Roundabout Theatre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Emch</dc:creator>
  <cp:lastModifiedBy>jobrien</cp:lastModifiedBy>
  <cp:revision>28</cp:revision>
  <dcterms:created xsi:type="dcterms:W3CDTF">2013-03-25T18:25:46Z</dcterms:created>
  <dcterms:modified xsi:type="dcterms:W3CDTF">2013-06-05T21:38:20Z</dcterms:modified>
</cp:coreProperties>
</file>