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9"/>
  </p:notesMasterIdLst>
  <p:handoutMasterIdLst>
    <p:handoutMasterId r:id="rId10"/>
  </p:handoutMasterIdLst>
  <p:sldIdLst>
    <p:sldId id="256" r:id="rId2"/>
    <p:sldId id="257" r:id="rId3"/>
    <p:sldId id="266" r:id="rId4"/>
    <p:sldId id="270" r:id="rId5"/>
    <p:sldId id="271" r:id="rId6"/>
    <p:sldId id="27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showOutlineIcons="0">
    <p:restoredLeft sz="34586" autoAdjust="0"/>
    <p:restoredTop sz="86412" autoAdjust="0"/>
  </p:normalViewPr>
  <p:slideViewPr>
    <p:cSldViewPr snapToGrid="0">
      <p:cViewPr varScale="1">
        <p:scale>
          <a:sx n="75" d="100"/>
          <a:sy n="75" d="100"/>
        </p:scale>
        <p:origin x="198"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31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Cullen" userId="2c69fb4f-642a-489e-9acd-cc460293704c" providerId="ADAL" clId="{2F4EB34C-ACF0-41D9-8274-6A31EE117035}"/>
    <pc:docChg chg="modSld">
      <pc:chgData name="Katie Cullen" userId="2c69fb4f-642a-489e-9acd-cc460293704c" providerId="ADAL" clId="{2F4EB34C-ACF0-41D9-8274-6A31EE117035}" dt="2023-03-31T19:25:14.530" v="73" actId="255"/>
      <pc:docMkLst>
        <pc:docMk/>
      </pc:docMkLst>
      <pc:sldChg chg="modNotesTx">
        <pc:chgData name="Katie Cullen" userId="2c69fb4f-642a-489e-9acd-cc460293704c" providerId="ADAL" clId="{2F4EB34C-ACF0-41D9-8274-6A31EE117035}" dt="2023-03-31T19:20:22.230" v="2" actId="20577"/>
        <pc:sldMkLst>
          <pc:docMk/>
          <pc:sldMk cId="3925694692" sldId="256"/>
        </pc:sldMkLst>
      </pc:sldChg>
      <pc:sldChg chg="modNotes modNotesTx">
        <pc:chgData name="Katie Cullen" userId="2c69fb4f-642a-489e-9acd-cc460293704c" providerId="ADAL" clId="{2F4EB34C-ACF0-41D9-8274-6A31EE117035}" dt="2023-03-31T19:25:14.530" v="73" actId="255"/>
        <pc:sldMkLst>
          <pc:docMk/>
          <pc:sldMk cId="637421595" sldId="257"/>
        </pc:sldMkLst>
      </pc:sldChg>
      <pc:sldChg chg="modNotesTx">
        <pc:chgData name="Katie Cullen" userId="2c69fb4f-642a-489e-9acd-cc460293704c" providerId="ADAL" clId="{2F4EB34C-ACF0-41D9-8274-6A31EE117035}" dt="2023-03-31T19:22:49.061" v="37" actId="20577"/>
        <pc:sldMkLst>
          <pc:docMk/>
          <pc:sldMk cId="245181549" sldId="266"/>
        </pc:sldMkLst>
      </pc:sldChg>
      <pc:sldChg chg="modNotesTx">
        <pc:chgData name="Katie Cullen" userId="2c69fb4f-642a-489e-9acd-cc460293704c" providerId="ADAL" clId="{2F4EB34C-ACF0-41D9-8274-6A31EE117035}" dt="2023-03-31T19:23:01.140" v="46" actId="20577"/>
        <pc:sldMkLst>
          <pc:docMk/>
          <pc:sldMk cId="3870228460" sldId="270"/>
        </pc:sldMkLst>
      </pc:sldChg>
      <pc:sldChg chg="modNotesTx">
        <pc:chgData name="Katie Cullen" userId="2c69fb4f-642a-489e-9acd-cc460293704c" providerId="ADAL" clId="{2F4EB34C-ACF0-41D9-8274-6A31EE117035}" dt="2023-03-31T19:23:10.022" v="51" actId="20577"/>
        <pc:sldMkLst>
          <pc:docMk/>
          <pc:sldMk cId="22797612" sldId="271"/>
        </pc:sldMkLst>
      </pc:sldChg>
      <pc:sldChg chg="modNotesTx">
        <pc:chgData name="Katie Cullen" userId="2c69fb4f-642a-489e-9acd-cc460293704c" providerId="ADAL" clId="{2F4EB34C-ACF0-41D9-8274-6A31EE117035}" dt="2023-03-31T19:23:40.543" v="72" actId="20577"/>
        <pc:sldMkLst>
          <pc:docMk/>
          <pc:sldMk cId="1892019427" sldId="27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64F452-63C9-C931-57BF-2A1F536B1A0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07E47FD-4C04-3CAA-2C8D-3B8F24934DD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229BD8-3D6B-4EC8-B412-DA6DF71CC226}" type="datetimeFigureOut">
              <a:rPr lang="en-US" smtClean="0"/>
              <a:t>3/31/2023</a:t>
            </a:fld>
            <a:endParaRPr lang="en-US"/>
          </a:p>
        </p:txBody>
      </p:sp>
      <p:sp>
        <p:nvSpPr>
          <p:cNvPr id="4" name="Footer Placeholder 3">
            <a:extLst>
              <a:ext uri="{FF2B5EF4-FFF2-40B4-BE49-F238E27FC236}">
                <a16:creationId xmlns:a16="http://schemas.microsoft.com/office/drawing/2014/main" id="{B45D3AAA-39ED-DD03-4973-6652A4DEC6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C38AC17-A971-DF7E-5520-7A8AE4EBF3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A1E821-AADD-4201-989D-329FB4B8C9AC}" type="slidenum">
              <a:rPr lang="en-US" smtClean="0"/>
              <a:t>‹#›</a:t>
            </a:fld>
            <a:endParaRPr lang="en-US"/>
          </a:p>
        </p:txBody>
      </p:sp>
    </p:spTree>
    <p:extLst>
      <p:ext uri="{BB962C8B-B14F-4D97-AF65-F5344CB8AC3E}">
        <p14:creationId xmlns:p14="http://schemas.microsoft.com/office/powerpoint/2010/main" val="1054962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1A36C0-4163-46E8-B87B-136DF02122CC}" type="datetimeFigureOut">
              <a:rPr lang="en-US" smtClean="0"/>
              <a:t>3/31/2023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89898E-0622-4DAA-94CB-3455874765B4}" type="slidenum">
              <a:rPr lang="en-US" smtClean="0"/>
              <a:t>‹#›</a:t>
            </a:fld>
            <a:endParaRPr lang="en-US"/>
          </a:p>
        </p:txBody>
      </p:sp>
    </p:spTree>
    <p:extLst>
      <p:ext uri="{BB962C8B-B14F-4D97-AF65-F5344CB8AC3E}">
        <p14:creationId xmlns:p14="http://schemas.microsoft.com/office/powerpoint/2010/main" val="2451908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Hi everyone! Thanks so much for joining us today. My name is Katie Cullen and I am the CRM Systems Manager for the Columbus Association for the Performing Arts. I’m here to present to you my organizations recent proficiency survey that we sent out to all Tessitura Hosting Services users to help identify strengths and weaknesses within their usage of Tessitura.</a:t>
            </a:r>
          </a:p>
          <a:p>
            <a:endParaRPr lang="en-US" dirty="0"/>
          </a:p>
        </p:txBody>
      </p:sp>
      <p:sp>
        <p:nvSpPr>
          <p:cNvPr id="4" name="Slide Number Placeholder 3"/>
          <p:cNvSpPr>
            <a:spLocks noGrp="1"/>
          </p:cNvSpPr>
          <p:nvPr>
            <p:ph type="sldNum" sz="quarter" idx="5"/>
          </p:nvPr>
        </p:nvSpPr>
        <p:spPr/>
        <p:txBody>
          <a:bodyPr/>
          <a:lstStyle/>
          <a:p>
            <a:fld id="{0089898E-0622-4DAA-94CB-3455874765B4}" type="slidenum">
              <a:rPr lang="en-US" smtClean="0"/>
              <a:t>1</a:t>
            </a:fld>
            <a:endParaRPr lang="en-US"/>
          </a:p>
        </p:txBody>
      </p:sp>
    </p:spTree>
    <p:extLst>
      <p:ext uri="{BB962C8B-B14F-4D97-AF65-F5344CB8AC3E}">
        <p14:creationId xmlns:p14="http://schemas.microsoft.com/office/powerpoint/2010/main" val="4038549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Calibri" panose="020F0502020204030204" pitchFamily="34" charset="0"/>
                <a:ea typeface="Calibri" panose="020F0502020204030204" pitchFamily="34" charset="0"/>
                <a:cs typeface="Times New Roman" panose="02020603050405020304" pitchFamily="18" charset="0"/>
              </a:rPr>
              <a:t>A little background on us first. Columbus Association for the Performing Arts was formed in 1969 to save the historic Ohio Theatre from the wrecking ball. After the theatre was saved, CAPA renovated the magnificent 1928 movie palace to its original glory. It was then, that CAPA became the leaders in theatre rehabilitation and downtown redevelopment throughout Central Ohio. We now own and/or manage seven theatres and one movie house in two different states – Ohio and Connecticut. Our consortium is made up of fourteen organizations, all with varying degrees of access to Tessitura as well as usage of our shared services model. This ranges from only providing ticketing support to doing full administrative duties. One thing that is in common throughout is that we are the sole ticket sellers for our theatres. We went live with Tessitura in December 2019 after having been on Ticketmaster for very many years. Of course, the pandemic hit very soon after, interrupting our ability to fully realize our potential on Tessitura (among much else). Between furloughing and new hires, this made everyone’s degree of Tessitura knowledge exist all over the map, even with a structured and systematic training program, which is constantly evolving. Throughout all of this, we had an internal group called the Tessitura Governance Committee, that met biweekly to discuss our trajectory in the system aligned with our business objectives.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cs typeface="Calibri"/>
            </a:endParaRPr>
          </a:p>
        </p:txBody>
      </p:sp>
      <p:sp>
        <p:nvSpPr>
          <p:cNvPr id="4" name="Slide Number Placeholder 3"/>
          <p:cNvSpPr>
            <a:spLocks noGrp="1"/>
          </p:cNvSpPr>
          <p:nvPr>
            <p:ph type="sldNum" sz="quarter" idx="5"/>
          </p:nvPr>
        </p:nvSpPr>
        <p:spPr/>
        <p:txBody>
          <a:bodyPr/>
          <a:lstStyle/>
          <a:p>
            <a:fld id="{0089898E-0622-4DAA-94CB-3455874765B4}" type="slidenum">
              <a:rPr lang="en-US" smtClean="0"/>
              <a:t>2</a:t>
            </a:fld>
            <a:endParaRPr lang="en-US" dirty="0"/>
          </a:p>
        </p:txBody>
      </p:sp>
    </p:spTree>
    <p:extLst>
      <p:ext uri="{BB962C8B-B14F-4D97-AF65-F5344CB8AC3E}">
        <p14:creationId xmlns:p14="http://schemas.microsoft.com/office/powerpoint/2010/main" val="2574345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In advance of v16, the committee wanted to get a baseline of how comfortable every THS user felt using the system for their respective jobs and felt a survey would be the best way to get that information. We started off discussing the structure. Should it be task driven or functionality driven? We felt that functionality driven may have allowed us to get too into the weeds and as most users think of things as “how do I get this done” we went with task. Should it be department/user group specific or one holistic survey for everyone to take? Department/user group specific would ensure that the people taking it knew these were things they were meant to know to accomplish their job, CLICK: but it would create a lot of work for us to maintain that many surveys. A holistic survey for everyone to take would allow us to gauge current proficiency as well as potentially expose those “what we don’t knows” for the survey takers. While there may be proficiencies that don't apply to a specific user, we felt that it was important to give them the full breadth of what the system can do so that if there were areas they wished to learn about, it could also be a professional development opportunity where applicable. </a:t>
            </a:r>
          </a:p>
          <a:p>
            <a:endParaRPr lang="en-US" dirty="0"/>
          </a:p>
        </p:txBody>
      </p:sp>
      <p:sp>
        <p:nvSpPr>
          <p:cNvPr id="4" name="Slide Number Placeholder 3"/>
          <p:cNvSpPr>
            <a:spLocks noGrp="1"/>
          </p:cNvSpPr>
          <p:nvPr>
            <p:ph type="sldNum" sz="quarter" idx="5"/>
          </p:nvPr>
        </p:nvSpPr>
        <p:spPr/>
        <p:txBody>
          <a:bodyPr/>
          <a:lstStyle/>
          <a:p>
            <a:fld id="{0089898E-0622-4DAA-94CB-3455874765B4}" type="slidenum">
              <a:rPr lang="en-US" smtClean="0"/>
              <a:t>3</a:t>
            </a:fld>
            <a:endParaRPr lang="en-US"/>
          </a:p>
        </p:txBody>
      </p:sp>
    </p:spTree>
    <p:extLst>
      <p:ext uri="{BB962C8B-B14F-4D97-AF65-F5344CB8AC3E}">
        <p14:creationId xmlns:p14="http://schemas.microsoft.com/office/powerpoint/2010/main" val="2530582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From here, we worked to build a survey full of different “modules” with tasks broken out underneath each. These included modules such as “logging in/settings/website”, “selling tickets”, “gift processing”, etc. We saved this in an excel document as well as within the survey because we felt that these were good building blocks to making sure that our training program is built out the same as what we are expecting our users to be able to do through the proficiency survey – I will touch on this more later. We decided that a ranking from 1 to 4 to gauge proficiency was a good place to start – you can see here what each number meant. Since this was a holistic survey, we also felt that adding in N/A, for anyone who knew the task was not applicable to their job, as well as I have view rights only for those who may understand the concept but don’t need to do it, were important so that we didn’t get skewed results. We also added in an open-ended response box that was not required for each module so that if anyone wanted to elaborate on what they would like to learn or if it was a module that had topics that didn’t apply to their job but they were interested in learning them, they could express that.</a:t>
            </a:r>
          </a:p>
          <a:p>
            <a:endParaRPr lang="en-US" dirty="0">
              <a:cs typeface="Calibri"/>
            </a:endParaRPr>
          </a:p>
        </p:txBody>
      </p:sp>
      <p:sp>
        <p:nvSpPr>
          <p:cNvPr id="4" name="Slide Number Placeholder 3"/>
          <p:cNvSpPr>
            <a:spLocks noGrp="1"/>
          </p:cNvSpPr>
          <p:nvPr>
            <p:ph type="sldNum" sz="quarter" idx="5"/>
          </p:nvPr>
        </p:nvSpPr>
        <p:spPr/>
        <p:txBody>
          <a:bodyPr/>
          <a:lstStyle/>
          <a:p>
            <a:fld id="{0089898E-0622-4DAA-94CB-3455874765B4}" type="slidenum">
              <a:rPr lang="en-US" smtClean="0"/>
              <a:t>4</a:t>
            </a:fld>
            <a:endParaRPr lang="en-US"/>
          </a:p>
        </p:txBody>
      </p:sp>
    </p:spTree>
    <p:extLst>
      <p:ext uri="{BB962C8B-B14F-4D97-AF65-F5344CB8AC3E}">
        <p14:creationId xmlns:p14="http://schemas.microsoft.com/office/powerpoint/2010/main" val="2633508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We decided to use Microsoft Forms as the platform that we issued our survey on for a few reasons. One of these was that we as a company use the Microsoft suite and our IT department has really been attempting to get us to use Microsoft products more. But a second was that by using a platform that we already all had access to, we could all easily see the results. Microsoft Forms compiles all your results into a nice bar chart to quickly get an overview of how answers are trending. You can also extract the answers out into excel. It also gives you an estimate at the top of the survey of how long it should take to complete it, which really helped us to show it wasn’t going to be an all-day kind of a task but also not something to breeze through. Our survey clocked in at an estimated 14-minute completion time. We decided to issue the survey twice. The first time, we gave users a two-week time period to complete the survey. We felt this was enough time to make sure you planned out for it, but not too long as to still give a sense of urgency. We also set the survey to close at a specific time so that users realized the timeline we were giving was not arbitrary and we meant to stick to the deadline. We did have some people reach out the day after it closed to say they hadn’t realized it was really closing and could we reopen so they could finish it? (Which of course we did). On our first issuance, our response rate was 46%. We waited a week and then reissued, stating that this would be the last time for this year, this time only allowing a week to complete. On the second issuance, the response rate raised to 69%. </a:t>
            </a:r>
          </a:p>
          <a:p>
            <a:endParaRPr lang="en-US" dirty="0">
              <a:cs typeface="Calibri"/>
            </a:endParaRPr>
          </a:p>
        </p:txBody>
      </p:sp>
      <p:sp>
        <p:nvSpPr>
          <p:cNvPr id="4" name="Slide Number Placeholder 3"/>
          <p:cNvSpPr>
            <a:spLocks noGrp="1"/>
          </p:cNvSpPr>
          <p:nvPr>
            <p:ph type="sldNum" sz="quarter" idx="5"/>
          </p:nvPr>
        </p:nvSpPr>
        <p:spPr/>
        <p:txBody>
          <a:bodyPr/>
          <a:lstStyle/>
          <a:p>
            <a:fld id="{0089898E-0622-4DAA-94CB-3455874765B4}" type="slidenum">
              <a:rPr lang="en-US" smtClean="0"/>
              <a:t>5</a:t>
            </a:fld>
            <a:endParaRPr lang="en-US"/>
          </a:p>
        </p:txBody>
      </p:sp>
    </p:spTree>
    <p:extLst>
      <p:ext uri="{BB962C8B-B14F-4D97-AF65-F5344CB8AC3E}">
        <p14:creationId xmlns:p14="http://schemas.microsoft.com/office/powerpoint/2010/main" val="3356595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 now that we have collected all of this data, what are our next steps? While we did outline what each 1 to 4 option was and gave the additional options to answer with N/A or I have view rights only, not everyone did so, so we will be editing some of the data to get a true sense of what people do know compared to what they need to know for their job functionality. For example, there were some people who put N/A for knowing how to login to Tessitura Hosting Services and the Tessitura Application – they are in the system daily, so I know that’s not an N/A for them. From there, we’ll begin to plan educational sessions, primarily focusing on ones that had a large amount of 1 and 2 answers. Ones that we will be holding off on are those that will be changing vastly in v16, like the Constituent Record or Extractions, but we’ll keep the information in mind once we reach the point where we are ready for end user training in v16. We also kept those who are only On the Go users out of the survey as they will need to relearn everything with v16. For anyone who answered 1, “I do not know how to do this” or 2 “I know the concept but don’t feel comfortable doing it,” or expressed that they have interest in learning the topic even if they don’t currently need it, we will reach out to them directly once we have set a date for the educational session surrounding that topic. This also all folds into our efforts to continuously improve our training. As I mentioned earlier, we set up all our tasks that make up the survey in an excel document. Borrowing from a TLCC presentation regarding training by the Missouri Botanical Gardens, we plan on using this excel document as our master training plan, detailing out which topics are crucial, which are good to have knowledge of and which are unnecessary to know by user group. Anyone who responded with a 4 to the survey will have the opportunity to become official subject matter experts within our organization, lending to their ability to lead training on that topic. We feel that this also supports professional development as well as ensures business continuity.</a:t>
            </a:r>
          </a:p>
          <a:p>
            <a:endParaRPr lang="en-US" dirty="0">
              <a:cs typeface="Calibri"/>
            </a:endParaRPr>
          </a:p>
        </p:txBody>
      </p:sp>
      <p:sp>
        <p:nvSpPr>
          <p:cNvPr id="4" name="Slide Number Placeholder 3"/>
          <p:cNvSpPr>
            <a:spLocks noGrp="1"/>
          </p:cNvSpPr>
          <p:nvPr>
            <p:ph type="sldNum" sz="quarter" idx="5"/>
          </p:nvPr>
        </p:nvSpPr>
        <p:spPr/>
        <p:txBody>
          <a:bodyPr/>
          <a:lstStyle/>
          <a:p>
            <a:fld id="{0089898E-0622-4DAA-94CB-3455874765B4}" type="slidenum">
              <a:rPr lang="en-US" smtClean="0"/>
              <a:t>6</a:t>
            </a:fld>
            <a:endParaRPr lang="en-US"/>
          </a:p>
        </p:txBody>
      </p:sp>
    </p:spTree>
    <p:extLst>
      <p:ext uri="{BB962C8B-B14F-4D97-AF65-F5344CB8AC3E}">
        <p14:creationId xmlns:p14="http://schemas.microsoft.com/office/powerpoint/2010/main" val="2666869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Thank you so much for attending the session today! I’d like to take this time to answer any questions you may have.</a:t>
            </a:r>
          </a:p>
        </p:txBody>
      </p:sp>
      <p:sp>
        <p:nvSpPr>
          <p:cNvPr id="4" name="Slide Number Placeholder 3"/>
          <p:cNvSpPr>
            <a:spLocks noGrp="1"/>
          </p:cNvSpPr>
          <p:nvPr>
            <p:ph type="sldNum" sz="quarter" idx="5"/>
          </p:nvPr>
        </p:nvSpPr>
        <p:spPr/>
        <p:txBody>
          <a:bodyPr/>
          <a:lstStyle/>
          <a:p>
            <a:fld id="{0089898E-0622-4DAA-94CB-3455874765B4}" type="slidenum">
              <a:rPr lang="en-US" smtClean="0"/>
              <a:t>7</a:t>
            </a:fld>
            <a:endParaRPr lang="en-US"/>
          </a:p>
        </p:txBody>
      </p:sp>
    </p:spTree>
    <p:extLst>
      <p:ext uri="{BB962C8B-B14F-4D97-AF65-F5344CB8AC3E}">
        <p14:creationId xmlns:p14="http://schemas.microsoft.com/office/powerpoint/2010/main" val="3195518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3/31/2023</a:t>
            </a:fld>
            <a:endParaRPr lang="en-US"/>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a:p>
        </p:txBody>
      </p:sp>
    </p:spTree>
    <p:extLst>
      <p:ext uri="{BB962C8B-B14F-4D97-AF65-F5344CB8AC3E}">
        <p14:creationId xmlns:p14="http://schemas.microsoft.com/office/powerpoint/2010/main" val="114200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25541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1036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680945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21703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983786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03791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038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929565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646883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3/31/2023</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944516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3/31/2023</a:t>
            </a:fld>
            <a:endParaRPr lang="en-US"/>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1377308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buckeyebrassandwinds.com/c-169-chamber-music-columbus.aspx" TargetMode="External"/><Relationship Id="rId13" Type="http://schemas.openxmlformats.org/officeDocument/2006/relationships/image" Target="../media/image9.jpeg"/><Relationship Id="rId18"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image" Target="../media/image8.jpeg"/><Relationship Id="rId17" Type="http://schemas.openxmlformats.org/officeDocument/2006/relationships/image" Target="../media/image12.jpeg"/><Relationship Id="rId2" Type="http://schemas.openxmlformats.org/officeDocument/2006/relationships/notesSlide" Target="../notesSlides/notesSlide2.xml"/><Relationship Id="rId16" Type="http://schemas.openxmlformats.org/officeDocument/2006/relationships/image" Target="../media/image11.jpeg"/><Relationship Id="rId20" Type="http://schemas.openxmlformats.org/officeDocument/2006/relationships/image" Target="../media/image15.jpeg"/><Relationship Id="rId1" Type="http://schemas.openxmlformats.org/officeDocument/2006/relationships/slideLayout" Target="../slideLayouts/slideLayout6.xml"/><Relationship Id="rId6" Type="http://schemas.openxmlformats.org/officeDocument/2006/relationships/hyperlink" Target="https://www.youtube.com/user/colschildrenstheatre" TargetMode="External"/><Relationship Id="rId11" Type="http://schemas.openxmlformats.org/officeDocument/2006/relationships/image" Target="../media/image7.jpeg"/><Relationship Id="rId5" Type="http://schemas.openxmlformats.org/officeDocument/2006/relationships/image" Target="../media/image3.jpeg"/><Relationship Id="rId15" Type="http://schemas.openxmlformats.org/officeDocument/2006/relationships/image" Target="../media/image10.png"/><Relationship Id="rId10" Type="http://schemas.openxmlformats.org/officeDocument/2006/relationships/image" Target="../media/image6.jpeg"/><Relationship Id="rId19" Type="http://schemas.openxmlformats.org/officeDocument/2006/relationships/image" Target="../media/image14.jpeg"/><Relationship Id="rId4" Type="http://schemas.openxmlformats.org/officeDocument/2006/relationships/hyperlink" Target="https://www.sophisticatedlivingcolumbus.com/post/_capa" TargetMode="External"/><Relationship Id="rId9" Type="http://schemas.openxmlformats.org/officeDocument/2006/relationships/image" Target="../media/image5.jpeg"/><Relationship Id="rId14" Type="http://schemas.openxmlformats.org/officeDocument/2006/relationships/hyperlink" Target="https://www.youtube.com/channel/UC7xNBCCh0VlfHLQCblqqda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7.svg"/></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8BB1B6-0575-44A8-AB9B-8A60E995E322}"/>
              </a:ext>
            </a:extLst>
          </p:cNvPr>
          <p:cNvSpPr>
            <a:spLocks noGrp="1"/>
          </p:cNvSpPr>
          <p:nvPr>
            <p:ph type="ctrTitle"/>
          </p:nvPr>
        </p:nvSpPr>
        <p:spPr>
          <a:xfrm>
            <a:off x="762000" y="743804"/>
            <a:ext cx="4102609" cy="3793482"/>
          </a:xfrm>
        </p:spPr>
        <p:txBody>
          <a:bodyPr anchor="ctr">
            <a:normAutofit/>
          </a:bodyPr>
          <a:lstStyle/>
          <a:p>
            <a:pPr algn="l"/>
            <a:r>
              <a:rPr lang="en-US" dirty="0"/>
              <a:t>Tessitura</a:t>
            </a:r>
            <a:br>
              <a:rPr lang="en-US" dirty="0"/>
            </a:br>
            <a:r>
              <a:rPr lang="en-US" dirty="0"/>
              <a:t>Proficiency Surveys</a:t>
            </a:r>
          </a:p>
        </p:txBody>
      </p:sp>
      <p:sp>
        <p:nvSpPr>
          <p:cNvPr id="3" name="Subtitle 2">
            <a:extLst>
              <a:ext uri="{FF2B5EF4-FFF2-40B4-BE49-F238E27FC236}">
                <a16:creationId xmlns:a16="http://schemas.microsoft.com/office/drawing/2014/main" id="{A4608C18-7341-4FC8-984A-5FAE7903B8EB}"/>
              </a:ext>
            </a:extLst>
          </p:cNvPr>
          <p:cNvSpPr>
            <a:spLocks noGrp="1"/>
          </p:cNvSpPr>
          <p:nvPr>
            <p:ph type="subTitle" idx="1"/>
          </p:nvPr>
        </p:nvSpPr>
        <p:spPr>
          <a:xfrm>
            <a:off x="762000" y="4161623"/>
            <a:ext cx="4102609" cy="1422631"/>
          </a:xfrm>
        </p:spPr>
        <p:txBody>
          <a:bodyPr vert="horz" lIns="91440" tIns="45720" rIns="91440" bIns="45720" rtlCol="0" anchor="t">
            <a:normAutofit/>
          </a:bodyPr>
          <a:lstStyle/>
          <a:p>
            <a:pPr algn="l"/>
            <a:r>
              <a:rPr lang="en-US" dirty="0"/>
              <a:t>March 29, 2023</a:t>
            </a:r>
          </a:p>
        </p:txBody>
      </p:sp>
      <p:pic>
        <p:nvPicPr>
          <p:cNvPr id="22" name="Picture 3">
            <a:extLst>
              <a:ext uri="{FF2B5EF4-FFF2-40B4-BE49-F238E27FC236}">
                <a16:creationId xmlns:a16="http://schemas.microsoft.com/office/drawing/2014/main" id="{B9668396-6305-4300-8A43-7A33A7E40842}"/>
              </a:ext>
            </a:extLst>
          </p:cNvPr>
          <p:cNvPicPr>
            <a:picLocks noChangeAspect="1"/>
          </p:cNvPicPr>
          <p:nvPr/>
        </p:nvPicPr>
        <p:blipFill rotWithShape="1">
          <a:blip r:embed="rId3"/>
          <a:srcRect r="222"/>
          <a:stretch/>
        </p:blipFill>
        <p:spPr>
          <a:xfrm>
            <a:off x="5349241" y="10"/>
            <a:ext cx="6842759" cy="6857990"/>
          </a:xfrm>
          <a:prstGeom prst="rect">
            <a:avLst/>
          </a:prstGeom>
        </p:spPr>
      </p:pic>
    </p:spTree>
    <p:extLst>
      <p:ext uri="{BB962C8B-B14F-4D97-AF65-F5344CB8AC3E}">
        <p14:creationId xmlns:p14="http://schemas.microsoft.com/office/powerpoint/2010/main" val="3925694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36811-B60A-42B3-8E15-C4302DFE8510}"/>
              </a:ext>
            </a:extLst>
          </p:cNvPr>
          <p:cNvSpPr>
            <a:spLocks noGrp="1"/>
          </p:cNvSpPr>
          <p:nvPr>
            <p:ph type="title"/>
          </p:nvPr>
        </p:nvSpPr>
        <p:spPr>
          <a:xfrm>
            <a:off x="1524000" y="1019140"/>
            <a:ext cx="9144000" cy="716010"/>
          </a:xfrm>
        </p:spPr>
        <p:txBody>
          <a:bodyPr/>
          <a:lstStyle/>
          <a:p>
            <a:pPr algn="ctr"/>
            <a:r>
              <a:rPr lang="en-US" dirty="0"/>
              <a:t>What is CAPA?</a:t>
            </a:r>
          </a:p>
        </p:txBody>
      </p:sp>
      <p:pic>
        <p:nvPicPr>
          <p:cNvPr id="5" name="Picture 4" descr="A picture containing logo&#10;&#10;Description automatically generated">
            <a:extLst>
              <a:ext uri="{FF2B5EF4-FFF2-40B4-BE49-F238E27FC236}">
                <a16:creationId xmlns:a16="http://schemas.microsoft.com/office/drawing/2014/main" id="{6E3645DB-0299-7499-4D6B-6E51DC75FCE8}"/>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495959" y="2233914"/>
            <a:ext cx="5178137" cy="3106882"/>
          </a:xfrm>
          <a:prstGeom prst="rect">
            <a:avLst/>
          </a:prstGeom>
        </p:spPr>
      </p:pic>
      <p:sp>
        <p:nvSpPr>
          <p:cNvPr id="6" name="TextBox 5">
            <a:extLst>
              <a:ext uri="{FF2B5EF4-FFF2-40B4-BE49-F238E27FC236}">
                <a16:creationId xmlns:a16="http://schemas.microsoft.com/office/drawing/2014/main" id="{FF5100EC-BC24-E6B2-8482-65FFCD1F9CDF}"/>
              </a:ext>
            </a:extLst>
          </p:cNvPr>
          <p:cNvSpPr txBox="1"/>
          <p:nvPr/>
        </p:nvSpPr>
        <p:spPr>
          <a:xfrm>
            <a:off x="1122218" y="2233914"/>
            <a:ext cx="4457700" cy="2862322"/>
          </a:xfrm>
          <a:prstGeom prst="rect">
            <a:avLst/>
          </a:prstGeom>
          <a:noFill/>
        </p:spPr>
        <p:txBody>
          <a:bodyPr wrap="square" rtlCol="0">
            <a:spAutoFit/>
          </a:bodyPr>
          <a:lstStyle/>
          <a:p>
            <a:pPr marL="285750" indent="-285750">
              <a:buFont typeface="Arial" panose="020B0604020202020204" pitchFamily="34" charset="0"/>
              <a:buChar char="•"/>
            </a:pPr>
            <a:r>
              <a:rPr lang="en-US" dirty="0"/>
              <a:t>Columbus Association for the Performing Arts - founded in 1969 to save the historic Ohio Theatre from a wrecking ball</a:t>
            </a:r>
          </a:p>
          <a:p>
            <a:pPr marL="285750" indent="-285750">
              <a:buFont typeface="Arial" panose="020B0604020202020204" pitchFamily="34" charset="0"/>
              <a:buChar char="•"/>
            </a:pPr>
            <a:r>
              <a:rPr lang="en-US" dirty="0"/>
              <a:t>Leaders in theatre rehabilitation and downtown redevelopment</a:t>
            </a:r>
          </a:p>
          <a:p>
            <a:pPr marL="285750" indent="-285750">
              <a:buFont typeface="Arial" panose="020B0604020202020204" pitchFamily="34" charset="0"/>
              <a:buChar char="•"/>
            </a:pPr>
            <a:r>
              <a:rPr lang="en-US" dirty="0"/>
              <a:t>Own/manage seven theatres and one movie house in two states </a:t>
            </a:r>
          </a:p>
          <a:p>
            <a:pPr marL="285750" indent="-285750">
              <a:buFont typeface="Arial" panose="020B0604020202020204" pitchFamily="34" charset="0"/>
              <a:buChar char="•"/>
            </a:pPr>
            <a:r>
              <a:rPr lang="en-US" dirty="0"/>
              <a:t>Consortium is made up of fourteen organizations</a:t>
            </a:r>
          </a:p>
        </p:txBody>
      </p:sp>
      <p:pic>
        <p:nvPicPr>
          <p:cNvPr id="10" name="Picture 9" descr="Logo, company name&#10;&#10;Description automatically generated">
            <a:extLst>
              <a:ext uri="{FF2B5EF4-FFF2-40B4-BE49-F238E27FC236}">
                <a16:creationId xmlns:a16="http://schemas.microsoft.com/office/drawing/2014/main" id="{77FA319F-FA72-AD1D-98AB-38074F216B76}"/>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896414" y="5668970"/>
            <a:ext cx="818644" cy="818644"/>
          </a:xfrm>
          <a:prstGeom prst="rect">
            <a:avLst/>
          </a:prstGeom>
        </p:spPr>
      </p:pic>
      <p:pic>
        <p:nvPicPr>
          <p:cNvPr id="12" name="Picture 11" descr="Logo&#10;&#10;Description automatically generated">
            <a:extLst>
              <a:ext uri="{FF2B5EF4-FFF2-40B4-BE49-F238E27FC236}">
                <a16:creationId xmlns:a16="http://schemas.microsoft.com/office/drawing/2014/main" id="{984014AD-2BEA-E0C3-0CB5-09B99E00CCD7}"/>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1719875" y="5618270"/>
            <a:ext cx="908193" cy="908193"/>
          </a:xfrm>
          <a:prstGeom prst="rect">
            <a:avLst/>
          </a:prstGeom>
        </p:spPr>
      </p:pic>
      <p:pic>
        <p:nvPicPr>
          <p:cNvPr id="1028" name="Picture 4" descr="Fund Directory Listing | The Columbus Foundation">
            <a:extLst>
              <a:ext uri="{FF2B5EF4-FFF2-40B4-BE49-F238E27FC236}">
                <a16:creationId xmlns:a16="http://schemas.microsoft.com/office/drawing/2014/main" id="{79CB81F6-2D84-908F-3038-4C06B70A6B1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76763" y="5590639"/>
            <a:ext cx="1192944" cy="98020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inema Columbus - FilmFreeway">
            <a:extLst>
              <a:ext uri="{FF2B5EF4-FFF2-40B4-BE49-F238E27FC236}">
                <a16:creationId xmlns:a16="http://schemas.microsoft.com/office/drawing/2014/main" id="{A4BE5BA2-F05E-9E6A-9FE7-A0BE3666210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8068" y="5590639"/>
            <a:ext cx="980209" cy="98020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olumbus Symphony | ColumbusMakesArt.com (en-US)">
            <a:extLst>
              <a:ext uri="{FF2B5EF4-FFF2-40B4-BE49-F238E27FC236}">
                <a16:creationId xmlns:a16="http://schemas.microsoft.com/office/drawing/2014/main" id="{72BAA844-E732-0BD9-2001-252CEE2094B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8193" y="5656944"/>
            <a:ext cx="980209" cy="903072"/>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Jazz Arts Group Events | Eventbrite">
            <a:extLst>
              <a:ext uri="{FF2B5EF4-FFF2-40B4-BE49-F238E27FC236}">
                <a16:creationId xmlns:a16="http://schemas.microsoft.com/office/drawing/2014/main" id="{4B09F150-B6B7-69A2-5997-379434C47E5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8953" y="5535033"/>
            <a:ext cx="980209" cy="102498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Logo, company name&#10;&#10;Description automatically generated">
            <a:extLst>
              <a:ext uri="{FF2B5EF4-FFF2-40B4-BE49-F238E27FC236}">
                <a16:creationId xmlns:a16="http://schemas.microsoft.com/office/drawing/2014/main" id="{8361A815-1F72-C3BF-8032-EC0B98732E3A}"/>
              </a:ext>
            </a:extLst>
          </p:cNvPr>
          <p:cNvPicPr>
            <a:picLocks noChangeAspect="1"/>
          </p:cNvPicPr>
          <p:nvPr/>
        </p:nvPicPr>
        <p:blipFill>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tretch>
            <a:fillRect/>
          </a:stretch>
        </p:blipFill>
        <p:spPr>
          <a:xfrm>
            <a:off x="60818" y="5660589"/>
            <a:ext cx="818644" cy="818644"/>
          </a:xfrm>
          <a:prstGeom prst="rect">
            <a:avLst/>
          </a:prstGeom>
        </p:spPr>
      </p:pic>
      <p:pic>
        <p:nvPicPr>
          <p:cNvPr id="1030" name="Picture 6" descr="The Bexley Area Chamber of Commerce | Bexley Area Chamber of Commerce">
            <a:extLst>
              <a:ext uri="{FF2B5EF4-FFF2-40B4-BE49-F238E27FC236}">
                <a16:creationId xmlns:a16="http://schemas.microsoft.com/office/drawing/2014/main" id="{D6BF1E2A-FE53-F8F2-84B8-3CF8DD32849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69459" y="5590639"/>
            <a:ext cx="1086366" cy="9802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Lincoln Theatre | LinkedIn">
            <a:extLst>
              <a:ext uri="{FF2B5EF4-FFF2-40B4-BE49-F238E27FC236}">
                <a16:creationId xmlns:a16="http://schemas.microsoft.com/office/drawing/2014/main" id="{8D9DE435-9F71-8988-53E6-F0DD50B1296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390980" y="5579807"/>
            <a:ext cx="980208" cy="946656"/>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ance Theatre of Harlem Ensemble to perform at McCoy Center for the ...">
            <a:extLst>
              <a:ext uri="{FF2B5EF4-FFF2-40B4-BE49-F238E27FC236}">
                <a16:creationId xmlns:a16="http://schemas.microsoft.com/office/drawing/2014/main" id="{1F283530-008C-A5A5-73FD-3DDFACAFED23}"/>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346294" y="5546255"/>
            <a:ext cx="980207" cy="1013761"/>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The HeART of Protest | King Arts Complex">
            <a:extLst>
              <a:ext uri="{FF2B5EF4-FFF2-40B4-BE49-F238E27FC236}">
                <a16:creationId xmlns:a16="http://schemas.microsoft.com/office/drawing/2014/main" id="{DB39C69D-C0A4-8D82-B687-8F9EAC028033}"/>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336223" y="5546255"/>
            <a:ext cx="832572" cy="1013761"/>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Short North Stage | Short North, Columbus Ohio">
            <a:extLst>
              <a:ext uri="{FF2B5EF4-FFF2-40B4-BE49-F238E27FC236}">
                <a16:creationId xmlns:a16="http://schemas.microsoft.com/office/drawing/2014/main" id="{67037E9F-AB8A-899C-130E-0F93818343BE}"/>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0178517" y="5535032"/>
            <a:ext cx="1010577" cy="1024983"/>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The Shubert Theatre Announces Fall 2020 Virtual Season">
            <a:extLst>
              <a:ext uri="{FF2B5EF4-FFF2-40B4-BE49-F238E27FC236}">
                <a16:creationId xmlns:a16="http://schemas.microsoft.com/office/drawing/2014/main" id="{4F22DAF4-90CC-6E4B-8357-47E0577AF506}"/>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198816" y="5535032"/>
            <a:ext cx="932978" cy="1024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7421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28"/>
                                        </p:tgtEl>
                                        <p:attrNameLst>
                                          <p:attrName>style.visibility</p:attrName>
                                        </p:attrNameLst>
                                      </p:cBhvr>
                                      <p:to>
                                        <p:strVal val="visible"/>
                                      </p:to>
                                    </p:set>
                                    <p:anim calcmode="lin" valueType="num">
                                      <p:cBhvr additive="base">
                                        <p:cTn id="37" dur="500" fill="hold"/>
                                        <p:tgtEl>
                                          <p:spTgt spid="1028"/>
                                        </p:tgtEl>
                                        <p:attrNameLst>
                                          <p:attrName>ppt_x</p:attrName>
                                        </p:attrNameLst>
                                      </p:cBhvr>
                                      <p:tavLst>
                                        <p:tav tm="0">
                                          <p:val>
                                            <p:strVal val="#ppt_x"/>
                                          </p:val>
                                        </p:tav>
                                        <p:tav tm="100000">
                                          <p:val>
                                            <p:strVal val="#ppt_x"/>
                                          </p:val>
                                        </p:tav>
                                      </p:tavLst>
                                    </p:anim>
                                    <p:anim calcmode="lin" valueType="num">
                                      <p:cBhvr additive="base">
                                        <p:cTn id="38" dur="500" fill="hold"/>
                                        <p:tgtEl>
                                          <p:spTgt spid="1028"/>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026"/>
                                        </p:tgtEl>
                                        <p:attrNameLst>
                                          <p:attrName>style.visibility</p:attrName>
                                        </p:attrNameLst>
                                      </p:cBhvr>
                                      <p:to>
                                        <p:strVal val="visible"/>
                                      </p:to>
                                    </p:set>
                                    <p:anim calcmode="lin" valueType="num">
                                      <p:cBhvr additive="base">
                                        <p:cTn id="41" dur="500" fill="hold"/>
                                        <p:tgtEl>
                                          <p:spTgt spid="1026"/>
                                        </p:tgtEl>
                                        <p:attrNameLst>
                                          <p:attrName>ppt_x</p:attrName>
                                        </p:attrNameLst>
                                      </p:cBhvr>
                                      <p:tavLst>
                                        <p:tav tm="0">
                                          <p:val>
                                            <p:strVal val="#ppt_x"/>
                                          </p:val>
                                        </p:tav>
                                        <p:tav tm="100000">
                                          <p:val>
                                            <p:strVal val="#ppt_x"/>
                                          </p:val>
                                        </p:tav>
                                      </p:tavLst>
                                    </p:anim>
                                    <p:anim calcmode="lin" valueType="num">
                                      <p:cBhvr additive="base">
                                        <p:cTn id="42" dur="500" fill="hold"/>
                                        <p:tgtEl>
                                          <p:spTgt spid="1026"/>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032"/>
                                        </p:tgtEl>
                                        <p:attrNameLst>
                                          <p:attrName>style.visibility</p:attrName>
                                        </p:attrNameLst>
                                      </p:cBhvr>
                                      <p:to>
                                        <p:strVal val="visible"/>
                                      </p:to>
                                    </p:set>
                                    <p:anim calcmode="lin" valueType="num">
                                      <p:cBhvr additive="base">
                                        <p:cTn id="45" dur="500" fill="hold"/>
                                        <p:tgtEl>
                                          <p:spTgt spid="1032"/>
                                        </p:tgtEl>
                                        <p:attrNameLst>
                                          <p:attrName>ppt_x</p:attrName>
                                        </p:attrNameLst>
                                      </p:cBhvr>
                                      <p:tavLst>
                                        <p:tav tm="0">
                                          <p:val>
                                            <p:strVal val="#ppt_x"/>
                                          </p:val>
                                        </p:tav>
                                        <p:tav tm="100000">
                                          <p:val>
                                            <p:strVal val="#ppt_x"/>
                                          </p:val>
                                        </p:tav>
                                      </p:tavLst>
                                    </p:anim>
                                    <p:anim calcmode="lin" valueType="num">
                                      <p:cBhvr additive="base">
                                        <p:cTn id="46" dur="500" fill="hold"/>
                                        <p:tgtEl>
                                          <p:spTgt spid="1032"/>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034"/>
                                        </p:tgtEl>
                                        <p:attrNameLst>
                                          <p:attrName>style.visibility</p:attrName>
                                        </p:attrNameLst>
                                      </p:cBhvr>
                                      <p:to>
                                        <p:strVal val="visible"/>
                                      </p:to>
                                    </p:set>
                                    <p:anim calcmode="lin" valueType="num">
                                      <p:cBhvr additive="base">
                                        <p:cTn id="49" dur="500" fill="hold"/>
                                        <p:tgtEl>
                                          <p:spTgt spid="1034"/>
                                        </p:tgtEl>
                                        <p:attrNameLst>
                                          <p:attrName>ppt_x</p:attrName>
                                        </p:attrNameLst>
                                      </p:cBhvr>
                                      <p:tavLst>
                                        <p:tav tm="0">
                                          <p:val>
                                            <p:strVal val="#ppt_x"/>
                                          </p:val>
                                        </p:tav>
                                        <p:tav tm="100000">
                                          <p:val>
                                            <p:strVal val="#ppt_x"/>
                                          </p:val>
                                        </p:tav>
                                      </p:tavLst>
                                    </p:anim>
                                    <p:anim calcmode="lin" valueType="num">
                                      <p:cBhvr additive="base">
                                        <p:cTn id="50" dur="500" fill="hold"/>
                                        <p:tgtEl>
                                          <p:spTgt spid="1034"/>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8"/>
                                        </p:tgtEl>
                                        <p:attrNameLst>
                                          <p:attrName>style.visibility</p:attrName>
                                        </p:attrNameLst>
                                      </p:cBhvr>
                                      <p:to>
                                        <p:strVal val="visible"/>
                                      </p:to>
                                    </p:set>
                                    <p:anim calcmode="lin" valueType="num">
                                      <p:cBhvr additive="base">
                                        <p:cTn id="53" dur="500" fill="hold"/>
                                        <p:tgtEl>
                                          <p:spTgt spid="8"/>
                                        </p:tgtEl>
                                        <p:attrNameLst>
                                          <p:attrName>ppt_x</p:attrName>
                                        </p:attrNameLst>
                                      </p:cBhvr>
                                      <p:tavLst>
                                        <p:tav tm="0">
                                          <p:val>
                                            <p:strVal val="#ppt_x"/>
                                          </p:val>
                                        </p:tav>
                                        <p:tav tm="100000">
                                          <p:val>
                                            <p:strVal val="#ppt_x"/>
                                          </p:val>
                                        </p:tav>
                                      </p:tavLst>
                                    </p:anim>
                                    <p:anim calcmode="lin" valueType="num">
                                      <p:cBhvr additive="base">
                                        <p:cTn id="54" dur="500" fill="hold"/>
                                        <p:tgtEl>
                                          <p:spTgt spid="8"/>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030"/>
                                        </p:tgtEl>
                                        <p:attrNameLst>
                                          <p:attrName>style.visibility</p:attrName>
                                        </p:attrNameLst>
                                      </p:cBhvr>
                                      <p:to>
                                        <p:strVal val="visible"/>
                                      </p:to>
                                    </p:set>
                                    <p:anim calcmode="lin" valueType="num">
                                      <p:cBhvr additive="base">
                                        <p:cTn id="57" dur="500" fill="hold"/>
                                        <p:tgtEl>
                                          <p:spTgt spid="1030"/>
                                        </p:tgtEl>
                                        <p:attrNameLst>
                                          <p:attrName>ppt_x</p:attrName>
                                        </p:attrNameLst>
                                      </p:cBhvr>
                                      <p:tavLst>
                                        <p:tav tm="0">
                                          <p:val>
                                            <p:strVal val="#ppt_x"/>
                                          </p:val>
                                        </p:tav>
                                        <p:tav tm="100000">
                                          <p:val>
                                            <p:strVal val="#ppt_x"/>
                                          </p:val>
                                        </p:tav>
                                      </p:tavLst>
                                    </p:anim>
                                    <p:anim calcmode="lin" valueType="num">
                                      <p:cBhvr additive="base">
                                        <p:cTn id="58" dur="500" fill="hold"/>
                                        <p:tgtEl>
                                          <p:spTgt spid="1030"/>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1036"/>
                                        </p:tgtEl>
                                        <p:attrNameLst>
                                          <p:attrName>style.visibility</p:attrName>
                                        </p:attrNameLst>
                                      </p:cBhvr>
                                      <p:to>
                                        <p:strVal val="visible"/>
                                      </p:to>
                                    </p:set>
                                    <p:anim calcmode="lin" valueType="num">
                                      <p:cBhvr additive="base">
                                        <p:cTn id="61" dur="500" fill="hold"/>
                                        <p:tgtEl>
                                          <p:spTgt spid="1036"/>
                                        </p:tgtEl>
                                        <p:attrNameLst>
                                          <p:attrName>ppt_x</p:attrName>
                                        </p:attrNameLst>
                                      </p:cBhvr>
                                      <p:tavLst>
                                        <p:tav tm="0">
                                          <p:val>
                                            <p:strVal val="#ppt_x"/>
                                          </p:val>
                                        </p:tav>
                                        <p:tav tm="100000">
                                          <p:val>
                                            <p:strVal val="#ppt_x"/>
                                          </p:val>
                                        </p:tav>
                                      </p:tavLst>
                                    </p:anim>
                                    <p:anim calcmode="lin" valueType="num">
                                      <p:cBhvr additive="base">
                                        <p:cTn id="62" dur="500" fill="hold"/>
                                        <p:tgtEl>
                                          <p:spTgt spid="1036"/>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1038"/>
                                        </p:tgtEl>
                                        <p:attrNameLst>
                                          <p:attrName>style.visibility</p:attrName>
                                        </p:attrNameLst>
                                      </p:cBhvr>
                                      <p:to>
                                        <p:strVal val="visible"/>
                                      </p:to>
                                    </p:set>
                                    <p:anim calcmode="lin" valueType="num">
                                      <p:cBhvr additive="base">
                                        <p:cTn id="65" dur="500" fill="hold"/>
                                        <p:tgtEl>
                                          <p:spTgt spid="1038"/>
                                        </p:tgtEl>
                                        <p:attrNameLst>
                                          <p:attrName>ppt_x</p:attrName>
                                        </p:attrNameLst>
                                      </p:cBhvr>
                                      <p:tavLst>
                                        <p:tav tm="0">
                                          <p:val>
                                            <p:strVal val="#ppt_x"/>
                                          </p:val>
                                        </p:tav>
                                        <p:tav tm="100000">
                                          <p:val>
                                            <p:strVal val="#ppt_x"/>
                                          </p:val>
                                        </p:tav>
                                      </p:tavLst>
                                    </p:anim>
                                    <p:anim calcmode="lin" valueType="num">
                                      <p:cBhvr additive="base">
                                        <p:cTn id="66" dur="500" fill="hold"/>
                                        <p:tgtEl>
                                          <p:spTgt spid="1038"/>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1040"/>
                                        </p:tgtEl>
                                        <p:attrNameLst>
                                          <p:attrName>style.visibility</p:attrName>
                                        </p:attrNameLst>
                                      </p:cBhvr>
                                      <p:to>
                                        <p:strVal val="visible"/>
                                      </p:to>
                                    </p:set>
                                    <p:anim calcmode="lin" valueType="num">
                                      <p:cBhvr additive="base">
                                        <p:cTn id="69" dur="500" fill="hold"/>
                                        <p:tgtEl>
                                          <p:spTgt spid="1040"/>
                                        </p:tgtEl>
                                        <p:attrNameLst>
                                          <p:attrName>ppt_x</p:attrName>
                                        </p:attrNameLst>
                                      </p:cBhvr>
                                      <p:tavLst>
                                        <p:tav tm="0">
                                          <p:val>
                                            <p:strVal val="#ppt_x"/>
                                          </p:val>
                                        </p:tav>
                                        <p:tav tm="100000">
                                          <p:val>
                                            <p:strVal val="#ppt_x"/>
                                          </p:val>
                                        </p:tav>
                                      </p:tavLst>
                                    </p:anim>
                                    <p:anim calcmode="lin" valueType="num">
                                      <p:cBhvr additive="base">
                                        <p:cTn id="70" dur="500" fill="hold"/>
                                        <p:tgtEl>
                                          <p:spTgt spid="1040"/>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1042"/>
                                        </p:tgtEl>
                                        <p:attrNameLst>
                                          <p:attrName>style.visibility</p:attrName>
                                        </p:attrNameLst>
                                      </p:cBhvr>
                                      <p:to>
                                        <p:strVal val="visible"/>
                                      </p:to>
                                    </p:set>
                                    <p:anim calcmode="lin" valueType="num">
                                      <p:cBhvr additive="base">
                                        <p:cTn id="73" dur="500" fill="hold"/>
                                        <p:tgtEl>
                                          <p:spTgt spid="1042"/>
                                        </p:tgtEl>
                                        <p:attrNameLst>
                                          <p:attrName>ppt_x</p:attrName>
                                        </p:attrNameLst>
                                      </p:cBhvr>
                                      <p:tavLst>
                                        <p:tav tm="0">
                                          <p:val>
                                            <p:strVal val="#ppt_x"/>
                                          </p:val>
                                        </p:tav>
                                        <p:tav tm="100000">
                                          <p:val>
                                            <p:strVal val="#ppt_x"/>
                                          </p:val>
                                        </p:tav>
                                      </p:tavLst>
                                    </p:anim>
                                    <p:anim calcmode="lin" valueType="num">
                                      <p:cBhvr additive="base">
                                        <p:cTn id="74" dur="500" fill="hold"/>
                                        <p:tgtEl>
                                          <p:spTgt spid="1042"/>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044"/>
                                        </p:tgtEl>
                                        <p:attrNameLst>
                                          <p:attrName>style.visibility</p:attrName>
                                        </p:attrNameLst>
                                      </p:cBhvr>
                                      <p:to>
                                        <p:strVal val="visible"/>
                                      </p:to>
                                    </p:set>
                                    <p:anim calcmode="lin" valueType="num">
                                      <p:cBhvr additive="base">
                                        <p:cTn id="77" dur="500" fill="hold"/>
                                        <p:tgtEl>
                                          <p:spTgt spid="1044"/>
                                        </p:tgtEl>
                                        <p:attrNameLst>
                                          <p:attrName>ppt_x</p:attrName>
                                        </p:attrNameLst>
                                      </p:cBhvr>
                                      <p:tavLst>
                                        <p:tav tm="0">
                                          <p:val>
                                            <p:strVal val="#ppt_x"/>
                                          </p:val>
                                        </p:tav>
                                        <p:tav tm="100000">
                                          <p:val>
                                            <p:strVal val="#ppt_x"/>
                                          </p:val>
                                        </p:tav>
                                      </p:tavLst>
                                    </p:anim>
                                    <p:anim calcmode="lin" valueType="num">
                                      <p:cBhvr additive="base">
                                        <p:cTn id="78" dur="500" fill="hold"/>
                                        <p:tgtEl>
                                          <p:spTgt spid="10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3F7BB-2ADF-43E1-9A2E-D798A51C8A8F}"/>
              </a:ext>
            </a:extLst>
          </p:cNvPr>
          <p:cNvSpPr>
            <a:spLocks noGrp="1"/>
          </p:cNvSpPr>
          <p:nvPr>
            <p:ph type="title"/>
          </p:nvPr>
        </p:nvSpPr>
        <p:spPr>
          <a:xfrm>
            <a:off x="1524000" y="1050313"/>
            <a:ext cx="9144000" cy="757705"/>
          </a:xfrm>
        </p:spPr>
        <p:txBody>
          <a:bodyPr/>
          <a:lstStyle/>
          <a:p>
            <a:pPr algn="ctr"/>
            <a:r>
              <a:rPr lang="en-US" dirty="0"/>
              <a:t>Proficiency Survey Building</a:t>
            </a:r>
          </a:p>
        </p:txBody>
      </p:sp>
      <p:sp>
        <p:nvSpPr>
          <p:cNvPr id="9" name="TextBox 8">
            <a:extLst>
              <a:ext uri="{FF2B5EF4-FFF2-40B4-BE49-F238E27FC236}">
                <a16:creationId xmlns:a16="http://schemas.microsoft.com/office/drawing/2014/main" id="{5B3E08D8-712B-8CA7-6783-1B30970DD8E0}"/>
              </a:ext>
            </a:extLst>
          </p:cNvPr>
          <p:cNvSpPr txBox="1"/>
          <p:nvPr/>
        </p:nvSpPr>
        <p:spPr>
          <a:xfrm>
            <a:off x="1004455" y="2187661"/>
            <a:ext cx="4651664" cy="2862322"/>
          </a:xfrm>
          <a:prstGeom prst="rect">
            <a:avLst/>
          </a:prstGeom>
          <a:noFill/>
        </p:spPr>
        <p:txBody>
          <a:bodyPr wrap="square" rtlCol="0">
            <a:spAutoFit/>
          </a:bodyPr>
          <a:lstStyle/>
          <a:p>
            <a:pPr algn="ctr"/>
            <a:r>
              <a:rPr lang="en-US" dirty="0"/>
              <a:t>Task Driven or Functionality Driven?</a:t>
            </a:r>
          </a:p>
          <a:p>
            <a:pPr algn="ctr"/>
            <a:endParaRPr lang="en-US" dirty="0"/>
          </a:p>
          <a:p>
            <a:pPr marL="285750" indent="-285750">
              <a:buFont typeface="Arial" panose="020B0604020202020204" pitchFamily="34" charset="0"/>
              <a:buChar char="•"/>
            </a:pPr>
            <a:r>
              <a:rPr lang="en-US" dirty="0"/>
              <a:t>Task Driven</a:t>
            </a:r>
          </a:p>
          <a:p>
            <a:pPr marL="742950" lvl="1" indent="-285750">
              <a:buFont typeface="Arial" panose="020B0604020202020204" pitchFamily="34" charset="0"/>
              <a:buChar char="•"/>
            </a:pPr>
            <a:r>
              <a:rPr lang="en-US" dirty="0"/>
              <a:t>Tends to fit how we think of doing things</a:t>
            </a:r>
          </a:p>
          <a:p>
            <a:pPr lvl="1"/>
            <a:endParaRPr lang="en-US" dirty="0"/>
          </a:p>
          <a:p>
            <a:pPr marL="285750" indent="-285750">
              <a:buFont typeface="Arial" panose="020B0604020202020204" pitchFamily="34" charset="0"/>
              <a:buChar char="•"/>
            </a:pPr>
            <a:r>
              <a:rPr lang="en-US" dirty="0"/>
              <a:t>Functionality Driven</a:t>
            </a:r>
          </a:p>
          <a:p>
            <a:pPr marL="742950" lvl="1" indent="-285750">
              <a:buFont typeface="Arial" panose="020B0604020202020204" pitchFamily="34" charset="0"/>
              <a:buChar char="•"/>
            </a:pPr>
            <a:r>
              <a:rPr lang="en-US" dirty="0"/>
              <a:t>May provide exact ways to do things but might allow us to get too into the weeds and confuse users</a:t>
            </a:r>
          </a:p>
        </p:txBody>
      </p:sp>
      <p:pic>
        <p:nvPicPr>
          <p:cNvPr id="11" name="Graphic 10" descr="Checkmark with solid fill">
            <a:extLst>
              <a:ext uri="{FF2B5EF4-FFF2-40B4-BE49-F238E27FC236}">
                <a16:creationId xmlns:a16="http://schemas.microsoft.com/office/drawing/2014/main" id="{19176BE6-74D0-3F08-0919-FDC15B07C8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055" y="2636506"/>
            <a:ext cx="914400" cy="914400"/>
          </a:xfrm>
          <a:prstGeom prst="rect">
            <a:avLst/>
          </a:prstGeom>
        </p:spPr>
      </p:pic>
      <p:sp>
        <p:nvSpPr>
          <p:cNvPr id="12" name="TextBox 11">
            <a:extLst>
              <a:ext uri="{FF2B5EF4-FFF2-40B4-BE49-F238E27FC236}">
                <a16:creationId xmlns:a16="http://schemas.microsoft.com/office/drawing/2014/main" id="{68E2734B-554F-992E-0217-0F5F8C136B8A}"/>
              </a:ext>
            </a:extLst>
          </p:cNvPr>
          <p:cNvSpPr txBox="1"/>
          <p:nvPr/>
        </p:nvSpPr>
        <p:spPr>
          <a:xfrm>
            <a:off x="6328064" y="2171700"/>
            <a:ext cx="5008418" cy="4524315"/>
          </a:xfrm>
          <a:prstGeom prst="rect">
            <a:avLst/>
          </a:prstGeom>
          <a:noFill/>
        </p:spPr>
        <p:txBody>
          <a:bodyPr wrap="square" rtlCol="0">
            <a:spAutoFit/>
          </a:bodyPr>
          <a:lstStyle/>
          <a:p>
            <a:pPr algn="ctr"/>
            <a:r>
              <a:rPr lang="en-US" dirty="0"/>
              <a:t>Department/User Group Specific or Holistic?</a:t>
            </a:r>
          </a:p>
          <a:p>
            <a:pPr algn="ctr"/>
            <a:endParaRPr lang="en-US" dirty="0"/>
          </a:p>
          <a:p>
            <a:pPr marL="285750" indent="-285750">
              <a:buFont typeface="Arial" panose="020B0604020202020204" pitchFamily="34" charset="0"/>
              <a:buChar char="•"/>
            </a:pPr>
            <a:r>
              <a:rPr lang="en-US" dirty="0"/>
              <a:t>Department/User Group Specific</a:t>
            </a:r>
          </a:p>
          <a:p>
            <a:pPr marL="742950" lvl="1" indent="-285750">
              <a:buFont typeface="Arial" panose="020B0604020202020204" pitchFamily="34" charset="0"/>
              <a:buChar char="•"/>
            </a:pPr>
            <a:r>
              <a:rPr lang="en-US" dirty="0"/>
              <a:t>Ensure the people who are taking it knew these were tasks specific to their line of work</a:t>
            </a:r>
          </a:p>
          <a:p>
            <a:pPr marL="742950" lvl="1" indent="-285750">
              <a:buFont typeface="Arial" panose="020B0604020202020204" pitchFamily="34" charset="0"/>
              <a:buChar char="•"/>
            </a:pPr>
            <a:r>
              <a:rPr lang="en-US" dirty="0"/>
              <a:t>Would require a lot of upkeep to have that many surveys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Holistic</a:t>
            </a:r>
          </a:p>
          <a:p>
            <a:pPr marL="742950" lvl="1" indent="-285750">
              <a:buFont typeface="Arial" panose="020B0604020202020204" pitchFamily="34" charset="0"/>
              <a:buChar char="•"/>
            </a:pPr>
            <a:r>
              <a:rPr lang="en-US" dirty="0"/>
              <a:t>Allows us to gauge proficiency as well as give the full breadth of what the system can do so that if there were areas of interest outside of required work, can be a professional development opportunity</a:t>
            </a:r>
          </a:p>
        </p:txBody>
      </p:sp>
      <p:pic>
        <p:nvPicPr>
          <p:cNvPr id="13" name="Graphic 12" descr="Checkmark with solid fill">
            <a:extLst>
              <a:ext uri="{FF2B5EF4-FFF2-40B4-BE49-F238E27FC236}">
                <a16:creationId xmlns:a16="http://schemas.microsoft.com/office/drawing/2014/main" id="{0FE46D68-3571-3850-B810-9932D85DA7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30982" y="4592783"/>
            <a:ext cx="914400" cy="914400"/>
          </a:xfrm>
          <a:prstGeom prst="rect">
            <a:avLst/>
          </a:prstGeom>
        </p:spPr>
      </p:pic>
    </p:spTree>
    <p:extLst>
      <p:ext uri="{BB962C8B-B14F-4D97-AF65-F5344CB8AC3E}">
        <p14:creationId xmlns:p14="http://schemas.microsoft.com/office/powerpoint/2010/main" val="24518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1000"/>
                                        <p:tgtEl>
                                          <p:spTgt spid="11"/>
                                        </p:tgtEl>
                                      </p:cBhvr>
                                    </p:animEffect>
                                    <p:anim calcmode="lin" valueType="num">
                                      <p:cBhvr>
                                        <p:cTn id="24" dur="1000" fill="hold"/>
                                        <p:tgtEl>
                                          <p:spTgt spid="11"/>
                                        </p:tgtEl>
                                        <p:attrNameLst>
                                          <p:attrName>ppt_x</p:attrName>
                                        </p:attrNameLst>
                                      </p:cBhvr>
                                      <p:tavLst>
                                        <p:tav tm="0">
                                          <p:val>
                                            <p:strVal val="#ppt_x"/>
                                          </p:val>
                                        </p:tav>
                                        <p:tav tm="100000">
                                          <p:val>
                                            <p:strVal val="#ppt_x"/>
                                          </p:val>
                                        </p:tav>
                                      </p:tavLst>
                                    </p:anim>
                                    <p:anim calcmode="lin" valueType="num">
                                      <p:cBhvr>
                                        <p:cTn id="2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12">
                                            <p:txEl>
                                              <p:pRg st="2" end="2"/>
                                            </p:txEl>
                                          </p:spTgt>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2">
                                            <p:txEl>
                                              <p:pRg st="6" end="6"/>
                                            </p:txEl>
                                          </p:spTgt>
                                        </p:tgtEl>
                                        <p:attrNameLst>
                                          <p:attrName>style.visibility</p:attrName>
                                        </p:attrNameLst>
                                      </p:cBhvr>
                                      <p:to>
                                        <p:strVal val="visible"/>
                                      </p:to>
                                    </p:set>
                                  </p:childTnLst>
                                </p:cTn>
                              </p:par>
                              <p:par>
                                <p:cTn id="44" presetID="1" presetClass="entr" presetSubtype="0" fill="hold" nodeType="withEffect">
                                  <p:stCondLst>
                                    <p:cond delay="0"/>
                                  </p:stCondLst>
                                  <p:childTnLst>
                                    <p:set>
                                      <p:cBhvr>
                                        <p:cTn id="45" dur="1" fill="hold">
                                          <p:stCondLst>
                                            <p:cond delay="0"/>
                                          </p:stCondLst>
                                        </p:cTn>
                                        <p:tgtEl>
                                          <p:spTgt spid="12">
                                            <p:txEl>
                                              <p:pRg st="7" end="7"/>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1000"/>
                                        <p:tgtEl>
                                          <p:spTgt spid="13"/>
                                        </p:tgtEl>
                                      </p:cBhvr>
                                    </p:animEffect>
                                    <p:anim calcmode="lin" valueType="num">
                                      <p:cBhvr>
                                        <p:cTn id="51" dur="1000" fill="hold"/>
                                        <p:tgtEl>
                                          <p:spTgt spid="13"/>
                                        </p:tgtEl>
                                        <p:attrNameLst>
                                          <p:attrName>ppt_x</p:attrName>
                                        </p:attrNameLst>
                                      </p:cBhvr>
                                      <p:tavLst>
                                        <p:tav tm="0">
                                          <p:val>
                                            <p:strVal val="#ppt_x"/>
                                          </p:val>
                                        </p:tav>
                                        <p:tav tm="100000">
                                          <p:val>
                                            <p:strVal val="#ppt_x"/>
                                          </p:val>
                                        </p:tav>
                                      </p:tavLst>
                                    </p:anim>
                                    <p:anim calcmode="lin" valueType="num">
                                      <p:cBhvr>
                                        <p:cTn id="5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13">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3" name="Rectangle 15">
            <a:extLst>
              <a:ext uri="{FF2B5EF4-FFF2-40B4-BE49-F238E27FC236}">
                <a16:creationId xmlns:a16="http://schemas.microsoft.com/office/drawing/2014/main" id="{4843B56B-DD63-40AB-85E1-E18901E13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7">
            <a:extLst>
              <a:ext uri="{FF2B5EF4-FFF2-40B4-BE49-F238E27FC236}">
                <a16:creationId xmlns:a16="http://schemas.microsoft.com/office/drawing/2014/main" id="{419344E4-CB02-427C-9FF0-E06375167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19">
            <a:extLst>
              <a:ext uri="{FF2B5EF4-FFF2-40B4-BE49-F238E27FC236}">
                <a16:creationId xmlns:a16="http://schemas.microsoft.com/office/drawing/2014/main" id="{220E33D0-A190-4F8A-9DB6-C531C95CA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2000" cy="60990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D5D0F5-9323-422A-9928-86C5438E5A57}"/>
              </a:ext>
            </a:extLst>
          </p:cNvPr>
          <p:cNvSpPr>
            <a:spLocks noGrp="1"/>
          </p:cNvSpPr>
          <p:nvPr>
            <p:ph type="title"/>
          </p:nvPr>
        </p:nvSpPr>
        <p:spPr>
          <a:xfrm>
            <a:off x="762000" y="843813"/>
            <a:ext cx="10668000" cy="964078"/>
          </a:xfrm>
        </p:spPr>
        <p:txBody>
          <a:bodyPr vert="horz" lIns="91440" tIns="45720" rIns="91440" bIns="45720" rtlCol="0" anchor="b">
            <a:normAutofit/>
          </a:bodyPr>
          <a:lstStyle/>
          <a:p>
            <a:pPr algn="ctr"/>
            <a:r>
              <a:rPr lang="en-US" sz="4800" dirty="0"/>
              <a:t>Proficiency Survey Format</a:t>
            </a:r>
          </a:p>
        </p:txBody>
      </p:sp>
      <p:pic>
        <p:nvPicPr>
          <p:cNvPr id="9" name="Picture 8">
            <a:extLst>
              <a:ext uri="{FF2B5EF4-FFF2-40B4-BE49-F238E27FC236}">
                <a16:creationId xmlns:a16="http://schemas.microsoft.com/office/drawing/2014/main" id="{7B6B86E1-7886-9BB3-890C-A77359DF36B6}"/>
              </a:ext>
            </a:extLst>
          </p:cNvPr>
          <p:cNvPicPr>
            <a:picLocks noChangeAspect="1"/>
          </p:cNvPicPr>
          <p:nvPr/>
        </p:nvPicPr>
        <p:blipFill>
          <a:blip r:embed="rId3"/>
          <a:stretch>
            <a:fillRect/>
          </a:stretch>
        </p:blipFill>
        <p:spPr>
          <a:xfrm>
            <a:off x="6767946" y="2078328"/>
            <a:ext cx="4412673" cy="3949342"/>
          </a:xfrm>
          <a:prstGeom prst="rect">
            <a:avLst/>
          </a:prstGeom>
        </p:spPr>
      </p:pic>
      <p:pic>
        <p:nvPicPr>
          <p:cNvPr id="7" name="Picture 6">
            <a:extLst>
              <a:ext uri="{FF2B5EF4-FFF2-40B4-BE49-F238E27FC236}">
                <a16:creationId xmlns:a16="http://schemas.microsoft.com/office/drawing/2014/main" id="{BD3E8420-2836-12F4-4933-23391738E6B9}"/>
              </a:ext>
            </a:extLst>
          </p:cNvPr>
          <p:cNvPicPr>
            <a:picLocks noChangeAspect="1"/>
          </p:cNvPicPr>
          <p:nvPr/>
        </p:nvPicPr>
        <p:blipFill>
          <a:blip r:embed="rId4"/>
          <a:stretch>
            <a:fillRect/>
          </a:stretch>
        </p:blipFill>
        <p:spPr>
          <a:xfrm>
            <a:off x="238992" y="3184476"/>
            <a:ext cx="6071829" cy="1247999"/>
          </a:xfrm>
          <a:prstGeom prst="rect">
            <a:avLst/>
          </a:prstGeom>
        </p:spPr>
      </p:pic>
      <p:pic>
        <p:nvPicPr>
          <p:cNvPr id="11" name="Picture 10">
            <a:extLst>
              <a:ext uri="{FF2B5EF4-FFF2-40B4-BE49-F238E27FC236}">
                <a16:creationId xmlns:a16="http://schemas.microsoft.com/office/drawing/2014/main" id="{71784E4E-C81B-D8CB-4E3F-72A6781D3ADE}"/>
              </a:ext>
            </a:extLst>
          </p:cNvPr>
          <p:cNvPicPr>
            <a:picLocks noChangeAspect="1"/>
          </p:cNvPicPr>
          <p:nvPr/>
        </p:nvPicPr>
        <p:blipFill>
          <a:blip r:embed="rId5"/>
          <a:stretch>
            <a:fillRect/>
          </a:stretch>
        </p:blipFill>
        <p:spPr>
          <a:xfrm>
            <a:off x="242549" y="4732089"/>
            <a:ext cx="6068272" cy="1295581"/>
          </a:xfrm>
          <a:prstGeom prst="rect">
            <a:avLst/>
          </a:prstGeom>
        </p:spPr>
      </p:pic>
    </p:spTree>
    <p:extLst>
      <p:ext uri="{BB962C8B-B14F-4D97-AF65-F5344CB8AC3E}">
        <p14:creationId xmlns:p14="http://schemas.microsoft.com/office/powerpoint/2010/main" val="3870228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1+#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13">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3" name="Rectangle 15">
            <a:extLst>
              <a:ext uri="{FF2B5EF4-FFF2-40B4-BE49-F238E27FC236}">
                <a16:creationId xmlns:a16="http://schemas.microsoft.com/office/drawing/2014/main" id="{4843B56B-DD63-40AB-85E1-E18901E13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7">
            <a:extLst>
              <a:ext uri="{FF2B5EF4-FFF2-40B4-BE49-F238E27FC236}">
                <a16:creationId xmlns:a16="http://schemas.microsoft.com/office/drawing/2014/main" id="{419344E4-CB02-427C-9FF0-E063751679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19">
            <a:extLst>
              <a:ext uri="{FF2B5EF4-FFF2-40B4-BE49-F238E27FC236}">
                <a16:creationId xmlns:a16="http://schemas.microsoft.com/office/drawing/2014/main" id="{220E33D0-A190-4F8A-9DB6-C531C95CA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2000" cy="60990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D5D0F5-9323-422A-9928-86C5438E5A57}"/>
              </a:ext>
            </a:extLst>
          </p:cNvPr>
          <p:cNvSpPr>
            <a:spLocks noGrp="1"/>
          </p:cNvSpPr>
          <p:nvPr>
            <p:ph type="title"/>
          </p:nvPr>
        </p:nvSpPr>
        <p:spPr>
          <a:xfrm>
            <a:off x="762000" y="843813"/>
            <a:ext cx="10668000" cy="964078"/>
          </a:xfrm>
        </p:spPr>
        <p:txBody>
          <a:bodyPr vert="horz" lIns="91440" tIns="45720" rIns="91440" bIns="45720" rtlCol="0" anchor="b">
            <a:normAutofit/>
          </a:bodyPr>
          <a:lstStyle/>
          <a:p>
            <a:pPr algn="ctr"/>
            <a:r>
              <a:rPr lang="en-US" sz="4800" dirty="0"/>
              <a:t>Proficiency Survey Responses</a:t>
            </a:r>
          </a:p>
        </p:txBody>
      </p:sp>
      <p:pic>
        <p:nvPicPr>
          <p:cNvPr id="4" name="Picture 3">
            <a:extLst>
              <a:ext uri="{FF2B5EF4-FFF2-40B4-BE49-F238E27FC236}">
                <a16:creationId xmlns:a16="http://schemas.microsoft.com/office/drawing/2014/main" id="{D2A3AB40-6135-42F7-7683-DF493220A061}"/>
              </a:ext>
            </a:extLst>
          </p:cNvPr>
          <p:cNvPicPr>
            <a:picLocks noChangeAspect="1"/>
          </p:cNvPicPr>
          <p:nvPr/>
        </p:nvPicPr>
        <p:blipFill>
          <a:blip r:embed="rId3"/>
          <a:stretch>
            <a:fillRect/>
          </a:stretch>
        </p:blipFill>
        <p:spPr>
          <a:xfrm>
            <a:off x="2788178" y="1807891"/>
            <a:ext cx="6615643" cy="4615178"/>
          </a:xfrm>
          <a:prstGeom prst="rect">
            <a:avLst/>
          </a:prstGeom>
        </p:spPr>
      </p:pic>
    </p:spTree>
    <p:extLst>
      <p:ext uri="{BB962C8B-B14F-4D97-AF65-F5344CB8AC3E}">
        <p14:creationId xmlns:p14="http://schemas.microsoft.com/office/powerpoint/2010/main" val="22797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30">
            <a:extLst>
              <a:ext uri="{FF2B5EF4-FFF2-40B4-BE49-F238E27FC236}">
                <a16:creationId xmlns:a16="http://schemas.microsoft.com/office/drawing/2014/main" id="{358B6E23-8493-4A0F-9409-1BB1B3567C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32">
            <a:extLst>
              <a:ext uri="{FF2B5EF4-FFF2-40B4-BE49-F238E27FC236}">
                <a16:creationId xmlns:a16="http://schemas.microsoft.com/office/drawing/2014/main" id="{C99238EC-3EDA-4FF6-9F43-081294A93F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9524"/>
            <a:ext cx="12192000" cy="6105524"/>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4" name="Rectangle 34">
            <a:extLst>
              <a:ext uri="{FF2B5EF4-FFF2-40B4-BE49-F238E27FC236}">
                <a16:creationId xmlns:a16="http://schemas.microsoft.com/office/drawing/2014/main" id="{F4993D4D-98B3-40A7-986E-15AB6E6313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1999"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D5D0F5-9323-422A-9928-86C5438E5A57}"/>
              </a:ext>
            </a:extLst>
          </p:cNvPr>
          <p:cNvSpPr>
            <a:spLocks noGrp="1"/>
          </p:cNvSpPr>
          <p:nvPr>
            <p:ph type="title"/>
          </p:nvPr>
        </p:nvSpPr>
        <p:spPr>
          <a:xfrm>
            <a:off x="1524000" y="1133183"/>
            <a:ext cx="9144000" cy="924218"/>
          </a:xfrm>
        </p:spPr>
        <p:txBody>
          <a:bodyPr vert="horz" lIns="91440" tIns="45720" rIns="91440" bIns="45720" rtlCol="0" anchor="ctr">
            <a:normAutofit/>
          </a:bodyPr>
          <a:lstStyle/>
          <a:p>
            <a:pPr algn="ctr"/>
            <a:r>
              <a:rPr lang="en-US" kern="1200" spc="-50" baseline="0">
                <a:solidFill>
                  <a:schemeClr val="tx1"/>
                </a:solidFill>
                <a:latin typeface="+mj-lt"/>
                <a:ea typeface="+mj-ea"/>
                <a:cs typeface="+mj-cs"/>
              </a:rPr>
              <a:t>Next Steps?</a:t>
            </a:r>
          </a:p>
        </p:txBody>
      </p:sp>
      <p:grpSp>
        <p:nvGrpSpPr>
          <p:cNvPr id="18" name="Group 17">
            <a:extLst>
              <a:ext uri="{FF2B5EF4-FFF2-40B4-BE49-F238E27FC236}">
                <a16:creationId xmlns:a16="http://schemas.microsoft.com/office/drawing/2014/main" id="{E24640C3-BA6B-0595-4DCE-809F52E609E1}"/>
              </a:ext>
            </a:extLst>
          </p:cNvPr>
          <p:cNvGrpSpPr/>
          <p:nvPr/>
        </p:nvGrpSpPr>
        <p:grpSpPr>
          <a:xfrm>
            <a:off x="1524002" y="2171700"/>
            <a:ext cx="2857499" cy="3810000"/>
            <a:chOff x="1524002" y="2171700"/>
            <a:chExt cx="2857499" cy="3810000"/>
          </a:xfrm>
        </p:grpSpPr>
        <p:sp>
          <p:nvSpPr>
            <p:cNvPr id="8" name="Freeform: Shape 7">
              <a:extLst>
                <a:ext uri="{FF2B5EF4-FFF2-40B4-BE49-F238E27FC236}">
                  <a16:creationId xmlns:a16="http://schemas.microsoft.com/office/drawing/2014/main" id="{D38BF177-B80B-02A4-F607-2686445000D7}"/>
                </a:ext>
              </a:extLst>
            </p:cNvPr>
            <p:cNvSpPr/>
            <p:nvPr/>
          </p:nvSpPr>
          <p:spPr>
            <a:xfrm>
              <a:off x="1524002" y="2171700"/>
              <a:ext cx="2857499" cy="3810000"/>
            </a:xfrm>
            <a:custGeom>
              <a:avLst/>
              <a:gdLst>
                <a:gd name="connsiteX0" fmla="*/ 0 w 2857499"/>
                <a:gd name="connsiteY0" fmla="*/ 0 h 3810000"/>
                <a:gd name="connsiteX1" fmla="*/ 2857499 w 2857499"/>
                <a:gd name="connsiteY1" fmla="*/ 0 h 3810000"/>
                <a:gd name="connsiteX2" fmla="*/ 2857499 w 2857499"/>
                <a:gd name="connsiteY2" fmla="*/ 3810000 h 3810000"/>
                <a:gd name="connsiteX3" fmla="*/ 0 w 2857499"/>
                <a:gd name="connsiteY3" fmla="*/ 3810000 h 3810000"/>
                <a:gd name="connsiteX4" fmla="*/ 0 w 2857499"/>
                <a:gd name="connsiteY4" fmla="*/ 0 h 38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499" h="3810000">
                  <a:moveTo>
                    <a:pt x="0" y="0"/>
                  </a:moveTo>
                  <a:lnTo>
                    <a:pt x="2857499" y="0"/>
                  </a:lnTo>
                  <a:lnTo>
                    <a:pt x="2857499" y="3810000"/>
                  </a:lnTo>
                  <a:lnTo>
                    <a:pt x="0" y="3810000"/>
                  </a:lnTo>
                  <a:lnTo>
                    <a:pt x="0" y="0"/>
                  </a:lnTo>
                  <a:close/>
                </a:path>
              </a:pathLst>
            </a:cu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22782" tIns="1778000" rIns="222782" bIns="406400" numCol="1" spcCol="1270" anchor="t" anchorCtr="0">
              <a:noAutofit/>
            </a:bodyPr>
            <a:lstStyle/>
            <a:p>
              <a:pPr marL="0" lvl="0" indent="0" algn="l" defTabSz="666750">
                <a:lnSpc>
                  <a:spcPct val="90000"/>
                </a:lnSpc>
                <a:spcBef>
                  <a:spcPct val="0"/>
                </a:spcBef>
                <a:spcAft>
                  <a:spcPct val="35000"/>
                </a:spcAft>
                <a:buNone/>
              </a:pPr>
              <a:r>
                <a:rPr lang="en-US" sz="1500" kern="1200" dirty="0"/>
                <a:t>Plan educational sessions, primarily focusing on the modules that had a lot of 1 and 2 responses</a:t>
              </a:r>
            </a:p>
            <a:p>
              <a:pPr marL="114300" lvl="1" indent="-114300" algn="l" defTabSz="533400">
                <a:lnSpc>
                  <a:spcPct val="90000"/>
                </a:lnSpc>
                <a:spcBef>
                  <a:spcPct val="0"/>
                </a:spcBef>
                <a:spcAft>
                  <a:spcPct val="15000"/>
                </a:spcAft>
                <a:buChar char="•"/>
              </a:pPr>
              <a:r>
                <a:rPr lang="en-US" sz="1200" kern="1200"/>
                <a:t>Will be holding off on those that change significantly in v16, ie constituent record and extractions</a:t>
              </a:r>
            </a:p>
          </p:txBody>
        </p:sp>
        <p:sp>
          <p:nvSpPr>
            <p:cNvPr id="9" name="Freeform: Shape 8">
              <a:extLst>
                <a:ext uri="{FF2B5EF4-FFF2-40B4-BE49-F238E27FC236}">
                  <a16:creationId xmlns:a16="http://schemas.microsoft.com/office/drawing/2014/main" id="{1FA18B9E-E5C1-E58C-A460-5BD368E36528}"/>
                </a:ext>
              </a:extLst>
            </p:cNvPr>
            <p:cNvSpPr/>
            <p:nvPr/>
          </p:nvSpPr>
          <p:spPr>
            <a:xfrm>
              <a:off x="2381251" y="2552699"/>
              <a:ext cx="1143000" cy="1143000"/>
            </a:xfrm>
            <a:custGeom>
              <a:avLst/>
              <a:gdLst>
                <a:gd name="connsiteX0" fmla="*/ 0 w 1143000"/>
                <a:gd name="connsiteY0" fmla="*/ 571500 h 1143000"/>
                <a:gd name="connsiteX1" fmla="*/ 571500 w 1143000"/>
                <a:gd name="connsiteY1" fmla="*/ 0 h 1143000"/>
                <a:gd name="connsiteX2" fmla="*/ 1143000 w 1143000"/>
                <a:gd name="connsiteY2" fmla="*/ 571500 h 1143000"/>
                <a:gd name="connsiteX3" fmla="*/ 571500 w 1143000"/>
                <a:gd name="connsiteY3" fmla="*/ 1143000 h 1143000"/>
                <a:gd name="connsiteX4" fmla="*/ 0 w 1143000"/>
                <a:gd name="connsiteY4" fmla="*/ 571500 h 114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1143000">
                  <a:moveTo>
                    <a:pt x="0" y="571500"/>
                  </a:moveTo>
                  <a:cubicBezTo>
                    <a:pt x="0" y="255869"/>
                    <a:pt x="255869" y="0"/>
                    <a:pt x="571500" y="0"/>
                  </a:cubicBezTo>
                  <a:cubicBezTo>
                    <a:pt x="887131" y="0"/>
                    <a:pt x="1143000" y="255869"/>
                    <a:pt x="1143000" y="571500"/>
                  </a:cubicBezTo>
                  <a:cubicBezTo>
                    <a:pt x="1143000" y="887131"/>
                    <a:pt x="887131" y="1143000"/>
                    <a:pt x="571500" y="1143000"/>
                  </a:cubicBezTo>
                  <a:cubicBezTo>
                    <a:pt x="255869" y="1143000"/>
                    <a:pt x="0" y="887131"/>
                    <a:pt x="0" y="571500"/>
                  </a:cubicBezTo>
                  <a:close/>
                </a:path>
              </a:pathLst>
            </a:cu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56501" tIns="180088" rIns="256501" bIns="180088" numCol="1" spcCol="1270" anchor="ctr" anchorCtr="0">
              <a:noAutofit/>
            </a:bodyPr>
            <a:lstStyle/>
            <a:p>
              <a:pPr marL="0" lvl="0" indent="0" algn="ctr" defTabSz="2133600">
                <a:lnSpc>
                  <a:spcPct val="90000"/>
                </a:lnSpc>
                <a:spcBef>
                  <a:spcPct val="0"/>
                </a:spcBef>
                <a:spcAft>
                  <a:spcPct val="35000"/>
                </a:spcAft>
                <a:buNone/>
              </a:pPr>
              <a:r>
                <a:rPr lang="en-US" sz="4800" kern="1200"/>
                <a:t>1</a:t>
              </a:r>
              <a:endParaRPr lang="en-US" sz="4800" kern="1200" dirty="0"/>
            </a:p>
          </p:txBody>
        </p:sp>
        <p:sp>
          <p:nvSpPr>
            <p:cNvPr id="10" name="Rectangle 9">
              <a:extLst>
                <a:ext uri="{FF2B5EF4-FFF2-40B4-BE49-F238E27FC236}">
                  <a16:creationId xmlns:a16="http://schemas.microsoft.com/office/drawing/2014/main" id="{89D71766-478A-F369-14F3-F2153414101E}"/>
                </a:ext>
              </a:extLst>
            </p:cNvPr>
            <p:cNvSpPr/>
            <p:nvPr/>
          </p:nvSpPr>
          <p:spPr>
            <a:xfrm>
              <a:off x="1524002" y="5981628"/>
              <a:ext cx="2857499" cy="72"/>
            </a:xfrm>
            <a:prstGeom prst="rect">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grpSp>
      <p:grpSp>
        <p:nvGrpSpPr>
          <p:cNvPr id="19" name="Group 18">
            <a:extLst>
              <a:ext uri="{FF2B5EF4-FFF2-40B4-BE49-F238E27FC236}">
                <a16:creationId xmlns:a16="http://schemas.microsoft.com/office/drawing/2014/main" id="{82D74A8D-E1CC-03CC-370A-E2767C1550A0}"/>
              </a:ext>
            </a:extLst>
          </p:cNvPr>
          <p:cNvGrpSpPr/>
          <p:nvPr/>
        </p:nvGrpSpPr>
        <p:grpSpPr>
          <a:xfrm>
            <a:off x="4667251" y="2171700"/>
            <a:ext cx="2857499" cy="3810000"/>
            <a:chOff x="4667251" y="2171700"/>
            <a:chExt cx="2857499" cy="3810000"/>
          </a:xfrm>
        </p:grpSpPr>
        <p:sp>
          <p:nvSpPr>
            <p:cNvPr id="11" name="Freeform: Shape 10">
              <a:extLst>
                <a:ext uri="{FF2B5EF4-FFF2-40B4-BE49-F238E27FC236}">
                  <a16:creationId xmlns:a16="http://schemas.microsoft.com/office/drawing/2014/main" id="{F0C383E9-A538-CD0B-DBE8-B25E8FF679C1}"/>
                </a:ext>
              </a:extLst>
            </p:cNvPr>
            <p:cNvSpPr/>
            <p:nvPr/>
          </p:nvSpPr>
          <p:spPr>
            <a:xfrm>
              <a:off x="4667251" y="2171700"/>
              <a:ext cx="2857499" cy="3810000"/>
            </a:xfrm>
            <a:custGeom>
              <a:avLst/>
              <a:gdLst>
                <a:gd name="connsiteX0" fmla="*/ 0 w 2857499"/>
                <a:gd name="connsiteY0" fmla="*/ 0 h 3810000"/>
                <a:gd name="connsiteX1" fmla="*/ 2857499 w 2857499"/>
                <a:gd name="connsiteY1" fmla="*/ 0 h 3810000"/>
                <a:gd name="connsiteX2" fmla="*/ 2857499 w 2857499"/>
                <a:gd name="connsiteY2" fmla="*/ 3810000 h 3810000"/>
                <a:gd name="connsiteX3" fmla="*/ 0 w 2857499"/>
                <a:gd name="connsiteY3" fmla="*/ 3810000 h 3810000"/>
                <a:gd name="connsiteX4" fmla="*/ 0 w 2857499"/>
                <a:gd name="connsiteY4" fmla="*/ 0 h 38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499" h="3810000">
                  <a:moveTo>
                    <a:pt x="0" y="0"/>
                  </a:moveTo>
                  <a:lnTo>
                    <a:pt x="2857499" y="0"/>
                  </a:lnTo>
                  <a:lnTo>
                    <a:pt x="2857499" y="3810000"/>
                  </a:lnTo>
                  <a:lnTo>
                    <a:pt x="0" y="3810000"/>
                  </a:lnTo>
                  <a:lnTo>
                    <a:pt x="0" y="0"/>
                  </a:lnTo>
                  <a:close/>
                </a:path>
              </a:pathLst>
            </a:custGeom>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22782" tIns="1778000" rIns="222782" bIns="406400" numCol="1" spcCol="1270" anchor="t" anchorCtr="0">
              <a:noAutofit/>
            </a:bodyPr>
            <a:lstStyle/>
            <a:p>
              <a:pPr marL="0" lvl="0" indent="0" algn="l" defTabSz="666750">
                <a:lnSpc>
                  <a:spcPct val="90000"/>
                </a:lnSpc>
                <a:spcBef>
                  <a:spcPct val="0"/>
                </a:spcBef>
                <a:spcAft>
                  <a:spcPct val="35000"/>
                </a:spcAft>
                <a:buNone/>
              </a:pPr>
              <a:r>
                <a:rPr lang="en-US" sz="1500" kern="1200" dirty="0"/>
                <a:t>Reach out directly to those who responded 1 and 2 as well as those who expressed interest in a topic through the open-ended response box</a:t>
              </a:r>
            </a:p>
          </p:txBody>
        </p:sp>
        <p:sp>
          <p:nvSpPr>
            <p:cNvPr id="12" name="Freeform: Shape 11">
              <a:extLst>
                <a:ext uri="{FF2B5EF4-FFF2-40B4-BE49-F238E27FC236}">
                  <a16:creationId xmlns:a16="http://schemas.microsoft.com/office/drawing/2014/main" id="{60C19350-0FA2-C7E2-78A3-878056D54E48}"/>
                </a:ext>
              </a:extLst>
            </p:cNvPr>
            <p:cNvSpPr/>
            <p:nvPr/>
          </p:nvSpPr>
          <p:spPr>
            <a:xfrm>
              <a:off x="5524501" y="2552699"/>
              <a:ext cx="1143000" cy="1143000"/>
            </a:xfrm>
            <a:custGeom>
              <a:avLst/>
              <a:gdLst>
                <a:gd name="connsiteX0" fmla="*/ 0 w 1143000"/>
                <a:gd name="connsiteY0" fmla="*/ 571500 h 1143000"/>
                <a:gd name="connsiteX1" fmla="*/ 571500 w 1143000"/>
                <a:gd name="connsiteY1" fmla="*/ 0 h 1143000"/>
                <a:gd name="connsiteX2" fmla="*/ 1143000 w 1143000"/>
                <a:gd name="connsiteY2" fmla="*/ 571500 h 1143000"/>
                <a:gd name="connsiteX3" fmla="*/ 571500 w 1143000"/>
                <a:gd name="connsiteY3" fmla="*/ 1143000 h 1143000"/>
                <a:gd name="connsiteX4" fmla="*/ 0 w 1143000"/>
                <a:gd name="connsiteY4" fmla="*/ 571500 h 114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1143000">
                  <a:moveTo>
                    <a:pt x="0" y="571500"/>
                  </a:moveTo>
                  <a:cubicBezTo>
                    <a:pt x="0" y="255869"/>
                    <a:pt x="255869" y="0"/>
                    <a:pt x="571500" y="0"/>
                  </a:cubicBezTo>
                  <a:cubicBezTo>
                    <a:pt x="887131" y="0"/>
                    <a:pt x="1143000" y="255869"/>
                    <a:pt x="1143000" y="571500"/>
                  </a:cubicBezTo>
                  <a:cubicBezTo>
                    <a:pt x="1143000" y="887131"/>
                    <a:pt x="887131" y="1143000"/>
                    <a:pt x="571500" y="1143000"/>
                  </a:cubicBezTo>
                  <a:cubicBezTo>
                    <a:pt x="255869" y="1143000"/>
                    <a:pt x="0" y="887131"/>
                    <a:pt x="0" y="571500"/>
                  </a:cubicBezTo>
                  <a:close/>
                </a:path>
              </a:pathLst>
            </a:cu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256501" tIns="180088" rIns="256501" bIns="180088" numCol="1" spcCol="1270" anchor="ctr" anchorCtr="0">
              <a:noAutofit/>
            </a:bodyPr>
            <a:lstStyle/>
            <a:p>
              <a:pPr marL="0" lvl="0" indent="0" algn="ctr" defTabSz="2133600">
                <a:lnSpc>
                  <a:spcPct val="90000"/>
                </a:lnSpc>
                <a:spcBef>
                  <a:spcPct val="0"/>
                </a:spcBef>
                <a:spcAft>
                  <a:spcPct val="35000"/>
                </a:spcAft>
                <a:buNone/>
              </a:pPr>
              <a:r>
                <a:rPr lang="en-US" sz="4800" kern="1200"/>
                <a:t>2</a:t>
              </a:r>
            </a:p>
          </p:txBody>
        </p:sp>
        <p:sp>
          <p:nvSpPr>
            <p:cNvPr id="13" name="Rectangle 12">
              <a:extLst>
                <a:ext uri="{FF2B5EF4-FFF2-40B4-BE49-F238E27FC236}">
                  <a16:creationId xmlns:a16="http://schemas.microsoft.com/office/drawing/2014/main" id="{671FEA67-42CF-428D-1228-DBBBD03C6109}"/>
                </a:ext>
              </a:extLst>
            </p:cNvPr>
            <p:cNvSpPr/>
            <p:nvPr/>
          </p:nvSpPr>
          <p:spPr>
            <a:xfrm>
              <a:off x="4667251" y="5981628"/>
              <a:ext cx="2857499" cy="72"/>
            </a:xfrm>
            <a:prstGeom prst="rect">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grpSp>
      <p:grpSp>
        <p:nvGrpSpPr>
          <p:cNvPr id="20" name="Group 19">
            <a:extLst>
              <a:ext uri="{FF2B5EF4-FFF2-40B4-BE49-F238E27FC236}">
                <a16:creationId xmlns:a16="http://schemas.microsoft.com/office/drawing/2014/main" id="{039473EE-21CC-E8DA-3395-AEB823855C37}"/>
              </a:ext>
            </a:extLst>
          </p:cNvPr>
          <p:cNvGrpSpPr/>
          <p:nvPr/>
        </p:nvGrpSpPr>
        <p:grpSpPr>
          <a:xfrm>
            <a:off x="7810501" y="2171700"/>
            <a:ext cx="2857499" cy="3810000"/>
            <a:chOff x="7810501" y="2171700"/>
            <a:chExt cx="2857499" cy="3810000"/>
          </a:xfrm>
        </p:grpSpPr>
        <p:sp>
          <p:nvSpPr>
            <p:cNvPr id="14" name="Freeform: Shape 13">
              <a:extLst>
                <a:ext uri="{FF2B5EF4-FFF2-40B4-BE49-F238E27FC236}">
                  <a16:creationId xmlns:a16="http://schemas.microsoft.com/office/drawing/2014/main" id="{DE705C75-DD12-9BF3-29FA-35EF9EFE86EE}"/>
                </a:ext>
              </a:extLst>
            </p:cNvPr>
            <p:cNvSpPr/>
            <p:nvPr/>
          </p:nvSpPr>
          <p:spPr>
            <a:xfrm>
              <a:off x="7810501" y="2171700"/>
              <a:ext cx="2857499" cy="3810000"/>
            </a:xfrm>
            <a:custGeom>
              <a:avLst/>
              <a:gdLst>
                <a:gd name="connsiteX0" fmla="*/ 0 w 2857499"/>
                <a:gd name="connsiteY0" fmla="*/ 0 h 3810000"/>
                <a:gd name="connsiteX1" fmla="*/ 2857499 w 2857499"/>
                <a:gd name="connsiteY1" fmla="*/ 0 h 3810000"/>
                <a:gd name="connsiteX2" fmla="*/ 2857499 w 2857499"/>
                <a:gd name="connsiteY2" fmla="*/ 3810000 h 3810000"/>
                <a:gd name="connsiteX3" fmla="*/ 0 w 2857499"/>
                <a:gd name="connsiteY3" fmla="*/ 3810000 h 3810000"/>
                <a:gd name="connsiteX4" fmla="*/ 0 w 2857499"/>
                <a:gd name="connsiteY4" fmla="*/ 0 h 38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499" h="3810000">
                  <a:moveTo>
                    <a:pt x="0" y="0"/>
                  </a:moveTo>
                  <a:lnTo>
                    <a:pt x="2857499" y="0"/>
                  </a:lnTo>
                  <a:lnTo>
                    <a:pt x="2857499" y="3810000"/>
                  </a:lnTo>
                  <a:lnTo>
                    <a:pt x="0" y="3810000"/>
                  </a:lnTo>
                  <a:lnTo>
                    <a:pt x="0" y="0"/>
                  </a:lnTo>
                  <a:close/>
                </a:path>
              </a:pathLst>
            </a:custGeom>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22782" tIns="1778000" rIns="222782" bIns="406400" numCol="1" spcCol="1270" anchor="t" anchorCtr="0">
              <a:noAutofit/>
            </a:bodyPr>
            <a:lstStyle/>
            <a:p>
              <a:pPr marL="0" lvl="0" indent="0" algn="l" defTabSz="666750">
                <a:lnSpc>
                  <a:spcPct val="90000"/>
                </a:lnSpc>
                <a:spcBef>
                  <a:spcPct val="0"/>
                </a:spcBef>
                <a:spcAft>
                  <a:spcPct val="35000"/>
                </a:spcAft>
                <a:buNone/>
              </a:pPr>
              <a:r>
                <a:rPr lang="en-US" sz="1500" kern="1200" dirty="0"/>
                <a:t>Improve our training by transforming survey tasks into Yes/FYI/No by user group</a:t>
              </a:r>
            </a:p>
            <a:p>
              <a:pPr marL="114300" lvl="1" indent="-114300" algn="l" defTabSz="533400">
                <a:lnSpc>
                  <a:spcPct val="90000"/>
                </a:lnSpc>
                <a:spcBef>
                  <a:spcPct val="0"/>
                </a:spcBef>
                <a:spcAft>
                  <a:spcPct val="15000"/>
                </a:spcAft>
                <a:buChar char="•"/>
              </a:pPr>
              <a:r>
                <a:rPr lang="en-US" sz="1200" kern="1200"/>
                <a:t>Those who responded 4 will be given the opportunity for professional development to becoming SME’s and trainers</a:t>
              </a:r>
            </a:p>
          </p:txBody>
        </p:sp>
        <p:sp>
          <p:nvSpPr>
            <p:cNvPr id="15" name="Freeform: Shape 14">
              <a:extLst>
                <a:ext uri="{FF2B5EF4-FFF2-40B4-BE49-F238E27FC236}">
                  <a16:creationId xmlns:a16="http://schemas.microsoft.com/office/drawing/2014/main" id="{D086CE72-E881-4BFD-0EDF-61CE0E242BA4}"/>
                </a:ext>
              </a:extLst>
            </p:cNvPr>
            <p:cNvSpPr/>
            <p:nvPr/>
          </p:nvSpPr>
          <p:spPr>
            <a:xfrm>
              <a:off x="8667751" y="2552699"/>
              <a:ext cx="1143000" cy="1143000"/>
            </a:xfrm>
            <a:custGeom>
              <a:avLst/>
              <a:gdLst>
                <a:gd name="connsiteX0" fmla="*/ 0 w 1143000"/>
                <a:gd name="connsiteY0" fmla="*/ 571500 h 1143000"/>
                <a:gd name="connsiteX1" fmla="*/ 571500 w 1143000"/>
                <a:gd name="connsiteY1" fmla="*/ 0 h 1143000"/>
                <a:gd name="connsiteX2" fmla="*/ 1143000 w 1143000"/>
                <a:gd name="connsiteY2" fmla="*/ 571500 h 1143000"/>
                <a:gd name="connsiteX3" fmla="*/ 571500 w 1143000"/>
                <a:gd name="connsiteY3" fmla="*/ 1143000 h 1143000"/>
                <a:gd name="connsiteX4" fmla="*/ 0 w 1143000"/>
                <a:gd name="connsiteY4" fmla="*/ 571500 h 114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0" h="1143000">
                  <a:moveTo>
                    <a:pt x="0" y="571500"/>
                  </a:moveTo>
                  <a:cubicBezTo>
                    <a:pt x="0" y="255869"/>
                    <a:pt x="255869" y="0"/>
                    <a:pt x="571500" y="0"/>
                  </a:cubicBezTo>
                  <a:cubicBezTo>
                    <a:pt x="887131" y="0"/>
                    <a:pt x="1143000" y="255869"/>
                    <a:pt x="1143000" y="571500"/>
                  </a:cubicBezTo>
                  <a:cubicBezTo>
                    <a:pt x="1143000" y="887131"/>
                    <a:pt x="887131" y="1143000"/>
                    <a:pt x="571500" y="1143000"/>
                  </a:cubicBezTo>
                  <a:cubicBezTo>
                    <a:pt x="255869" y="1143000"/>
                    <a:pt x="0" y="887131"/>
                    <a:pt x="0" y="571500"/>
                  </a:cubicBezTo>
                  <a:close/>
                </a:path>
              </a:pathLst>
            </a:cu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256501" tIns="180088" rIns="256501" bIns="180088" numCol="1" spcCol="1270" anchor="ctr" anchorCtr="0">
              <a:noAutofit/>
            </a:bodyPr>
            <a:lstStyle/>
            <a:p>
              <a:pPr marL="0" lvl="0" indent="0" algn="ctr" defTabSz="2133600">
                <a:lnSpc>
                  <a:spcPct val="90000"/>
                </a:lnSpc>
                <a:spcBef>
                  <a:spcPct val="0"/>
                </a:spcBef>
                <a:spcAft>
                  <a:spcPct val="35000"/>
                </a:spcAft>
                <a:buNone/>
              </a:pPr>
              <a:r>
                <a:rPr lang="en-US" sz="4800" kern="1200"/>
                <a:t>3</a:t>
              </a:r>
            </a:p>
          </p:txBody>
        </p:sp>
        <p:sp>
          <p:nvSpPr>
            <p:cNvPr id="16" name="Rectangle 15">
              <a:extLst>
                <a:ext uri="{FF2B5EF4-FFF2-40B4-BE49-F238E27FC236}">
                  <a16:creationId xmlns:a16="http://schemas.microsoft.com/office/drawing/2014/main" id="{68F1DB50-C13A-7CBB-6184-0682350DD003}"/>
                </a:ext>
              </a:extLst>
            </p:cNvPr>
            <p:cNvSpPr/>
            <p:nvPr/>
          </p:nvSpPr>
          <p:spPr>
            <a:xfrm>
              <a:off x="7810501" y="5981628"/>
              <a:ext cx="2857499" cy="72"/>
            </a:xfrm>
            <a:prstGeom prst="rect">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grpSp>
    </p:spTree>
    <p:extLst>
      <p:ext uri="{BB962C8B-B14F-4D97-AF65-F5344CB8AC3E}">
        <p14:creationId xmlns:p14="http://schemas.microsoft.com/office/powerpoint/2010/main" val="1892019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8BB1B6-0575-44A8-AB9B-8A60E995E322}"/>
              </a:ext>
            </a:extLst>
          </p:cNvPr>
          <p:cNvSpPr>
            <a:spLocks noGrp="1"/>
          </p:cNvSpPr>
          <p:nvPr>
            <p:ph type="ctrTitle"/>
          </p:nvPr>
        </p:nvSpPr>
        <p:spPr>
          <a:xfrm>
            <a:off x="450938" y="743804"/>
            <a:ext cx="4413672" cy="3890826"/>
          </a:xfrm>
        </p:spPr>
        <p:txBody>
          <a:bodyPr anchor="ctr">
            <a:normAutofit/>
          </a:bodyPr>
          <a:lstStyle/>
          <a:p>
            <a:pPr algn="l"/>
            <a:r>
              <a:rPr lang="en-US" dirty="0"/>
              <a:t>Thank you!</a:t>
            </a:r>
          </a:p>
        </p:txBody>
      </p:sp>
      <p:pic>
        <p:nvPicPr>
          <p:cNvPr id="22" name="Picture 3">
            <a:extLst>
              <a:ext uri="{FF2B5EF4-FFF2-40B4-BE49-F238E27FC236}">
                <a16:creationId xmlns:a16="http://schemas.microsoft.com/office/drawing/2014/main" id="{B9668396-6305-4300-8A43-7A33A7E40842}"/>
              </a:ext>
            </a:extLst>
          </p:cNvPr>
          <p:cNvPicPr>
            <a:picLocks noChangeAspect="1"/>
          </p:cNvPicPr>
          <p:nvPr/>
        </p:nvPicPr>
        <p:blipFill rotWithShape="1">
          <a:blip r:embed="rId3"/>
          <a:srcRect r="222"/>
          <a:stretch/>
        </p:blipFill>
        <p:spPr>
          <a:xfrm>
            <a:off x="5349241" y="10"/>
            <a:ext cx="6842759" cy="6857990"/>
          </a:xfrm>
          <a:prstGeom prst="rect">
            <a:avLst/>
          </a:prstGeom>
        </p:spPr>
      </p:pic>
      <p:sp>
        <p:nvSpPr>
          <p:cNvPr id="3" name="Subtitle 2">
            <a:extLst>
              <a:ext uri="{FF2B5EF4-FFF2-40B4-BE49-F238E27FC236}">
                <a16:creationId xmlns:a16="http://schemas.microsoft.com/office/drawing/2014/main" id="{A699F6AA-1DDA-512B-A72F-DABB3A06F916}"/>
              </a:ext>
            </a:extLst>
          </p:cNvPr>
          <p:cNvSpPr>
            <a:spLocks noGrp="1"/>
          </p:cNvSpPr>
          <p:nvPr>
            <p:ph type="subTitle" idx="1"/>
          </p:nvPr>
        </p:nvSpPr>
        <p:spPr>
          <a:xfrm>
            <a:off x="496395" y="3211999"/>
            <a:ext cx="4322757" cy="1422631"/>
          </a:xfrm>
        </p:spPr>
        <p:txBody>
          <a:bodyPr vert="horz" lIns="91440" tIns="45720" rIns="91440" bIns="45720" rtlCol="0" anchor="t">
            <a:normAutofit fontScale="62500" lnSpcReduction="20000"/>
          </a:bodyPr>
          <a:lstStyle/>
          <a:p>
            <a:pPr algn="l"/>
            <a:r>
              <a:rPr lang="en-US" dirty="0"/>
              <a:t>Katie Cullen, MBA, CAPM</a:t>
            </a:r>
          </a:p>
          <a:p>
            <a:pPr algn="l"/>
            <a:r>
              <a:rPr lang="en-US" dirty="0"/>
              <a:t>CRM Systems Manager</a:t>
            </a:r>
          </a:p>
          <a:p>
            <a:pPr algn="l"/>
            <a:r>
              <a:rPr lang="en-US" dirty="0"/>
              <a:t>Columbus Association for the Performing Arts</a:t>
            </a:r>
          </a:p>
          <a:p>
            <a:pPr algn="l"/>
            <a:r>
              <a:rPr lang="en-US" dirty="0"/>
              <a:t>kcullen@capa.com</a:t>
            </a:r>
          </a:p>
        </p:txBody>
      </p:sp>
    </p:spTree>
    <p:extLst>
      <p:ext uri="{BB962C8B-B14F-4D97-AF65-F5344CB8AC3E}">
        <p14:creationId xmlns:p14="http://schemas.microsoft.com/office/powerpoint/2010/main" val="2993688675"/>
      </p:ext>
    </p:extLst>
  </p:cSld>
  <p:clrMapOvr>
    <a:masterClrMapping/>
  </p:clrMapOvr>
</p:sld>
</file>

<file path=ppt/theme/theme1.xml><?xml version="1.0" encoding="utf-8"?>
<a:theme xmlns:a="http://schemas.openxmlformats.org/drawingml/2006/main" name="PrismaticVTI">
  <a:themeElements>
    <a:clrScheme name="AnalogousFromRegularSeed_2SEEDS">
      <a:dk1>
        <a:srgbClr val="000000"/>
      </a:dk1>
      <a:lt1>
        <a:srgbClr val="FFFFFF"/>
      </a:lt1>
      <a:dk2>
        <a:srgbClr val="311B25"/>
      </a:dk2>
      <a:lt2>
        <a:srgbClr val="F2F0F3"/>
      </a:lt2>
      <a:accent1>
        <a:srgbClr val="49B614"/>
      </a:accent1>
      <a:accent2>
        <a:srgbClr val="89AD1F"/>
      </a:accent2>
      <a:accent3>
        <a:srgbClr val="21B92E"/>
      </a:accent3>
      <a:accent4>
        <a:srgbClr val="243BD7"/>
      </a:accent4>
      <a:accent5>
        <a:srgbClr val="6029E7"/>
      </a:accent5>
      <a:accent6>
        <a:srgbClr val="9D17D5"/>
      </a:accent6>
      <a:hlink>
        <a:srgbClr val="953FBF"/>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746</TotalTime>
  <Words>1912</Words>
  <Application>Microsoft Office PowerPoint</Application>
  <PresentationFormat>Widescreen</PresentationFormat>
  <Paragraphs>53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Aharoni</vt:lpstr>
      <vt:lpstr>Arial</vt:lpstr>
      <vt:lpstr>Avenir Next LT Pro</vt:lpstr>
      <vt:lpstr>Calibri</vt:lpstr>
      <vt:lpstr>PrismaticVTI</vt:lpstr>
      <vt:lpstr>Tessitura Proficiency Surveys</vt:lpstr>
      <vt:lpstr>What is CAPA?</vt:lpstr>
      <vt:lpstr>Proficiency Survey Building</vt:lpstr>
      <vt:lpstr>Proficiency Survey Format</vt:lpstr>
      <vt:lpstr>Proficiency Survey Responses</vt:lpstr>
      <vt:lpstr>Next Steps?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 Tessitura User Group</dc:title>
  <dc:creator>Katie Cullen</dc:creator>
  <cp:lastModifiedBy>Katie Cullen</cp:lastModifiedBy>
  <cp:revision>5</cp:revision>
  <dcterms:created xsi:type="dcterms:W3CDTF">2021-08-02T20:08:10Z</dcterms:created>
  <dcterms:modified xsi:type="dcterms:W3CDTF">2023-03-31T19:25:23Z</dcterms:modified>
</cp:coreProperties>
</file>