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57" r:id="rId4"/>
    <p:sldId id="258" r:id="rId5"/>
    <p:sldId id="259" r:id="rId6"/>
    <p:sldId id="260" r:id="rId7"/>
    <p:sldId id="261" r:id="rId8"/>
    <p:sldId id="262" r:id="rId9"/>
    <p:sldId id="263" r:id="rId10"/>
    <p:sldId id="267" r:id="rId11"/>
    <p:sldId id="268" r:id="rId12"/>
    <p:sldId id="269" r:id="rId13"/>
    <p:sldId id="270" r:id="rId14"/>
    <p:sldId id="271" r:id="rId15"/>
    <p:sldId id="272" r:id="rId16"/>
    <p:sldId id="274" r:id="rId17"/>
    <p:sldId id="273" r:id="rId18"/>
    <p:sldId id="275" r:id="rId19"/>
    <p:sldId id="1035" r:id="rId20"/>
    <p:sldId id="1036" r:id="rId21"/>
    <p:sldId id="1037" r:id="rId22"/>
    <p:sldId id="1038" r:id="rId23"/>
    <p:sldId id="1039" r:id="rId24"/>
    <p:sldId id="1040" r:id="rId25"/>
    <p:sldId id="1041" r:id="rId26"/>
    <p:sldId id="1042" r:id="rId27"/>
    <p:sldId id="1043" r:id="rId28"/>
    <p:sldId id="1044" r:id="rId29"/>
    <p:sldId id="1045" r:id="rId30"/>
    <p:sldId id="1046" r:id="rId31"/>
    <p:sldId id="104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B46BED-55EA-4EBF-B9FE-2C6B1612FEF1}">
          <p14:sldIdLst>
            <p14:sldId id="264"/>
          </p14:sldIdLst>
        </p14:section>
        <p14:section name="Taking TNEW offline for unexpected closures" id="{A7EA26F4-2F7E-440E-A749-79BA0963B14F}">
          <p14:sldIdLst>
            <p14:sldId id="266"/>
            <p14:sldId id="257"/>
            <p14:sldId id="258"/>
            <p14:sldId id="259"/>
            <p14:sldId id="260"/>
            <p14:sldId id="261"/>
            <p14:sldId id="262"/>
            <p14:sldId id="263"/>
          </p14:sldIdLst>
        </p14:section>
        <p14:section name="Taking an Single Event off of TNEW" id="{3676B051-0240-4E5F-8375-2BCEEE8C060B}">
          <p14:sldIdLst>
            <p14:sldId id="267"/>
            <p14:sldId id="268"/>
            <p14:sldId id="269"/>
            <p14:sldId id="270"/>
            <p14:sldId id="271"/>
            <p14:sldId id="272"/>
            <p14:sldId id="274"/>
            <p14:sldId id="273"/>
          </p14:sldIdLst>
        </p14:section>
        <p14:section name="Syncing and Assigning Tokens" id="{D15B8751-D2A4-4A0E-8CBE-0F9AD0503D4A}">
          <p14:sldIdLst>
            <p14:sldId id="275"/>
            <p14:sldId id="1035"/>
            <p14:sldId id="1036"/>
            <p14:sldId id="1037"/>
            <p14:sldId id="1038"/>
          </p14:sldIdLst>
        </p14:section>
        <p14:section name="Changing passwords for Tessitura web app users" id="{B41AA8F4-7A9E-482E-90F9-209AA4FDBEB1}">
          <p14:sldIdLst>
            <p14:sldId id="1039"/>
            <p14:sldId id="1040"/>
            <p14:sldId id="1041"/>
            <p14:sldId id="1042"/>
            <p14:sldId id="1043"/>
            <p14:sldId id="1044"/>
            <p14:sldId id="1045"/>
          </p14:sldIdLst>
        </p14:section>
        <p14:section name="Restarting Card Readers" id="{2FDC7064-70EE-4AD3-B895-17DC6621EF4C}">
          <p14:sldIdLst>
            <p14:sldId id="1046"/>
            <p14:sldId id="10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obichaux" initials="AR" lastIdx="1" clrIdx="0">
    <p:extLst>
      <p:ext uri="{19B8F6BF-5375-455C-9EA6-DF929625EA0E}">
        <p15:presenceInfo xmlns:p15="http://schemas.microsoft.com/office/powerpoint/2012/main" userId="S::Anne.Robichaux@hnoc.org::ba76150f-0a85-4609-b20a-19511b1660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114" d="100"/>
          <a:sy n="114" d="100"/>
        </p:scale>
        <p:origin x="5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2B5A-D2E9-43D4-A6C1-6E40A0D385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B2E531-72D7-4D56-95F3-C2DD9F3F3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7B873-6F30-4173-8AF8-1CF51F238CDE}"/>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5" name="Footer Placeholder 4">
            <a:extLst>
              <a:ext uri="{FF2B5EF4-FFF2-40B4-BE49-F238E27FC236}">
                <a16:creationId xmlns:a16="http://schemas.microsoft.com/office/drawing/2014/main" id="{AA4FBE17-2A41-488F-9EC1-257337945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004F1-192D-4AFA-8E1D-13632FF11CB4}"/>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140655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0339-99B9-4459-AB78-952A5C351D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B1EA9F-51F3-40C9-BBEC-60ABCF1233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0A583-E3D1-4A7B-823A-6344A5B71C82}"/>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5" name="Footer Placeholder 4">
            <a:extLst>
              <a:ext uri="{FF2B5EF4-FFF2-40B4-BE49-F238E27FC236}">
                <a16:creationId xmlns:a16="http://schemas.microsoft.com/office/drawing/2014/main" id="{425F844B-EC1A-4209-A86F-F9850C640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62C53-7039-4725-ACD4-9FF2143ACBA0}"/>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63733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B94BD-D495-4ED1-BBB4-3984150F5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68366-CFC4-43DC-AEE2-0EA3D68F5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E53FF-7266-4BBA-A478-7F72126401E6}"/>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5" name="Footer Placeholder 4">
            <a:extLst>
              <a:ext uri="{FF2B5EF4-FFF2-40B4-BE49-F238E27FC236}">
                <a16:creationId xmlns:a16="http://schemas.microsoft.com/office/drawing/2014/main" id="{AE3F8A71-158D-4E19-BBCB-5646050BB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1686E-7D72-4761-ADBA-9F92AC2AE069}"/>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428507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F241-CE34-4936-9EE2-B0DAA107B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21618-709E-4F92-A796-B14C36F9A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0D72D-9D80-483E-B6F6-3A64C2096132}"/>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5" name="Footer Placeholder 4">
            <a:extLst>
              <a:ext uri="{FF2B5EF4-FFF2-40B4-BE49-F238E27FC236}">
                <a16:creationId xmlns:a16="http://schemas.microsoft.com/office/drawing/2014/main" id="{8173E7C2-6B5A-4594-86A2-BCBB634F1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9D2A1-9524-4A4F-A79F-D826798872D9}"/>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397844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61F0-D754-4E17-8568-468938FACD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B6518-63AB-4CF1-B486-06833DBB5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A8677-C354-44DD-BFDE-7735B30BC66C}"/>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5" name="Footer Placeholder 4">
            <a:extLst>
              <a:ext uri="{FF2B5EF4-FFF2-40B4-BE49-F238E27FC236}">
                <a16:creationId xmlns:a16="http://schemas.microsoft.com/office/drawing/2014/main" id="{8F12DF9D-D4A8-4F82-85F2-A6438415F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DD85D-82FE-481B-9934-A7DE3CE3268F}"/>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79002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FDDE-475D-4175-AF2E-8DA6422DC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5F773-98B3-488C-A50A-099315439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C7CB12-763A-48FC-AEC2-B6D77FD55A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0467D-B647-4964-AE1C-77C026D7D57E}"/>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6" name="Footer Placeholder 5">
            <a:extLst>
              <a:ext uri="{FF2B5EF4-FFF2-40B4-BE49-F238E27FC236}">
                <a16:creationId xmlns:a16="http://schemas.microsoft.com/office/drawing/2014/main" id="{40014AF5-F4E2-40C2-B1F8-3C795C9F5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27525-BC7A-44A9-A5B8-D2C60B92C7D9}"/>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133375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CF47-7C13-4C1E-8F4B-69293903A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F999ED-5F60-4E5E-907A-A963B9160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EF5FA-39A1-45AC-B7BC-94A287A49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15F941-CDE5-43A9-A7D3-FC1310B3A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7EA18-8B3E-45AC-BF19-DA4C14F1D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83F2FC-671E-4982-B9A7-E2E6ECE326B7}"/>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8" name="Footer Placeholder 7">
            <a:extLst>
              <a:ext uri="{FF2B5EF4-FFF2-40B4-BE49-F238E27FC236}">
                <a16:creationId xmlns:a16="http://schemas.microsoft.com/office/drawing/2014/main" id="{C05C5C43-62F0-4495-A766-07F86F895E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8892D0-8D69-4E61-B6AF-BCEB813F2721}"/>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111805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B6DB-F2C0-4A97-9B34-9703F3FDE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BE1F65-429E-4965-BC06-66588465270C}"/>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4" name="Footer Placeholder 3">
            <a:extLst>
              <a:ext uri="{FF2B5EF4-FFF2-40B4-BE49-F238E27FC236}">
                <a16:creationId xmlns:a16="http://schemas.microsoft.com/office/drawing/2014/main" id="{213315BF-7EC8-4933-9288-8A956D3A9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E05C8-73C0-4C45-98B2-34E8611853C4}"/>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10545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D867C-86C9-4FB2-BDC2-4664C38C9411}"/>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3" name="Footer Placeholder 2">
            <a:extLst>
              <a:ext uri="{FF2B5EF4-FFF2-40B4-BE49-F238E27FC236}">
                <a16:creationId xmlns:a16="http://schemas.microsoft.com/office/drawing/2014/main" id="{15ADFBE4-E0B8-41F2-9ED3-FDF3A40620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78FC47-E930-463A-A3E6-14011319281F}"/>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84332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3F67-F3B0-41F4-8744-7A91ED0AD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C5CAD6-C950-4E5A-9FF9-7FE757308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67227-3739-4E09-847D-E0FB58B7E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E1E92-9C01-4974-A747-857D08E7DE9F}"/>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6" name="Footer Placeholder 5">
            <a:extLst>
              <a:ext uri="{FF2B5EF4-FFF2-40B4-BE49-F238E27FC236}">
                <a16:creationId xmlns:a16="http://schemas.microsoft.com/office/drawing/2014/main" id="{6E3DEC9A-3A8B-4C24-8D4A-AB4436C49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B5862-6593-404B-94BE-9A4C5484605C}"/>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33920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4EDE-A7A2-4A2C-8A3E-8BE528B11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22AD2-BD84-4C99-B070-A2F1B813F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7940F-AA5F-4341-B639-E984341B9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5F774-22B3-4278-9AE7-60B37ABEBAE4}"/>
              </a:ext>
            </a:extLst>
          </p:cNvPr>
          <p:cNvSpPr>
            <a:spLocks noGrp="1"/>
          </p:cNvSpPr>
          <p:nvPr>
            <p:ph type="dt" sz="half" idx="10"/>
          </p:nvPr>
        </p:nvSpPr>
        <p:spPr/>
        <p:txBody>
          <a:bodyPr/>
          <a:lstStyle/>
          <a:p>
            <a:fld id="{B2F6DC11-D4FA-447C-9DAF-0DDF418D23D1}" type="datetimeFigureOut">
              <a:rPr lang="en-US" smtClean="0"/>
              <a:t>12/7/2022</a:t>
            </a:fld>
            <a:endParaRPr lang="en-US"/>
          </a:p>
        </p:txBody>
      </p:sp>
      <p:sp>
        <p:nvSpPr>
          <p:cNvPr id="6" name="Footer Placeholder 5">
            <a:extLst>
              <a:ext uri="{FF2B5EF4-FFF2-40B4-BE49-F238E27FC236}">
                <a16:creationId xmlns:a16="http://schemas.microsoft.com/office/drawing/2014/main" id="{61620E8A-47E6-461A-901A-C70174147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08DFA-E2FB-450F-92D9-A5250039684B}"/>
              </a:ext>
            </a:extLst>
          </p:cNvPr>
          <p:cNvSpPr>
            <a:spLocks noGrp="1"/>
          </p:cNvSpPr>
          <p:nvPr>
            <p:ph type="sldNum" sz="quarter" idx="12"/>
          </p:nvPr>
        </p:nvSpPr>
        <p:spPr/>
        <p:txBody>
          <a:bodyPr/>
          <a:lstStyle/>
          <a:p>
            <a:fld id="{CC6D9EA1-70BD-4D63-9256-D47B065DB84C}" type="slidenum">
              <a:rPr lang="en-US" smtClean="0"/>
              <a:t>‹#›</a:t>
            </a:fld>
            <a:endParaRPr lang="en-US"/>
          </a:p>
        </p:txBody>
      </p:sp>
    </p:spTree>
    <p:extLst>
      <p:ext uri="{BB962C8B-B14F-4D97-AF65-F5344CB8AC3E}">
        <p14:creationId xmlns:p14="http://schemas.microsoft.com/office/powerpoint/2010/main" val="285569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61E8A-2CE1-4F4A-8910-293E580031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0B548C-B196-4F93-BFFB-6EEDAACD7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2B859-A16D-4B45-8FFD-98E9F21E3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6DC11-D4FA-447C-9DAF-0DDF418D23D1}" type="datetimeFigureOut">
              <a:rPr lang="en-US" smtClean="0"/>
              <a:t>12/7/2022</a:t>
            </a:fld>
            <a:endParaRPr lang="en-US"/>
          </a:p>
        </p:txBody>
      </p:sp>
      <p:sp>
        <p:nvSpPr>
          <p:cNvPr id="5" name="Footer Placeholder 4">
            <a:extLst>
              <a:ext uri="{FF2B5EF4-FFF2-40B4-BE49-F238E27FC236}">
                <a16:creationId xmlns:a16="http://schemas.microsoft.com/office/drawing/2014/main" id="{A2B975C5-100F-4732-8A14-40DAADA0F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4E0C26-77E3-4BB4-A63C-2F22A0F4F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D9EA1-70BD-4D63-9256-D47B065DB84C}" type="slidenum">
              <a:rPr lang="en-US" smtClean="0"/>
              <a:t>‹#›</a:t>
            </a:fld>
            <a:endParaRPr lang="en-US"/>
          </a:p>
        </p:txBody>
      </p:sp>
    </p:spTree>
    <p:extLst>
      <p:ext uri="{BB962C8B-B14F-4D97-AF65-F5344CB8AC3E}">
        <p14:creationId xmlns:p14="http://schemas.microsoft.com/office/powerpoint/2010/main" val="353208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my.hnoc.org/admin/log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selfservice.tnhs.cloud/" TargetMode="External"/><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histnousla0webprod.tnhs.cloud/TessituraWe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my.hnoc.org/admin/logi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38400"/>
            <a:ext cx="9144000" cy="2514600"/>
          </a:xfrm>
          <a:solidFill>
            <a:schemeClr val="accent3">
              <a:lumMod val="20000"/>
              <a:lumOff val="80000"/>
            </a:schemeClr>
          </a:solidFill>
        </p:spPr>
        <p:txBody>
          <a:bodyPr>
            <a:normAutofit/>
          </a:bodyPr>
          <a:lstStyle/>
          <a:p>
            <a:pPr algn="l"/>
            <a:r>
              <a:rPr lang="en-US" sz="5400" dirty="0">
                <a:latin typeface="Aharoni" panose="02010803020104030203" pitchFamily="2" charset="-79"/>
                <a:cs typeface="Aharoni" panose="02010803020104030203" pitchFamily="2" charset="-79"/>
              </a:rPr>
              <a:t>Troubleshooting while CRM Specialist is out of the office</a:t>
            </a:r>
          </a:p>
        </p:txBody>
      </p:sp>
      <p:sp>
        <p:nvSpPr>
          <p:cNvPr id="6" name="AutoShape 2" descr="https://www.tessituranetwork.com/content/img/homepage/tessitura-whit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550" y="5410200"/>
            <a:ext cx="1866900" cy="762000"/>
          </a:xfrm>
          <a:prstGeom prst="rect">
            <a:avLst/>
          </a:prstGeom>
        </p:spPr>
      </p:pic>
    </p:spTree>
    <p:extLst>
      <p:ext uri="{BB962C8B-B14F-4D97-AF65-F5344CB8AC3E}">
        <p14:creationId xmlns:p14="http://schemas.microsoft.com/office/powerpoint/2010/main" val="406249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38400"/>
            <a:ext cx="9144000" cy="2514600"/>
          </a:xfrm>
          <a:solidFill>
            <a:schemeClr val="accent3">
              <a:lumMod val="20000"/>
              <a:lumOff val="80000"/>
            </a:schemeClr>
          </a:solidFill>
        </p:spPr>
        <p:txBody>
          <a:bodyPr>
            <a:normAutofit/>
          </a:bodyPr>
          <a:lstStyle/>
          <a:p>
            <a:pPr algn="l"/>
            <a:r>
              <a:rPr lang="en-US" sz="5400" dirty="0">
                <a:latin typeface="Aharoni" panose="02010803020104030203" pitchFamily="2" charset="-79"/>
                <a:cs typeface="Aharoni" panose="02010803020104030203" pitchFamily="2" charset="-79"/>
              </a:rPr>
              <a:t>Taking a single event off of TNEW</a:t>
            </a:r>
          </a:p>
        </p:txBody>
      </p:sp>
      <p:sp>
        <p:nvSpPr>
          <p:cNvPr id="6" name="AutoShape 2" descr="https://www.tessituranetwork.com/content/img/homepage/tessitura-whit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550" y="5410200"/>
            <a:ext cx="1866900" cy="762000"/>
          </a:xfrm>
          <a:prstGeom prst="rect">
            <a:avLst/>
          </a:prstGeom>
        </p:spPr>
      </p:pic>
    </p:spTree>
    <p:extLst>
      <p:ext uri="{BB962C8B-B14F-4D97-AF65-F5344CB8AC3E}">
        <p14:creationId xmlns:p14="http://schemas.microsoft.com/office/powerpoint/2010/main" val="289885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F96C8-4C9B-48B7-A1E4-B7835EB57D0C}"/>
              </a:ext>
            </a:extLst>
          </p:cNvPr>
          <p:cNvSpPr txBox="1"/>
          <p:nvPr/>
        </p:nvSpPr>
        <p:spPr>
          <a:xfrm>
            <a:off x="685800" y="495300"/>
            <a:ext cx="10877550" cy="1754326"/>
          </a:xfrm>
          <a:prstGeom prst="rect">
            <a:avLst/>
          </a:prstGeom>
          <a:noFill/>
        </p:spPr>
        <p:txBody>
          <a:bodyPr wrap="square" rtlCol="0">
            <a:spAutoFit/>
          </a:bodyPr>
          <a:lstStyle/>
          <a:p>
            <a:r>
              <a:rPr lang="en-US" dirty="0"/>
              <a:t>If registration for a single event needs to be taken off of TNEW for any reason, follow these instructions to remove any associated Keywords.</a:t>
            </a:r>
          </a:p>
          <a:p>
            <a:endParaRPr lang="en-US" dirty="0"/>
          </a:p>
          <a:p>
            <a:pPr marL="342900" indent="-342900">
              <a:buFont typeface="+mj-lt"/>
              <a:buAutoNum type="arabicPeriod"/>
            </a:pPr>
            <a:r>
              <a:rPr lang="en-US" dirty="0"/>
              <a:t>Go To </a:t>
            </a:r>
            <a:r>
              <a:rPr lang="en-US" dirty="0">
                <a:sym typeface="Wingdings" panose="05000000000000000000" pitchFamily="2" charset="2"/>
              </a:rPr>
              <a:t> Ticketing Setup</a:t>
            </a:r>
          </a:p>
          <a:p>
            <a:pPr marL="342900" indent="-342900">
              <a:buFont typeface="+mj-lt"/>
              <a:buAutoNum type="arabicPeriod"/>
            </a:pPr>
            <a:r>
              <a:rPr lang="en-US" dirty="0">
                <a:sym typeface="Wingdings" panose="05000000000000000000" pitchFamily="2" charset="2"/>
              </a:rPr>
              <a:t>Highlight (don’t double click!) the appropriate Title</a:t>
            </a:r>
          </a:p>
          <a:p>
            <a:pPr marL="342900" indent="-342900">
              <a:buFont typeface="+mj-lt"/>
              <a:buAutoNum type="arabicPeriod"/>
            </a:pPr>
            <a:r>
              <a:rPr lang="en-US" dirty="0">
                <a:sym typeface="Wingdings" panose="05000000000000000000" pitchFamily="2" charset="2"/>
              </a:rPr>
              <a:t>Click the “Productions” tab.</a:t>
            </a:r>
            <a:endParaRPr lang="en-US" dirty="0"/>
          </a:p>
        </p:txBody>
      </p:sp>
      <p:pic>
        <p:nvPicPr>
          <p:cNvPr id="12" name="Picture 11" descr="Graphical user interface, text, application&#10;&#10;Description automatically generated">
            <a:extLst>
              <a:ext uri="{FF2B5EF4-FFF2-40B4-BE49-F238E27FC236}">
                <a16:creationId xmlns:a16="http://schemas.microsoft.com/office/drawing/2014/main" id="{89C982A4-71FB-4F47-9E13-ACBBCBDEA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50" y="2829011"/>
            <a:ext cx="9728700" cy="3600635"/>
          </a:xfrm>
          <a:prstGeom prst="rect">
            <a:avLst/>
          </a:prstGeom>
        </p:spPr>
      </p:pic>
      <p:cxnSp>
        <p:nvCxnSpPr>
          <p:cNvPr id="8" name="Straight Arrow Connector 7">
            <a:extLst>
              <a:ext uri="{FF2B5EF4-FFF2-40B4-BE49-F238E27FC236}">
                <a16:creationId xmlns:a16="http://schemas.microsoft.com/office/drawing/2014/main" id="{30F0C3EB-7AFE-411A-AF66-FDF52BDAE6D3}"/>
              </a:ext>
            </a:extLst>
          </p:cNvPr>
          <p:cNvCxnSpPr>
            <a:cxnSpLocks/>
          </p:cNvCxnSpPr>
          <p:nvPr/>
        </p:nvCxnSpPr>
        <p:spPr>
          <a:xfrm>
            <a:off x="628650" y="1390650"/>
            <a:ext cx="485775" cy="16287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6055C53-03BA-4379-8877-2978792659A2}"/>
              </a:ext>
            </a:extLst>
          </p:cNvPr>
          <p:cNvCxnSpPr/>
          <p:nvPr/>
        </p:nvCxnSpPr>
        <p:spPr>
          <a:xfrm>
            <a:off x="228600" y="5915025"/>
            <a:ext cx="4572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F2C9DE-3B0D-4B60-97BE-B58AAD8D3FA2}"/>
              </a:ext>
            </a:extLst>
          </p:cNvPr>
          <p:cNvCxnSpPr/>
          <p:nvPr/>
        </p:nvCxnSpPr>
        <p:spPr>
          <a:xfrm flipH="1">
            <a:off x="2686050" y="2105025"/>
            <a:ext cx="1781175" cy="162353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022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F96C8-4C9B-48B7-A1E4-B7835EB57D0C}"/>
              </a:ext>
            </a:extLst>
          </p:cNvPr>
          <p:cNvSpPr txBox="1"/>
          <p:nvPr/>
        </p:nvSpPr>
        <p:spPr>
          <a:xfrm>
            <a:off x="685800" y="495300"/>
            <a:ext cx="10877550" cy="369332"/>
          </a:xfrm>
          <a:prstGeom prst="rect">
            <a:avLst/>
          </a:prstGeom>
          <a:noFill/>
        </p:spPr>
        <p:txBody>
          <a:bodyPr wrap="square" rtlCol="0">
            <a:spAutoFit/>
          </a:bodyPr>
          <a:lstStyle/>
          <a:p>
            <a:r>
              <a:rPr lang="en-US" dirty="0"/>
              <a:t>4. Highlight (don’t double click!) the appropriate Production</a:t>
            </a:r>
          </a:p>
        </p:txBody>
      </p:sp>
      <p:pic>
        <p:nvPicPr>
          <p:cNvPr id="3" name="Picture 2" descr="Graphical user interface, application&#10;&#10;Description automatically generated">
            <a:extLst>
              <a:ext uri="{FF2B5EF4-FFF2-40B4-BE49-F238E27FC236}">
                <a16:creationId xmlns:a16="http://schemas.microsoft.com/office/drawing/2014/main" id="{5E2DE22D-88CA-483D-B5BD-AA0ABAE6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1010"/>
            <a:ext cx="8763450" cy="2927500"/>
          </a:xfrm>
          <a:prstGeom prst="rect">
            <a:avLst/>
          </a:prstGeom>
        </p:spPr>
      </p:pic>
      <p:cxnSp>
        <p:nvCxnSpPr>
          <p:cNvPr id="6" name="Straight Arrow Connector 5">
            <a:extLst>
              <a:ext uri="{FF2B5EF4-FFF2-40B4-BE49-F238E27FC236}">
                <a16:creationId xmlns:a16="http://schemas.microsoft.com/office/drawing/2014/main" id="{046893D2-07BE-43B0-B0F6-F5FC118BB4B8}"/>
              </a:ext>
            </a:extLst>
          </p:cNvPr>
          <p:cNvCxnSpPr>
            <a:cxnSpLocks/>
          </p:cNvCxnSpPr>
          <p:nvPr/>
        </p:nvCxnSpPr>
        <p:spPr>
          <a:xfrm>
            <a:off x="938211" y="864632"/>
            <a:ext cx="538164" cy="256436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F85616-7141-442D-A9E5-6723C632B3DA}"/>
              </a:ext>
            </a:extLst>
          </p:cNvPr>
          <p:cNvSpPr txBox="1"/>
          <p:nvPr/>
        </p:nvSpPr>
        <p:spPr>
          <a:xfrm>
            <a:off x="685800" y="4400550"/>
            <a:ext cx="9582150" cy="369332"/>
          </a:xfrm>
          <a:prstGeom prst="rect">
            <a:avLst/>
          </a:prstGeom>
          <a:noFill/>
        </p:spPr>
        <p:txBody>
          <a:bodyPr wrap="square" rtlCol="0">
            <a:spAutoFit/>
          </a:bodyPr>
          <a:lstStyle/>
          <a:p>
            <a:r>
              <a:rPr lang="en-US" dirty="0"/>
              <a:t>5. Click the Production Seasons tab.</a:t>
            </a:r>
          </a:p>
        </p:txBody>
      </p:sp>
      <p:cxnSp>
        <p:nvCxnSpPr>
          <p:cNvPr id="10" name="Straight Arrow Connector 9">
            <a:extLst>
              <a:ext uri="{FF2B5EF4-FFF2-40B4-BE49-F238E27FC236}">
                <a16:creationId xmlns:a16="http://schemas.microsoft.com/office/drawing/2014/main" id="{F9ABF50E-1E53-4ABB-A1F2-32C0167E9244}"/>
              </a:ext>
            </a:extLst>
          </p:cNvPr>
          <p:cNvCxnSpPr>
            <a:cxnSpLocks/>
          </p:cNvCxnSpPr>
          <p:nvPr/>
        </p:nvCxnSpPr>
        <p:spPr>
          <a:xfrm flipH="1" flipV="1">
            <a:off x="3495676" y="2092583"/>
            <a:ext cx="1257299" cy="26728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79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F96C8-4C9B-48B7-A1E4-B7835EB57D0C}"/>
              </a:ext>
            </a:extLst>
          </p:cNvPr>
          <p:cNvSpPr txBox="1"/>
          <p:nvPr/>
        </p:nvSpPr>
        <p:spPr>
          <a:xfrm>
            <a:off x="438150" y="504825"/>
            <a:ext cx="10877550" cy="369332"/>
          </a:xfrm>
          <a:prstGeom prst="rect">
            <a:avLst/>
          </a:prstGeom>
          <a:noFill/>
        </p:spPr>
        <p:txBody>
          <a:bodyPr wrap="square" rtlCol="0">
            <a:spAutoFit/>
          </a:bodyPr>
          <a:lstStyle/>
          <a:p>
            <a:r>
              <a:rPr lang="en-US" dirty="0"/>
              <a:t>6. Highlight (don’t double click!) the appropriate Production Season.</a:t>
            </a:r>
          </a:p>
        </p:txBody>
      </p:sp>
      <p:sp>
        <p:nvSpPr>
          <p:cNvPr id="7" name="TextBox 6">
            <a:extLst>
              <a:ext uri="{FF2B5EF4-FFF2-40B4-BE49-F238E27FC236}">
                <a16:creationId xmlns:a16="http://schemas.microsoft.com/office/drawing/2014/main" id="{53F85616-7141-442D-A9E5-6723C632B3DA}"/>
              </a:ext>
            </a:extLst>
          </p:cNvPr>
          <p:cNvSpPr txBox="1"/>
          <p:nvPr/>
        </p:nvSpPr>
        <p:spPr>
          <a:xfrm>
            <a:off x="361950" y="5029200"/>
            <a:ext cx="9582150" cy="369332"/>
          </a:xfrm>
          <a:prstGeom prst="rect">
            <a:avLst/>
          </a:prstGeom>
          <a:noFill/>
        </p:spPr>
        <p:txBody>
          <a:bodyPr wrap="square" rtlCol="0">
            <a:spAutoFit/>
          </a:bodyPr>
          <a:lstStyle/>
          <a:p>
            <a:r>
              <a:rPr lang="en-US" dirty="0"/>
              <a:t>7. Click the “Performances” tab.</a:t>
            </a:r>
          </a:p>
        </p:txBody>
      </p:sp>
      <p:pic>
        <p:nvPicPr>
          <p:cNvPr id="5" name="Picture 4" descr="Graphical user interface, text, application&#10;&#10;Description automatically generated">
            <a:extLst>
              <a:ext uri="{FF2B5EF4-FFF2-40B4-BE49-F238E27FC236}">
                <a16:creationId xmlns:a16="http://schemas.microsoft.com/office/drawing/2014/main" id="{CBD76800-D343-4CB4-865D-72AB1ECE3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65" y="978834"/>
            <a:ext cx="9442935" cy="3791145"/>
          </a:xfrm>
          <a:prstGeom prst="rect">
            <a:avLst/>
          </a:prstGeom>
        </p:spPr>
      </p:pic>
      <p:cxnSp>
        <p:nvCxnSpPr>
          <p:cNvPr id="9" name="Straight Arrow Connector 8">
            <a:extLst>
              <a:ext uri="{FF2B5EF4-FFF2-40B4-BE49-F238E27FC236}">
                <a16:creationId xmlns:a16="http://schemas.microsoft.com/office/drawing/2014/main" id="{647E2B79-B4D0-4CB0-949C-2C2A74B1223D}"/>
              </a:ext>
            </a:extLst>
          </p:cNvPr>
          <p:cNvCxnSpPr/>
          <p:nvPr/>
        </p:nvCxnSpPr>
        <p:spPr>
          <a:xfrm>
            <a:off x="666750" y="874157"/>
            <a:ext cx="895350" cy="34406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DA4C54-ED43-495C-9B17-757E20168827}"/>
              </a:ext>
            </a:extLst>
          </p:cNvPr>
          <p:cNvCxnSpPr/>
          <p:nvPr/>
        </p:nvCxnSpPr>
        <p:spPr>
          <a:xfrm flipV="1">
            <a:off x="4467225" y="1914525"/>
            <a:ext cx="0" cy="33623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80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F96C8-4C9B-48B7-A1E4-B7835EB57D0C}"/>
              </a:ext>
            </a:extLst>
          </p:cNvPr>
          <p:cNvSpPr txBox="1"/>
          <p:nvPr/>
        </p:nvSpPr>
        <p:spPr>
          <a:xfrm>
            <a:off x="438150" y="504825"/>
            <a:ext cx="10877550" cy="369332"/>
          </a:xfrm>
          <a:prstGeom prst="rect">
            <a:avLst/>
          </a:prstGeom>
          <a:noFill/>
        </p:spPr>
        <p:txBody>
          <a:bodyPr wrap="square" rtlCol="0">
            <a:spAutoFit/>
          </a:bodyPr>
          <a:lstStyle/>
          <a:p>
            <a:r>
              <a:rPr lang="en-US" dirty="0"/>
              <a:t>8. Locate the event / performance that needs to be taken off of TNEW and double-click it.</a:t>
            </a:r>
          </a:p>
        </p:txBody>
      </p:sp>
      <p:sp>
        <p:nvSpPr>
          <p:cNvPr id="7" name="TextBox 6">
            <a:extLst>
              <a:ext uri="{FF2B5EF4-FFF2-40B4-BE49-F238E27FC236}">
                <a16:creationId xmlns:a16="http://schemas.microsoft.com/office/drawing/2014/main" id="{53F85616-7141-442D-A9E5-6723C632B3DA}"/>
              </a:ext>
            </a:extLst>
          </p:cNvPr>
          <p:cNvSpPr txBox="1"/>
          <p:nvPr/>
        </p:nvSpPr>
        <p:spPr>
          <a:xfrm>
            <a:off x="438150" y="3182052"/>
            <a:ext cx="9582150" cy="369332"/>
          </a:xfrm>
          <a:prstGeom prst="rect">
            <a:avLst/>
          </a:prstGeom>
          <a:noFill/>
        </p:spPr>
        <p:txBody>
          <a:bodyPr wrap="square" rtlCol="0">
            <a:spAutoFit/>
          </a:bodyPr>
          <a:lstStyle/>
          <a:p>
            <a:r>
              <a:rPr lang="en-US" dirty="0"/>
              <a:t>9. Click the “Keywords” tab in the event / performance.</a:t>
            </a:r>
          </a:p>
        </p:txBody>
      </p:sp>
      <p:pic>
        <p:nvPicPr>
          <p:cNvPr id="3" name="Picture 2" descr="Graphical user interface&#10;&#10;Description automatically generated">
            <a:extLst>
              <a:ext uri="{FF2B5EF4-FFF2-40B4-BE49-F238E27FC236}">
                <a16:creationId xmlns:a16="http://schemas.microsoft.com/office/drawing/2014/main" id="{A7382A7F-71C9-4550-B3BF-243954CD9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1" y="1038166"/>
            <a:ext cx="9010650" cy="2066245"/>
          </a:xfrm>
          <a:prstGeom prst="rect">
            <a:avLst/>
          </a:prstGeom>
        </p:spPr>
      </p:pic>
      <p:cxnSp>
        <p:nvCxnSpPr>
          <p:cNvPr id="8" name="Straight Arrow Connector 7">
            <a:extLst>
              <a:ext uri="{FF2B5EF4-FFF2-40B4-BE49-F238E27FC236}">
                <a16:creationId xmlns:a16="http://schemas.microsoft.com/office/drawing/2014/main" id="{2CA11953-6D60-481B-96C7-5651F26AE829}"/>
              </a:ext>
            </a:extLst>
          </p:cNvPr>
          <p:cNvCxnSpPr>
            <a:cxnSpLocks/>
          </p:cNvCxnSpPr>
          <p:nvPr/>
        </p:nvCxnSpPr>
        <p:spPr>
          <a:xfrm>
            <a:off x="1323975" y="1038166"/>
            <a:ext cx="123825" cy="13158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 email&#10;&#10;Description automatically generated">
            <a:extLst>
              <a:ext uri="{FF2B5EF4-FFF2-40B4-BE49-F238E27FC236}">
                <a16:creationId xmlns:a16="http://schemas.microsoft.com/office/drawing/2014/main" id="{7A803E0A-11DB-49A1-BFCC-F849089CE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70" y="3605213"/>
            <a:ext cx="5432680" cy="3071700"/>
          </a:xfrm>
          <a:prstGeom prst="rect">
            <a:avLst/>
          </a:prstGeom>
        </p:spPr>
      </p:pic>
      <p:cxnSp>
        <p:nvCxnSpPr>
          <p:cNvPr id="15" name="Straight Arrow Connector 14">
            <a:extLst>
              <a:ext uri="{FF2B5EF4-FFF2-40B4-BE49-F238E27FC236}">
                <a16:creationId xmlns:a16="http://schemas.microsoft.com/office/drawing/2014/main" id="{21399D09-D044-42FD-A7B2-3D8EF822638C}"/>
              </a:ext>
            </a:extLst>
          </p:cNvPr>
          <p:cNvCxnSpPr/>
          <p:nvPr/>
        </p:nvCxnSpPr>
        <p:spPr>
          <a:xfrm>
            <a:off x="2771775" y="3429000"/>
            <a:ext cx="323850" cy="6191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41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F96C8-4C9B-48B7-A1E4-B7835EB57D0C}"/>
              </a:ext>
            </a:extLst>
          </p:cNvPr>
          <p:cNvSpPr txBox="1"/>
          <p:nvPr/>
        </p:nvSpPr>
        <p:spPr>
          <a:xfrm>
            <a:off x="438150" y="446482"/>
            <a:ext cx="10877550" cy="646331"/>
          </a:xfrm>
          <a:prstGeom prst="rect">
            <a:avLst/>
          </a:prstGeom>
          <a:noFill/>
        </p:spPr>
        <p:txBody>
          <a:bodyPr wrap="square" rtlCol="0">
            <a:spAutoFit/>
          </a:bodyPr>
          <a:lstStyle/>
          <a:p>
            <a:r>
              <a:rPr lang="en-US" dirty="0"/>
              <a:t>10. Keywords control which events show up on TNEW. The right-hand panel has the keywords associated with the event. Click “Remove All” to remove all keywords from the event.</a:t>
            </a:r>
          </a:p>
        </p:txBody>
      </p:sp>
      <p:pic>
        <p:nvPicPr>
          <p:cNvPr id="5" name="Picture 4" descr="Graphical user interface, application&#10;&#10;Description automatically generated">
            <a:extLst>
              <a:ext uri="{FF2B5EF4-FFF2-40B4-BE49-F238E27FC236}">
                <a16:creationId xmlns:a16="http://schemas.microsoft.com/office/drawing/2014/main" id="{B668F1C1-922C-4068-844C-6645A3EFF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149851"/>
            <a:ext cx="8826813" cy="4558297"/>
          </a:xfrm>
          <a:prstGeom prst="rect">
            <a:avLst/>
          </a:prstGeom>
        </p:spPr>
      </p:pic>
      <p:cxnSp>
        <p:nvCxnSpPr>
          <p:cNvPr id="9" name="Straight Arrow Connector 8">
            <a:extLst>
              <a:ext uri="{FF2B5EF4-FFF2-40B4-BE49-F238E27FC236}">
                <a16:creationId xmlns:a16="http://schemas.microsoft.com/office/drawing/2014/main" id="{91DA008C-1B1E-47DD-9AA4-C3FAE34610EB}"/>
              </a:ext>
            </a:extLst>
          </p:cNvPr>
          <p:cNvCxnSpPr>
            <a:cxnSpLocks/>
          </p:cNvCxnSpPr>
          <p:nvPr/>
        </p:nvCxnSpPr>
        <p:spPr>
          <a:xfrm>
            <a:off x="2990850" y="1095375"/>
            <a:ext cx="152400" cy="19907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9861CE-5EF0-4C4C-A48D-6CE16D24A169}"/>
              </a:ext>
            </a:extLst>
          </p:cNvPr>
          <p:cNvSpPr txBox="1"/>
          <p:nvPr/>
        </p:nvSpPr>
        <p:spPr>
          <a:xfrm>
            <a:off x="438150" y="5857875"/>
            <a:ext cx="10877550" cy="369332"/>
          </a:xfrm>
          <a:prstGeom prst="rect">
            <a:avLst/>
          </a:prstGeom>
          <a:noFill/>
        </p:spPr>
        <p:txBody>
          <a:bodyPr wrap="square" rtlCol="0">
            <a:spAutoFit/>
          </a:bodyPr>
          <a:lstStyle/>
          <a:p>
            <a:r>
              <a:rPr lang="en-US" dirty="0"/>
              <a:t>11. Click “Close” and then “Yes” to save.</a:t>
            </a:r>
          </a:p>
        </p:txBody>
      </p:sp>
      <p:sp>
        <p:nvSpPr>
          <p:cNvPr id="13" name="Rectangle 12">
            <a:extLst>
              <a:ext uri="{FF2B5EF4-FFF2-40B4-BE49-F238E27FC236}">
                <a16:creationId xmlns:a16="http://schemas.microsoft.com/office/drawing/2014/main" id="{9B5299E8-43D6-4F2C-BDCB-08723AA57E46}"/>
              </a:ext>
            </a:extLst>
          </p:cNvPr>
          <p:cNvSpPr/>
          <p:nvPr/>
        </p:nvSpPr>
        <p:spPr>
          <a:xfrm>
            <a:off x="8553450" y="5362575"/>
            <a:ext cx="828675" cy="3836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84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95679"/>
            <a:ext cx="8534400" cy="1477328"/>
          </a:xfrm>
          <a:prstGeom prst="rect">
            <a:avLst/>
          </a:prstGeom>
          <a:noFill/>
        </p:spPr>
        <p:txBody>
          <a:bodyPr wrap="square" rtlCol="0">
            <a:spAutoFit/>
          </a:bodyPr>
          <a:lstStyle/>
          <a:p>
            <a:r>
              <a:rPr lang="en-US" dirty="0"/>
              <a:t>If the event is still showing, you will need to clear the cache in the TNEW admin editor. </a:t>
            </a:r>
          </a:p>
          <a:p>
            <a:endParaRPr lang="en-US" dirty="0"/>
          </a:p>
          <a:p>
            <a:r>
              <a:rPr lang="en-US" sz="1800" dirty="0"/>
              <a:t>Go to </a:t>
            </a:r>
            <a:r>
              <a:rPr lang="en-US" sz="1800" dirty="0">
                <a:hlinkClick r:id="rId2"/>
              </a:rPr>
              <a:t>https://my.hnoc.org/admin/login</a:t>
            </a:r>
            <a:r>
              <a:rPr lang="en-US" sz="1800" dirty="0"/>
              <a:t> to log into the Admin panel.</a:t>
            </a:r>
          </a:p>
          <a:p>
            <a:endParaRPr lang="en-US" dirty="0"/>
          </a:p>
          <a:p>
            <a:endParaRPr lang="en-US" dirty="0"/>
          </a:p>
        </p:txBody>
      </p:sp>
      <p:pic>
        <p:nvPicPr>
          <p:cNvPr id="11" name="Picture 10" descr="Screen Clipping">
            <a:extLst>
              <a:ext uri="{FF2B5EF4-FFF2-40B4-BE49-F238E27FC236}">
                <a16:creationId xmlns:a16="http://schemas.microsoft.com/office/drawing/2014/main" id="{E302F0AD-3AB3-46A3-880C-82665115E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3007"/>
            <a:ext cx="4229690" cy="2886478"/>
          </a:xfrm>
          <a:prstGeom prst="rect">
            <a:avLst/>
          </a:prstGeom>
        </p:spPr>
      </p:pic>
      <p:sp>
        <p:nvSpPr>
          <p:cNvPr id="13" name="TextBox 12">
            <a:extLst>
              <a:ext uri="{FF2B5EF4-FFF2-40B4-BE49-F238E27FC236}">
                <a16:creationId xmlns:a16="http://schemas.microsoft.com/office/drawing/2014/main" id="{A8C17883-AA5B-4444-A708-263D03A375DF}"/>
              </a:ext>
            </a:extLst>
          </p:cNvPr>
          <p:cNvSpPr txBox="1"/>
          <p:nvPr/>
        </p:nvSpPr>
        <p:spPr>
          <a:xfrm>
            <a:off x="5690235" y="2152651"/>
            <a:ext cx="4038600" cy="646331"/>
          </a:xfrm>
          <a:prstGeom prst="rect">
            <a:avLst/>
          </a:prstGeom>
          <a:noFill/>
        </p:spPr>
        <p:txBody>
          <a:bodyPr wrap="square" rtlCol="0">
            <a:spAutoFit/>
          </a:bodyPr>
          <a:lstStyle/>
          <a:p>
            <a:r>
              <a:rPr lang="en-US" dirty="0"/>
              <a:t>Your username is </a:t>
            </a:r>
            <a:r>
              <a:rPr lang="en-US" dirty="0" err="1"/>
              <a:t>tnhs</a:t>
            </a:r>
            <a:r>
              <a:rPr lang="en-US" dirty="0"/>
              <a:t>\username</a:t>
            </a:r>
          </a:p>
          <a:p>
            <a:r>
              <a:rPr lang="en-US" dirty="0"/>
              <a:t>(i.e., </a:t>
            </a:r>
            <a:r>
              <a:rPr lang="en-US" dirty="0" err="1"/>
              <a:t>tnhs</a:t>
            </a:r>
            <a:r>
              <a:rPr lang="en-US" dirty="0"/>
              <a:t>\arobicha904).</a:t>
            </a:r>
          </a:p>
        </p:txBody>
      </p:sp>
      <p:sp>
        <p:nvSpPr>
          <p:cNvPr id="14" name="TextBox 13">
            <a:extLst>
              <a:ext uri="{FF2B5EF4-FFF2-40B4-BE49-F238E27FC236}">
                <a16:creationId xmlns:a16="http://schemas.microsoft.com/office/drawing/2014/main" id="{32AB2ECC-B2F5-4FAA-91F6-E01D847E7EC7}"/>
              </a:ext>
            </a:extLst>
          </p:cNvPr>
          <p:cNvSpPr txBox="1"/>
          <p:nvPr/>
        </p:nvSpPr>
        <p:spPr>
          <a:xfrm>
            <a:off x="5781675" y="3219451"/>
            <a:ext cx="3810000" cy="646331"/>
          </a:xfrm>
          <a:prstGeom prst="rect">
            <a:avLst/>
          </a:prstGeom>
          <a:noFill/>
        </p:spPr>
        <p:txBody>
          <a:bodyPr wrap="square" rtlCol="0">
            <a:spAutoFit/>
          </a:bodyPr>
          <a:lstStyle/>
          <a:p>
            <a:r>
              <a:rPr lang="en-US" dirty="0"/>
              <a:t>Your password is your RAMP password.</a:t>
            </a:r>
          </a:p>
        </p:txBody>
      </p:sp>
    </p:spTree>
    <p:extLst>
      <p:ext uri="{BB962C8B-B14F-4D97-AF65-F5344CB8AC3E}">
        <p14:creationId xmlns:p14="http://schemas.microsoft.com/office/powerpoint/2010/main" val="2283261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D3F4DBF1-3514-4A57-8A06-B988A0175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62300"/>
            <a:ext cx="3839111" cy="2505425"/>
          </a:xfrm>
          <a:prstGeom prst="rect">
            <a:avLst/>
          </a:prstGeom>
        </p:spPr>
      </p:pic>
      <p:sp>
        <p:nvSpPr>
          <p:cNvPr id="8" name="TextBox 7">
            <a:extLst>
              <a:ext uri="{FF2B5EF4-FFF2-40B4-BE49-F238E27FC236}">
                <a16:creationId xmlns:a16="http://schemas.microsoft.com/office/drawing/2014/main" id="{3B3582EA-5EC0-4125-BC9C-E561CB00AFAF}"/>
              </a:ext>
            </a:extLst>
          </p:cNvPr>
          <p:cNvSpPr txBox="1"/>
          <p:nvPr/>
        </p:nvSpPr>
        <p:spPr>
          <a:xfrm>
            <a:off x="632791" y="5803818"/>
            <a:ext cx="9696450" cy="369332"/>
          </a:xfrm>
          <a:prstGeom prst="rect">
            <a:avLst/>
          </a:prstGeom>
          <a:noFill/>
        </p:spPr>
        <p:txBody>
          <a:bodyPr wrap="square" rtlCol="0">
            <a:spAutoFit/>
          </a:bodyPr>
          <a:lstStyle/>
          <a:p>
            <a:r>
              <a:rPr lang="en-US" dirty="0"/>
              <a:t>Then click “Reset Cache” and reload the page again. The event should no longer be showing up.</a:t>
            </a:r>
          </a:p>
        </p:txBody>
      </p:sp>
      <p:pic>
        <p:nvPicPr>
          <p:cNvPr id="10" name="Picture 9" descr="Screen Clipping">
            <a:extLst>
              <a:ext uri="{FF2B5EF4-FFF2-40B4-BE49-F238E27FC236}">
                <a16:creationId xmlns:a16="http://schemas.microsoft.com/office/drawing/2014/main" id="{71B8A51D-EA47-429F-80CB-AB9677AF8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79" y="3667725"/>
            <a:ext cx="8306959" cy="1895740"/>
          </a:xfrm>
          <a:prstGeom prst="rect">
            <a:avLst/>
          </a:prstGeom>
        </p:spPr>
      </p:pic>
      <p:sp>
        <p:nvSpPr>
          <p:cNvPr id="2" name="TextBox 1">
            <a:extLst>
              <a:ext uri="{FF2B5EF4-FFF2-40B4-BE49-F238E27FC236}">
                <a16:creationId xmlns:a16="http://schemas.microsoft.com/office/drawing/2014/main" id="{5FDDE0FC-3703-45E6-8F14-3429FCD84B95}"/>
              </a:ext>
            </a:extLst>
          </p:cNvPr>
          <p:cNvSpPr txBox="1"/>
          <p:nvPr/>
        </p:nvSpPr>
        <p:spPr>
          <a:xfrm>
            <a:off x="1295400" y="460891"/>
            <a:ext cx="9829800" cy="369332"/>
          </a:xfrm>
          <a:prstGeom prst="rect">
            <a:avLst/>
          </a:prstGeom>
          <a:noFill/>
        </p:spPr>
        <p:txBody>
          <a:bodyPr wrap="square" rtlCol="0">
            <a:spAutoFit/>
          </a:bodyPr>
          <a:lstStyle/>
          <a:p>
            <a:r>
              <a:rPr lang="en-US" dirty="0"/>
              <a:t>Click Site Data </a:t>
            </a:r>
            <a:r>
              <a:rPr lang="en-US" dirty="0">
                <a:sym typeface="Wingdings" panose="05000000000000000000" pitchFamily="2" charset="2"/>
              </a:rPr>
              <a:t> Reset Site Data</a:t>
            </a:r>
            <a:endParaRPr lang="en-US" dirty="0"/>
          </a:p>
        </p:txBody>
      </p:sp>
      <p:cxnSp>
        <p:nvCxnSpPr>
          <p:cNvPr id="6" name="Straight Arrow Connector 5">
            <a:extLst>
              <a:ext uri="{FF2B5EF4-FFF2-40B4-BE49-F238E27FC236}">
                <a16:creationId xmlns:a16="http://schemas.microsoft.com/office/drawing/2014/main" id="{60C590D9-ECA8-4DFE-A4C0-1545672E6B08}"/>
              </a:ext>
            </a:extLst>
          </p:cNvPr>
          <p:cNvCxnSpPr/>
          <p:nvPr/>
        </p:nvCxnSpPr>
        <p:spPr>
          <a:xfrm flipH="1">
            <a:off x="4857750" y="1771650"/>
            <a:ext cx="249555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001CD4-9DAC-4821-B405-B788C59146CA}"/>
              </a:ext>
            </a:extLst>
          </p:cNvPr>
          <p:cNvCxnSpPr/>
          <p:nvPr/>
        </p:nvCxnSpPr>
        <p:spPr>
          <a:xfrm>
            <a:off x="857250" y="52959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00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38400"/>
            <a:ext cx="9144000" cy="2514600"/>
          </a:xfrm>
          <a:solidFill>
            <a:schemeClr val="accent3">
              <a:lumMod val="20000"/>
              <a:lumOff val="80000"/>
            </a:schemeClr>
          </a:solidFill>
        </p:spPr>
        <p:txBody>
          <a:bodyPr>
            <a:normAutofit/>
          </a:bodyPr>
          <a:lstStyle/>
          <a:p>
            <a:pPr algn="l"/>
            <a:r>
              <a:rPr lang="en-US" sz="5400" dirty="0">
                <a:latin typeface="Aharoni" panose="02010803020104030203" pitchFamily="2" charset="-79"/>
                <a:cs typeface="Aharoni" panose="02010803020104030203" pitchFamily="2" charset="-79"/>
              </a:rPr>
              <a:t>Syncing and Assigning Tessitura Tokens (fish)</a:t>
            </a:r>
          </a:p>
        </p:txBody>
      </p:sp>
      <p:sp>
        <p:nvSpPr>
          <p:cNvPr id="6" name="AutoShape 2" descr="https://www.tessituranetwork.com/content/img/homepage/tessitura-whit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550" y="5410200"/>
            <a:ext cx="1866900" cy="762000"/>
          </a:xfrm>
          <a:prstGeom prst="rect">
            <a:avLst/>
          </a:prstGeom>
        </p:spPr>
      </p:pic>
    </p:spTree>
    <p:extLst>
      <p:ext uri="{BB962C8B-B14F-4D97-AF65-F5344CB8AC3E}">
        <p14:creationId xmlns:p14="http://schemas.microsoft.com/office/powerpoint/2010/main" val="42463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77CC62D-A92D-410B-B6B9-C7F138006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0602"/>
            <a:ext cx="12041280" cy="5820587"/>
          </a:xfrm>
          <a:prstGeom prst="rect">
            <a:avLst/>
          </a:prstGeom>
        </p:spPr>
      </p:pic>
      <p:sp>
        <p:nvSpPr>
          <p:cNvPr id="6" name="TextBox 5"/>
          <p:cNvSpPr txBox="1"/>
          <p:nvPr/>
        </p:nvSpPr>
        <p:spPr>
          <a:xfrm>
            <a:off x="1524000" y="27272"/>
            <a:ext cx="7772400" cy="923330"/>
          </a:xfrm>
          <a:prstGeom prst="rect">
            <a:avLst/>
          </a:prstGeom>
          <a:noFill/>
        </p:spPr>
        <p:txBody>
          <a:bodyPr wrap="square" rtlCol="0">
            <a:spAutoFit/>
          </a:bodyPr>
          <a:lstStyle/>
          <a:p>
            <a:r>
              <a:rPr lang="en-US" b="1" dirty="0"/>
              <a:t>In the Tessitura Self-Service Tool</a:t>
            </a:r>
          </a:p>
          <a:p>
            <a:pPr marL="285750" indent="-285750">
              <a:buFont typeface="Arial" panose="020B0604020202020204" pitchFamily="34" charset="0"/>
              <a:buChar char="•"/>
            </a:pPr>
            <a:r>
              <a:rPr lang="en-US" dirty="0"/>
              <a:t>Go to: </a:t>
            </a:r>
            <a:r>
              <a:rPr lang="en-US" dirty="0">
                <a:hlinkClick r:id="rId3"/>
              </a:rPr>
              <a:t>https://selfservice.tnhs.cloud/</a:t>
            </a:r>
            <a:r>
              <a:rPr lang="en-US" dirty="0"/>
              <a:t>. Login with your RAMP credentials.</a:t>
            </a:r>
          </a:p>
          <a:p>
            <a:pPr marL="285750" indent="-285750">
              <a:buFont typeface="Arial" panose="020B0604020202020204" pitchFamily="34" charset="0"/>
              <a:buChar char="•"/>
            </a:pPr>
            <a:r>
              <a:rPr lang="en-US" dirty="0">
                <a:sym typeface="Wingdings" panose="05000000000000000000" pitchFamily="2" charset="2"/>
              </a:rPr>
              <a:t> Manage HNOC  Users</a:t>
            </a:r>
            <a:endParaRPr lang="en-US" dirty="0"/>
          </a:p>
        </p:txBody>
      </p:sp>
      <p:sp>
        <p:nvSpPr>
          <p:cNvPr id="5" name="Rectangle 4">
            <a:extLst>
              <a:ext uri="{FF2B5EF4-FFF2-40B4-BE49-F238E27FC236}">
                <a16:creationId xmlns:a16="http://schemas.microsoft.com/office/drawing/2014/main" id="{9E2F6E23-5CF2-4BA4-8028-39D9E1D91118}"/>
              </a:ext>
            </a:extLst>
          </p:cNvPr>
          <p:cNvSpPr/>
          <p:nvPr/>
        </p:nvSpPr>
        <p:spPr>
          <a:xfrm>
            <a:off x="5327373" y="1021051"/>
            <a:ext cx="1616765" cy="489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3702A44-4CB6-42F5-814C-7747B6AA093A}"/>
              </a:ext>
            </a:extLst>
          </p:cNvPr>
          <p:cNvSpPr txBox="1"/>
          <p:nvPr/>
        </p:nvSpPr>
        <p:spPr>
          <a:xfrm>
            <a:off x="8677275" y="1600200"/>
            <a:ext cx="3219450" cy="1200329"/>
          </a:xfrm>
          <a:prstGeom prst="rect">
            <a:avLst/>
          </a:prstGeom>
          <a:noFill/>
          <a:ln w="19050">
            <a:solidFill>
              <a:srgbClr val="C00000"/>
            </a:solidFill>
          </a:ln>
        </p:spPr>
        <p:txBody>
          <a:bodyPr wrap="square" rtlCol="0">
            <a:spAutoFit/>
          </a:bodyPr>
          <a:lstStyle/>
          <a:p>
            <a:r>
              <a:rPr lang="en-US" dirty="0"/>
              <a:t>Note: Not all users have access to syncing and assigning tokens. Lori, Jane, and Coaina have access in Anne’s absence.</a:t>
            </a:r>
          </a:p>
        </p:txBody>
      </p:sp>
    </p:spTree>
    <p:extLst>
      <p:ext uri="{BB962C8B-B14F-4D97-AF65-F5344CB8AC3E}">
        <p14:creationId xmlns:p14="http://schemas.microsoft.com/office/powerpoint/2010/main" val="274688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38400"/>
            <a:ext cx="9144000" cy="2514600"/>
          </a:xfrm>
          <a:solidFill>
            <a:schemeClr val="accent3">
              <a:lumMod val="20000"/>
              <a:lumOff val="80000"/>
            </a:schemeClr>
          </a:solidFill>
        </p:spPr>
        <p:txBody>
          <a:bodyPr>
            <a:normAutofit/>
          </a:bodyPr>
          <a:lstStyle/>
          <a:p>
            <a:pPr algn="l"/>
            <a:r>
              <a:rPr lang="en-US" sz="5400" dirty="0">
                <a:latin typeface="Aharoni" panose="02010803020104030203" pitchFamily="2" charset="-79"/>
                <a:cs typeface="Aharoni" panose="02010803020104030203" pitchFamily="2" charset="-79"/>
              </a:rPr>
              <a:t>Taking TNEW offline for unexpected closures</a:t>
            </a:r>
          </a:p>
        </p:txBody>
      </p:sp>
      <p:sp>
        <p:nvSpPr>
          <p:cNvPr id="6" name="AutoShape 2" descr="https://www.tessituranetwork.com/content/img/homepage/tessitura-whit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550" y="5410200"/>
            <a:ext cx="1866900" cy="762000"/>
          </a:xfrm>
          <a:prstGeom prst="rect">
            <a:avLst/>
          </a:prstGeom>
        </p:spPr>
      </p:pic>
    </p:spTree>
    <p:extLst>
      <p:ext uri="{BB962C8B-B14F-4D97-AF65-F5344CB8AC3E}">
        <p14:creationId xmlns:p14="http://schemas.microsoft.com/office/powerpoint/2010/main" val="370261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1A26-80A2-40A7-8E0B-D5C24E93BDC0}"/>
              </a:ext>
            </a:extLst>
          </p:cNvPr>
          <p:cNvSpPr txBox="1"/>
          <p:nvPr/>
        </p:nvSpPr>
        <p:spPr>
          <a:xfrm>
            <a:off x="457200" y="361950"/>
            <a:ext cx="11306175" cy="369332"/>
          </a:xfrm>
          <a:prstGeom prst="rect">
            <a:avLst/>
          </a:prstGeom>
          <a:noFill/>
        </p:spPr>
        <p:txBody>
          <a:bodyPr wrap="square" rtlCol="0">
            <a:spAutoFit/>
          </a:bodyPr>
          <a:lstStyle/>
          <a:p>
            <a:r>
              <a:rPr lang="en-US" dirty="0"/>
              <a:t>Find the user whose token (fish) needs to be synced or replaced and click “Details.”</a:t>
            </a:r>
          </a:p>
        </p:txBody>
      </p:sp>
      <p:pic>
        <p:nvPicPr>
          <p:cNvPr id="6" name="Picture 5" descr="Graphical user interface, application&#10;&#10;Description automatically generated">
            <a:extLst>
              <a:ext uri="{FF2B5EF4-FFF2-40B4-BE49-F238E27FC236}">
                <a16:creationId xmlns:a16="http://schemas.microsoft.com/office/drawing/2014/main" id="{2D4594AA-C409-49AB-98CF-371EB417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93" y="857118"/>
            <a:ext cx="11938614" cy="5143764"/>
          </a:xfrm>
          <a:prstGeom prst="rect">
            <a:avLst/>
          </a:prstGeom>
        </p:spPr>
      </p:pic>
      <p:cxnSp>
        <p:nvCxnSpPr>
          <p:cNvPr id="8" name="Straight Arrow Connector 7">
            <a:extLst>
              <a:ext uri="{FF2B5EF4-FFF2-40B4-BE49-F238E27FC236}">
                <a16:creationId xmlns:a16="http://schemas.microsoft.com/office/drawing/2014/main" id="{EA72F161-FCE7-4B58-B9EF-D3F707D127BE}"/>
              </a:ext>
            </a:extLst>
          </p:cNvPr>
          <p:cNvCxnSpPr/>
          <p:nvPr/>
        </p:nvCxnSpPr>
        <p:spPr>
          <a:xfrm>
            <a:off x="6391275" y="857118"/>
            <a:ext cx="3771900" cy="48483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2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131F389-63B4-42ED-BD21-204275CA5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842638"/>
            <a:ext cx="9344025" cy="2019895"/>
          </a:xfrm>
          <a:prstGeom prst="rect">
            <a:avLst/>
          </a:prstGeom>
        </p:spPr>
      </p:pic>
      <p:sp>
        <p:nvSpPr>
          <p:cNvPr id="4" name="TextBox 3">
            <a:extLst>
              <a:ext uri="{FF2B5EF4-FFF2-40B4-BE49-F238E27FC236}">
                <a16:creationId xmlns:a16="http://schemas.microsoft.com/office/drawing/2014/main" id="{948A1A26-80A2-40A7-8E0B-D5C24E93BDC0}"/>
              </a:ext>
            </a:extLst>
          </p:cNvPr>
          <p:cNvSpPr txBox="1"/>
          <p:nvPr/>
        </p:nvSpPr>
        <p:spPr>
          <a:xfrm>
            <a:off x="488882" y="361950"/>
            <a:ext cx="11306175" cy="646331"/>
          </a:xfrm>
          <a:prstGeom prst="rect">
            <a:avLst/>
          </a:prstGeom>
          <a:noFill/>
        </p:spPr>
        <p:txBody>
          <a:bodyPr wrap="square" rtlCol="0">
            <a:spAutoFit/>
          </a:bodyPr>
          <a:lstStyle/>
          <a:p>
            <a:r>
              <a:rPr lang="en-US" dirty="0"/>
              <a:t>Scroll down the page to the “Tokens” section.</a:t>
            </a:r>
          </a:p>
          <a:p>
            <a:r>
              <a:rPr lang="en-US" dirty="0"/>
              <a:t>To sync a token that is not working properly, click the “Sync” button next to the “</a:t>
            </a:r>
            <a:r>
              <a:rPr lang="en-US" dirty="0" err="1"/>
              <a:t>SafeID</a:t>
            </a:r>
            <a:r>
              <a:rPr lang="en-US" dirty="0"/>
              <a:t>/Event-Based” Token Type.</a:t>
            </a:r>
          </a:p>
        </p:txBody>
      </p:sp>
      <p:cxnSp>
        <p:nvCxnSpPr>
          <p:cNvPr id="10" name="Straight Arrow Connector 9">
            <a:extLst>
              <a:ext uri="{FF2B5EF4-FFF2-40B4-BE49-F238E27FC236}">
                <a16:creationId xmlns:a16="http://schemas.microsoft.com/office/drawing/2014/main" id="{B7B8137B-B91B-4C7F-BEA7-D3EA57940936}"/>
              </a:ext>
            </a:extLst>
          </p:cNvPr>
          <p:cNvCxnSpPr>
            <a:cxnSpLocks/>
          </p:cNvCxnSpPr>
          <p:nvPr/>
        </p:nvCxnSpPr>
        <p:spPr>
          <a:xfrm>
            <a:off x="8448675" y="1008281"/>
            <a:ext cx="0" cy="7252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 application, email&#10;&#10;Description automatically generated">
            <a:extLst>
              <a:ext uri="{FF2B5EF4-FFF2-40B4-BE49-F238E27FC236}">
                <a16:creationId xmlns:a16="http://schemas.microsoft.com/office/drawing/2014/main" id="{68B2208D-D91C-4ADF-BD15-0350C77A2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82" y="2862533"/>
            <a:ext cx="7469960" cy="3833542"/>
          </a:xfrm>
          <a:prstGeom prst="rect">
            <a:avLst/>
          </a:prstGeom>
        </p:spPr>
      </p:pic>
      <p:sp>
        <p:nvSpPr>
          <p:cNvPr id="14" name="TextBox 13">
            <a:extLst>
              <a:ext uri="{FF2B5EF4-FFF2-40B4-BE49-F238E27FC236}">
                <a16:creationId xmlns:a16="http://schemas.microsoft.com/office/drawing/2014/main" id="{5162D838-645B-4293-A84C-39D5C35A43FD}"/>
              </a:ext>
            </a:extLst>
          </p:cNvPr>
          <p:cNvSpPr txBox="1"/>
          <p:nvPr/>
        </p:nvSpPr>
        <p:spPr>
          <a:xfrm>
            <a:off x="7381874" y="3619500"/>
            <a:ext cx="4810125" cy="1754326"/>
          </a:xfrm>
          <a:prstGeom prst="rect">
            <a:avLst/>
          </a:prstGeom>
          <a:noFill/>
        </p:spPr>
        <p:txBody>
          <a:bodyPr wrap="square" rtlCol="0">
            <a:spAutoFit/>
          </a:bodyPr>
          <a:lstStyle/>
          <a:p>
            <a:r>
              <a:rPr lang="en-US" dirty="0"/>
              <a:t>Follow the instructions to resync the token.</a:t>
            </a:r>
          </a:p>
          <a:p>
            <a:endParaRPr lang="en-US" dirty="0"/>
          </a:p>
          <a:p>
            <a:r>
              <a:rPr lang="en-US" dirty="0"/>
              <a:t>If the user is still having issues with the token after syncing, it may need to be replaced. See next slides for instructions on unassigning and assigning a new token. </a:t>
            </a:r>
          </a:p>
        </p:txBody>
      </p:sp>
    </p:spTree>
    <p:extLst>
      <p:ext uri="{BB962C8B-B14F-4D97-AF65-F5344CB8AC3E}">
        <p14:creationId xmlns:p14="http://schemas.microsoft.com/office/powerpoint/2010/main" val="340972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131F389-63B4-42ED-BD21-204275CA5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1733550"/>
            <a:ext cx="9344025" cy="2019895"/>
          </a:xfrm>
          <a:prstGeom prst="rect">
            <a:avLst/>
          </a:prstGeom>
        </p:spPr>
      </p:pic>
      <p:sp>
        <p:nvSpPr>
          <p:cNvPr id="4" name="TextBox 3">
            <a:extLst>
              <a:ext uri="{FF2B5EF4-FFF2-40B4-BE49-F238E27FC236}">
                <a16:creationId xmlns:a16="http://schemas.microsoft.com/office/drawing/2014/main" id="{948A1A26-80A2-40A7-8E0B-D5C24E93BDC0}"/>
              </a:ext>
            </a:extLst>
          </p:cNvPr>
          <p:cNvSpPr txBox="1"/>
          <p:nvPr/>
        </p:nvSpPr>
        <p:spPr>
          <a:xfrm>
            <a:off x="457200" y="361950"/>
            <a:ext cx="11306175" cy="1477328"/>
          </a:xfrm>
          <a:prstGeom prst="rect">
            <a:avLst/>
          </a:prstGeom>
          <a:noFill/>
        </p:spPr>
        <p:txBody>
          <a:bodyPr wrap="square" rtlCol="0">
            <a:spAutoFit/>
          </a:bodyPr>
          <a:lstStyle/>
          <a:p>
            <a:r>
              <a:rPr lang="en-US" dirty="0"/>
              <a:t>If a token won’t sync or if the battery has died more than once recently, it is time to assign the user a new token (fish). </a:t>
            </a:r>
          </a:p>
          <a:p>
            <a:endParaRPr lang="en-US" dirty="0"/>
          </a:p>
          <a:p>
            <a:r>
              <a:rPr lang="en-US" dirty="0"/>
              <a:t>Log into the Self-Service Tool and navigate to the user.</a:t>
            </a:r>
          </a:p>
          <a:p>
            <a:endParaRPr lang="en-US" dirty="0"/>
          </a:p>
          <a:p>
            <a:r>
              <a:rPr lang="en-US" dirty="0"/>
              <a:t>Click “Unassign” next to the </a:t>
            </a:r>
            <a:r>
              <a:rPr lang="en-US" dirty="0" err="1"/>
              <a:t>SafeID</a:t>
            </a:r>
            <a:r>
              <a:rPr lang="en-US" dirty="0"/>
              <a:t>/Event-Based Token Type.</a:t>
            </a:r>
          </a:p>
        </p:txBody>
      </p:sp>
      <p:cxnSp>
        <p:nvCxnSpPr>
          <p:cNvPr id="10" name="Straight Arrow Connector 9">
            <a:extLst>
              <a:ext uri="{FF2B5EF4-FFF2-40B4-BE49-F238E27FC236}">
                <a16:creationId xmlns:a16="http://schemas.microsoft.com/office/drawing/2014/main" id="{B7B8137B-B91B-4C7F-BEA7-D3EA57940936}"/>
              </a:ext>
            </a:extLst>
          </p:cNvPr>
          <p:cNvCxnSpPr>
            <a:cxnSpLocks/>
          </p:cNvCxnSpPr>
          <p:nvPr/>
        </p:nvCxnSpPr>
        <p:spPr>
          <a:xfrm>
            <a:off x="9144000" y="1856006"/>
            <a:ext cx="0" cy="7252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597DCB-1D4F-458E-BB6C-E05F48DA38FE}"/>
              </a:ext>
            </a:extLst>
          </p:cNvPr>
          <p:cNvSpPr txBox="1"/>
          <p:nvPr/>
        </p:nvSpPr>
        <p:spPr>
          <a:xfrm>
            <a:off x="581024" y="4029075"/>
            <a:ext cx="10963275" cy="2031325"/>
          </a:xfrm>
          <a:prstGeom prst="rect">
            <a:avLst/>
          </a:prstGeom>
          <a:noFill/>
        </p:spPr>
        <p:txBody>
          <a:bodyPr wrap="square" rtlCol="0">
            <a:spAutoFit/>
          </a:bodyPr>
          <a:lstStyle/>
          <a:p>
            <a:r>
              <a:rPr lang="en-US" dirty="0"/>
              <a:t>This will remove the token from the user’s account. Please save the token and send it to the CRM Specialist so it can be marked as deceased in Tessitura’s system.</a:t>
            </a:r>
          </a:p>
          <a:p>
            <a:endParaRPr lang="en-US" dirty="0"/>
          </a:p>
          <a:p>
            <a:r>
              <a:rPr lang="en-US" dirty="0"/>
              <a:t>Once the token has been removed, there will be a button that says “Assign.” Click this button to assign a new token.</a:t>
            </a:r>
          </a:p>
          <a:p>
            <a:endParaRPr lang="en-US" dirty="0"/>
          </a:p>
          <a:p>
            <a:r>
              <a:rPr lang="en-US" dirty="0"/>
              <a:t>You will need the serial number of the token (on the sticker on the back) and you will need to enter the 6-digit code from the token. </a:t>
            </a:r>
          </a:p>
        </p:txBody>
      </p:sp>
    </p:spTree>
    <p:extLst>
      <p:ext uri="{BB962C8B-B14F-4D97-AF65-F5344CB8AC3E}">
        <p14:creationId xmlns:p14="http://schemas.microsoft.com/office/powerpoint/2010/main" val="107648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38400"/>
            <a:ext cx="9144000" cy="2514600"/>
          </a:xfrm>
          <a:solidFill>
            <a:schemeClr val="accent3">
              <a:lumMod val="20000"/>
              <a:lumOff val="80000"/>
            </a:schemeClr>
          </a:solidFill>
        </p:spPr>
        <p:txBody>
          <a:bodyPr>
            <a:normAutofit/>
          </a:bodyPr>
          <a:lstStyle/>
          <a:p>
            <a:pPr algn="l"/>
            <a:r>
              <a:rPr lang="en-US" sz="5400" dirty="0">
                <a:latin typeface="Aharoni" panose="02010803020104030203" pitchFamily="2" charset="-79"/>
                <a:cs typeface="Aharoni" panose="02010803020104030203" pitchFamily="2" charset="-79"/>
              </a:rPr>
              <a:t>Changing passwords for Tessitura web app users</a:t>
            </a:r>
          </a:p>
        </p:txBody>
      </p:sp>
      <p:sp>
        <p:nvSpPr>
          <p:cNvPr id="6" name="AutoShape 2" descr="https://www.tessituranetwork.com/content/img/homepage/tessitura-whit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550" y="5410200"/>
            <a:ext cx="1866900" cy="762000"/>
          </a:xfrm>
          <a:prstGeom prst="rect">
            <a:avLst/>
          </a:prstGeom>
        </p:spPr>
      </p:pic>
    </p:spTree>
    <p:extLst>
      <p:ext uri="{BB962C8B-B14F-4D97-AF65-F5344CB8AC3E}">
        <p14:creationId xmlns:p14="http://schemas.microsoft.com/office/powerpoint/2010/main" val="237299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57B5A7-E107-4BDF-A475-0A1D94156914}"/>
              </a:ext>
            </a:extLst>
          </p:cNvPr>
          <p:cNvSpPr txBox="1"/>
          <p:nvPr/>
        </p:nvSpPr>
        <p:spPr>
          <a:xfrm>
            <a:off x="714375" y="457200"/>
            <a:ext cx="10906125" cy="1477328"/>
          </a:xfrm>
          <a:prstGeom prst="rect">
            <a:avLst/>
          </a:prstGeom>
          <a:noFill/>
        </p:spPr>
        <p:txBody>
          <a:bodyPr wrap="square" rtlCol="0">
            <a:spAutoFit/>
          </a:bodyPr>
          <a:lstStyle/>
          <a:p>
            <a:r>
              <a:rPr lang="en-US" dirty="0"/>
              <a:t>Some THNOC Tessitura users do no have a token / fish and only access the system via the web application—</a:t>
            </a:r>
          </a:p>
          <a:p>
            <a:r>
              <a:rPr lang="en-US" dirty="0">
                <a:hlinkClick r:id="rId2"/>
              </a:rPr>
              <a:t>https://histnousla0webprod.tnhs.cloud/TessituraWeb</a:t>
            </a:r>
            <a:r>
              <a:rPr lang="en-US" dirty="0"/>
              <a:t>. Their passwords expire every 90 days, the same as those who login via RAMP. However, they cannot change their passwords themselves. The password must be updated in the Tessitura Security application. Coaina Delbert has access to the Security Application to change these passwords in the CRM Specialist’s absence. </a:t>
            </a:r>
          </a:p>
        </p:txBody>
      </p:sp>
      <p:pic>
        <p:nvPicPr>
          <p:cNvPr id="6" name="Picture 5" descr="Graphical user interface, application&#10;&#10;Description automatically generated">
            <a:extLst>
              <a:ext uri="{FF2B5EF4-FFF2-40B4-BE49-F238E27FC236}">
                <a16:creationId xmlns:a16="http://schemas.microsoft.com/office/drawing/2014/main" id="{3427A6B9-30A6-4654-997E-FB759D684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37" y="2527209"/>
            <a:ext cx="10217675" cy="3518081"/>
          </a:xfrm>
          <a:prstGeom prst="rect">
            <a:avLst/>
          </a:prstGeom>
        </p:spPr>
      </p:pic>
      <p:cxnSp>
        <p:nvCxnSpPr>
          <p:cNvPr id="8" name="Straight Arrow Connector 7">
            <a:extLst>
              <a:ext uri="{FF2B5EF4-FFF2-40B4-BE49-F238E27FC236}">
                <a16:creationId xmlns:a16="http://schemas.microsoft.com/office/drawing/2014/main" id="{B238AEE1-0319-4814-80FE-7504E6C532F4}"/>
              </a:ext>
            </a:extLst>
          </p:cNvPr>
          <p:cNvCxnSpPr/>
          <p:nvPr/>
        </p:nvCxnSpPr>
        <p:spPr>
          <a:xfrm>
            <a:off x="6553200" y="1934528"/>
            <a:ext cx="1514475" cy="25707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email&#10;&#10;Description automatically generated">
            <a:extLst>
              <a:ext uri="{FF2B5EF4-FFF2-40B4-BE49-F238E27FC236}">
                <a16:creationId xmlns:a16="http://schemas.microsoft.com/office/drawing/2014/main" id="{33279735-D2D3-4C83-9608-FAA3C2630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082" y="1469387"/>
            <a:ext cx="4092667" cy="2566095"/>
          </a:xfrm>
          <a:prstGeom prst="rect">
            <a:avLst/>
          </a:prstGeom>
        </p:spPr>
      </p:pic>
      <p:sp>
        <p:nvSpPr>
          <p:cNvPr id="8" name="TextBox 7">
            <a:extLst>
              <a:ext uri="{FF2B5EF4-FFF2-40B4-BE49-F238E27FC236}">
                <a16:creationId xmlns:a16="http://schemas.microsoft.com/office/drawing/2014/main" id="{F30D2522-4AEB-408C-84A6-4ADFA1D54E37}"/>
              </a:ext>
            </a:extLst>
          </p:cNvPr>
          <p:cNvSpPr txBox="1"/>
          <p:nvPr/>
        </p:nvSpPr>
        <p:spPr>
          <a:xfrm>
            <a:off x="485775" y="238125"/>
            <a:ext cx="11172825" cy="646331"/>
          </a:xfrm>
          <a:prstGeom prst="rect">
            <a:avLst/>
          </a:prstGeom>
          <a:noFill/>
        </p:spPr>
        <p:txBody>
          <a:bodyPr wrap="square" rtlCol="0">
            <a:spAutoFit/>
          </a:bodyPr>
          <a:lstStyle/>
          <a:p>
            <a:r>
              <a:rPr lang="en-US" dirty="0"/>
              <a:t>After clicking on the Security PROD app, the box below will pop up. Check the “Use Windows Authentication” box and then click “OK.” You do not have to fill in a User ID or Password.</a:t>
            </a:r>
          </a:p>
        </p:txBody>
      </p:sp>
      <p:sp>
        <p:nvSpPr>
          <p:cNvPr id="9" name="Rectangle 8">
            <a:extLst>
              <a:ext uri="{FF2B5EF4-FFF2-40B4-BE49-F238E27FC236}">
                <a16:creationId xmlns:a16="http://schemas.microsoft.com/office/drawing/2014/main" id="{881C51F4-7CCB-4318-84BD-4CA4744279BD}"/>
              </a:ext>
            </a:extLst>
          </p:cNvPr>
          <p:cNvSpPr/>
          <p:nvPr/>
        </p:nvSpPr>
        <p:spPr>
          <a:xfrm>
            <a:off x="4133850" y="3543300"/>
            <a:ext cx="2162175" cy="3714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B55C2B4-A16B-469F-BE3C-ECA5AE077C61}"/>
              </a:ext>
            </a:extLst>
          </p:cNvPr>
          <p:cNvCxnSpPr/>
          <p:nvPr/>
        </p:nvCxnSpPr>
        <p:spPr>
          <a:xfrm flipH="1">
            <a:off x="7210425" y="2524125"/>
            <a:ext cx="1905000" cy="4953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2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0D2522-4AEB-408C-84A6-4ADFA1D54E37}"/>
              </a:ext>
            </a:extLst>
          </p:cNvPr>
          <p:cNvSpPr txBox="1"/>
          <p:nvPr/>
        </p:nvSpPr>
        <p:spPr>
          <a:xfrm>
            <a:off x="485775" y="238125"/>
            <a:ext cx="11172825" cy="369332"/>
          </a:xfrm>
          <a:prstGeom prst="rect">
            <a:avLst/>
          </a:prstGeom>
          <a:noFill/>
        </p:spPr>
        <p:txBody>
          <a:bodyPr wrap="square" rtlCol="0">
            <a:spAutoFit/>
          </a:bodyPr>
          <a:lstStyle/>
          <a:p>
            <a:r>
              <a:rPr lang="en-US" dirty="0"/>
              <a:t>Click  the first icon to open the “Maintain Users” module.</a:t>
            </a:r>
          </a:p>
        </p:txBody>
      </p:sp>
      <p:pic>
        <p:nvPicPr>
          <p:cNvPr id="3" name="Picture 2" descr="Graphical user interface, application, Word&#10;&#10;Description automatically generated">
            <a:extLst>
              <a:ext uri="{FF2B5EF4-FFF2-40B4-BE49-F238E27FC236}">
                <a16:creationId xmlns:a16="http://schemas.microsoft.com/office/drawing/2014/main" id="{E1A1FA7D-88E1-480F-9B5A-5D5F5D568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98" y="976789"/>
            <a:ext cx="11867403" cy="3945494"/>
          </a:xfrm>
          <a:prstGeom prst="rect">
            <a:avLst/>
          </a:prstGeom>
        </p:spPr>
      </p:pic>
      <p:cxnSp>
        <p:nvCxnSpPr>
          <p:cNvPr id="5" name="Straight Arrow Connector 4">
            <a:extLst>
              <a:ext uri="{FF2B5EF4-FFF2-40B4-BE49-F238E27FC236}">
                <a16:creationId xmlns:a16="http://schemas.microsoft.com/office/drawing/2014/main" id="{23D5FD47-04C7-4AB6-A3F2-D443A8AAEEE9}"/>
              </a:ext>
            </a:extLst>
          </p:cNvPr>
          <p:cNvCxnSpPr>
            <a:cxnSpLocks/>
          </p:cNvCxnSpPr>
          <p:nvPr/>
        </p:nvCxnSpPr>
        <p:spPr>
          <a:xfrm flipH="1">
            <a:off x="409576" y="788432"/>
            <a:ext cx="1523999" cy="6344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12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0D2522-4AEB-408C-84A6-4ADFA1D54E37}"/>
              </a:ext>
            </a:extLst>
          </p:cNvPr>
          <p:cNvSpPr txBox="1"/>
          <p:nvPr/>
        </p:nvSpPr>
        <p:spPr>
          <a:xfrm>
            <a:off x="485775" y="238125"/>
            <a:ext cx="11172825" cy="369332"/>
          </a:xfrm>
          <a:prstGeom prst="rect">
            <a:avLst/>
          </a:prstGeom>
          <a:noFill/>
        </p:spPr>
        <p:txBody>
          <a:bodyPr wrap="square" rtlCol="0">
            <a:spAutoFit/>
          </a:bodyPr>
          <a:lstStyle/>
          <a:p>
            <a:r>
              <a:rPr lang="en-US" dirty="0"/>
              <a:t>Either find the person in the list or use the “Filter” box to search.</a:t>
            </a:r>
          </a:p>
        </p:txBody>
      </p:sp>
      <p:pic>
        <p:nvPicPr>
          <p:cNvPr id="4" name="Picture 3" descr="Graphical user interface, application&#10;&#10;Description automatically generated">
            <a:extLst>
              <a:ext uri="{FF2B5EF4-FFF2-40B4-BE49-F238E27FC236}">
                <a16:creationId xmlns:a16="http://schemas.microsoft.com/office/drawing/2014/main" id="{FA160E5A-1D58-43E3-B437-504328283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 y="903583"/>
            <a:ext cx="10909613" cy="5716455"/>
          </a:xfrm>
          <a:prstGeom prst="rect">
            <a:avLst/>
          </a:prstGeom>
        </p:spPr>
      </p:pic>
      <p:cxnSp>
        <p:nvCxnSpPr>
          <p:cNvPr id="7" name="Straight Arrow Connector 6">
            <a:extLst>
              <a:ext uri="{FF2B5EF4-FFF2-40B4-BE49-F238E27FC236}">
                <a16:creationId xmlns:a16="http://schemas.microsoft.com/office/drawing/2014/main" id="{4EC7B99F-010E-45CC-AC9A-261A0433E33F}"/>
              </a:ext>
            </a:extLst>
          </p:cNvPr>
          <p:cNvCxnSpPr/>
          <p:nvPr/>
        </p:nvCxnSpPr>
        <p:spPr>
          <a:xfrm>
            <a:off x="676275" y="666750"/>
            <a:ext cx="72712" cy="9620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7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0D2522-4AEB-408C-84A6-4ADFA1D54E37}"/>
              </a:ext>
            </a:extLst>
          </p:cNvPr>
          <p:cNvSpPr txBox="1"/>
          <p:nvPr/>
        </p:nvSpPr>
        <p:spPr>
          <a:xfrm>
            <a:off x="509587" y="238125"/>
            <a:ext cx="11172825" cy="369332"/>
          </a:xfrm>
          <a:prstGeom prst="rect">
            <a:avLst/>
          </a:prstGeom>
          <a:noFill/>
        </p:spPr>
        <p:txBody>
          <a:bodyPr wrap="square" rtlCol="0">
            <a:spAutoFit/>
          </a:bodyPr>
          <a:lstStyle/>
          <a:p>
            <a:r>
              <a:rPr lang="en-US" dirty="0"/>
              <a:t>Double-click on the user to open their record.</a:t>
            </a:r>
          </a:p>
        </p:txBody>
      </p:sp>
      <p:pic>
        <p:nvPicPr>
          <p:cNvPr id="3" name="Picture 2" descr="Graphical user interface&#10;&#10;Description automatically generated with low confidence">
            <a:extLst>
              <a:ext uri="{FF2B5EF4-FFF2-40B4-BE49-F238E27FC236}">
                <a16:creationId xmlns:a16="http://schemas.microsoft.com/office/drawing/2014/main" id="{652706AE-37F0-4161-A6A6-27F6A7B24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 y="2479626"/>
            <a:ext cx="12173576" cy="1898748"/>
          </a:xfrm>
          <a:prstGeom prst="rect">
            <a:avLst/>
          </a:prstGeom>
        </p:spPr>
      </p:pic>
      <p:cxnSp>
        <p:nvCxnSpPr>
          <p:cNvPr id="6" name="Straight Arrow Connector 5">
            <a:extLst>
              <a:ext uri="{FF2B5EF4-FFF2-40B4-BE49-F238E27FC236}">
                <a16:creationId xmlns:a16="http://schemas.microsoft.com/office/drawing/2014/main" id="{23AB5496-412D-410D-A619-5A096E9B1CC7}"/>
              </a:ext>
            </a:extLst>
          </p:cNvPr>
          <p:cNvCxnSpPr/>
          <p:nvPr/>
        </p:nvCxnSpPr>
        <p:spPr>
          <a:xfrm>
            <a:off x="495300" y="1133475"/>
            <a:ext cx="171450" cy="27908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0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0D2522-4AEB-408C-84A6-4ADFA1D54E37}"/>
              </a:ext>
            </a:extLst>
          </p:cNvPr>
          <p:cNvSpPr txBox="1"/>
          <p:nvPr/>
        </p:nvSpPr>
        <p:spPr>
          <a:xfrm>
            <a:off x="509587" y="238125"/>
            <a:ext cx="11172825" cy="1200329"/>
          </a:xfrm>
          <a:prstGeom prst="rect">
            <a:avLst/>
          </a:prstGeom>
          <a:noFill/>
        </p:spPr>
        <p:txBody>
          <a:bodyPr wrap="square" rtlCol="0">
            <a:spAutoFit/>
          </a:bodyPr>
          <a:lstStyle/>
          <a:p>
            <a:r>
              <a:rPr lang="en-US" dirty="0"/>
              <a:t>Enter the new password in the “Application Password” box. It must contain at least one uppercase letter, one lowercase letter, one number, and one special character, and be at least seven characters long. </a:t>
            </a:r>
          </a:p>
          <a:p>
            <a:endParaRPr lang="en-US" dirty="0"/>
          </a:p>
          <a:p>
            <a:r>
              <a:rPr lang="en-US" dirty="0"/>
              <a:t>Make sure the “User must change password at next login” box is NOT checked.</a:t>
            </a:r>
          </a:p>
        </p:txBody>
      </p:sp>
      <p:pic>
        <p:nvPicPr>
          <p:cNvPr id="4" name="Picture 3" descr="Graphical user interface, text, application, email&#10;&#10;Description automatically generated">
            <a:extLst>
              <a:ext uri="{FF2B5EF4-FFF2-40B4-BE49-F238E27FC236}">
                <a16:creationId xmlns:a16="http://schemas.microsoft.com/office/drawing/2014/main" id="{24B56090-1CF8-4F31-B2CD-7C98B3861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14" y="1615974"/>
            <a:ext cx="7213971" cy="3930852"/>
          </a:xfrm>
          <a:prstGeom prst="rect">
            <a:avLst/>
          </a:prstGeom>
        </p:spPr>
      </p:pic>
      <p:sp>
        <p:nvSpPr>
          <p:cNvPr id="5" name="Rectangle 4">
            <a:extLst>
              <a:ext uri="{FF2B5EF4-FFF2-40B4-BE49-F238E27FC236}">
                <a16:creationId xmlns:a16="http://schemas.microsoft.com/office/drawing/2014/main" id="{08C5B540-725F-4B4C-8B54-041E5763BA7F}"/>
              </a:ext>
            </a:extLst>
          </p:cNvPr>
          <p:cNvSpPr/>
          <p:nvPr/>
        </p:nvSpPr>
        <p:spPr>
          <a:xfrm>
            <a:off x="4057650" y="1952625"/>
            <a:ext cx="2543175" cy="3524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E32BBD6-28D3-4464-82C4-0D21250C20B3}"/>
              </a:ext>
            </a:extLst>
          </p:cNvPr>
          <p:cNvCxnSpPr/>
          <p:nvPr/>
        </p:nvCxnSpPr>
        <p:spPr>
          <a:xfrm>
            <a:off x="8010525" y="1228725"/>
            <a:ext cx="866775" cy="8191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C7C13BD-DF83-4137-92A9-1F06688FBC28}"/>
              </a:ext>
            </a:extLst>
          </p:cNvPr>
          <p:cNvSpPr txBox="1"/>
          <p:nvPr/>
        </p:nvSpPr>
        <p:spPr>
          <a:xfrm>
            <a:off x="733425" y="5924550"/>
            <a:ext cx="10010775" cy="369332"/>
          </a:xfrm>
          <a:prstGeom prst="rect">
            <a:avLst/>
          </a:prstGeom>
          <a:noFill/>
        </p:spPr>
        <p:txBody>
          <a:bodyPr wrap="square" rtlCol="0">
            <a:spAutoFit/>
          </a:bodyPr>
          <a:lstStyle/>
          <a:p>
            <a:r>
              <a:rPr lang="en-US" dirty="0"/>
              <a:t>Click “OK.” Give the person their new password. DO </a:t>
            </a:r>
            <a:r>
              <a:rPr lang="en-US"/>
              <a:t>NOT send in the body of an email.</a:t>
            </a:r>
            <a:endParaRPr lang="en-US" dirty="0"/>
          </a:p>
        </p:txBody>
      </p:sp>
    </p:spTree>
    <p:extLst>
      <p:ext uri="{BB962C8B-B14F-4D97-AF65-F5344CB8AC3E}">
        <p14:creationId xmlns:p14="http://schemas.microsoft.com/office/powerpoint/2010/main" val="121244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sp>
        <p:nvSpPr>
          <p:cNvPr id="3" name="Content Placeholder 2"/>
          <p:cNvSpPr>
            <a:spLocks noGrp="1"/>
          </p:cNvSpPr>
          <p:nvPr>
            <p:ph idx="1"/>
          </p:nvPr>
        </p:nvSpPr>
        <p:spPr>
          <a:xfrm>
            <a:off x="1905000" y="1143002"/>
            <a:ext cx="8229600" cy="1676399"/>
          </a:xfrm>
        </p:spPr>
        <p:txBody>
          <a:bodyPr>
            <a:normAutofit/>
          </a:bodyPr>
          <a:lstStyle/>
          <a:p>
            <a:r>
              <a:rPr lang="en-US" sz="1800" dirty="0"/>
              <a:t>If the museum has to close unexpectedly due to a hurricane, power outage, hotel collapse, etc., the easiest way to take tours off sale online is to put TNEW in maintenance mode.</a:t>
            </a:r>
          </a:p>
          <a:p>
            <a:r>
              <a:rPr lang="en-US" sz="1800" dirty="0"/>
              <a:t>Go to </a:t>
            </a:r>
            <a:r>
              <a:rPr lang="en-US" sz="1800" dirty="0">
                <a:hlinkClick r:id="rId2"/>
              </a:rPr>
              <a:t>https://my.hnoc.org/admin/login</a:t>
            </a:r>
            <a:r>
              <a:rPr lang="en-US" sz="1800" dirty="0"/>
              <a:t> to log into the Admin panel.</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14600"/>
            <a:ext cx="4229690" cy="2886478"/>
          </a:xfrm>
          <a:prstGeom prst="rect">
            <a:avLst/>
          </a:prstGeom>
        </p:spPr>
      </p:pic>
      <p:sp>
        <p:nvSpPr>
          <p:cNvPr id="5" name="TextBox 4"/>
          <p:cNvSpPr txBox="1"/>
          <p:nvPr/>
        </p:nvSpPr>
        <p:spPr>
          <a:xfrm>
            <a:off x="6233160" y="2971801"/>
            <a:ext cx="4038600" cy="646331"/>
          </a:xfrm>
          <a:prstGeom prst="rect">
            <a:avLst/>
          </a:prstGeom>
          <a:noFill/>
        </p:spPr>
        <p:txBody>
          <a:bodyPr wrap="square" rtlCol="0">
            <a:spAutoFit/>
          </a:bodyPr>
          <a:lstStyle/>
          <a:p>
            <a:r>
              <a:rPr lang="en-US" dirty="0"/>
              <a:t>Your username is </a:t>
            </a:r>
            <a:r>
              <a:rPr lang="en-US" dirty="0" err="1"/>
              <a:t>tnhs</a:t>
            </a:r>
            <a:r>
              <a:rPr lang="en-US" dirty="0"/>
              <a:t>\username</a:t>
            </a:r>
          </a:p>
          <a:p>
            <a:r>
              <a:rPr lang="en-US" dirty="0"/>
              <a:t>(i.e., </a:t>
            </a:r>
            <a:r>
              <a:rPr lang="en-US" dirty="0" err="1"/>
              <a:t>tnhs</a:t>
            </a:r>
            <a:r>
              <a:rPr lang="en-US" dirty="0"/>
              <a:t>\arobicha904).</a:t>
            </a:r>
          </a:p>
        </p:txBody>
      </p:sp>
      <p:sp>
        <p:nvSpPr>
          <p:cNvPr id="6" name="TextBox 5"/>
          <p:cNvSpPr txBox="1"/>
          <p:nvPr/>
        </p:nvSpPr>
        <p:spPr>
          <a:xfrm>
            <a:off x="6324600" y="4038601"/>
            <a:ext cx="3810000" cy="646331"/>
          </a:xfrm>
          <a:prstGeom prst="rect">
            <a:avLst/>
          </a:prstGeom>
          <a:noFill/>
        </p:spPr>
        <p:txBody>
          <a:bodyPr wrap="square" rtlCol="0">
            <a:spAutoFit/>
          </a:bodyPr>
          <a:lstStyle/>
          <a:p>
            <a:r>
              <a:rPr lang="en-US" dirty="0"/>
              <a:t>Your password is your RAMP password.</a:t>
            </a:r>
          </a:p>
        </p:txBody>
      </p:sp>
    </p:spTree>
    <p:extLst>
      <p:ext uri="{BB962C8B-B14F-4D97-AF65-F5344CB8AC3E}">
        <p14:creationId xmlns:p14="http://schemas.microsoft.com/office/powerpoint/2010/main" val="4145918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438400"/>
            <a:ext cx="9144000" cy="2514600"/>
          </a:xfrm>
          <a:solidFill>
            <a:schemeClr val="accent3">
              <a:lumMod val="20000"/>
              <a:lumOff val="80000"/>
            </a:schemeClr>
          </a:solidFill>
        </p:spPr>
        <p:txBody>
          <a:bodyPr>
            <a:normAutofit/>
          </a:bodyPr>
          <a:lstStyle/>
          <a:p>
            <a:pPr algn="l"/>
            <a:r>
              <a:rPr lang="en-US" sz="5400" dirty="0">
                <a:latin typeface="Aharoni" panose="02010803020104030203" pitchFamily="2" charset="-79"/>
                <a:cs typeface="Aharoni" panose="02010803020104030203" pitchFamily="2" charset="-79"/>
              </a:rPr>
              <a:t>Restarting EMV Card Readers after they have been unplugged</a:t>
            </a:r>
          </a:p>
        </p:txBody>
      </p:sp>
      <p:sp>
        <p:nvSpPr>
          <p:cNvPr id="6" name="AutoShape 2" descr="https://www.tessituranetwork.com/content/img/homepage/tessitura-whit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550" y="5410200"/>
            <a:ext cx="1866900" cy="762000"/>
          </a:xfrm>
          <a:prstGeom prst="rect">
            <a:avLst/>
          </a:prstGeom>
        </p:spPr>
      </p:pic>
    </p:spTree>
    <p:extLst>
      <p:ext uri="{BB962C8B-B14F-4D97-AF65-F5344CB8AC3E}">
        <p14:creationId xmlns:p14="http://schemas.microsoft.com/office/powerpoint/2010/main" val="159323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Restarting EMV Card Readers</a:t>
            </a:r>
            <a:endParaRPr lang="en-US" sz="3600" dirty="0"/>
          </a:p>
        </p:txBody>
      </p:sp>
      <p:sp>
        <p:nvSpPr>
          <p:cNvPr id="3" name="Content Placeholder 2"/>
          <p:cNvSpPr>
            <a:spLocks noGrp="1"/>
          </p:cNvSpPr>
          <p:nvPr>
            <p:ph idx="1"/>
          </p:nvPr>
        </p:nvSpPr>
        <p:spPr>
          <a:xfrm>
            <a:off x="1905000" y="1143002"/>
            <a:ext cx="8229600" cy="1676399"/>
          </a:xfrm>
        </p:spPr>
        <p:txBody>
          <a:bodyPr>
            <a:normAutofit lnSpcReduction="10000"/>
          </a:bodyPr>
          <a:lstStyle/>
          <a:p>
            <a:r>
              <a:rPr lang="en-US" sz="1800" dirty="0"/>
              <a:t>If an EMV (credit card) reader has been unplugged and is not loading properly after being plugged back in, the </a:t>
            </a:r>
            <a:r>
              <a:rPr lang="en-US" sz="1800" dirty="0" err="1"/>
              <a:t>triPOS</a:t>
            </a:r>
            <a:r>
              <a:rPr lang="en-US" sz="1800" dirty="0"/>
              <a:t> service will need to be restarted.</a:t>
            </a:r>
          </a:p>
          <a:p>
            <a:r>
              <a:rPr lang="en-US" sz="1800" dirty="0"/>
              <a:t>Note, you must be logged in as </a:t>
            </a:r>
            <a:r>
              <a:rPr lang="en-US" sz="1800" dirty="0" err="1"/>
              <a:t>TessAdmn</a:t>
            </a:r>
            <a:r>
              <a:rPr lang="en-US" sz="1800" dirty="0"/>
              <a:t> to restart the </a:t>
            </a:r>
            <a:r>
              <a:rPr lang="en-US" sz="1800" dirty="0" err="1"/>
              <a:t>triPOSservice</a:t>
            </a:r>
            <a:r>
              <a:rPr lang="en-US" sz="1800" dirty="0"/>
              <a:t>. The </a:t>
            </a:r>
            <a:r>
              <a:rPr lang="en-US" sz="1800" dirty="0" err="1"/>
              <a:t>TessAdmn</a:t>
            </a:r>
            <a:r>
              <a:rPr lang="en-US" sz="1800" dirty="0"/>
              <a:t> password will not be shared outside the technology / digital services departments. Instructions have been shared with Kacell</a:t>
            </a:r>
            <a:r>
              <a:rPr lang="en-US" sz="1800"/>
              <a:t>, RaJanae, Lisa, Kent, Carol, and Candy.</a:t>
            </a:r>
            <a:endParaRPr lang="en-US" sz="1800" dirty="0"/>
          </a:p>
        </p:txBody>
      </p:sp>
    </p:spTree>
    <p:extLst>
      <p:ext uri="{BB962C8B-B14F-4D97-AF65-F5344CB8AC3E}">
        <p14:creationId xmlns:p14="http://schemas.microsoft.com/office/powerpoint/2010/main" val="427307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sp>
        <p:nvSpPr>
          <p:cNvPr id="3" name="Content Placeholder 2"/>
          <p:cNvSpPr>
            <a:spLocks noGrp="1"/>
          </p:cNvSpPr>
          <p:nvPr>
            <p:ph idx="1"/>
          </p:nvPr>
        </p:nvSpPr>
        <p:spPr>
          <a:xfrm>
            <a:off x="1905000" y="1143002"/>
            <a:ext cx="8229600" cy="1676399"/>
          </a:xfrm>
        </p:spPr>
        <p:txBody>
          <a:bodyPr>
            <a:normAutofit/>
          </a:bodyPr>
          <a:lstStyle/>
          <a:p>
            <a:r>
              <a:rPr lang="en-US" sz="1800" dirty="0"/>
              <a:t>Once logged in, select “Site Data” from the menu, then “Page Editor”</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73745"/>
            <a:ext cx="9144000" cy="2910511"/>
          </a:xfrm>
          <a:prstGeom prst="rect">
            <a:avLst/>
          </a:prstGeom>
        </p:spPr>
      </p:pic>
      <p:cxnSp>
        <p:nvCxnSpPr>
          <p:cNvPr id="9" name="Straight Arrow Connector 8"/>
          <p:cNvCxnSpPr>
            <a:cxnSpLocks/>
          </p:cNvCxnSpPr>
          <p:nvPr/>
        </p:nvCxnSpPr>
        <p:spPr>
          <a:xfrm>
            <a:off x="3048000" y="1600200"/>
            <a:ext cx="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1905000" y="3497580"/>
            <a:ext cx="9144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9684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sp>
        <p:nvSpPr>
          <p:cNvPr id="3" name="Content Placeholder 2"/>
          <p:cNvSpPr>
            <a:spLocks noGrp="1"/>
          </p:cNvSpPr>
          <p:nvPr>
            <p:ph idx="1"/>
          </p:nvPr>
        </p:nvSpPr>
        <p:spPr>
          <a:xfrm>
            <a:off x="1905000" y="990602"/>
            <a:ext cx="8229600" cy="1676399"/>
          </a:xfrm>
        </p:spPr>
        <p:txBody>
          <a:bodyPr>
            <a:normAutofit/>
          </a:bodyPr>
          <a:lstStyle/>
          <a:p>
            <a:r>
              <a:rPr lang="en-US" sz="1800" dirty="0"/>
              <a:t>Click the Select box and scroll down to select “Maintenance.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740" y="1295401"/>
            <a:ext cx="6553200" cy="5396753"/>
          </a:xfrm>
          <a:prstGeom prst="rect">
            <a:avLst/>
          </a:prstGeom>
        </p:spPr>
      </p:pic>
    </p:spTree>
    <p:extLst>
      <p:ext uri="{BB962C8B-B14F-4D97-AF65-F5344CB8AC3E}">
        <p14:creationId xmlns:p14="http://schemas.microsoft.com/office/powerpoint/2010/main" val="68724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sp>
        <p:nvSpPr>
          <p:cNvPr id="3" name="Content Placeholder 2"/>
          <p:cNvSpPr>
            <a:spLocks noGrp="1"/>
          </p:cNvSpPr>
          <p:nvPr>
            <p:ph idx="1"/>
          </p:nvPr>
        </p:nvSpPr>
        <p:spPr>
          <a:xfrm>
            <a:off x="6858000" y="2362201"/>
            <a:ext cx="2971800" cy="1676399"/>
          </a:xfrm>
        </p:spPr>
        <p:txBody>
          <a:bodyPr>
            <a:normAutofit/>
          </a:bodyPr>
          <a:lstStyle/>
          <a:p>
            <a:pPr marL="0" indent="0">
              <a:buNone/>
            </a:pPr>
            <a:r>
              <a:rPr lang="en-US" sz="1800" dirty="0"/>
              <a:t>There are two text fields that can be changed—the “Heading” and the “Heading Instructional Text.” Change these to the desired message.</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 y="1219200"/>
            <a:ext cx="4687902" cy="5105400"/>
          </a:xfrm>
          <a:prstGeom prst="rect">
            <a:avLst/>
          </a:prstGeom>
        </p:spPr>
      </p:pic>
      <p:sp>
        <p:nvSpPr>
          <p:cNvPr id="6" name="TextBox 5"/>
          <p:cNvSpPr txBox="1"/>
          <p:nvPr/>
        </p:nvSpPr>
        <p:spPr>
          <a:xfrm>
            <a:off x="6781800" y="5119330"/>
            <a:ext cx="3352800" cy="923330"/>
          </a:xfrm>
          <a:prstGeom prst="rect">
            <a:avLst/>
          </a:prstGeom>
          <a:noFill/>
        </p:spPr>
        <p:txBody>
          <a:bodyPr wrap="square" rtlCol="0">
            <a:spAutoFit/>
          </a:bodyPr>
          <a:lstStyle/>
          <a:p>
            <a:r>
              <a:rPr lang="en-US" dirty="0"/>
              <a:t>To make the Maintenance page active (and make all ticket sales unavailable), change this to True.</a:t>
            </a:r>
          </a:p>
        </p:txBody>
      </p:sp>
      <p:cxnSp>
        <p:nvCxnSpPr>
          <p:cNvPr id="8" name="Straight Arrow Connector 7"/>
          <p:cNvCxnSpPr/>
          <p:nvPr/>
        </p:nvCxnSpPr>
        <p:spPr>
          <a:xfrm flipH="1">
            <a:off x="2362200" y="5867401"/>
            <a:ext cx="4267200" cy="1340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7281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40724"/>
            <a:ext cx="9144000" cy="1576552"/>
          </a:xfrm>
          <a:prstGeom prst="rect">
            <a:avLst/>
          </a:prstGeom>
        </p:spPr>
      </p:pic>
      <p:sp>
        <p:nvSpPr>
          <p:cNvPr id="9" name="TextBox 8"/>
          <p:cNvSpPr txBox="1"/>
          <p:nvPr/>
        </p:nvSpPr>
        <p:spPr>
          <a:xfrm>
            <a:off x="1752600" y="1143000"/>
            <a:ext cx="8534400" cy="923330"/>
          </a:xfrm>
          <a:prstGeom prst="rect">
            <a:avLst/>
          </a:prstGeom>
          <a:noFill/>
        </p:spPr>
        <p:txBody>
          <a:bodyPr wrap="square" rtlCol="0">
            <a:spAutoFit/>
          </a:bodyPr>
          <a:lstStyle/>
          <a:p>
            <a:r>
              <a:rPr lang="en-US" dirty="0"/>
              <a:t>Scroll down the page. There is one additional text field you can use, if desired.</a:t>
            </a:r>
          </a:p>
          <a:p>
            <a:endParaRPr lang="en-US" dirty="0"/>
          </a:p>
          <a:p>
            <a:r>
              <a:rPr lang="en-US" dirty="0"/>
              <a:t>To make the changes live, click the Save button at the bottom of the screen.</a:t>
            </a:r>
          </a:p>
        </p:txBody>
      </p:sp>
      <p:cxnSp>
        <p:nvCxnSpPr>
          <p:cNvPr id="11" name="Straight Arrow Connector 10"/>
          <p:cNvCxnSpPr/>
          <p:nvPr/>
        </p:nvCxnSpPr>
        <p:spPr>
          <a:xfrm flipH="1">
            <a:off x="1676400" y="2209800"/>
            <a:ext cx="4648200" cy="1752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0871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sp>
        <p:nvSpPr>
          <p:cNvPr id="9" name="TextBox 8"/>
          <p:cNvSpPr txBox="1"/>
          <p:nvPr/>
        </p:nvSpPr>
        <p:spPr>
          <a:xfrm>
            <a:off x="1752600" y="1143000"/>
            <a:ext cx="8534400" cy="369332"/>
          </a:xfrm>
          <a:prstGeom prst="rect">
            <a:avLst/>
          </a:prstGeom>
          <a:noFill/>
        </p:spPr>
        <p:txBody>
          <a:bodyPr wrap="square" rtlCol="0">
            <a:spAutoFit/>
          </a:bodyPr>
          <a:lstStyle/>
          <a:p>
            <a:r>
              <a:rPr lang="en-US" dirty="0"/>
              <a:t>Check the site to make sure the message is displaying as desired. (If not, see next slide.)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80191"/>
            <a:ext cx="9144000" cy="3497619"/>
          </a:xfrm>
          <a:prstGeom prst="rect">
            <a:avLst/>
          </a:prstGeom>
        </p:spPr>
      </p:pic>
      <p:sp>
        <p:nvSpPr>
          <p:cNvPr id="4" name="TextBox 3"/>
          <p:cNvSpPr txBox="1"/>
          <p:nvPr/>
        </p:nvSpPr>
        <p:spPr>
          <a:xfrm>
            <a:off x="1524000" y="5410201"/>
            <a:ext cx="9144000" cy="646331"/>
          </a:xfrm>
          <a:prstGeom prst="rect">
            <a:avLst/>
          </a:prstGeom>
          <a:noFill/>
        </p:spPr>
        <p:txBody>
          <a:bodyPr wrap="square" rtlCol="0">
            <a:spAutoFit/>
          </a:bodyPr>
          <a:lstStyle/>
          <a:p>
            <a:r>
              <a:rPr lang="en-US" dirty="0"/>
              <a:t>Don’t forget to change “Maintenance Page Enabled” back to False and hit “Save” when THNOC has reopened. </a:t>
            </a:r>
          </a:p>
        </p:txBody>
      </p:sp>
    </p:spTree>
    <p:extLst>
      <p:ext uri="{BB962C8B-B14F-4D97-AF65-F5344CB8AC3E}">
        <p14:creationId xmlns:p14="http://schemas.microsoft.com/office/powerpoint/2010/main" val="30465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
            <a:ext cx="8229600" cy="1143000"/>
          </a:xfrm>
        </p:spPr>
        <p:txBody>
          <a:bodyPr>
            <a:noAutofit/>
          </a:bodyPr>
          <a:lstStyle/>
          <a:p>
            <a:r>
              <a:rPr lang="en-US" sz="3600" dirty="0">
                <a:latin typeface="Aharoni" panose="02010803020104030203" pitchFamily="2" charset="-79"/>
                <a:cs typeface="Aharoni" panose="02010803020104030203" pitchFamily="2" charset="-79"/>
              </a:rPr>
              <a:t>Taking TNEW offline for unexpected closures</a:t>
            </a:r>
            <a:endParaRPr lang="en-US" sz="3600" dirty="0"/>
          </a:p>
        </p:txBody>
      </p:sp>
      <p:sp>
        <p:nvSpPr>
          <p:cNvPr id="9" name="TextBox 8"/>
          <p:cNvSpPr txBox="1"/>
          <p:nvPr/>
        </p:nvSpPr>
        <p:spPr>
          <a:xfrm>
            <a:off x="1752600" y="1143001"/>
            <a:ext cx="8534400" cy="646331"/>
          </a:xfrm>
          <a:prstGeom prst="rect">
            <a:avLst/>
          </a:prstGeom>
          <a:noFill/>
        </p:spPr>
        <p:txBody>
          <a:bodyPr wrap="square" rtlCol="0">
            <a:spAutoFit/>
          </a:bodyPr>
          <a:lstStyle/>
          <a:p>
            <a:r>
              <a:rPr lang="en-US" dirty="0"/>
              <a:t>If your desired update is not showing, or the page is still up after changing “Maintenance Page Enabled” back to False, then go to Site Data </a:t>
            </a:r>
            <a:r>
              <a:rPr lang="en-US" dirty="0">
                <a:sym typeface="Wingdings" panose="05000000000000000000" pitchFamily="2" charset="2"/>
              </a:rPr>
              <a:t> Reset Site Data.</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796952"/>
            <a:ext cx="3839111" cy="250542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969880"/>
            <a:ext cx="8306959" cy="1895740"/>
          </a:xfrm>
          <a:prstGeom prst="rect">
            <a:avLst/>
          </a:prstGeom>
        </p:spPr>
      </p:pic>
      <p:sp>
        <p:nvSpPr>
          <p:cNvPr id="7" name="TextBox 6"/>
          <p:cNvSpPr txBox="1"/>
          <p:nvPr/>
        </p:nvSpPr>
        <p:spPr>
          <a:xfrm>
            <a:off x="1752600" y="4191001"/>
            <a:ext cx="7391400" cy="646331"/>
          </a:xfrm>
          <a:prstGeom prst="rect">
            <a:avLst/>
          </a:prstGeom>
          <a:noFill/>
        </p:spPr>
        <p:txBody>
          <a:bodyPr wrap="square" rtlCol="0">
            <a:spAutoFit/>
          </a:bodyPr>
          <a:lstStyle/>
          <a:p>
            <a:r>
              <a:rPr lang="en-US" dirty="0"/>
              <a:t>Then click “Reset Cache” and reload the page again. Changes should now be reflected.</a:t>
            </a:r>
          </a:p>
        </p:txBody>
      </p:sp>
      <p:cxnSp>
        <p:nvCxnSpPr>
          <p:cNvPr id="10" name="Straight Arrow Connector 9"/>
          <p:cNvCxnSpPr/>
          <p:nvPr/>
        </p:nvCxnSpPr>
        <p:spPr>
          <a:xfrm>
            <a:off x="2743201" y="2362200"/>
            <a:ext cx="100515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2514600" y="6629400"/>
            <a:ext cx="10668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18146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1253</Words>
  <Application>Microsoft Office PowerPoint</Application>
  <PresentationFormat>Widescreen</PresentationFormat>
  <Paragraphs>83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Aharoni</vt:lpstr>
      <vt:lpstr>Arial</vt:lpstr>
      <vt:lpstr>Calibri</vt:lpstr>
      <vt:lpstr>Calibri Light</vt:lpstr>
      <vt:lpstr>Office Theme</vt:lpstr>
      <vt:lpstr>Troubleshooting while CRM Specialist is out of the office</vt:lpstr>
      <vt:lpstr>Taking TNEW offline for unexpected closures</vt:lpstr>
      <vt:lpstr>Taking TNEW offline for unexpected closures</vt:lpstr>
      <vt:lpstr>Taking TNEW offline for unexpected closures</vt:lpstr>
      <vt:lpstr>Taking TNEW offline for unexpected closures</vt:lpstr>
      <vt:lpstr>Taking TNEW offline for unexpected closures</vt:lpstr>
      <vt:lpstr>Taking TNEW offline for unexpected closures</vt:lpstr>
      <vt:lpstr>Taking TNEW offline for unexpected closures</vt:lpstr>
      <vt:lpstr>Taking TNEW offline for unexpected closures</vt:lpstr>
      <vt:lpstr>Taking a single event off of TNEW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Syncing and Assigning Tessitura Tokens (fish)</vt:lpstr>
      <vt:lpstr>PowerPoint Presentation</vt:lpstr>
      <vt:lpstr>PowerPoint Presentation</vt:lpstr>
      <vt:lpstr>PowerPoint Presentation</vt:lpstr>
      <vt:lpstr>PowerPoint Presentation</vt:lpstr>
      <vt:lpstr>Changing passwords for Tessitura web app users</vt:lpstr>
      <vt:lpstr>PowerPoint Presentation</vt:lpstr>
      <vt:lpstr>PowerPoint Presentation</vt:lpstr>
      <vt:lpstr>PowerPoint Presentation</vt:lpstr>
      <vt:lpstr>PowerPoint Presentation</vt:lpstr>
      <vt:lpstr>PowerPoint Presentation</vt:lpstr>
      <vt:lpstr>PowerPoint Presentation</vt:lpstr>
      <vt:lpstr>Restarting EMV Card Readers after they have been unplugged</vt:lpstr>
      <vt:lpstr>Restarting EMV Card Readers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while CRM Specialist is out of the office</dc:title>
  <dc:creator>Anne Robichaux</dc:creator>
  <cp:lastModifiedBy>Anne Robichaux</cp:lastModifiedBy>
  <cp:revision>14</cp:revision>
  <dcterms:created xsi:type="dcterms:W3CDTF">2022-03-29T13:19:45Z</dcterms:created>
  <dcterms:modified xsi:type="dcterms:W3CDTF">2022-12-07T15:50:54Z</dcterms:modified>
</cp:coreProperties>
</file>