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57" r:id="rId6"/>
    <p:sldId id="258" r:id="rId7"/>
    <p:sldId id="260" r:id="rId8"/>
    <p:sldId id="259" r:id="rId9"/>
    <p:sldId id="261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8117D"/>
    <a:srgbClr val="F7E93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A09FD7E-0DB6-4BB7-F4E1-7DCF6F85737F}" v="46" dt="2023-09-05T19:04:13.12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74"/>
  </p:normalViewPr>
  <p:slideViewPr>
    <p:cSldViewPr snapToGrid="0" snapToObjects="1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6/11/relationships/changesInfo" Target="changesInfos/changesInfo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nani Reichlin" userId="S::kananir@sct.org::3d8c6754-90c5-481c-b097-1494ce456421" providerId="AD" clId="Web-{4A09FD7E-0DB6-4BB7-F4E1-7DCF6F85737F}"/>
    <pc:docChg chg="modSld">
      <pc:chgData name="Kanani Reichlin" userId="S::kananir@sct.org::3d8c6754-90c5-481c-b097-1494ce456421" providerId="AD" clId="Web-{4A09FD7E-0DB6-4BB7-F4E1-7DCF6F85737F}" dt="2023-09-05T19:04:10.832" v="26" actId="20577"/>
      <pc:docMkLst>
        <pc:docMk/>
      </pc:docMkLst>
      <pc:sldChg chg="addSp modSp">
        <pc:chgData name="Kanani Reichlin" userId="S::kananir@sct.org::3d8c6754-90c5-481c-b097-1494ce456421" providerId="AD" clId="Web-{4A09FD7E-0DB6-4BB7-F4E1-7DCF6F85737F}" dt="2023-09-05T19:04:10.832" v="26" actId="20577"/>
        <pc:sldMkLst>
          <pc:docMk/>
          <pc:sldMk cId="850161081" sldId="259"/>
        </pc:sldMkLst>
        <pc:spChg chg="add mod">
          <ac:chgData name="Kanani Reichlin" userId="S::kananir@sct.org::3d8c6754-90c5-481c-b097-1494ce456421" providerId="AD" clId="Web-{4A09FD7E-0DB6-4BB7-F4E1-7DCF6F85737F}" dt="2023-09-05T19:04:10.832" v="26" actId="20577"/>
          <ac:spMkLst>
            <pc:docMk/>
            <pc:sldMk cId="850161081" sldId="259"/>
            <ac:spMk id="2" creationId="{7CDC990B-E1D1-C546-ADAD-C474F7DBBD57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8AABA159-4CA8-1D4F-98B7-4E456AD87A8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350" y="0"/>
            <a:ext cx="121793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321699" y="3844211"/>
            <a:ext cx="8563551" cy="1166328"/>
          </a:xfrm>
        </p:spPr>
        <p:txBody>
          <a:bodyPr anchor="ctr"/>
          <a:lstStyle>
            <a:lvl1pPr algn="l">
              <a:defRPr sz="3600" b="1">
                <a:solidFill>
                  <a:srgbClr val="F7E93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 bwMode="gray">
          <a:xfrm>
            <a:off x="3321699" y="5614031"/>
            <a:ext cx="8395600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rgbClr val="D8117D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</a:t>
            </a:r>
            <a:r>
              <a:rPr lang="en-US" dirty="0" err="1"/>
              <a:t>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B282FFF-5E78-A74A-860B-40167946F12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350" y="0"/>
            <a:ext cx="1217930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/>
          <a:lstStyle/>
          <a:p>
            <a:fld id="{76E86A4C-8E40-4F87-A4F0-01A0687C5742}" type="datetimeFigureOut">
              <a:rPr lang="en-US" dirty="0"/>
              <a:t>9/5/2023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/>
          <a:lstStyle/>
          <a:p>
            <a:fld id="{35E72C73-2D91-4E12-BA25-F0AA0C03599B}" type="datetimeFigureOut">
              <a:rPr lang="en-US" dirty="0"/>
              <a:t>9/5/2023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/>
          <a:lstStyle/>
          <a:p>
            <a:fld id="{923A1CC3-2375-41D4-9E03-427CAF2A4C1A}" type="datetimeFigureOut">
              <a:rPr lang="en-US" dirty="0"/>
              <a:t>9/5/2023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/>
          <a:lstStyle/>
          <a:p>
            <a:fld id="{AFF16868-8199-4C2C-A5B1-63AEE139F88E}" type="datetimeFigureOut">
              <a:rPr lang="en-US" dirty="0"/>
              <a:t>9/5/2023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/>
          <a:lstStyle/>
          <a:p>
            <a:fld id="{AAD9FF7F-6988-44CC-821B-644E70CD2F73}" type="datetimeFigureOut">
              <a:rPr lang="en-US" dirty="0"/>
              <a:t>9/5/2023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/>
          <a:lstStyle/>
          <a:p>
            <a:fld id="{5C12C299-16B2-4475-990D-751901EACC14}" type="datetimeFigureOut">
              <a:rPr lang="en-US" dirty="0"/>
              <a:t>9/5/2023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/>
          <a:lstStyle/>
          <a:p>
            <a:fld id="{9FE86839-B9D8-4651-8783-F325ECE74E65}" type="datetimeFigureOut">
              <a:rPr lang="en-US" dirty="0"/>
              <a:t>9/5/2023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/>
          <a:lstStyle/>
          <a:p>
            <a:fld id="{FD484F64-32F6-45C5-931F-ADC1662401D0}" type="datetimeFigureOut">
              <a:rPr lang="en-US" dirty="0"/>
              <a:t>9/5/2023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  <a:prstGeom prst="rect">
            <a:avLst/>
          </a:prstGeom>
        </p:spPr>
        <p:txBody>
          <a:bodyPr/>
          <a:lstStyle/>
          <a:p>
            <a:fld id="{53086D93-FCAC-47E0-A2EE-787E62CA814C}" type="datetimeFigureOut">
              <a:rPr lang="en-US" dirty="0"/>
              <a:t>9/5/2023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  <a:prstGeom prst="rect">
            <a:avLst/>
          </a:prstGeom>
        </p:spPr>
        <p:txBody>
          <a:bodyPr/>
          <a:lstStyle/>
          <a:p>
            <a:fld id="{CDA879A6-0FD0-4734-A311-86BFCA472E6E}" type="datetimeFigureOut">
              <a:rPr lang="en-US" dirty="0"/>
              <a:t>9/5/2023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7C42B000-18AA-254C-A942-06086882793E}"/>
              </a:ext>
            </a:extLst>
          </p:cNvPr>
          <p:cNvPicPr>
            <a:picLocks noChangeAspect="1"/>
          </p:cNvPicPr>
          <p:nvPr userDrawn="1"/>
        </p:nvPicPr>
        <p:blipFill>
          <a:blip r:embed="rId18"/>
          <a:stretch>
            <a:fillRect/>
          </a:stretch>
        </p:blipFill>
        <p:spPr>
          <a:xfrm>
            <a:off x="6350" y="0"/>
            <a:ext cx="121793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734854" y="1252372"/>
            <a:ext cx="10163775" cy="66411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34855" y="2679091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85FA62-EA40-5143-81DC-520352337BF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124668" y="76260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DATE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3" r:id="rId3"/>
    <p:sldLayoutId id="2147483652" r:id="rId4"/>
    <p:sldLayoutId id="2147483653" r:id="rId5"/>
    <p:sldLayoutId id="2147483655" r:id="rId6"/>
    <p:sldLayoutId id="2147483656" r:id="rId7"/>
    <p:sldLayoutId id="2147483668" r:id="rId8"/>
    <p:sldLayoutId id="2147483667" r:id="rId9"/>
    <p:sldLayoutId id="2147483661" r:id="rId10"/>
    <p:sldLayoutId id="2147483672" r:id="rId11"/>
    <p:sldLayoutId id="2147483662" r:id="rId12"/>
    <p:sldLayoutId id="2147483669" r:id="rId13"/>
    <p:sldLayoutId id="2147483670" r:id="rId14"/>
    <p:sldLayoutId id="2147483658" r:id="rId15"/>
    <p:sldLayoutId id="2147483659" r:id="rId16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2800" b="1" i="0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rgbClr val="D8117D"/>
        </a:buClr>
        <a:buSzPct val="100000"/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rgbClr val="D8117D"/>
        </a:buClr>
        <a:buSzPct val="100000"/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rgbClr val="D8117D"/>
        </a:buClr>
        <a:buSzPct val="100000"/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rgbClr val="D8117D"/>
        </a:buClr>
        <a:buSzPct val="100000"/>
        <a:buFont typeface="Arial" panose="020B0604020202020204" pitchFamily="34" charset="0"/>
        <a:buChar char="•"/>
        <a:defRPr sz="1600" b="0" i="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rgbClr val="D8117D"/>
        </a:buClr>
        <a:buSzPct val="100000"/>
        <a:buFont typeface="Arial" panose="020B0604020202020204" pitchFamily="34" charset="0"/>
        <a:buChar char="•"/>
        <a:defRPr sz="1400" b="0" i="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885C16-9EA9-344A-A533-93560F92F1F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Tessitura Merchant Services (TMS)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B56721C-06AA-CA4A-B241-1576BD7F189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Credit card processor transition</a:t>
            </a:r>
          </a:p>
        </p:txBody>
      </p:sp>
    </p:spTree>
    <p:extLst>
      <p:ext uri="{BB962C8B-B14F-4D97-AF65-F5344CB8AC3E}">
        <p14:creationId xmlns:p14="http://schemas.microsoft.com/office/powerpoint/2010/main" val="21109898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A0C411-1F8A-EC42-91F3-A0C264ABD5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Tessitura Merchant Services (TMS)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6F560B-D9F3-A348-B560-6ACE0C13E2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TMS will replace </a:t>
            </a:r>
            <a:r>
              <a:rPr lang="en-US" dirty="0" err="1"/>
              <a:t>Worldpay</a:t>
            </a:r>
            <a:r>
              <a:rPr lang="en-US" dirty="0"/>
              <a:t> </a:t>
            </a:r>
          </a:p>
          <a:p>
            <a:r>
              <a:rPr lang="en-US" dirty="0"/>
              <a:t>Live/Prod transition scheduled to begin 8am Monday 8/28</a:t>
            </a:r>
          </a:p>
          <a:p>
            <a:r>
              <a:rPr lang="en-US" dirty="0"/>
              <a:t>May take 2-4 hours to complete</a:t>
            </a:r>
          </a:p>
        </p:txBody>
      </p:sp>
    </p:spTree>
    <p:extLst>
      <p:ext uri="{BB962C8B-B14F-4D97-AF65-F5344CB8AC3E}">
        <p14:creationId xmlns:p14="http://schemas.microsoft.com/office/powerpoint/2010/main" val="31697209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EEFBBD-A351-1E46-90F3-73938B8F49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Taking payments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EEA95C-24F5-934B-A44E-2D259396B0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603500"/>
            <a:ext cx="9417013" cy="3722144"/>
          </a:xfrm>
        </p:spPr>
        <p:txBody>
          <a:bodyPr>
            <a:normAutofit lnSpcReduction="1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dirty="0"/>
              <a:t>Open the money bag/payments screen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Click on one of these </a:t>
            </a:r>
          </a:p>
          <a:p>
            <a:pPr marL="1257300" lvl="2" indent="-457200">
              <a:buFont typeface="+mj-lt"/>
              <a:buAutoNum type="arabicPeriod"/>
            </a:pPr>
            <a:r>
              <a:rPr lang="en-US" dirty="0"/>
              <a:t>You do not need to select a payment method first</a:t>
            </a:r>
          </a:p>
          <a:p>
            <a:pPr marL="1257300" lvl="2" indent="-457200">
              <a:buFont typeface="+mj-lt"/>
              <a:buAutoNum type="arabicPeriod"/>
            </a:pPr>
            <a:r>
              <a:rPr lang="en-US" dirty="0"/>
              <a:t>The first two buttons are only available if you have an EMV device connected to your computer.</a:t>
            </a:r>
          </a:p>
          <a:p>
            <a:pPr marL="1714500" lvl="3" indent="-457200">
              <a:buFont typeface="+mj-lt"/>
              <a:buAutoNum type="arabicPeriod"/>
            </a:pPr>
            <a:r>
              <a:rPr lang="en-US" dirty="0"/>
              <a:t>Select the first button to key the CC# into the EMV</a:t>
            </a:r>
          </a:p>
          <a:p>
            <a:pPr marL="1714500" lvl="3" indent="-457200">
              <a:buFont typeface="+mj-lt"/>
              <a:buAutoNum type="arabicPeriod"/>
            </a:pPr>
            <a:r>
              <a:rPr lang="en-US" dirty="0"/>
              <a:t>Select the second button to tap/slide/insert CC on EMV device</a:t>
            </a:r>
          </a:p>
          <a:p>
            <a:pPr marL="1714500" lvl="3" indent="-457200">
              <a:buFont typeface="+mj-lt"/>
              <a:buAutoNum type="arabicPeriod"/>
            </a:pPr>
            <a:r>
              <a:rPr lang="en-US" dirty="0"/>
              <a:t>Select the third button for secure </a:t>
            </a:r>
            <a:r>
              <a:rPr lang="en-US" dirty="0" err="1"/>
              <a:t>deviceless</a:t>
            </a:r>
            <a:r>
              <a:rPr lang="en-US" dirty="0"/>
              <a:t> entry</a:t>
            </a:r>
          </a:p>
          <a:p>
            <a:pPr marL="1257300" lvl="2" indent="-457200">
              <a:buFont typeface="+mj-lt"/>
              <a:buAutoNum type="arabicPeriod"/>
            </a:pPr>
            <a:r>
              <a:rPr lang="en-US" dirty="0"/>
              <a:t>Follow the instructions on EMV or SDE screen to complete the transaction. You will return to the payment screen to complete and save the order.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2500" y="3133528"/>
            <a:ext cx="1333500" cy="390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3109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Refunding payments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Refunds in TMS are processed by referencing the original payment, rather than by card number</a:t>
            </a:r>
          </a:p>
          <a:p>
            <a:r>
              <a:rPr lang="en-US" dirty="0"/>
              <a:t>This is for enhanced security/PCI compliance</a:t>
            </a:r>
          </a:p>
          <a:p>
            <a:r>
              <a:rPr lang="en-US" dirty="0"/>
              <a:t>There is a 90 day window in which we will be able to do unreferenced refunds</a:t>
            </a:r>
          </a:p>
          <a:p>
            <a:r>
              <a:rPr lang="en-US" dirty="0"/>
              <a:t>After the 90 day window, we will have to submit a check request if a referenced refund is not possible. </a:t>
            </a:r>
            <a:r>
              <a:rPr lang="en-US" sz="2000" dirty="0"/>
              <a:t>(See next slide)</a:t>
            </a:r>
          </a:p>
        </p:txBody>
      </p:sp>
    </p:spTree>
    <p:extLst>
      <p:ext uri="{BB962C8B-B14F-4D97-AF65-F5344CB8AC3E}">
        <p14:creationId xmlns:p14="http://schemas.microsoft.com/office/powerpoint/2010/main" val="20321538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76225" y="-57150"/>
            <a:ext cx="12744450" cy="69723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864082" y="494522"/>
            <a:ext cx="10278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8/29/23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074228" y="3043726"/>
            <a:ext cx="11560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11/27/23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483151" y="6046237"/>
            <a:ext cx="18966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Check request!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CDC990B-E1D1-C546-ADAD-C474F7DBBD57}"/>
              </a:ext>
            </a:extLst>
          </p:cNvPr>
          <p:cNvSpPr txBox="1"/>
          <p:nvPr/>
        </p:nvSpPr>
        <p:spPr>
          <a:xfrm>
            <a:off x="223024" y="613316"/>
            <a:ext cx="3484756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Created by Katina White at Pittsburgh Cultural Trust</a:t>
            </a:r>
          </a:p>
        </p:txBody>
      </p:sp>
    </p:spTree>
    <p:extLst>
      <p:ext uri="{BB962C8B-B14F-4D97-AF65-F5344CB8AC3E}">
        <p14:creationId xmlns:p14="http://schemas.microsoft.com/office/powerpoint/2010/main" val="8501610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50523" y="1521229"/>
            <a:ext cx="16126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/>
              <a:t>Q&amp;A</a:t>
            </a:r>
          </a:p>
        </p:txBody>
      </p:sp>
    </p:spTree>
    <p:extLst>
      <p:ext uri="{BB962C8B-B14F-4D97-AF65-F5344CB8AC3E}">
        <p14:creationId xmlns:p14="http://schemas.microsoft.com/office/powerpoint/2010/main" val="198406078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CF5C3BF8-B989-5B47-950D-DAD616781FDF}" vid="{FA52FDF3-2B50-EC43-80CD-BB3E06C0BC2E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d37e2c2f-0970-413f-a2af-bb439594b8d9" xsi:nil="true"/>
    <lcf76f155ced4ddcb4097134ff3c332f xmlns="2a48a841-f3df-4e4c-9669-85d8265c13eb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01D8CFF9E265746BBC4C182FFFC32A1" ma:contentTypeVersion="17" ma:contentTypeDescription="Create a new document." ma:contentTypeScope="" ma:versionID="98df6f59d9f4cd481f60f4d74ab538d3">
  <xsd:schema xmlns:xsd="http://www.w3.org/2001/XMLSchema" xmlns:xs="http://www.w3.org/2001/XMLSchema" xmlns:p="http://schemas.microsoft.com/office/2006/metadata/properties" xmlns:ns2="2a48a841-f3df-4e4c-9669-85d8265c13eb" xmlns:ns3="d37e2c2f-0970-413f-a2af-bb439594b8d9" targetNamespace="http://schemas.microsoft.com/office/2006/metadata/properties" ma:root="true" ma:fieldsID="1fc337d1349fb3a40da0ce608ea838ca" ns2:_="" ns3:_="">
    <xsd:import namespace="2a48a841-f3df-4e4c-9669-85d8265c13eb"/>
    <xsd:import namespace="d37e2c2f-0970-413f-a2af-bb439594b8d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a48a841-f3df-4e4c-9669-85d8265c13e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ae55781d-f284-428e-bf68-75e55bb18a6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3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37e2c2f-0970-413f-a2af-bb439594b8d9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2c208fdf-ef65-4cbf-b251-c08d5a8a080f}" ma:internalName="TaxCatchAll" ma:showField="CatchAllData" ma:web="d37e2c2f-0970-413f-a2af-bb439594b8d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AD310A5-9A76-486D-B8F6-477BA3C5CE8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B2C0D51-56AF-4754-9141-D9C951FF79DC}">
  <ds:schemaRefs>
    <ds:schemaRef ds:uri="http://schemas.microsoft.com/office/2006/documentManagement/types"/>
    <ds:schemaRef ds:uri="http://purl.org/dc/terms/"/>
    <ds:schemaRef ds:uri="http://schemas.microsoft.com/office/2006/metadata/properties"/>
    <ds:schemaRef ds:uri="http://purl.org/dc/dcmitype/"/>
    <ds:schemaRef ds:uri="http://www.w3.org/XML/1998/namespace"/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39f21932-fcbe-4457-a12b-f83cc5c11d63"/>
    <ds:schemaRef ds:uri="efcadb7f-965a-44e8-a66a-5145b8432890"/>
    <ds:schemaRef ds:uri="d37e2c2f-0970-413f-a2af-bb439594b8d9"/>
    <ds:schemaRef ds:uri="2a48a841-f3df-4e4c-9669-85d8265c13eb"/>
  </ds:schemaRefs>
</ds:datastoreItem>
</file>

<file path=customXml/itemProps3.xml><?xml version="1.0" encoding="utf-8"?>
<ds:datastoreItem xmlns:ds="http://schemas.openxmlformats.org/officeDocument/2006/customXml" ds:itemID="{2645237A-4FF3-4350-8F33-FAB432758F3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a48a841-f3df-4e4c-9669-85d8265c13eb"/>
    <ds:schemaRef ds:uri="d37e2c2f-0970-413f-a2af-bb439594b8d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SCT Template</Template>
  <TotalTime>249</TotalTime>
  <Words>204</Words>
  <Application>Microsoft Office PowerPoint</Application>
  <PresentationFormat>Widescreen</PresentationFormat>
  <Paragraphs>24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Ion Boardroom</vt:lpstr>
      <vt:lpstr>Tessitura Merchant Services (TMS)</vt:lpstr>
      <vt:lpstr>Tessitura Merchant Services (TMS)</vt:lpstr>
      <vt:lpstr>Taking payments</vt:lpstr>
      <vt:lpstr>Refunding payments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sfgsdfsdfasd</dc:title>
  <dc:creator>Kanani Reichlin</dc:creator>
  <cp:lastModifiedBy>Kanani Reichlin</cp:lastModifiedBy>
  <cp:revision>17</cp:revision>
  <dcterms:created xsi:type="dcterms:W3CDTF">2023-08-22T18:00:09Z</dcterms:created>
  <dcterms:modified xsi:type="dcterms:W3CDTF">2023-09-05T19:04:16Z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0x010100D01D8CFF9E265746BBC4C182FFFC32A1</vt:lpwstr>
  </property>
  <property fmtid="{D5CDD505-2E9C-101B-9397-08002B2CF9AE}" pid="3" name="MediaServiceImageTags">
    <vt:lpwstr/>
  </property>
</Properties>
</file>