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32" r:id="rId2"/>
    <p:sldMasterId id="2147483753" r:id="rId3"/>
    <p:sldMasterId id="2147483774" r:id="rId4"/>
    <p:sldMasterId id="2147483790" r:id="rId5"/>
  </p:sldMasterIdLst>
  <p:notesMasterIdLst>
    <p:notesMasterId r:id="rId32"/>
  </p:notesMasterIdLst>
  <p:handoutMasterIdLst>
    <p:handoutMasterId r:id="rId33"/>
  </p:handoutMasterIdLst>
  <p:sldIdLst>
    <p:sldId id="411" r:id="rId6"/>
    <p:sldId id="468" r:id="rId7"/>
    <p:sldId id="469" r:id="rId8"/>
    <p:sldId id="413" r:id="rId9"/>
    <p:sldId id="439" r:id="rId10"/>
    <p:sldId id="441" r:id="rId11"/>
    <p:sldId id="446" r:id="rId12"/>
    <p:sldId id="472" r:id="rId13"/>
    <p:sldId id="471" r:id="rId14"/>
    <p:sldId id="466" r:id="rId15"/>
    <p:sldId id="447" r:id="rId16"/>
    <p:sldId id="448" r:id="rId17"/>
    <p:sldId id="467" r:id="rId18"/>
    <p:sldId id="457" r:id="rId19"/>
    <p:sldId id="461" r:id="rId20"/>
    <p:sldId id="463" r:id="rId21"/>
    <p:sldId id="464" r:id="rId22"/>
    <p:sldId id="459" r:id="rId23"/>
    <p:sldId id="458" r:id="rId24"/>
    <p:sldId id="475" r:id="rId25"/>
    <p:sldId id="477" r:id="rId26"/>
    <p:sldId id="460" r:id="rId27"/>
    <p:sldId id="478" r:id="rId28"/>
    <p:sldId id="479" r:id="rId29"/>
    <p:sldId id="480" r:id="rId30"/>
    <p:sldId id="417" r:id="rId31"/>
  </p:sldIdLst>
  <p:sldSz cx="12192000" cy="6858000"/>
  <p:notesSz cx="6858000" cy="9144000"/>
  <p:embeddedFontLs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Medium" panose="00000600000000000000" pitchFamily="2" charset="0"/>
      <p:regular r:id="rId38"/>
      <p:italic r:id="rId39"/>
    </p:embeddedFont>
    <p:embeddedFont>
      <p:font typeface="Montserrat SemiBold" panose="00000700000000000000" pitchFamily="2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78A704-96F9-4C60-97F4-E1B5CA0DA73C}">
          <p14:sldIdLst>
            <p14:sldId id="411"/>
            <p14:sldId id="468"/>
            <p14:sldId id="469"/>
          </p14:sldIdLst>
        </p14:section>
        <p14:section name="Filter Precedence" id="{EC768D73-CB56-4ADA-8231-FA59338D5E8E}">
          <p14:sldIdLst>
            <p14:sldId id="413"/>
            <p14:sldId id="439"/>
            <p14:sldId id="441"/>
            <p14:sldId id="446"/>
            <p14:sldId id="472"/>
            <p14:sldId id="471"/>
          </p14:sldIdLst>
        </p14:section>
        <p14:section name="Multi-Pass Aggregation" id="{0E9E2C67-9875-4770-9C72-BD5414EE29F1}">
          <p14:sldIdLst>
            <p14:sldId id="466"/>
            <p14:sldId id="447"/>
            <p14:sldId id="448"/>
          </p14:sldIdLst>
        </p14:section>
        <p14:section name="Conditionals" id="{E03FD97C-53B9-4E84-87CE-10521E64BA83}">
          <p14:sldIdLst>
            <p14:sldId id="467"/>
            <p14:sldId id="457"/>
            <p14:sldId id="461"/>
            <p14:sldId id="463"/>
            <p14:sldId id="464"/>
          </p14:sldIdLst>
        </p14:section>
        <p14:section name="Date Fields" id="{CF8A07DE-6819-464C-8548-B8697A9E2E02}">
          <p14:sldIdLst>
            <p14:sldId id="459"/>
            <p14:sldId id="458"/>
            <p14:sldId id="475"/>
            <p14:sldId id="477"/>
          </p14:sldIdLst>
        </p14:section>
        <p14:section name="First-Event Constituents" id="{7E8E70E1-5812-4830-81E6-09BFA9C707E8}">
          <p14:sldIdLst>
            <p14:sldId id="460"/>
            <p14:sldId id="478"/>
            <p14:sldId id="479"/>
            <p14:sldId id="480"/>
            <p14:sldId id="4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548C19-9431-B570-2418-37C66364F0DC}" name="Beth Gilliland" initials="BG" userId="S::bgilliland@tessituranetwork.com::28259522-80fb-4da5-a8cd-2bb0549add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Gilliland" initials="BG" lastIdx="34" clrIdx="0">
    <p:extLst>
      <p:ext uri="{19B8F6BF-5375-455C-9EA6-DF929625EA0E}">
        <p15:presenceInfo xmlns:p15="http://schemas.microsoft.com/office/powerpoint/2012/main" userId="Beth Gilli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563C1"/>
    <a:srgbClr val="00A0B7"/>
    <a:srgbClr val="514EA6"/>
    <a:srgbClr val="242B2D"/>
    <a:srgbClr val="414AA8"/>
    <a:srgbClr val="306CB0"/>
    <a:srgbClr val="4C5456"/>
    <a:srgbClr val="222B2D"/>
    <a:srgbClr val="E2A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63043" autoAdjust="0"/>
  </p:normalViewPr>
  <p:slideViewPr>
    <p:cSldViewPr snapToGrid="0">
      <p:cViewPr varScale="1">
        <p:scale>
          <a:sx n="77" d="100"/>
          <a:sy n="77" d="100"/>
        </p:scale>
        <p:origin x="1266" y="78"/>
      </p:cViewPr>
      <p:guideLst/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7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DB0AB-BC29-4A3E-A0AA-516F3D873074}" type="datetimeFigureOut">
              <a:rPr lang="en-US" smtClean="0">
                <a:latin typeface="Montserrat" panose="00000500000000000000" pitchFamily="2" charset="0"/>
              </a:rPr>
              <a:t>9/20/2023</a:t>
            </a:fld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8DE1-81E6-47CD-ABE0-5FFD9D8AC1B5}" type="slidenum">
              <a:rPr lang="en-US" smtClean="0">
                <a:latin typeface="Montserrat" panose="00000500000000000000" pitchFamily="2" charset="0"/>
              </a:rPr>
              <a:t>‹#›</a:t>
            </a:fld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fld id="{02275740-B186-4AEA-8278-7DE45A282D7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fld id="{6780D6FF-EC6E-40F2-8E34-E97C912E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1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Montserrat" panose="00000500000000000000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Montserrat" panose="00000500000000000000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Montserrat" panose="00000500000000000000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Montserrat" panose="00000500000000000000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Montserrat" panose="00000500000000000000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6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7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0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6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9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2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0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2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5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9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82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4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1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0D6FF-EC6E-40F2-8E34-E97C912E2E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1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Justifi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57D7-FDA5-C269-C5C0-801BBF0F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8" y="1574360"/>
            <a:ext cx="11102653" cy="1789324"/>
          </a:xfrm>
        </p:spPr>
        <p:txBody>
          <a:bodyPr wrap="square" tIns="91440" bIns="91440" anchor="b" anchorCtr="0"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C4B34-9FD4-6AB7-73C1-08F89CFFF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10" y="3377973"/>
            <a:ext cx="11102653" cy="1854639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9163" indent="0">
              <a:buFont typeface="Montserrat" panose="00000500000000000000" pitchFamily="2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0012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1611FEE6-07EA-A11D-ED16-777259888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052458"/>
            <a:ext cx="4614863" cy="5660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200"/>
            </a:lvl1pPr>
            <a:lvl2pPr marL="457200" indent="0" algn="r">
              <a:buNone/>
              <a:defRPr sz="1200"/>
            </a:lvl2pPr>
            <a:lvl3pPr marL="919163" indent="0" algn="r">
              <a:buFont typeface="Montserrat" panose="00000500000000000000" pitchFamily="2" charset="0"/>
              <a:buNone/>
              <a:defRPr sz="1200"/>
            </a:lvl3pPr>
            <a:lvl4pPr marL="1370012" indent="0" algn="r">
              <a:buNone/>
              <a:defRPr sz="1200"/>
            </a:lvl4pPr>
            <a:lvl5pPr marL="1828800" indent="0" algn="r">
              <a:buNone/>
              <a:defRPr sz="1200"/>
            </a:lvl5pPr>
          </a:lstStyle>
          <a:p>
            <a:pPr lvl="0"/>
            <a:r>
              <a:rPr lang="en-US" dirty="0"/>
              <a:t>Day Name, Month Date,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0D5D8-BD48-EBC1-E142-6A756D4B0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80" r="1455" b="54382"/>
          <a:stretch/>
        </p:blipFill>
        <p:spPr>
          <a:xfrm>
            <a:off x="0" y="5281239"/>
            <a:ext cx="12192000" cy="1576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6E1-A6F8-CC7A-4911-973208A3B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2883" b="32791"/>
          <a:stretch/>
        </p:blipFill>
        <p:spPr>
          <a:xfrm>
            <a:off x="4013198" y="4534975"/>
            <a:ext cx="8178802" cy="232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9DC7F-04BC-B086-4B26-3731E6E7B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Picture and Text">
    <p:bg>
      <p:bgPr>
        <a:solidFill>
          <a:srgbClr val="00A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654835-5355-641A-4F31-4F5EFFCA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2464"/>
            <a:ext cx="11430000" cy="12333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F8F15B-19A6-8794-B9BA-2B0C696A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170" y="2486963"/>
            <a:ext cx="3975008" cy="3421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F7B4399-7DD2-290B-33B8-4742EC1DA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6085" y="2486963"/>
            <a:ext cx="5298831" cy="3421044"/>
          </a:xfrm>
          <a:prstGeom prst="rect">
            <a:avLst/>
          </a:prstGeom>
        </p:spPr>
        <p:txBody>
          <a:bodyPr/>
          <a:lstStyle>
            <a:lvl1pPr>
              <a:buClr>
                <a:srgbClr val="00A0B7"/>
              </a:buClr>
              <a:defRPr/>
            </a:lvl1pPr>
            <a:lvl2pPr>
              <a:buClr>
                <a:srgbClr val="00A0B7"/>
              </a:buClr>
              <a:defRPr sz="2400"/>
            </a:lvl2pPr>
            <a:lvl3pPr>
              <a:buClr>
                <a:srgbClr val="00A0B7"/>
              </a:buClr>
              <a:defRPr sz="2400"/>
            </a:lvl3pPr>
            <a:lvl4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3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FAC9D3-4895-7E67-D775-E90332A1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2464"/>
            <a:ext cx="11430000" cy="12333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844BC11-100C-97AD-2D69-E3316E2CB7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304" y="2633472"/>
            <a:ext cx="9601200" cy="355701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86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64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FAC9D3-4895-7E67-D775-E90332A1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2464"/>
            <a:ext cx="11430000" cy="12333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2D38BA4-B21E-BC82-A2D2-F1CB69038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170" y="2486963"/>
            <a:ext cx="3975008" cy="3421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28C3B5-EA11-FF3B-7552-A6B1F2CE8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6085" y="2486963"/>
            <a:ext cx="5298831" cy="34210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69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Justifi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90DA4AA-64E5-57E5-0F6F-4175A4A5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10" y="1622323"/>
            <a:ext cx="11102653" cy="171590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  <p:pic>
        <p:nvPicPr>
          <p:cNvPr id="3" name="arc">
            <a:extLst>
              <a:ext uri="{FF2B5EF4-FFF2-40B4-BE49-F238E27FC236}">
                <a16:creationId xmlns:a16="http://schemas.microsoft.com/office/drawing/2014/main" id="{13A1906A-6748-C597-B5F2-B7DCDA90F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89" r="1444" b="54197"/>
          <a:stretch/>
        </p:blipFill>
        <p:spPr>
          <a:xfrm>
            <a:off x="0" y="5274868"/>
            <a:ext cx="12192000" cy="1583132"/>
          </a:xfrm>
          <a:prstGeom prst="rect">
            <a:avLst/>
          </a:prstGeom>
        </p:spPr>
      </p:pic>
      <p:pic>
        <p:nvPicPr>
          <p:cNvPr id="5" name="arc">
            <a:extLst>
              <a:ext uri="{FF2B5EF4-FFF2-40B4-BE49-F238E27FC236}">
                <a16:creationId xmlns:a16="http://schemas.microsoft.com/office/drawing/2014/main" id="{7A5DB7AA-1518-7F5E-5DA2-900EA206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872" b="32700"/>
          <a:stretch/>
        </p:blipFill>
        <p:spPr>
          <a:xfrm>
            <a:off x="4025898" y="4531800"/>
            <a:ext cx="8180387" cy="2326200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CD7F2ACD-2B9E-D65B-C17F-BFDA2B5A8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052458"/>
            <a:ext cx="4614863" cy="5660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 algn="r">
              <a:buNone/>
              <a:defRPr sz="1200"/>
            </a:lvl2pPr>
            <a:lvl3pPr marL="919163" indent="0" algn="r">
              <a:buFont typeface="Montserrat" panose="00000500000000000000" pitchFamily="2" charset="0"/>
              <a:buNone/>
              <a:defRPr sz="1200"/>
            </a:lvl3pPr>
            <a:lvl4pPr marL="1370012" indent="0" algn="r">
              <a:buNone/>
              <a:defRPr sz="1200"/>
            </a:lvl4pPr>
            <a:lvl5pPr marL="1828800" indent="0" algn="r">
              <a:buNone/>
              <a:defRPr sz="1200"/>
            </a:lvl5pPr>
          </a:lstStyle>
          <a:p>
            <a:pPr lvl="0"/>
            <a:r>
              <a:rPr lang="en-US" dirty="0"/>
              <a:t>Day Name, Month Date, Year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6EB4BB-3F71-6935-1E87-FF077CC7C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10" y="3377973"/>
            <a:ext cx="11102653" cy="1282927"/>
          </a:xfrm>
          <a:prstGeom prst="rect">
            <a:avLst/>
          </a:prstGeom>
        </p:spPr>
        <p:txBody>
          <a:bodyPr tIns="91440" bIns="9144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9163" indent="0" algn="ctr">
              <a:buFont typeface="Montserrat" panose="00000500000000000000" pitchFamily="2" charset="0"/>
              <a:buNone/>
              <a:defRPr/>
            </a:lvl3pPr>
            <a:lvl4pPr marL="1370012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52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1539" y="1531987"/>
            <a:ext cx="8573723" cy="1952473"/>
          </a:xfrm>
          <a:prstGeom prst="rect">
            <a:avLst/>
          </a:prstGeom>
        </p:spPr>
        <p:txBody>
          <a:bodyPr wrap="square" lIns="91440" tIns="91440" rIns="91440" bIns="91440" anchor="b" anchorCtr="0">
            <a:noAutofit/>
          </a:bodyPr>
          <a:lstStyle>
            <a:lvl1pPr algn="l">
              <a:defRPr sz="4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pic>
        <p:nvPicPr>
          <p:cNvPr id="3" name="logo" descr="Tessitura logo">
            <a:extLst>
              <a:ext uri="{FF2B5EF4-FFF2-40B4-BE49-F238E27FC236}">
                <a16:creationId xmlns:a16="http://schemas.microsoft.com/office/drawing/2014/main" id="{C62B09DE-7B96-91C0-1B04-5F6F5605A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  <p:pic>
        <p:nvPicPr>
          <p:cNvPr id="24" name="arc">
            <a:extLst>
              <a:ext uri="{FF2B5EF4-FFF2-40B4-BE49-F238E27FC236}">
                <a16:creationId xmlns:a16="http://schemas.microsoft.com/office/drawing/2014/main" id="{73910EE0-321F-51A2-0020-500608F3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89" r="1444" b="54197"/>
          <a:stretch/>
        </p:blipFill>
        <p:spPr>
          <a:xfrm>
            <a:off x="0" y="5274868"/>
            <a:ext cx="12192000" cy="1583132"/>
          </a:xfrm>
          <a:prstGeom prst="rect">
            <a:avLst/>
          </a:prstGeom>
        </p:spPr>
      </p:pic>
      <p:pic>
        <p:nvPicPr>
          <p:cNvPr id="26" name="arc">
            <a:extLst>
              <a:ext uri="{FF2B5EF4-FFF2-40B4-BE49-F238E27FC236}">
                <a16:creationId xmlns:a16="http://schemas.microsoft.com/office/drawing/2014/main" id="{4AB3DB90-4AF4-E4EE-463C-7F33F829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872" b="32700"/>
          <a:stretch/>
        </p:blipFill>
        <p:spPr>
          <a:xfrm>
            <a:off x="4025898" y="4531800"/>
            <a:ext cx="8180387" cy="23262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B120EEB3-7D26-3E27-CE4A-3DEBA88DC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052458"/>
            <a:ext cx="4614863" cy="5660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 algn="r">
              <a:buNone/>
              <a:defRPr sz="1200"/>
            </a:lvl2pPr>
            <a:lvl3pPr marL="919163" indent="0" algn="r">
              <a:buFont typeface="Montserrat" panose="00000500000000000000" pitchFamily="2" charset="0"/>
              <a:buNone/>
              <a:defRPr sz="1200"/>
            </a:lvl3pPr>
            <a:lvl4pPr marL="1370012" indent="0" algn="r">
              <a:buNone/>
              <a:defRPr sz="1200"/>
            </a:lvl4pPr>
            <a:lvl5pPr marL="1828800" indent="0" algn="r">
              <a:buNone/>
              <a:defRPr sz="1200"/>
            </a:lvl5pPr>
          </a:lstStyle>
          <a:p>
            <a:pPr lvl="0"/>
            <a:r>
              <a:rPr lang="en-US" dirty="0"/>
              <a:t>Day Name, Month Date, Year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051539" y="3496260"/>
            <a:ext cx="8573723" cy="1666231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marL="457200" indent="-457200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Name</a:t>
            </a:r>
          </a:p>
        </p:txBody>
      </p:sp>
      <p:sp>
        <p:nvSpPr>
          <p:cNvPr id="4" name="Presenter Picture">
            <a:extLst>
              <a:ext uri="{FF2B5EF4-FFF2-40B4-BE49-F238E27FC236}">
                <a16:creationId xmlns:a16="http://schemas.microsoft.com/office/drawing/2014/main" id="{B30A0702-B424-9B35-6502-E1258F589B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334" y="2508223"/>
            <a:ext cx="1948186" cy="195247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1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3" y="1604211"/>
            <a:ext cx="11610974" cy="1443977"/>
          </a:xfrm>
          <a:prstGeom prst="rect">
            <a:avLst/>
          </a:prstGeom>
        </p:spPr>
        <p:txBody>
          <a:bodyPr lIns="182880" anchor="ctr" anchorCtr="0">
            <a:noAutofit/>
          </a:bodyPr>
          <a:lstStyle>
            <a:lvl1pPr algn="ctr">
              <a:defRPr sz="44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logo" descr="Tessitura logo">
            <a:extLst>
              <a:ext uri="{FF2B5EF4-FFF2-40B4-BE49-F238E27FC236}">
                <a16:creationId xmlns:a16="http://schemas.microsoft.com/office/drawing/2014/main" id="{DE16EDD0-C1BB-7760-B3A8-83FE989435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  <p:pic>
        <p:nvPicPr>
          <p:cNvPr id="11" name="arc">
            <a:extLst>
              <a:ext uri="{FF2B5EF4-FFF2-40B4-BE49-F238E27FC236}">
                <a16:creationId xmlns:a16="http://schemas.microsoft.com/office/drawing/2014/main" id="{E3927BC8-17E5-3073-B2AD-8944F31AE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89" r="1444" b="54197"/>
          <a:stretch/>
        </p:blipFill>
        <p:spPr>
          <a:xfrm>
            <a:off x="0" y="5274868"/>
            <a:ext cx="12192000" cy="1583132"/>
          </a:xfrm>
          <a:prstGeom prst="rect">
            <a:avLst/>
          </a:prstGeom>
        </p:spPr>
      </p:pic>
      <p:pic>
        <p:nvPicPr>
          <p:cNvPr id="14" name="arc">
            <a:extLst>
              <a:ext uri="{FF2B5EF4-FFF2-40B4-BE49-F238E27FC236}">
                <a16:creationId xmlns:a16="http://schemas.microsoft.com/office/drawing/2014/main" id="{D1E91791-65B2-E090-68DB-92B8E4929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872" b="32700"/>
          <a:stretch/>
        </p:blipFill>
        <p:spPr>
          <a:xfrm>
            <a:off x="4025898" y="4531800"/>
            <a:ext cx="8180387" cy="2326200"/>
          </a:xfrm>
          <a:prstGeom prst="rect">
            <a:avLst/>
          </a:prstGeom>
        </p:spPr>
      </p:pic>
      <p:sp>
        <p:nvSpPr>
          <p:cNvPr id="13" name="Date">
            <a:extLst>
              <a:ext uri="{FF2B5EF4-FFF2-40B4-BE49-F238E27FC236}">
                <a16:creationId xmlns:a16="http://schemas.microsoft.com/office/drawing/2014/main" id="{BF5D6D55-659D-5ECB-354D-B0B270249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052458"/>
            <a:ext cx="4614863" cy="5660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 algn="r">
              <a:buNone/>
              <a:defRPr sz="1200"/>
            </a:lvl2pPr>
            <a:lvl3pPr marL="919163" indent="0" algn="r">
              <a:buFont typeface="Montserrat" panose="00000500000000000000" pitchFamily="2" charset="0"/>
              <a:buNone/>
              <a:defRPr sz="1200"/>
            </a:lvl3pPr>
            <a:lvl4pPr marL="1370012" indent="0" algn="r">
              <a:buNone/>
              <a:defRPr sz="1200"/>
            </a:lvl4pPr>
            <a:lvl5pPr marL="1828800" indent="0" algn="r">
              <a:buNone/>
              <a:defRPr sz="1200"/>
            </a:lvl5pPr>
          </a:lstStyle>
          <a:p>
            <a:pPr lvl="0"/>
            <a:r>
              <a:rPr lang="en-US" dirty="0"/>
              <a:t>Day Name, Month Date, Year</a:t>
            </a:r>
          </a:p>
        </p:txBody>
      </p:sp>
      <p:sp>
        <p:nvSpPr>
          <p:cNvPr id="8" name="Presenter Picture">
            <a:extLst>
              <a:ext uri="{FF2B5EF4-FFF2-40B4-BE49-F238E27FC236}">
                <a16:creationId xmlns:a16="http://schemas.microsoft.com/office/drawing/2014/main" id="{8F29823B-7E19-497D-FAC1-FDC6C3340D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0513" y="3048189"/>
            <a:ext cx="1948186" cy="195247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resenter Picture">
            <a:extLst>
              <a:ext uri="{FF2B5EF4-FFF2-40B4-BE49-F238E27FC236}">
                <a16:creationId xmlns:a16="http://schemas.microsoft.com/office/drawing/2014/main" id="{1DDFB3C0-DD82-7E72-F8E3-0B9CFDF239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8523" y="3048189"/>
            <a:ext cx="1948186" cy="195247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741" y="3545621"/>
            <a:ext cx="3799634" cy="957609"/>
          </a:xfrm>
          <a:prstGeom prst="rect">
            <a:avLst/>
          </a:prstGeom>
        </p:spPr>
        <p:txBody>
          <a:bodyPr vert="horz" lIns="182880" tIns="91440" rIns="91440" bIns="91440" rtlCol="0" anchor="ctr" anchorCtr="0">
            <a:noAutofit/>
          </a:bodyPr>
          <a:lstStyle>
            <a:lvl1pPr marL="457200" indent="-457200" algn="l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156710" y="3545621"/>
            <a:ext cx="3799634" cy="957609"/>
          </a:xfrm>
          <a:prstGeom prst="rect">
            <a:avLst/>
          </a:prstGeom>
        </p:spPr>
        <p:txBody>
          <a:bodyPr vert="horz" lIns="182880" tIns="91440" rIns="91440" bIns="91440" rtlCol="0" anchor="ctr" anchorCtr="0">
            <a:noAutofit/>
          </a:bodyPr>
          <a:lstStyle>
            <a:lvl1pPr marL="457200" indent="-457200" algn="l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11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16EF759-F35D-CD61-16D4-9516D9B7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13" y="1293223"/>
            <a:ext cx="11610974" cy="1578077"/>
          </a:xfrm>
          <a:prstGeom prst="rect">
            <a:avLst/>
          </a:prstGeom>
        </p:spPr>
        <p:txBody>
          <a:bodyPr lIns="91440" anchor="ctr" anchorCtr="0">
            <a:noAutofit/>
          </a:bodyPr>
          <a:lstStyle>
            <a:lvl1pPr algn="ctr">
              <a:defRPr sz="44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logo" descr="Tessitura logo">
            <a:extLst>
              <a:ext uri="{FF2B5EF4-FFF2-40B4-BE49-F238E27FC236}">
                <a16:creationId xmlns:a16="http://schemas.microsoft.com/office/drawing/2014/main" id="{E78D7858-E103-41C2-8292-B8B01958F4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  <p:pic>
        <p:nvPicPr>
          <p:cNvPr id="12" name="arc">
            <a:extLst>
              <a:ext uri="{FF2B5EF4-FFF2-40B4-BE49-F238E27FC236}">
                <a16:creationId xmlns:a16="http://schemas.microsoft.com/office/drawing/2014/main" id="{BCFB28B3-CFE7-10F4-DA75-D68ABDDE1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89" r="1444" b="54197"/>
          <a:stretch/>
        </p:blipFill>
        <p:spPr>
          <a:xfrm>
            <a:off x="0" y="5274868"/>
            <a:ext cx="12192000" cy="1583132"/>
          </a:xfrm>
          <a:prstGeom prst="rect">
            <a:avLst/>
          </a:prstGeom>
        </p:spPr>
      </p:pic>
      <p:pic>
        <p:nvPicPr>
          <p:cNvPr id="19" name="arc">
            <a:extLst>
              <a:ext uri="{FF2B5EF4-FFF2-40B4-BE49-F238E27FC236}">
                <a16:creationId xmlns:a16="http://schemas.microsoft.com/office/drawing/2014/main" id="{3B3A315E-0D72-58F8-D744-3C9155F6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872" b="32700"/>
          <a:stretch/>
        </p:blipFill>
        <p:spPr>
          <a:xfrm>
            <a:off x="4025898" y="4531800"/>
            <a:ext cx="8180387" cy="2326200"/>
          </a:xfrm>
          <a:prstGeom prst="rect">
            <a:avLst/>
          </a:prstGeom>
        </p:spPr>
      </p:pic>
      <p:sp>
        <p:nvSpPr>
          <p:cNvPr id="15" name="Date">
            <a:extLst>
              <a:ext uri="{FF2B5EF4-FFF2-40B4-BE49-F238E27FC236}">
                <a16:creationId xmlns:a16="http://schemas.microsoft.com/office/drawing/2014/main" id="{EC441BD3-B573-6066-41AB-2570DFB338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052458"/>
            <a:ext cx="4614863" cy="5660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 algn="r">
              <a:buNone/>
              <a:defRPr sz="1200"/>
            </a:lvl2pPr>
            <a:lvl3pPr marL="919163" indent="0" algn="r">
              <a:buFont typeface="Montserrat" panose="00000500000000000000" pitchFamily="2" charset="0"/>
              <a:buNone/>
              <a:defRPr sz="1200"/>
            </a:lvl3pPr>
            <a:lvl4pPr marL="1370012" indent="0" algn="r">
              <a:buNone/>
              <a:defRPr sz="1200"/>
            </a:lvl4pPr>
            <a:lvl5pPr marL="1828800" indent="0" algn="r">
              <a:buNone/>
              <a:defRPr sz="1200"/>
            </a:lvl5pPr>
          </a:lstStyle>
          <a:p>
            <a:pPr lvl="0"/>
            <a:r>
              <a:rPr lang="en-US" dirty="0"/>
              <a:t>Day Name, Month Date, Year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CCA6FB3-4D09-F388-62A5-1606B2F54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1070" y="4753393"/>
            <a:ext cx="3745500" cy="1036301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marL="457200" indent="-457200" algn="ctr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3</a:t>
            </a:r>
          </a:p>
        </p:txBody>
      </p:sp>
      <p:sp>
        <p:nvSpPr>
          <p:cNvPr id="6" name="Presenter Picture">
            <a:extLst>
              <a:ext uri="{FF2B5EF4-FFF2-40B4-BE49-F238E27FC236}">
                <a16:creationId xmlns:a16="http://schemas.microsoft.com/office/drawing/2014/main" id="{5E3A97E9-47CB-8FEA-A33F-DC8CDD66B2C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4838" y="2871300"/>
            <a:ext cx="1877961" cy="18820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7232D8D-EE3A-C733-B185-2457C620C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248" y="4753393"/>
            <a:ext cx="3745500" cy="1036301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marL="457200" indent="-457200" algn="ctr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2</a:t>
            </a:r>
          </a:p>
        </p:txBody>
      </p:sp>
      <p:sp>
        <p:nvSpPr>
          <p:cNvPr id="7" name="Presenter Picture">
            <a:extLst>
              <a:ext uri="{FF2B5EF4-FFF2-40B4-BE49-F238E27FC236}">
                <a16:creationId xmlns:a16="http://schemas.microsoft.com/office/drawing/2014/main" id="{E4B1C701-8515-2721-6EB3-FE21DE62171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7017" y="2871300"/>
            <a:ext cx="1877961" cy="18820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6387ED8-D7DB-EA32-E12D-E06D280DDB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426" y="4753393"/>
            <a:ext cx="3745500" cy="1036301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marL="457200" indent="-457200" algn="ctr">
              <a:buNone/>
              <a:defRPr lang="en-US" sz="2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Presenter 1</a:t>
            </a:r>
          </a:p>
        </p:txBody>
      </p:sp>
      <p:sp>
        <p:nvSpPr>
          <p:cNvPr id="11" name="Presenter Picture">
            <a:extLst>
              <a:ext uri="{FF2B5EF4-FFF2-40B4-BE49-F238E27FC236}">
                <a16:creationId xmlns:a16="http://schemas.microsoft.com/office/drawing/2014/main" id="{D30BF807-6BA7-B731-1187-C767B085C1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29201" y="2871300"/>
            <a:ext cx="1877961" cy="188209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67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 descr="Tessitura logo">
            <a:extLst>
              <a:ext uri="{FF2B5EF4-FFF2-40B4-BE49-F238E27FC236}">
                <a16:creationId xmlns:a16="http://schemas.microsoft.com/office/drawing/2014/main" id="{15F314E5-4AB7-74C6-3A62-A706F4FA8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841" y="2446631"/>
            <a:ext cx="5434317" cy="1608210"/>
          </a:xfrm>
          <a:prstGeom prst="rect">
            <a:avLst/>
          </a:prstGeom>
        </p:spPr>
      </p:pic>
      <p:pic>
        <p:nvPicPr>
          <p:cNvPr id="7" name="arc">
            <a:extLst>
              <a:ext uri="{FF2B5EF4-FFF2-40B4-BE49-F238E27FC236}">
                <a16:creationId xmlns:a16="http://schemas.microsoft.com/office/drawing/2014/main" id="{932FFD60-536E-163F-87B6-90149FA42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2872" b="32700"/>
          <a:stretch/>
        </p:blipFill>
        <p:spPr>
          <a:xfrm>
            <a:off x="4025898" y="4531800"/>
            <a:ext cx="8180387" cy="2326200"/>
          </a:xfrm>
          <a:prstGeom prst="rect">
            <a:avLst/>
          </a:prstGeom>
        </p:spPr>
      </p:pic>
      <p:pic>
        <p:nvPicPr>
          <p:cNvPr id="8" name="arc">
            <a:extLst>
              <a:ext uri="{FF2B5EF4-FFF2-40B4-BE49-F238E27FC236}">
                <a16:creationId xmlns:a16="http://schemas.microsoft.com/office/drawing/2014/main" id="{13FF6E96-7A33-6CCA-6FB7-73E126046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789" r="1444" b="54197"/>
          <a:stretch/>
        </p:blipFill>
        <p:spPr>
          <a:xfrm>
            <a:off x="0" y="5274868"/>
            <a:ext cx="12192000" cy="1583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81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297" y="558800"/>
            <a:ext cx="10950576" cy="1274223"/>
          </a:xfrm>
          <a:prstGeom prst="rect">
            <a:avLst/>
          </a:prstGeom>
        </p:spPr>
        <p:txBody>
          <a:bodyPr lIns="91440" anchor="ctr" anchorCtr="0">
            <a:noAutofit/>
          </a:bodyPr>
          <a:lstStyle>
            <a:lvl1pPr algn="l">
              <a:defRPr sz="4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Content page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BAE65-A485-6C63-AADC-8547C0A5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97" y="1833023"/>
            <a:ext cx="10950576" cy="45796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27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bg>
      <p:bgPr>
        <a:solidFill>
          <a:srgbClr val="306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164AE9E-0D3D-E923-CB58-9EEB82D30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6318" y="2630264"/>
            <a:ext cx="9601200" cy="3556780"/>
          </a:xfrm>
          <a:prstGeom prst="rect">
            <a:avLst/>
          </a:prstGeom>
        </p:spPr>
        <p:txBody>
          <a:bodyPr/>
          <a:lstStyle>
            <a:lvl1pPr>
              <a:buClr>
                <a:srgbClr val="306CB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306CB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782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Blue - Center Justified">
    <p:bg>
      <p:bgPr>
        <a:solidFill>
          <a:srgbClr val="306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cs">
            <a:extLst>
              <a:ext uri="{FF2B5EF4-FFF2-40B4-BE49-F238E27FC236}">
                <a16:creationId xmlns:a16="http://schemas.microsoft.com/office/drawing/2014/main" id="{D51E2F17-983E-6FB9-80BA-728B7033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594844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69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Cyan - Center Justified">
    <p:bg>
      <p:bgPr>
        <a:solidFill>
          <a:srgbClr val="00A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cs">
            <a:extLst>
              <a:ext uri="{FF2B5EF4-FFF2-40B4-BE49-F238E27FC236}">
                <a16:creationId xmlns:a16="http://schemas.microsoft.com/office/drawing/2014/main" id="{16589FA5-39D4-E226-FB71-745A15BC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4862D4-B897-0E49-3FE4-78B548E5F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594844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57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Purple - Center Justifi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cs">
            <a:extLst>
              <a:ext uri="{FF2B5EF4-FFF2-40B4-BE49-F238E27FC236}">
                <a16:creationId xmlns:a16="http://schemas.microsoft.com/office/drawing/2014/main" id="{979926E0-3F13-6FCF-72E1-20C0BC73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1C6E04-B8EF-82F4-EF2A-1E18D17A8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594844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96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Black - Center Justifi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cs">
            <a:extLst>
              <a:ext uri="{FF2B5EF4-FFF2-40B4-BE49-F238E27FC236}">
                <a16:creationId xmlns:a16="http://schemas.microsoft.com/office/drawing/2014/main" id="{378BDE47-55B5-8AE5-A878-2C623B3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305677-E550-5252-F176-3AB052286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594844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93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Blue - Left Justified">
    <p:bg>
      <p:bgPr>
        <a:solidFill>
          <a:srgbClr val="306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86" y="2413337"/>
            <a:ext cx="11059885" cy="1015663"/>
          </a:xfrm>
        </p:spPr>
        <p:txBody>
          <a:bodyPr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3" name="arc">
            <a:extLst>
              <a:ext uri="{FF2B5EF4-FFF2-40B4-BE49-F238E27FC236}">
                <a16:creationId xmlns:a16="http://schemas.microsoft.com/office/drawing/2014/main" id="{1BFC479B-BBF2-2A2D-87ED-084E87F33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67" b="17801"/>
          <a:stretch/>
        </p:blipFill>
        <p:spPr>
          <a:xfrm>
            <a:off x="0" y="3874057"/>
            <a:ext cx="12192000" cy="2983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016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Cyan - Left Justified">
    <p:bg>
      <p:bgPr>
        <a:solidFill>
          <a:srgbClr val="00A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33B968-D249-CC43-C6C8-9C1AC59CA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89" y="2304509"/>
            <a:ext cx="10709463" cy="1233318"/>
          </a:xfrm>
        </p:spPr>
        <p:txBody>
          <a:bodyPr/>
          <a:lstStyle>
            <a:lvl1pPr>
              <a:defRPr sz="6000">
                <a:latin typeface="Montserrat Medium" panose="000006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arc">
            <a:extLst>
              <a:ext uri="{FF2B5EF4-FFF2-40B4-BE49-F238E27FC236}">
                <a16:creationId xmlns:a16="http://schemas.microsoft.com/office/drawing/2014/main" id="{F4A016EC-7EB2-7A4E-10DB-589EBCB9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67" b="17801"/>
          <a:stretch/>
        </p:blipFill>
        <p:spPr>
          <a:xfrm>
            <a:off x="0" y="3874057"/>
            <a:ext cx="12192000" cy="2983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204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Black - Left Justified">
    <p:bg>
      <p:bgPr>
        <a:solidFill>
          <a:srgbClr val="22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68CC9A-75CD-8A01-5E96-02764E1FD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89" y="2304509"/>
            <a:ext cx="10709463" cy="1233318"/>
          </a:xfrm>
        </p:spPr>
        <p:txBody>
          <a:bodyPr/>
          <a:lstStyle>
            <a:lvl1pPr>
              <a:defRPr sz="6000">
                <a:latin typeface="Montserrat Medium" panose="000006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arc">
            <a:extLst>
              <a:ext uri="{FF2B5EF4-FFF2-40B4-BE49-F238E27FC236}">
                <a16:creationId xmlns:a16="http://schemas.microsoft.com/office/drawing/2014/main" id="{764B0679-3BF6-7CFE-6910-3F12C57B3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67" b="17801"/>
          <a:stretch/>
        </p:blipFill>
        <p:spPr>
          <a:xfrm>
            <a:off x="0" y="3874057"/>
            <a:ext cx="12192000" cy="2983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410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Divider Purple - Left Justified">
    <p:bg>
      <p:bgPr>
        <a:solidFill>
          <a:srgbClr val="414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56D386-38AA-2D4E-D34F-58C60AFC65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389" y="2304509"/>
            <a:ext cx="10709463" cy="1233318"/>
          </a:xfrm>
        </p:spPr>
        <p:txBody>
          <a:bodyPr/>
          <a:lstStyle>
            <a:lvl1pPr>
              <a:defRPr sz="6000">
                <a:latin typeface="Montserrat Medium" panose="000006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arc">
            <a:extLst>
              <a:ext uri="{FF2B5EF4-FFF2-40B4-BE49-F238E27FC236}">
                <a16:creationId xmlns:a16="http://schemas.microsoft.com/office/drawing/2014/main" id="{73792101-29C1-B056-1876-849F6880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67" b="17801"/>
          <a:stretch/>
        </p:blipFill>
        <p:spPr>
          <a:xfrm>
            <a:off x="0" y="3874057"/>
            <a:ext cx="12192000" cy="2983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430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Gradient Title 1">
    <p:bg>
      <p:bgPr>
        <a:gradFill>
          <a:gsLst>
            <a:gs pos="26000">
              <a:srgbClr val="222B2D"/>
            </a:gs>
            <a:gs pos="100000">
              <a:schemeClr val="accent6">
                <a:lumMod val="1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BDAFDE-42F3-27BD-ABD5-5CED96230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39032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" name="arc">
            <a:extLst>
              <a:ext uri="{FF2B5EF4-FFF2-40B4-BE49-F238E27FC236}">
                <a16:creationId xmlns:a16="http://schemas.microsoft.com/office/drawing/2014/main" id="{55B09464-E2D7-872A-3C03-3DBCF5F2E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81" t="26921" r="3195" b="21106"/>
          <a:stretch/>
        </p:blipFill>
        <p:spPr>
          <a:xfrm>
            <a:off x="-1" y="3803306"/>
            <a:ext cx="12192001" cy="1938994"/>
          </a:xfrm>
          <a:prstGeom prst="rect">
            <a:avLst/>
          </a:prstGeom>
        </p:spPr>
      </p:pic>
      <p:pic>
        <p:nvPicPr>
          <p:cNvPr id="7" name="logo" descr="Tessitura logo">
            <a:extLst>
              <a:ext uri="{FF2B5EF4-FFF2-40B4-BE49-F238E27FC236}">
                <a16:creationId xmlns:a16="http://schemas.microsoft.com/office/drawing/2014/main" id="{A6D4563A-32ED-44FD-0B3E-E4BBBA031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42299"/>
            <a:ext cx="3048000" cy="73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055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Gradient Title 2">
    <p:bg>
      <p:bgPr>
        <a:gradFill>
          <a:gsLst>
            <a:gs pos="26000">
              <a:srgbClr val="222B2D"/>
            </a:gs>
            <a:gs pos="100000">
              <a:schemeClr val="accent6">
                <a:lumMod val="1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95E0B2F-10C5-4B6F-6B87-05D3C5D9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175" y="1480457"/>
            <a:ext cx="10709650" cy="194854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arc">
            <a:extLst>
              <a:ext uri="{FF2B5EF4-FFF2-40B4-BE49-F238E27FC236}">
                <a16:creationId xmlns:a16="http://schemas.microsoft.com/office/drawing/2014/main" id="{CB13599E-9CF5-ABFF-E8C4-B3ABB084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973" t="26246" r="2178" b="17468"/>
          <a:stretch/>
        </p:blipFill>
        <p:spPr>
          <a:xfrm>
            <a:off x="0" y="4513943"/>
            <a:ext cx="12192000" cy="2104572"/>
          </a:xfrm>
          <a:prstGeom prst="rect">
            <a:avLst/>
          </a:prstGeom>
        </p:spPr>
      </p:pic>
      <p:pic>
        <p:nvPicPr>
          <p:cNvPr id="8" name="logo" descr="Tessitura logo">
            <a:extLst>
              <a:ext uri="{FF2B5EF4-FFF2-40B4-BE49-F238E27FC236}">
                <a16:creationId xmlns:a16="http://schemas.microsoft.com/office/drawing/2014/main" id="{F8FE4B6B-A03D-279E-A66A-E20D9465F2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510"/>
            <a:ext cx="3048000" cy="7366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F17638-3231-23F0-CD8F-45193FBF3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4" y="3475193"/>
            <a:ext cx="10709463" cy="1164427"/>
          </a:xfrm>
        </p:spPr>
        <p:txBody>
          <a:bodyPr tIns="91440" bIns="91440"/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001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4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">
    <p:bg>
      <p:bgPr>
        <a:solidFill>
          <a:srgbClr val="306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rgbClr val="306CB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306CB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rgbClr val="306CB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306CB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306CB0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94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Title 1">
    <p:bg>
      <p:bgPr>
        <a:gradFill>
          <a:gsLst>
            <a:gs pos="100000">
              <a:srgbClr val="1F6CDF"/>
            </a:gs>
            <a:gs pos="0">
              <a:srgbClr val="00A0B7"/>
            </a:gs>
            <a:gs pos="70000">
              <a:srgbClr val="306CB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357070-DA33-7D91-6F4A-B75251CD0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39032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3" name="arc">
            <a:extLst>
              <a:ext uri="{FF2B5EF4-FFF2-40B4-BE49-F238E27FC236}">
                <a16:creationId xmlns:a16="http://schemas.microsoft.com/office/drawing/2014/main" id="{AEDAD672-1CE8-1569-F656-95CF2F94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81" t="26921" r="3195" b="21106"/>
          <a:stretch/>
        </p:blipFill>
        <p:spPr>
          <a:xfrm>
            <a:off x="-1" y="3803306"/>
            <a:ext cx="12192001" cy="1938994"/>
          </a:xfrm>
          <a:prstGeom prst="rect">
            <a:avLst/>
          </a:prstGeom>
        </p:spPr>
      </p:pic>
      <p:pic>
        <p:nvPicPr>
          <p:cNvPr id="4" name="logo" descr="Tessitura logo">
            <a:extLst>
              <a:ext uri="{FF2B5EF4-FFF2-40B4-BE49-F238E27FC236}">
                <a16:creationId xmlns:a16="http://schemas.microsoft.com/office/drawing/2014/main" id="{792EB201-1FCD-7C75-FD5A-84DB1687C0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42299"/>
            <a:ext cx="3048000" cy="73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444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Title 2">
    <p:bg>
      <p:bgPr>
        <a:gradFill>
          <a:gsLst>
            <a:gs pos="100000">
              <a:srgbClr val="1F6CDF"/>
            </a:gs>
            <a:gs pos="0">
              <a:srgbClr val="00A0B7"/>
            </a:gs>
            <a:gs pos="70000">
              <a:srgbClr val="306CB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4E0A795-638A-8711-94AE-B9C2EC242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361" y="1324428"/>
            <a:ext cx="10709463" cy="2104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arc">
            <a:extLst>
              <a:ext uri="{FF2B5EF4-FFF2-40B4-BE49-F238E27FC236}">
                <a16:creationId xmlns:a16="http://schemas.microsoft.com/office/drawing/2014/main" id="{9B68DD06-7B76-8939-0427-7BBAB6F7E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973" t="26246" r="2178" b="17468"/>
          <a:stretch/>
        </p:blipFill>
        <p:spPr>
          <a:xfrm>
            <a:off x="0" y="4513943"/>
            <a:ext cx="12192000" cy="2104572"/>
          </a:xfrm>
          <a:prstGeom prst="rect">
            <a:avLst/>
          </a:prstGeom>
        </p:spPr>
      </p:pic>
      <p:pic>
        <p:nvPicPr>
          <p:cNvPr id="12" name="logo" descr="Tessitura logo">
            <a:extLst>
              <a:ext uri="{FF2B5EF4-FFF2-40B4-BE49-F238E27FC236}">
                <a16:creationId xmlns:a16="http://schemas.microsoft.com/office/drawing/2014/main" id="{2F39BBC2-DF36-B732-5344-7FBEAE849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510"/>
            <a:ext cx="3048000" cy="7366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68C45B9-F894-855B-C734-3D3CA93BC2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4" y="3475193"/>
            <a:ext cx="10709463" cy="1164427"/>
          </a:xfrm>
        </p:spPr>
        <p:txBody>
          <a:bodyPr tIns="91440" bIns="91440"/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001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97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Gradient Title 1">
    <p:bg>
      <p:bgPr>
        <a:gradFill>
          <a:gsLst>
            <a:gs pos="100000">
              <a:srgbClr val="414AA8"/>
            </a:gs>
            <a:gs pos="0">
              <a:srgbClr val="754A9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613DC0-14E5-893D-2D9F-547F20C16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39032"/>
            <a:ext cx="11582400" cy="1015663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4" name="arc">
            <a:extLst>
              <a:ext uri="{FF2B5EF4-FFF2-40B4-BE49-F238E27FC236}">
                <a16:creationId xmlns:a16="http://schemas.microsoft.com/office/drawing/2014/main" id="{E8CCDEB5-BAB6-157E-330D-7BF9868F6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81" t="26921" r="3195" b="21106"/>
          <a:stretch/>
        </p:blipFill>
        <p:spPr>
          <a:xfrm>
            <a:off x="-1" y="3803306"/>
            <a:ext cx="12192001" cy="1938994"/>
          </a:xfrm>
          <a:prstGeom prst="rect">
            <a:avLst/>
          </a:prstGeom>
        </p:spPr>
      </p:pic>
      <p:pic>
        <p:nvPicPr>
          <p:cNvPr id="7" name="logo" descr="Tessitura logo">
            <a:extLst>
              <a:ext uri="{FF2B5EF4-FFF2-40B4-BE49-F238E27FC236}">
                <a16:creationId xmlns:a16="http://schemas.microsoft.com/office/drawing/2014/main" id="{06C32983-7439-155E-4E05-62B8D5EE7B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42299"/>
            <a:ext cx="3048000" cy="73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959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Gradient Title 2">
    <p:bg>
      <p:bgPr>
        <a:gradFill>
          <a:gsLst>
            <a:gs pos="100000">
              <a:srgbClr val="414AA8"/>
            </a:gs>
            <a:gs pos="0">
              <a:srgbClr val="754A9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B15EEAE-748C-D7C7-7B67-0F2ACAE90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361" y="1324428"/>
            <a:ext cx="10709463" cy="2104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arc">
            <a:extLst>
              <a:ext uri="{FF2B5EF4-FFF2-40B4-BE49-F238E27FC236}">
                <a16:creationId xmlns:a16="http://schemas.microsoft.com/office/drawing/2014/main" id="{359FA0AC-7ED5-F3E8-B9DB-A3C5555D5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973" t="26246" r="2178" b="17468"/>
          <a:stretch/>
        </p:blipFill>
        <p:spPr>
          <a:xfrm>
            <a:off x="0" y="4513943"/>
            <a:ext cx="12192000" cy="2104572"/>
          </a:xfrm>
          <a:prstGeom prst="rect">
            <a:avLst/>
          </a:prstGeom>
        </p:spPr>
      </p:pic>
      <p:pic>
        <p:nvPicPr>
          <p:cNvPr id="2" name="logo" descr="Tessitura logo">
            <a:extLst>
              <a:ext uri="{FF2B5EF4-FFF2-40B4-BE49-F238E27FC236}">
                <a16:creationId xmlns:a16="http://schemas.microsoft.com/office/drawing/2014/main" id="{B8C709E3-61D1-370A-269F-58B3D64360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510"/>
            <a:ext cx="3048000" cy="7366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F256D6-C5C2-161D-D96C-6E43C6562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4" y="3475193"/>
            <a:ext cx="10709463" cy="1164427"/>
          </a:xfrm>
        </p:spPr>
        <p:txBody>
          <a:bodyPr tIns="91440" bIns="91440"/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001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14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Gradient - Logo">
    <p:bg>
      <p:bgPr>
        <a:gradFill>
          <a:gsLst>
            <a:gs pos="26000">
              <a:srgbClr val="222B2D"/>
            </a:gs>
            <a:gs pos="100000">
              <a:schemeClr val="accent6">
                <a:lumMod val="1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Tessitura Logo">
            <a:extLst>
              <a:ext uri="{FF2B5EF4-FFF2-40B4-BE49-F238E27FC236}">
                <a16:creationId xmlns:a16="http://schemas.microsoft.com/office/drawing/2014/main" id="{FBAF3BF4-D9F7-3965-08C8-4104E0380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02" y="2192312"/>
            <a:ext cx="5391397" cy="1595508"/>
          </a:xfrm>
          <a:prstGeom prst="rect">
            <a:avLst/>
          </a:prstGeom>
        </p:spPr>
      </p:pic>
      <p:pic>
        <p:nvPicPr>
          <p:cNvPr id="2" name="arc">
            <a:extLst>
              <a:ext uri="{FF2B5EF4-FFF2-40B4-BE49-F238E27FC236}">
                <a16:creationId xmlns:a16="http://schemas.microsoft.com/office/drawing/2014/main" id="{ACDA7C73-A172-142A-9D44-7ED6A951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42" r="1463" b="7788"/>
          <a:stretch/>
        </p:blipFill>
        <p:spPr>
          <a:xfrm>
            <a:off x="0" y="3417803"/>
            <a:ext cx="12192000" cy="3440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814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- Logo">
    <p:bg>
      <p:bgPr>
        <a:gradFill>
          <a:gsLst>
            <a:gs pos="100000">
              <a:srgbClr val="1F6CDF"/>
            </a:gs>
            <a:gs pos="0">
              <a:srgbClr val="00A0B7"/>
            </a:gs>
            <a:gs pos="70000">
              <a:srgbClr val="306CB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 descr="Tessitura Logo">
            <a:extLst>
              <a:ext uri="{FF2B5EF4-FFF2-40B4-BE49-F238E27FC236}">
                <a16:creationId xmlns:a16="http://schemas.microsoft.com/office/drawing/2014/main" id="{076B0613-BA2F-187E-6E3C-28D2268C7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02" y="2192312"/>
            <a:ext cx="5391397" cy="1595508"/>
          </a:xfrm>
          <a:prstGeom prst="rect">
            <a:avLst/>
          </a:prstGeom>
        </p:spPr>
      </p:pic>
      <p:pic>
        <p:nvPicPr>
          <p:cNvPr id="8" name="arc">
            <a:extLst>
              <a:ext uri="{FF2B5EF4-FFF2-40B4-BE49-F238E27FC236}">
                <a16:creationId xmlns:a16="http://schemas.microsoft.com/office/drawing/2014/main" id="{90567AF2-94F1-C985-E356-7CB803925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42" r="1463" b="7788"/>
          <a:stretch/>
        </p:blipFill>
        <p:spPr>
          <a:xfrm>
            <a:off x="0" y="3417803"/>
            <a:ext cx="12192000" cy="3440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7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Gradient - Logo">
    <p:bg>
      <p:bgPr>
        <a:gradFill>
          <a:gsLst>
            <a:gs pos="100000">
              <a:srgbClr val="414AA8"/>
            </a:gs>
            <a:gs pos="0">
              <a:srgbClr val="754A9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Tessitura Logo">
            <a:extLst>
              <a:ext uri="{FF2B5EF4-FFF2-40B4-BE49-F238E27FC236}">
                <a16:creationId xmlns:a16="http://schemas.microsoft.com/office/drawing/2014/main" id="{8A38DA96-79EA-CCC6-0149-9D68D7A8D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02" y="2192312"/>
            <a:ext cx="5391397" cy="1595508"/>
          </a:xfrm>
          <a:prstGeom prst="rect">
            <a:avLst/>
          </a:prstGeom>
        </p:spPr>
      </p:pic>
      <p:pic>
        <p:nvPicPr>
          <p:cNvPr id="6" name="arc">
            <a:extLst>
              <a:ext uri="{FF2B5EF4-FFF2-40B4-BE49-F238E27FC236}">
                <a16:creationId xmlns:a16="http://schemas.microsoft.com/office/drawing/2014/main" id="{DA1B4B0E-5590-F87E-0790-F10017CF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42" r="1463" b="7788"/>
          <a:stretch/>
        </p:blipFill>
        <p:spPr>
          <a:xfrm>
            <a:off x="0" y="3417803"/>
            <a:ext cx="12192000" cy="3440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29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For Full-Screen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icture and Text">
    <p:bg>
      <p:bgPr>
        <a:solidFill>
          <a:srgbClr val="306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10CB8CD-68B1-68F7-4ED5-5C2F30B50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170" y="2486963"/>
            <a:ext cx="3975008" cy="3421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1E59B4D-A3C2-BCF8-FE4E-93733932B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6085" y="2486962"/>
            <a:ext cx="5298831" cy="342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buClr>
                <a:srgbClr val="306CB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306CB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306CB0"/>
              </a:buClr>
            </a:pPr>
            <a:r>
              <a:rPr lang="en-US" dirty="0"/>
              <a:t>Third level</a:t>
            </a:r>
          </a:p>
          <a:p>
            <a:pPr lvl="3">
              <a:buClr>
                <a:srgbClr val="306CB0"/>
              </a:buClr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6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0BE2430-0C37-D5C7-E036-2F4A335CC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304" y="2633472"/>
            <a:ext cx="9601200" cy="3557016"/>
          </a:xfrm>
          <a:prstGeom prst="rect">
            <a:avLst/>
          </a:prstGeom>
        </p:spPr>
        <p:txBody>
          <a:bodyPr/>
          <a:lstStyle>
            <a:lvl1pPr>
              <a:buClr>
                <a:srgbClr val="414AA8"/>
              </a:buClr>
              <a:defRPr/>
            </a:lvl1pPr>
            <a:lvl2pPr>
              <a:buClr>
                <a:srgbClr val="414AA8"/>
              </a:buClr>
              <a:defRPr sz="2400"/>
            </a:lvl2pPr>
            <a:lvl3pPr>
              <a:buClr>
                <a:srgbClr val="414AA8"/>
              </a:buClr>
              <a:defRPr sz="2400"/>
            </a:lvl3pPr>
            <a:lvl4pPr>
              <a:buClr>
                <a:srgbClr val="414AA8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wo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icture and Text">
    <p:bg>
      <p:bgPr>
        <a:solidFill>
          <a:srgbClr val="414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654835-5355-641A-4F31-4F5EFFCA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2464"/>
            <a:ext cx="11430000" cy="12333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F8F15B-19A6-8794-B9BA-2B0C696A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170" y="2486963"/>
            <a:ext cx="3975008" cy="3421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F7B4399-7DD2-290B-33B8-4742EC1DA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6085" y="2486963"/>
            <a:ext cx="5298831" cy="3421044"/>
          </a:xfrm>
          <a:prstGeom prst="rect">
            <a:avLst/>
          </a:prstGeom>
        </p:spPr>
        <p:txBody>
          <a:bodyPr/>
          <a:lstStyle>
            <a:lvl1pPr>
              <a:buClr>
                <a:srgbClr val="414AA8"/>
              </a:buClr>
              <a:defRPr/>
            </a:lvl1pPr>
            <a:lvl2pPr>
              <a:buClr>
                <a:srgbClr val="414AA8"/>
              </a:buClr>
              <a:defRPr sz="2400"/>
            </a:lvl2pPr>
            <a:lvl3pPr>
              <a:buClr>
                <a:srgbClr val="414AA8"/>
              </a:buClr>
              <a:defRPr sz="2400"/>
            </a:lvl3pPr>
            <a:lvl4pPr>
              <a:buClr>
                <a:srgbClr val="414AA8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05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ext">
    <p:bg>
      <p:bgPr>
        <a:solidFill>
          <a:srgbClr val="00A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9375AEB-2303-5F1D-F65C-31F7FBEE1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304" y="2633472"/>
            <a:ext cx="9601200" cy="3557016"/>
          </a:xfrm>
          <a:prstGeom prst="rect">
            <a:avLst/>
          </a:prstGeom>
        </p:spPr>
        <p:txBody>
          <a:bodyPr/>
          <a:lstStyle>
            <a:lvl1pPr>
              <a:buClr>
                <a:srgbClr val="00A0B7"/>
              </a:buClr>
              <a:defRPr/>
            </a:lvl1pPr>
            <a:lvl2pPr>
              <a:buClr>
                <a:srgbClr val="00A0B7"/>
              </a:buClr>
              <a:defRPr sz="2400"/>
            </a:lvl2pPr>
            <a:lvl3pPr>
              <a:buClr>
                <a:srgbClr val="00A0B7"/>
              </a:buClr>
              <a:defRPr sz="2400"/>
            </a:lvl3pPr>
            <a:lvl4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9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">
    <p:bg>
      <p:bgPr>
        <a:solidFill>
          <a:srgbClr val="00A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8100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rgbClr val="00A0B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0B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233160" y="2677672"/>
            <a:ext cx="5577840" cy="3579694"/>
          </a:xfrm>
          <a:prstGeom prst="rect">
            <a:avLst/>
          </a:prstGeom>
        </p:spPr>
        <p:txBody>
          <a:bodyPr/>
          <a:lstStyle>
            <a:lvl1pPr>
              <a:buClr>
                <a:srgbClr val="00A0B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A0B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A0B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64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22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22464"/>
            <a:ext cx="11430000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white background">
            <a:extLst>
              <a:ext uri="{FF2B5EF4-FFF2-40B4-BE49-F238E27FC236}">
                <a16:creationId xmlns:a16="http://schemas.microsoft.com/office/drawing/2014/main" id="{31D9128F-CF62-6C5D-6B60-527DCE7B25F8}"/>
              </a:ext>
            </a:extLst>
          </p:cNvPr>
          <p:cNvSpPr/>
          <p:nvPr userDrawn="1"/>
        </p:nvSpPr>
        <p:spPr>
          <a:xfrm>
            <a:off x="0" y="1600198"/>
            <a:ext cx="12192000" cy="5257802"/>
          </a:xfrm>
          <a:custGeom>
            <a:avLst/>
            <a:gdLst>
              <a:gd name="connsiteX0" fmla="*/ 6096001 w 12192000"/>
              <a:gd name="connsiteY0" fmla="*/ 0 h 5257802"/>
              <a:gd name="connsiteX1" fmla="*/ 11966654 w 12192000"/>
              <a:gd name="connsiteY1" fmla="*/ 702736 h 5257802"/>
              <a:gd name="connsiteX2" fmla="*/ 12192000 w 12192000"/>
              <a:gd name="connsiteY2" fmla="*/ 769301 h 5257802"/>
              <a:gd name="connsiteX3" fmla="*/ 12192000 w 12192000"/>
              <a:gd name="connsiteY3" fmla="*/ 5257802 h 5257802"/>
              <a:gd name="connsiteX4" fmla="*/ 0 w 12192000"/>
              <a:gd name="connsiteY4" fmla="*/ 5257802 h 5257802"/>
              <a:gd name="connsiteX5" fmla="*/ 0 w 12192000"/>
              <a:gd name="connsiteY5" fmla="*/ 769301 h 5257802"/>
              <a:gd name="connsiteX6" fmla="*/ 225347 w 12192000"/>
              <a:gd name="connsiteY6" fmla="*/ 702736 h 5257802"/>
              <a:gd name="connsiteX7" fmla="*/ 6096001 w 12192000"/>
              <a:gd name="connsiteY7" fmla="*/ 0 h 525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57802">
                <a:moveTo>
                  <a:pt x="6096001" y="0"/>
                </a:moveTo>
                <a:cubicBezTo>
                  <a:pt x="8356361" y="0"/>
                  <a:pt x="10416107" y="266114"/>
                  <a:pt x="11966654" y="702736"/>
                </a:cubicBezTo>
                <a:lnTo>
                  <a:pt x="12192000" y="769301"/>
                </a:lnTo>
                <a:lnTo>
                  <a:pt x="12192000" y="5257802"/>
                </a:lnTo>
                <a:lnTo>
                  <a:pt x="0" y="5257802"/>
                </a:lnTo>
                <a:lnTo>
                  <a:pt x="0" y="769301"/>
                </a:lnTo>
                <a:lnTo>
                  <a:pt x="225347" y="702736"/>
                </a:lnTo>
                <a:cubicBezTo>
                  <a:pt x="1775894" y="266114"/>
                  <a:pt x="3835641" y="0"/>
                  <a:pt x="60960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C38202-015D-995E-5EB1-54331C5F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304" y="2633472"/>
            <a:ext cx="9601200" cy="3557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7402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662" r:id="rId2"/>
    <p:sldLayoutId id="2147483664" r:id="rId3"/>
    <p:sldLayoutId id="2147483650" r:id="rId4"/>
    <p:sldLayoutId id="2147483665" r:id="rId5"/>
    <p:sldLayoutId id="2147483666" r:id="rId6"/>
    <p:sldLayoutId id="2147483656" r:id="rId7"/>
    <p:sldLayoutId id="2147483667" r:id="rId8"/>
    <p:sldLayoutId id="2147483660" r:id="rId9"/>
    <p:sldLayoutId id="2147483668" r:id="rId10"/>
    <p:sldLayoutId id="2147483661" r:id="rId11"/>
    <p:sldLayoutId id="2147483663" r:id="rId12"/>
    <p:sldLayoutId id="2147483657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 SemiBold" panose="02000505000000020004" pitchFamily="2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300"/>
        </a:spcAft>
        <a:buClr>
          <a:schemeClr val="tx1"/>
        </a:buClr>
        <a:buSzPct val="100000"/>
        <a:buFont typeface="Montserrat" panose="00000500000000000000" pitchFamily="2" charset="0"/>
        <a:buChar char="●"/>
        <a:defRPr sz="2800" kern="1200">
          <a:solidFill>
            <a:schemeClr val="tx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1pPr>
      <a:lvl2pPr marL="914400" indent="-4572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/>
        </a:buClr>
        <a:buSzPct val="80000"/>
        <a:buFont typeface="Montserrat" panose="00000500000000000000" pitchFamily="2" charset="0"/>
        <a:buChar char="►"/>
        <a:defRPr sz="2400" kern="1200">
          <a:solidFill>
            <a:schemeClr val="tx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2pPr>
      <a:lvl3pPr marL="1376363" indent="-461963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3pPr>
      <a:lvl4pPr marL="1371600" indent="-458788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4pPr>
      <a:lvl5pPr marL="4572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Clr>
          <a:srgbClr val="306CB0"/>
        </a:buClr>
        <a:buSzPct val="100000"/>
        <a:buFont typeface="Montserrat" panose="00000500000000000000" pitchFamily="2" charset="0"/>
        <a:buNone/>
        <a:defRPr sz="2400" b="1" kern="1200" spc="-30" baseline="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872" y="2032109"/>
            <a:ext cx="10825069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77D3C-82B5-D230-CDF0-2E35203C258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107" y="597984"/>
            <a:ext cx="3285787" cy="7940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8BE85-31D4-960C-B928-CA28E6658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872" y="3265427"/>
            <a:ext cx="10552928" cy="291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0864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34" r:id="rId2"/>
    <p:sldLayoutId id="2147483735" r:id="rId3"/>
    <p:sldLayoutId id="2147483739" r:id="rId4"/>
    <p:sldLayoutId id="2147483745" r:id="rId5"/>
    <p:sldLayoutId id="21474837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1000"/>
        </a:spcAft>
        <a:buClr>
          <a:schemeClr val="tx1"/>
        </a:buClr>
        <a:buSzPct val="100000"/>
        <a:buFont typeface="Montserrat" panose="00000500000000000000" pitchFamily="2" charset="0"/>
        <a:buChar char="●"/>
        <a:defRPr lang="en-US" sz="2800" kern="1200" dirty="0" smtClean="0">
          <a:solidFill>
            <a:schemeClr val="tx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tx1"/>
        </a:buClr>
        <a:buSzPct val="80000"/>
        <a:buFont typeface="Montserrat" panose="00000500000000000000" pitchFamily="2" charset="0"/>
        <a:buChar char="►"/>
        <a:defRPr lang="en-US" sz="2400" kern="1200" dirty="0" smtClean="0">
          <a:solidFill>
            <a:schemeClr val="tx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2pPr>
      <a:lvl3pPr marL="1262063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tx2">
            <a:lumMod val="75000"/>
            <a:lumOff val="25000"/>
          </a:schemeClr>
        </a:buClr>
        <a:buSzPct val="100000"/>
        <a:buFont typeface="Wingdings" panose="05000000000000000000" pitchFamily="2" charset="2"/>
        <a:buChar char="§"/>
        <a:defRPr lang="en-US" sz="2400" b="0" kern="1200" dirty="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3pPr>
      <a:lvl4pPr marL="1262063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tx2">
            <a:lumMod val="75000"/>
            <a:lumOff val="25000"/>
          </a:schemeClr>
        </a:buClr>
        <a:buSzPct val="100000"/>
        <a:buFont typeface="Wingdings" panose="05000000000000000000" pitchFamily="2" charset="2"/>
        <a:buChar char="§"/>
        <a:defRPr lang="en-US" sz="2400" b="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4pPr>
      <a:lvl5pPr marL="46355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Tx/>
        <a:buSzPct val="100000"/>
        <a:buFont typeface="Montserrat" panose="00000500000000000000" pitchFamily="2" charset="0"/>
        <a:buNone/>
        <a:defRPr lang="en-US" sz="2400" b="1" kern="1200" dirty="0">
          <a:solidFill>
            <a:schemeClr val="tx1">
              <a:lumMod val="65000"/>
              <a:lumOff val="35000"/>
            </a:schemeClr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5pPr>
      <a:lvl6pPr marL="2057400" indent="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cs">
            <a:extLst>
              <a:ext uri="{FF2B5EF4-FFF2-40B4-BE49-F238E27FC236}">
                <a16:creationId xmlns:a16="http://schemas.microsoft.com/office/drawing/2014/main" id="{15AD4B97-3BB7-2EC2-00BE-25B035A9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361" y="2195682"/>
            <a:ext cx="10709463" cy="1233318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362" y="3542113"/>
            <a:ext cx="10709462" cy="89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buNone/>
            </a:pPr>
            <a:r>
              <a:rPr lang="en-US" dirty="0"/>
              <a:t>Slide subtitle</a:t>
            </a:r>
          </a:p>
        </p:txBody>
      </p:sp>
      <p:pic>
        <p:nvPicPr>
          <p:cNvPr id="7" name="logo" descr="Tessitura logo">
            <a:extLst>
              <a:ext uri="{FF2B5EF4-FFF2-40B4-BE49-F238E27FC236}">
                <a16:creationId xmlns:a16="http://schemas.microsoft.com/office/drawing/2014/main" id="{B40E7A76-15EA-36C6-7634-9B30F3C3A08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510"/>
            <a:ext cx="3048000" cy="736600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335571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70" r:id="rId5"/>
    <p:sldLayoutId id="2147483772" r:id="rId6"/>
    <p:sldLayoutId id="2147483771" r:id="rId7"/>
    <p:sldLayoutId id="21474837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spcAft>
          <a:spcPts val="1000"/>
        </a:spcAft>
        <a:buClr>
          <a:schemeClr val="accent1"/>
        </a:buClr>
        <a:buSzPct val="100000"/>
        <a:buFont typeface="Montserrat" panose="00000500000000000000" pitchFamily="2" charset="0"/>
        <a:buChar char="●"/>
        <a:defRPr lang="en-US" sz="2800" kern="1200" dirty="0" smtClean="0">
          <a:solidFill>
            <a:schemeClr val="bg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SzPct val="80000"/>
        <a:buFont typeface="Montserrat" panose="00000500000000000000" pitchFamily="2" charset="0"/>
        <a:buChar char="►"/>
        <a:defRPr lang="en-US" sz="2000" kern="1200" dirty="0" smtClean="0">
          <a:solidFill>
            <a:schemeClr val="tx1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828800" indent="-458788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600" kern="1200" dirty="0" smtClean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600" kern="1200" dirty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26000">
              <a:srgbClr val="222B2D"/>
            </a:gs>
            <a:gs pos="100000">
              <a:schemeClr val="accent6">
                <a:lumMod val="1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cs">
            <a:extLst>
              <a:ext uri="{FF2B5EF4-FFF2-40B4-BE49-F238E27FC236}">
                <a16:creationId xmlns:a16="http://schemas.microsoft.com/office/drawing/2014/main" id="{15AD4B97-3BB7-2EC2-00BE-25B035A9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-129217" y="-121920"/>
            <a:ext cx="12559173" cy="707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361" y="2195682"/>
            <a:ext cx="10709463" cy="1233318"/>
          </a:xfrm>
          <a:prstGeom prst="rect">
            <a:avLst/>
          </a:prstGeom>
        </p:spPr>
        <p:txBody>
          <a:bodyPr vert="horz" lIns="91440" tIns="91440" rIns="91440" bIns="91440" rtlCol="0" anchor="b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362" y="3472542"/>
            <a:ext cx="10709462" cy="89535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marL="457200" lvl="0" indent="-457200"/>
            <a:r>
              <a:rPr lang="en-US" dirty="0"/>
              <a:t>Slide Subtitle</a:t>
            </a:r>
          </a:p>
        </p:txBody>
      </p:sp>
      <p:pic>
        <p:nvPicPr>
          <p:cNvPr id="7" name="Picture 6" descr="Tessitura logo">
            <a:extLst>
              <a:ext uri="{FF2B5EF4-FFF2-40B4-BE49-F238E27FC236}">
                <a16:creationId xmlns:a16="http://schemas.microsoft.com/office/drawing/2014/main" id="{B40E7A76-15EA-36C6-7634-9B30F3C3A0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510"/>
            <a:ext cx="3048000" cy="7366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31033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3" r:id="rId3"/>
    <p:sldLayoutId id="2147483787" r:id="rId4"/>
    <p:sldLayoutId id="2147483789" r:id="rId5"/>
    <p:sldLayoutId id="2147483780" r:id="rId6"/>
    <p:sldLayoutId id="2147483784" r:id="rId7"/>
    <p:sldLayoutId id="2147483785" r:id="rId8"/>
    <p:sldLayoutId id="21474837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000"/>
        </a:spcAft>
        <a:buClr>
          <a:schemeClr val="bg1"/>
        </a:buClr>
        <a:buSzPct val="100000"/>
        <a:buFont typeface="Montserrat" panose="00000500000000000000" pitchFamily="2" charset="0"/>
        <a:buNone/>
        <a:defRPr lang="en-US" sz="2800" kern="1200" dirty="0" smtClean="0">
          <a:solidFill>
            <a:schemeClr val="bg1"/>
          </a:solidFill>
          <a:latin typeface="+mn-lt"/>
          <a:ea typeface="Montserrat" panose="00000500000000000000" pitchFamily="2" charset="0"/>
          <a:cs typeface="Montserrat" panose="00000500000000000000" pitchFamily="2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SzPct val="80000"/>
        <a:buFont typeface="Montserrat" panose="00000500000000000000" pitchFamily="2" charset="0"/>
        <a:buChar char="►"/>
        <a:defRPr lang="en-US" sz="2000" kern="1200" dirty="0" smtClean="0">
          <a:solidFill>
            <a:schemeClr val="tx1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828800" indent="-458788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600" kern="1200" dirty="0" smtClean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>
            <a:lumMod val="60000"/>
            <a:lumOff val="40000"/>
          </a:schemeClr>
        </a:buClr>
        <a:buSzPct val="100000"/>
        <a:buFont typeface="Montserrat" panose="00000500000000000000" pitchFamily="2" charset="0"/>
        <a:buChar char="§"/>
        <a:defRPr lang="en-US" sz="1600" kern="1200" dirty="0">
          <a:solidFill>
            <a:schemeClr val="tx1">
              <a:lumMod val="50000"/>
              <a:lumOff val="50000"/>
            </a:schemeClr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5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Montserrat" panose="00000500000000000000" pitchFamily="2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8DFB-E18E-2D69-10D1-C7F2FB276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Tessitura Analytics</a:t>
            </a:r>
            <a:br>
              <a:rPr lang="en-US" dirty="0"/>
            </a:br>
            <a:r>
              <a:rPr lang="en-US" dirty="0"/>
              <a:t>Intermediate 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8782B-68FF-090F-8751-9312BC629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AD949-9B11-E95D-A25E-D60B4E871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 Wallingford, Product Manager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D698A8-8CEA-1B31-8371-FACD4441AD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/>
        </p:blipFill>
        <p:spPr/>
      </p:pic>
    </p:spTree>
    <p:extLst>
      <p:ext uri="{BB962C8B-B14F-4D97-AF65-F5344CB8AC3E}">
        <p14:creationId xmlns:p14="http://schemas.microsoft.com/office/powerpoint/2010/main" val="362033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25CD-CE00-DCA6-AF51-7609BE4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Multi-Pass Aggregation</a:t>
            </a:r>
          </a:p>
        </p:txBody>
      </p:sp>
    </p:spTree>
    <p:extLst>
      <p:ext uri="{BB962C8B-B14F-4D97-AF65-F5344CB8AC3E}">
        <p14:creationId xmlns:p14="http://schemas.microsoft.com/office/powerpoint/2010/main" val="312105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8384-1F13-FDF4-C00F-01151B2C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Multi-Pass Aggregation (MPA)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F0C83-941C-288C-6FFA-F36B24B3D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Aggregate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within partitions of your data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prior to then aggregating those partitions</a:t>
            </a:r>
          </a:p>
          <a:p>
            <a:pPr lvl="1"/>
            <a:r>
              <a:rPr lang="en-US" dirty="0"/>
              <a:t>Aggregate your value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AGG ( [Value Field] )</a:t>
            </a:r>
          </a:p>
          <a:p>
            <a:pPr lvl="1"/>
            <a:r>
              <a:rPr lang="en-US" dirty="0"/>
              <a:t>With a partition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[Partition] , </a:t>
            </a:r>
            <a:r>
              <a:rPr lang="en-US" dirty="0">
                <a:solidFill>
                  <a:schemeClr val="accent1"/>
                </a:solidFill>
              </a:rPr>
              <a:t>AGG ( [Value Field] )</a:t>
            </a:r>
            <a:endParaRPr lang="en-US" dirty="0"/>
          </a:p>
          <a:p>
            <a:pPr lvl="1"/>
            <a:r>
              <a:rPr lang="en-US" dirty="0"/>
              <a:t>Aggregate the partitions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AGG ( </a:t>
            </a:r>
            <a:r>
              <a:rPr lang="en-US" dirty="0">
                <a:solidFill>
                  <a:schemeClr val="accent2"/>
                </a:solidFill>
              </a:rPr>
              <a:t>[Partition] , </a:t>
            </a:r>
            <a:r>
              <a:rPr lang="en-US" dirty="0">
                <a:solidFill>
                  <a:schemeClr val="accent1"/>
                </a:solidFill>
              </a:rPr>
              <a:t>AGG ( [Value Field] ) </a:t>
            </a:r>
            <a:r>
              <a:rPr lang="en-US" dirty="0">
                <a:solidFill>
                  <a:schemeClr val="accent3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FE321D-9E2B-CDD4-E29C-8E18BBAA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F0C83-941C-288C-6FFA-F36B24B3D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409713"/>
            <a:ext cx="11811000" cy="3777331"/>
          </a:xfrm>
        </p:spPr>
        <p:txBody>
          <a:bodyPr/>
          <a:lstStyle/>
          <a:p>
            <a:r>
              <a:rPr lang="en-US" dirty="0"/>
              <a:t>What is the Average Ticket Paid Amount per Order?</a:t>
            </a:r>
          </a:p>
          <a:p>
            <a:r>
              <a:rPr lang="en-US" dirty="0"/>
              <a:t>Option 1 </a:t>
            </a:r>
          </a:p>
          <a:p>
            <a:pPr lvl="1"/>
            <a:r>
              <a:rPr lang="en-US" dirty="0"/>
              <a:t>SUM ( [Ticket Paid Amount] ) / [# unique Order ID]</a:t>
            </a:r>
          </a:p>
          <a:p>
            <a:pPr lvl="2"/>
            <a:r>
              <a:rPr lang="en-US" dirty="0"/>
              <a:t>( 64 + 75 + 75 ) / 2 = 107 </a:t>
            </a:r>
            <a:r>
              <a:rPr lang="en-US" dirty="0">
                <a:solidFill>
                  <a:schemeClr val="accent1"/>
                </a:solidFill>
              </a:rPr>
              <a:t>✔</a:t>
            </a:r>
          </a:p>
          <a:p>
            <a:r>
              <a:rPr lang="en-US" dirty="0"/>
              <a:t>Option 2</a:t>
            </a:r>
          </a:p>
          <a:p>
            <a:pPr lvl="1"/>
            <a:r>
              <a:rPr lang="en-US" dirty="0"/>
              <a:t>AVG ( [Order ID] , SUM ( [Ticket Paid Amount] ) )</a:t>
            </a:r>
          </a:p>
          <a:p>
            <a:pPr lvl="1"/>
            <a:r>
              <a:rPr lang="en-US" dirty="0"/>
              <a:t>AVG ( [ 71034 , 139 ] , [72087 , 75] )</a:t>
            </a:r>
          </a:p>
          <a:p>
            <a:pPr lvl="2"/>
            <a:r>
              <a:rPr lang="en-US" dirty="0"/>
              <a:t>( 139 + 75 ) / 2 = 107 </a:t>
            </a:r>
            <a:r>
              <a:rPr lang="en-US" dirty="0">
                <a:solidFill>
                  <a:schemeClr val="accent1"/>
                </a:solidFill>
              </a:rPr>
              <a:t>✔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F7425B-F38A-54E2-2CD7-F6E2DF0DA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23129"/>
              </p:ext>
            </p:extLst>
          </p:nvPr>
        </p:nvGraphicFramePr>
        <p:xfrm>
          <a:off x="3070114" y="322464"/>
          <a:ext cx="60336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18">
                  <a:extLst>
                    <a:ext uri="{9D8B030D-6E8A-4147-A177-3AD203B41FA5}">
                      <a16:colId xmlns:a16="http://schemas.microsoft.com/office/drawing/2014/main" val="1058501377"/>
                    </a:ext>
                  </a:extLst>
                </a:gridCol>
                <a:gridCol w="2141855">
                  <a:extLst>
                    <a:ext uri="{9D8B030D-6E8A-4147-A177-3AD203B41FA5}">
                      <a16:colId xmlns:a16="http://schemas.microsoft.com/office/drawing/2014/main" val="571477982"/>
                    </a:ext>
                  </a:extLst>
                </a:gridCol>
                <a:gridCol w="2621434">
                  <a:extLst>
                    <a:ext uri="{9D8B030D-6E8A-4147-A177-3AD203B41FA5}">
                      <a16:colId xmlns:a16="http://schemas.microsoft.com/office/drawing/2014/main" val="203279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Performance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Ticket Paid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36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6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8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25CD-CE00-DCA6-AF51-7609BE4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</p:txBody>
      </p:sp>
    </p:spTree>
    <p:extLst>
      <p:ext uri="{BB962C8B-B14F-4D97-AF65-F5344CB8AC3E}">
        <p14:creationId xmlns:p14="http://schemas.microsoft.com/office/powerpoint/2010/main" val="212257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F07F-7E93-1403-20A1-897567D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8D66-1E84-9002-69B6-AE38D1AF1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6318" y="2630264"/>
            <a:ext cx="9601200" cy="4227736"/>
          </a:xfrm>
        </p:spPr>
        <p:txBody>
          <a:bodyPr/>
          <a:lstStyle/>
          <a:p>
            <a:r>
              <a:rPr lang="en-US" dirty="0"/>
              <a:t>Value Flags as Filters</a:t>
            </a:r>
          </a:p>
          <a:p>
            <a:r>
              <a:rPr lang="en-US" dirty="0"/>
              <a:t>Returning Subset of MPA Results</a:t>
            </a:r>
          </a:p>
          <a:p>
            <a:r>
              <a:rPr lang="en-US" dirty="0"/>
              <a:t>Varying Formula by Row/Category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F07F-7E93-1403-20A1-897567D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Conditionals: IF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8D66-1E84-9002-69B6-AE38D1AF17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IF 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{true/false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condition}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, {value if true}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, {value if false}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0140A-FDD1-00DB-6D81-1F2C941F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905" y="2711652"/>
            <a:ext cx="5278095" cy="210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DD21C-504D-CD6D-48BE-4DED70580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00" y="5075461"/>
            <a:ext cx="8840000" cy="118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8410403D-BA08-B193-3A92-B78A73BDEFB9}"/>
              </a:ext>
            </a:extLst>
          </p:cNvPr>
          <p:cNvSpPr/>
          <p:nvPr/>
        </p:nvSpPr>
        <p:spPr>
          <a:xfrm>
            <a:off x="11317184" y="5749867"/>
            <a:ext cx="694944" cy="694944"/>
          </a:xfrm>
          <a:prstGeom prst="star5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17D87AB-CD6E-F9BB-FC7C-C838AE3327FB}"/>
              </a:ext>
            </a:extLst>
          </p:cNvPr>
          <p:cNvSpPr/>
          <p:nvPr/>
        </p:nvSpPr>
        <p:spPr>
          <a:xfrm>
            <a:off x="11317184" y="3752603"/>
            <a:ext cx="692877" cy="692877"/>
          </a:xfrm>
          <a:prstGeom prst="noSmoking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F990EF-D887-F152-63D7-C98D6DC0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44" y="3559996"/>
            <a:ext cx="5476190" cy="31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7F07F-7E93-1403-20A1-897567D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: IF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8D66-1E84-9002-69B6-AE38D1AF1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( [Min Campaign Fiscal Year]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( [Min Campaign Fiscal Year] ,  ALL( [Campaign Fiscal Year] )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, 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, 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1AAF3-0EA3-E8EA-A59A-8EBEA163B7C0}"/>
              </a:ext>
            </a:extLst>
          </p:cNvPr>
          <p:cNvSpPr/>
          <p:nvPr/>
        </p:nvSpPr>
        <p:spPr>
          <a:xfrm>
            <a:off x="7592603" y="3559996"/>
            <a:ext cx="739739" cy="3159303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1E41B-ECC5-573E-E6A0-C53C3A784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60"/>
          <a:stretch/>
        </p:blipFill>
        <p:spPr>
          <a:xfrm>
            <a:off x="3809728" y="4526171"/>
            <a:ext cx="5476190" cy="219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7F07F-7E93-1403-20A1-897567D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Conditionals: IF &amp; MPA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8D66-1E84-9002-69B6-AE38D1AF1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SUM (  [Constituent ID],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IF ( [Min Campaign Fiscal Year]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( [Min Campaign Fiscal Year] ,  ALL( [Campaign Fiscal Year] )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, 1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, 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D9684-A410-91DE-8403-428B474D05E1}"/>
              </a:ext>
            </a:extLst>
          </p:cNvPr>
          <p:cNvSpPr/>
          <p:nvPr/>
        </p:nvSpPr>
        <p:spPr>
          <a:xfrm>
            <a:off x="7592603" y="6530826"/>
            <a:ext cx="739739" cy="188473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AFC1D-F2C0-C496-59F9-3EBCB21E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375" y="4135320"/>
            <a:ext cx="3457143" cy="177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835584-357F-3803-FE5F-B747236FD86A}"/>
              </a:ext>
            </a:extLst>
          </p:cNvPr>
          <p:cNvCxnSpPr>
            <a:cxnSpLocks/>
          </p:cNvCxnSpPr>
          <p:nvPr/>
        </p:nvCxnSpPr>
        <p:spPr>
          <a:xfrm flipV="1">
            <a:off x="8229600" y="5558288"/>
            <a:ext cx="606175" cy="977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9067A3-4C15-BA40-C49D-1E9F7B8AA67C}"/>
              </a:ext>
            </a:extLst>
          </p:cNvPr>
          <p:cNvSpPr txBox="1"/>
          <p:nvPr/>
        </p:nvSpPr>
        <p:spPr>
          <a:xfrm>
            <a:off x="1761963" y="3720724"/>
            <a:ext cx="33751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[Total Amount]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E04BCC-D2DD-1454-36EF-A7289A723658}"/>
              </a:ext>
            </a:extLst>
          </p:cNvPr>
          <p:cNvCxnSpPr>
            <a:cxnSpLocks/>
          </p:cNvCxnSpPr>
          <p:nvPr/>
        </p:nvCxnSpPr>
        <p:spPr>
          <a:xfrm>
            <a:off x="4217487" y="3951557"/>
            <a:ext cx="5214189" cy="16992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25CD-CE00-DCA6-AF51-7609BE4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Fields</a:t>
            </a:r>
          </a:p>
        </p:txBody>
      </p:sp>
    </p:spTree>
    <p:extLst>
      <p:ext uri="{BB962C8B-B14F-4D97-AF65-F5344CB8AC3E}">
        <p14:creationId xmlns:p14="http://schemas.microsoft.com/office/powerpoint/2010/main" val="17141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F07F-7E93-1403-20A1-897567D0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8D66-1E84-9002-69B6-AE38D1AF1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6318" y="2630264"/>
            <a:ext cx="7136479" cy="3556780"/>
          </a:xfrm>
        </p:spPr>
        <p:txBody>
          <a:bodyPr/>
          <a:lstStyle/>
          <a:p>
            <a:r>
              <a:rPr lang="en-US" dirty="0"/>
              <a:t>A date in Analytics typically has a collection of related fields.</a:t>
            </a:r>
          </a:p>
          <a:p>
            <a:r>
              <a:rPr lang="en-US" dirty="0"/>
              <a:t>A  indicates text fields</a:t>
            </a:r>
          </a:p>
          <a:p>
            <a:r>
              <a:rPr lang="en-US" dirty="0"/>
              <a:t>#  indicates numeric fields</a:t>
            </a:r>
          </a:p>
          <a:p>
            <a:r>
              <a:rPr lang="en-US" sz="2600" dirty="0"/>
              <a:t>     </a:t>
            </a:r>
            <a:r>
              <a:rPr lang="en-US" dirty="0"/>
              <a:t>indicates date fields</a:t>
            </a:r>
          </a:p>
          <a:p>
            <a:pPr lvl="2"/>
            <a:r>
              <a:rPr lang="en-US" dirty="0"/>
              <a:t>calendar dates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42652-023E-F7A9-A2A7-952D3569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797" y="129632"/>
            <a:ext cx="2190476" cy="5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A28D8-CDE4-1D86-9397-2A000E225FB9}"/>
              </a:ext>
            </a:extLst>
          </p:cNvPr>
          <p:cNvSpPr/>
          <p:nvPr/>
        </p:nvSpPr>
        <p:spPr>
          <a:xfrm>
            <a:off x="8422797" y="3414082"/>
            <a:ext cx="2190476" cy="22297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8F0E4-DB60-FBE0-4457-8F3690B7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018" y="3414082"/>
            <a:ext cx="1580952" cy="33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684CBB-F096-670D-B4A8-6BFA28792EF5}"/>
              </a:ext>
            </a:extLst>
          </p:cNvPr>
          <p:cNvSpPr/>
          <p:nvPr/>
        </p:nvSpPr>
        <p:spPr>
          <a:xfrm>
            <a:off x="1746607" y="3791664"/>
            <a:ext cx="421240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0AAB9-4DE3-4064-612F-48E228053211}"/>
              </a:ext>
            </a:extLst>
          </p:cNvPr>
          <p:cNvSpPr/>
          <p:nvPr/>
        </p:nvSpPr>
        <p:spPr>
          <a:xfrm>
            <a:off x="1744897" y="4416672"/>
            <a:ext cx="421240" cy="421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60BDE7-7DCA-6260-1184-4E9023E5C3DB}"/>
              </a:ext>
            </a:extLst>
          </p:cNvPr>
          <p:cNvGrpSpPr/>
          <p:nvPr/>
        </p:nvGrpSpPr>
        <p:grpSpPr>
          <a:xfrm>
            <a:off x="1744897" y="5050677"/>
            <a:ext cx="421240" cy="421240"/>
            <a:chOff x="1744897" y="5071225"/>
            <a:chExt cx="421240" cy="4212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0F46F2-37B6-3822-74B5-D049BBE72BB2}"/>
                </a:ext>
              </a:extLst>
            </p:cNvPr>
            <p:cNvSpPr/>
            <p:nvPr/>
          </p:nvSpPr>
          <p:spPr>
            <a:xfrm>
              <a:off x="1744897" y="5071225"/>
              <a:ext cx="421240" cy="42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2CA0AA-5236-E112-73BB-B43E9E35F4DB}"/>
                </a:ext>
              </a:extLst>
            </p:cNvPr>
            <p:cNvSpPr/>
            <p:nvPr/>
          </p:nvSpPr>
          <p:spPr>
            <a:xfrm>
              <a:off x="1883569" y="5071225"/>
              <a:ext cx="145256" cy="42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F1D123-2A74-965D-D41A-B3D580A06A51}"/>
                </a:ext>
              </a:extLst>
            </p:cNvPr>
            <p:cNvSpPr/>
            <p:nvPr/>
          </p:nvSpPr>
          <p:spPr>
            <a:xfrm>
              <a:off x="1744897" y="5287386"/>
              <a:ext cx="421240" cy="1037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A46C54-EEF9-C924-5D2B-722960218AC0}"/>
                </a:ext>
              </a:extLst>
            </p:cNvPr>
            <p:cNvSpPr/>
            <p:nvPr/>
          </p:nvSpPr>
          <p:spPr>
            <a:xfrm>
              <a:off x="1744897" y="5082307"/>
              <a:ext cx="421240" cy="1037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0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84F6-61CF-8685-5C83-4F704821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E54B-8184-A243-7B63-77871D998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You’ve been using Tessitura Analytics for a while </a:t>
            </a:r>
          </a:p>
          <a:p>
            <a:r>
              <a:rPr lang="en-US" dirty="0"/>
              <a:t>You know how to navigate in Analytics</a:t>
            </a:r>
          </a:p>
          <a:p>
            <a:r>
              <a:rPr lang="en-US" dirty="0"/>
              <a:t>You have been creating basic widgets</a:t>
            </a:r>
          </a:p>
          <a:p>
            <a:r>
              <a:rPr lang="en-US" dirty="0"/>
              <a:t>Hopefully, you’ve been reading and participating in the online Community </a:t>
            </a:r>
            <a:r>
              <a:rPr lang="en-US" b="1" dirty="0"/>
              <a:t>Reporting &amp; Analytics </a:t>
            </a:r>
            <a:r>
              <a:rPr lang="en-US" dirty="0"/>
              <a:t>forum and/or the </a:t>
            </a:r>
            <a:r>
              <a:rPr lang="en-US" b="1" dirty="0"/>
              <a:t>analytic</a:t>
            </a:r>
            <a:r>
              <a:rPr lang="en-US" b="1" i="1" dirty="0"/>
              <a:t> </a:t>
            </a:r>
            <a:r>
              <a:rPr lang="en-US" b="1" dirty="0"/>
              <a:t>Coffee! </a:t>
            </a:r>
            <a:r>
              <a:rPr lang="en-US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35C5CC-422C-1A3B-7544-FB9B955B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7944"/>
            <a:ext cx="12192000" cy="4329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3C44C-2174-7605-EA36-1FC7014E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Dates: Quick Functions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8A1F22-8672-358E-3B4A-AFCD8AC19B96}"/>
              </a:ext>
            </a:extLst>
          </p:cNvPr>
          <p:cNvSpPr/>
          <p:nvPr/>
        </p:nvSpPr>
        <p:spPr>
          <a:xfrm>
            <a:off x="1808252" y="4559544"/>
            <a:ext cx="297950" cy="32877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784E74-E429-7D8C-7B73-8A1F728970CC}"/>
              </a:ext>
            </a:extLst>
          </p:cNvPr>
          <p:cNvSpPr/>
          <p:nvPr/>
        </p:nvSpPr>
        <p:spPr>
          <a:xfrm rot="5400000">
            <a:off x="262417" y="2286776"/>
            <a:ext cx="811660" cy="46233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E0D96C-A9C7-67CB-2F00-248FC674B78E}"/>
              </a:ext>
            </a:extLst>
          </p:cNvPr>
          <p:cNvSpPr/>
          <p:nvPr/>
        </p:nvSpPr>
        <p:spPr>
          <a:xfrm>
            <a:off x="2229492" y="3195264"/>
            <a:ext cx="2897312" cy="31849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C754-FACD-EC7D-4631-996E70C2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06CCE-17BC-AF71-8D87-6F402EFA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47" y="2731112"/>
            <a:ext cx="10361905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25CD-CE00-DCA6-AF51-7609BE4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First-Event Constituents</a:t>
            </a:r>
          </a:p>
        </p:txBody>
      </p:sp>
    </p:spTree>
    <p:extLst>
      <p:ext uri="{BB962C8B-B14F-4D97-AF65-F5344CB8AC3E}">
        <p14:creationId xmlns:p14="http://schemas.microsoft.com/office/powerpoint/2010/main" val="13488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0BA59-8519-5243-1C7E-FCE59D6B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First-Event Constituents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6744-C914-4AC8-EB14-52542B030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Multi-Pass Aggregation by constituent</a:t>
            </a:r>
          </a:p>
          <a:p>
            <a:r>
              <a:rPr lang="en-US" dirty="0"/>
              <a:t>Conditional IF to include only those who meet the criteria for being first-timer buyers</a:t>
            </a:r>
          </a:p>
          <a:p>
            <a:r>
              <a:rPr lang="en-US" dirty="0"/>
              <a:t>Date fields for Performance Date and First Performance Date</a:t>
            </a:r>
          </a:p>
          <a:p>
            <a:r>
              <a:rPr lang="en-US" dirty="0"/>
              <a:t>Days Difference date function to compare those two dates for each constituent</a:t>
            </a:r>
          </a:p>
        </p:txBody>
      </p:sp>
    </p:spTree>
    <p:extLst>
      <p:ext uri="{BB962C8B-B14F-4D97-AF65-F5344CB8AC3E}">
        <p14:creationId xmlns:p14="http://schemas.microsoft.com/office/powerpoint/2010/main" val="25496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0BA59-8519-5243-1C7E-FCE59D6B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First-Event Constituents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6744-C914-4AC8-EB14-52542B030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6318" y="2445249"/>
            <a:ext cx="9601200" cy="37417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SUM ( [Constituent ID] 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IF 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MIN 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DDIFF (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   [Days in Performance Date]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   , [Days in First Performance Date]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) = 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, 1 , 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CCDAE-DFA7-5A73-DD53-3B66F6139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465" y="4866618"/>
            <a:ext cx="6890535" cy="19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25CD-CE00-DCA6-AF51-7609BE4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874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19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F7AE-4561-E66E-BC8C-ED718252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get?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07DF5-CAA3-4BD5-25D3-1A62BD0D8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Understanding of Filter Precedence</a:t>
            </a:r>
          </a:p>
          <a:p>
            <a:r>
              <a:rPr lang="en-US" dirty="0"/>
              <a:t>Understanding of Filtered Value Formulas</a:t>
            </a:r>
          </a:p>
          <a:p>
            <a:r>
              <a:rPr lang="en-US" dirty="0"/>
              <a:t>Understanding of Multi-Pass Aggregation</a:t>
            </a:r>
          </a:p>
          <a:p>
            <a:r>
              <a:rPr lang="en-US" dirty="0"/>
              <a:t>Understanding of Conditional Functions</a:t>
            </a:r>
          </a:p>
          <a:p>
            <a:r>
              <a:rPr lang="en-US" dirty="0"/>
              <a:t>Understanding of Date Fields</a:t>
            </a:r>
          </a:p>
          <a:p>
            <a:r>
              <a:rPr lang="en-US" dirty="0"/>
              <a:t>Workshop Dashboards to Take Home</a:t>
            </a:r>
          </a:p>
        </p:txBody>
      </p:sp>
    </p:spTree>
    <p:extLst>
      <p:ext uri="{BB962C8B-B14F-4D97-AF65-F5344CB8AC3E}">
        <p14:creationId xmlns:p14="http://schemas.microsoft.com/office/powerpoint/2010/main" val="12719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4A60-E84B-5476-CA03-E5663C38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Precedence</a:t>
            </a:r>
          </a:p>
        </p:txBody>
      </p:sp>
    </p:spTree>
    <p:extLst>
      <p:ext uri="{BB962C8B-B14F-4D97-AF65-F5344CB8AC3E}">
        <p14:creationId xmlns:p14="http://schemas.microsoft.com/office/powerpoint/2010/main" val="289869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3BAF6F-D117-8776-B55F-4AFC3A364496}"/>
              </a:ext>
            </a:extLst>
          </p:cNvPr>
          <p:cNvSpPr/>
          <p:nvPr/>
        </p:nvSpPr>
        <p:spPr>
          <a:xfrm>
            <a:off x="1000125" y="1833022"/>
            <a:ext cx="10191750" cy="502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/>
              <a:t>ALL DATA IN </a:t>
            </a:r>
            <a:br>
              <a:rPr lang="en-US" dirty="0"/>
            </a:br>
            <a:r>
              <a:rPr lang="en-US" dirty="0"/>
              <a:t>A DATA SOURCE</a:t>
            </a:r>
            <a:br>
              <a:rPr lang="en-US" dirty="0"/>
            </a:br>
            <a:r>
              <a:rPr lang="en-US" dirty="0"/>
              <a:t>e.g. INTERACTIONS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85E3D-A33A-2485-E723-AAAA3B38AB9B}"/>
              </a:ext>
            </a:extLst>
          </p:cNvPr>
          <p:cNvSpPr/>
          <p:nvPr/>
        </p:nvSpPr>
        <p:spPr>
          <a:xfrm rot="19602081">
            <a:off x="-171836" y="2948470"/>
            <a:ext cx="9467433" cy="162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	WIDGET</a:t>
            </a:r>
            <a:br>
              <a:rPr lang="en-US" dirty="0"/>
            </a:br>
            <a:r>
              <a:rPr lang="en-US" dirty="0"/>
              <a:t>		FILTER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37B16-9BDD-E56C-CA7A-6F5A40BA0AF9}"/>
              </a:ext>
            </a:extLst>
          </p:cNvPr>
          <p:cNvSpPr/>
          <p:nvPr/>
        </p:nvSpPr>
        <p:spPr>
          <a:xfrm rot="3420000">
            <a:off x="1907935" y="2629126"/>
            <a:ext cx="8412552" cy="346760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DASHBOARD			</a:t>
            </a:r>
            <a:br>
              <a:rPr lang="en-US" dirty="0"/>
            </a:br>
            <a:r>
              <a:rPr lang="en-US" dirty="0"/>
              <a:t>FILTER		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3EB76-1182-BC0D-B9C0-7EB1E6FE24B5}"/>
              </a:ext>
            </a:extLst>
          </p:cNvPr>
          <p:cNvSpPr/>
          <p:nvPr/>
        </p:nvSpPr>
        <p:spPr>
          <a:xfrm rot="19620000">
            <a:off x="3645469" y="2426270"/>
            <a:ext cx="3471399" cy="1623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572DE1-5BF1-BE6A-A4C0-71A8967C57E2}"/>
              </a:ext>
            </a:extLst>
          </p:cNvPr>
          <p:cNvSpPr/>
          <p:nvPr/>
        </p:nvSpPr>
        <p:spPr>
          <a:xfrm>
            <a:off x="0" y="0"/>
            <a:ext cx="12192000" cy="1833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B7C1-4D82-01EF-CD27-CF4FD5E40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 a Widget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1DE17-5904-C1AB-78C3-839102EB2E68}"/>
              </a:ext>
            </a:extLst>
          </p:cNvPr>
          <p:cNvSpPr/>
          <p:nvPr/>
        </p:nvSpPr>
        <p:spPr>
          <a:xfrm>
            <a:off x="11191875" y="184149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8F742-0134-6FEA-8475-2D931A75393C}"/>
              </a:ext>
            </a:extLst>
          </p:cNvPr>
          <p:cNvSpPr/>
          <p:nvPr/>
        </p:nvSpPr>
        <p:spPr>
          <a:xfrm>
            <a:off x="0" y="183302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3BAF6F-D117-8776-B55F-4AFC3A364496}"/>
              </a:ext>
            </a:extLst>
          </p:cNvPr>
          <p:cNvSpPr/>
          <p:nvPr/>
        </p:nvSpPr>
        <p:spPr>
          <a:xfrm>
            <a:off x="1000125" y="1833022"/>
            <a:ext cx="10191750" cy="502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/>
              <a:t>ALL DATA IN </a:t>
            </a:r>
            <a:br>
              <a:rPr lang="en-US" dirty="0"/>
            </a:br>
            <a:r>
              <a:rPr lang="en-US" dirty="0"/>
              <a:t>A DATA SOURCE</a:t>
            </a:r>
            <a:br>
              <a:rPr lang="en-US" dirty="0"/>
            </a:br>
            <a:r>
              <a:rPr lang="en-US" dirty="0"/>
              <a:t>e.g. INTERACTIONS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85E3D-A33A-2485-E723-AAAA3B38AB9B}"/>
              </a:ext>
            </a:extLst>
          </p:cNvPr>
          <p:cNvSpPr/>
          <p:nvPr/>
        </p:nvSpPr>
        <p:spPr>
          <a:xfrm rot="19602081">
            <a:off x="-171836" y="2948470"/>
            <a:ext cx="9467433" cy="162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	WIDGET</a:t>
            </a:r>
            <a:br>
              <a:rPr lang="en-US" dirty="0"/>
            </a:br>
            <a:r>
              <a:rPr lang="en-US" dirty="0"/>
              <a:t>		FILTER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37B16-9BDD-E56C-CA7A-6F5A40BA0AF9}"/>
              </a:ext>
            </a:extLst>
          </p:cNvPr>
          <p:cNvSpPr/>
          <p:nvPr/>
        </p:nvSpPr>
        <p:spPr>
          <a:xfrm rot="3420000">
            <a:off x="1907952" y="2629095"/>
            <a:ext cx="8412480" cy="346760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DASHBOARD			</a:t>
            </a:r>
            <a:br>
              <a:rPr lang="en-US" dirty="0"/>
            </a:br>
            <a:r>
              <a:rPr lang="en-US" dirty="0"/>
              <a:t>FILTER			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B346A-E705-C0CE-BD21-7277C352D93A}"/>
              </a:ext>
            </a:extLst>
          </p:cNvPr>
          <p:cNvSpPr/>
          <p:nvPr/>
        </p:nvSpPr>
        <p:spPr>
          <a:xfrm rot="19620000">
            <a:off x="3645012" y="2426405"/>
            <a:ext cx="3471399" cy="1621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WIDGET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9A747-68B6-B477-353D-A12883D1A605}"/>
              </a:ext>
            </a:extLst>
          </p:cNvPr>
          <p:cNvSpPr/>
          <p:nvPr/>
        </p:nvSpPr>
        <p:spPr>
          <a:xfrm>
            <a:off x="886409" y="2945332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C61BED-F811-DB3D-144F-96CCCD2641BC}"/>
              </a:ext>
            </a:extLst>
          </p:cNvPr>
          <p:cNvSpPr/>
          <p:nvPr/>
        </p:nvSpPr>
        <p:spPr>
          <a:xfrm>
            <a:off x="886408" y="3305440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D455-04E3-562E-D774-E26E08E1DC34}"/>
              </a:ext>
            </a:extLst>
          </p:cNvPr>
          <p:cNvSpPr/>
          <p:nvPr/>
        </p:nvSpPr>
        <p:spPr>
          <a:xfrm>
            <a:off x="886407" y="3675355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6157D05-D87E-5374-61EF-BCF67F5FB2B9}"/>
              </a:ext>
            </a:extLst>
          </p:cNvPr>
          <p:cNvSpPr/>
          <p:nvPr/>
        </p:nvSpPr>
        <p:spPr>
          <a:xfrm>
            <a:off x="3990975" y="2945332"/>
            <a:ext cx="3327593" cy="237314"/>
          </a:xfrm>
          <a:prstGeom prst="parallelogram">
            <a:avLst>
              <a:gd name="adj" fmla="val 15051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8186E7F2-8D1D-4510-714B-6189BB6B799E}"/>
              </a:ext>
            </a:extLst>
          </p:cNvPr>
          <p:cNvSpPr/>
          <p:nvPr/>
        </p:nvSpPr>
        <p:spPr>
          <a:xfrm>
            <a:off x="3430395" y="3305440"/>
            <a:ext cx="3327593" cy="237314"/>
          </a:xfrm>
          <a:prstGeom prst="parallelogram">
            <a:avLst>
              <a:gd name="adj" fmla="val 14759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2574467-E194-9DF3-23BE-E3FF46FD30DC}"/>
              </a:ext>
            </a:extLst>
          </p:cNvPr>
          <p:cNvSpPr/>
          <p:nvPr/>
        </p:nvSpPr>
        <p:spPr>
          <a:xfrm>
            <a:off x="3585309" y="3673537"/>
            <a:ext cx="2572604" cy="251169"/>
          </a:xfrm>
          <a:custGeom>
            <a:avLst/>
            <a:gdLst>
              <a:gd name="connsiteX0" fmla="*/ 0 w 2341418"/>
              <a:gd name="connsiteY0" fmla="*/ 237314 h 237314"/>
              <a:gd name="connsiteX1" fmla="*/ 329492 w 2341418"/>
              <a:gd name="connsiteY1" fmla="*/ 0 h 237314"/>
              <a:gd name="connsiteX2" fmla="*/ 2341418 w 2341418"/>
              <a:gd name="connsiteY2" fmla="*/ 0 h 237314"/>
              <a:gd name="connsiteX3" fmla="*/ 2011926 w 2341418"/>
              <a:gd name="connsiteY3" fmla="*/ 237314 h 237314"/>
              <a:gd name="connsiteX4" fmla="*/ 0 w 2341418"/>
              <a:gd name="connsiteY4" fmla="*/ 237314 h 237314"/>
              <a:gd name="connsiteX0" fmla="*/ 169272 w 2510690"/>
              <a:gd name="connsiteY0" fmla="*/ 251169 h 251169"/>
              <a:gd name="connsiteX1" fmla="*/ 0 w 2510690"/>
              <a:gd name="connsiteY1" fmla="*/ 0 h 251169"/>
              <a:gd name="connsiteX2" fmla="*/ 2510690 w 2510690"/>
              <a:gd name="connsiteY2" fmla="*/ 13855 h 251169"/>
              <a:gd name="connsiteX3" fmla="*/ 2181198 w 2510690"/>
              <a:gd name="connsiteY3" fmla="*/ 251169 h 251169"/>
              <a:gd name="connsiteX4" fmla="*/ 169272 w 2510690"/>
              <a:gd name="connsiteY4" fmla="*/ 251169 h 2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690" h="251169">
                <a:moveTo>
                  <a:pt x="169272" y="251169"/>
                </a:moveTo>
                <a:lnTo>
                  <a:pt x="0" y="0"/>
                </a:lnTo>
                <a:lnTo>
                  <a:pt x="2510690" y="13855"/>
                </a:lnTo>
                <a:lnTo>
                  <a:pt x="2181198" y="251169"/>
                </a:lnTo>
                <a:lnTo>
                  <a:pt x="169272" y="251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1DE17-5904-C1AB-78C3-839102EB2E68}"/>
              </a:ext>
            </a:extLst>
          </p:cNvPr>
          <p:cNvSpPr/>
          <p:nvPr/>
        </p:nvSpPr>
        <p:spPr>
          <a:xfrm>
            <a:off x="11191875" y="184149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8F742-0134-6FEA-8475-2D931A75393C}"/>
              </a:ext>
            </a:extLst>
          </p:cNvPr>
          <p:cNvSpPr/>
          <p:nvPr/>
        </p:nvSpPr>
        <p:spPr>
          <a:xfrm>
            <a:off x="0" y="183302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B9300-9C83-9B62-9E2F-E3DF9535F125}"/>
              </a:ext>
            </a:extLst>
          </p:cNvPr>
          <p:cNvSpPr/>
          <p:nvPr/>
        </p:nvSpPr>
        <p:spPr>
          <a:xfrm>
            <a:off x="0" y="0"/>
            <a:ext cx="12192000" cy="1833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B7C1-4D82-01EF-CD27-CF4FD5E40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 a Value</a:t>
            </a:r>
          </a:p>
        </p:txBody>
      </p:sp>
    </p:spTree>
    <p:extLst>
      <p:ext uri="{BB962C8B-B14F-4D97-AF65-F5344CB8AC3E}">
        <p14:creationId xmlns:p14="http://schemas.microsoft.com/office/powerpoint/2010/main" val="29169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3BAF6F-D117-8776-B55F-4AFC3A364496}"/>
              </a:ext>
            </a:extLst>
          </p:cNvPr>
          <p:cNvSpPr/>
          <p:nvPr/>
        </p:nvSpPr>
        <p:spPr>
          <a:xfrm>
            <a:off x="1000125" y="1833022"/>
            <a:ext cx="10191750" cy="502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/>
              <a:t>ALL DATA IN </a:t>
            </a:r>
            <a:br>
              <a:rPr lang="en-US" dirty="0"/>
            </a:br>
            <a:r>
              <a:rPr lang="en-US" dirty="0"/>
              <a:t>A DATA SOURCE</a:t>
            </a:r>
            <a:br>
              <a:rPr lang="en-US" dirty="0"/>
            </a:br>
            <a:r>
              <a:rPr lang="en-US" dirty="0"/>
              <a:t>e.g. INTERACTIONS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85E3D-A33A-2485-E723-AAAA3B38AB9B}"/>
              </a:ext>
            </a:extLst>
          </p:cNvPr>
          <p:cNvSpPr/>
          <p:nvPr/>
        </p:nvSpPr>
        <p:spPr>
          <a:xfrm rot="19602081">
            <a:off x="-171836" y="2948470"/>
            <a:ext cx="9467433" cy="162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	WIDGET</a:t>
            </a:r>
            <a:br>
              <a:rPr lang="en-US" dirty="0"/>
            </a:br>
            <a:r>
              <a:rPr lang="en-US" dirty="0"/>
              <a:t>		FILTER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37B16-9BDD-E56C-CA7A-6F5A40BA0AF9}"/>
              </a:ext>
            </a:extLst>
          </p:cNvPr>
          <p:cNvSpPr/>
          <p:nvPr/>
        </p:nvSpPr>
        <p:spPr>
          <a:xfrm rot="3420000">
            <a:off x="1907952" y="2629095"/>
            <a:ext cx="8412480" cy="346760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DASHBOARD			</a:t>
            </a:r>
            <a:br>
              <a:rPr lang="en-US" dirty="0"/>
            </a:br>
            <a:r>
              <a:rPr lang="en-US" dirty="0"/>
              <a:t>FILTER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9A747-68B6-B477-353D-A12883D1A605}"/>
              </a:ext>
            </a:extLst>
          </p:cNvPr>
          <p:cNvSpPr/>
          <p:nvPr/>
        </p:nvSpPr>
        <p:spPr>
          <a:xfrm>
            <a:off x="886409" y="2945332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C61BED-F811-DB3D-144F-96CCCD2641BC}"/>
              </a:ext>
            </a:extLst>
          </p:cNvPr>
          <p:cNvSpPr/>
          <p:nvPr/>
        </p:nvSpPr>
        <p:spPr>
          <a:xfrm>
            <a:off x="886408" y="3305440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D455-04E3-562E-D774-E26E08E1DC34}"/>
              </a:ext>
            </a:extLst>
          </p:cNvPr>
          <p:cNvSpPr/>
          <p:nvPr/>
        </p:nvSpPr>
        <p:spPr>
          <a:xfrm>
            <a:off x="886407" y="3675355"/>
            <a:ext cx="10314797" cy="23731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ROW, CATEGORY, SERIES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1DE17-5904-C1AB-78C3-839102EB2E68}"/>
              </a:ext>
            </a:extLst>
          </p:cNvPr>
          <p:cNvSpPr/>
          <p:nvPr/>
        </p:nvSpPr>
        <p:spPr>
          <a:xfrm>
            <a:off x="11191875" y="184149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8F742-0134-6FEA-8475-2D931A75393C}"/>
              </a:ext>
            </a:extLst>
          </p:cNvPr>
          <p:cNvSpPr/>
          <p:nvPr/>
        </p:nvSpPr>
        <p:spPr>
          <a:xfrm>
            <a:off x="0" y="1833020"/>
            <a:ext cx="1000125" cy="502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35C500-E493-B278-2CA4-73B1C4BE9773}"/>
              </a:ext>
            </a:extLst>
          </p:cNvPr>
          <p:cNvSpPr/>
          <p:nvPr/>
        </p:nvSpPr>
        <p:spPr>
          <a:xfrm rot="19620000">
            <a:off x="3645012" y="2426405"/>
            <a:ext cx="3471399" cy="1621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WIDGET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B330B5EB-305F-7E50-D517-33E196AAEDD1}"/>
              </a:ext>
            </a:extLst>
          </p:cNvPr>
          <p:cNvSpPr/>
          <p:nvPr/>
        </p:nvSpPr>
        <p:spPr>
          <a:xfrm>
            <a:off x="3990975" y="2945332"/>
            <a:ext cx="3327593" cy="237314"/>
          </a:xfrm>
          <a:prstGeom prst="parallelogram">
            <a:avLst>
              <a:gd name="adj" fmla="val 15051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FA075C23-39BD-311F-1C12-702B3B755E56}"/>
              </a:ext>
            </a:extLst>
          </p:cNvPr>
          <p:cNvSpPr/>
          <p:nvPr/>
        </p:nvSpPr>
        <p:spPr>
          <a:xfrm>
            <a:off x="3430395" y="3305440"/>
            <a:ext cx="3327593" cy="237314"/>
          </a:xfrm>
          <a:prstGeom prst="parallelogram">
            <a:avLst>
              <a:gd name="adj" fmla="val 14759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603A5163-5BEA-7ECE-2948-E583573A29C1}"/>
              </a:ext>
            </a:extLst>
          </p:cNvPr>
          <p:cNvSpPr/>
          <p:nvPr/>
        </p:nvSpPr>
        <p:spPr>
          <a:xfrm>
            <a:off x="3585309" y="3673537"/>
            <a:ext cx="2572604" cy="251169"/>
          </a:xfrm>
          <a:custGeom>
            <a:avLst/>
            <a:gdLst>
              <a:gd name="connsiteX0" fmla="*/ 0 w 2341418"/>
              <a:gd name="connsiteY0" fmla="*/ 237314 h 237314"/>
              <a:gd name="connsiteX1" fmla="*/ 329492 w 2341418"/>
              <a:gd name="connsiteY1" fmla="*/ 0 h 237314"/>
              <a:gd name="connsiteX2" fmla="*/ 2341418 w 2341418"/>
              <a:gd name="connsiteY2" fmla="*/ 0 h 237314"/>
              <a:gd name="connsiteX3" fmla="*/ 2011926 w 2341418"/>
              <a:gd name="connsiteY3" fmla="*/ 237314 h 237314"/>
              <a:gd name="connsiteX4" fmla="*/ 0 w 2341418"/>
              <a:gd name="connsiteY4" fmla="*/ 237314 h 237314"/>
              <a:gd name="connsiteX0" fmla="*/ 169272 w 2510690"/>
              <a:gd name="connsiteY0" fmla="*/ 251169 h 251169"/>
              <a:gd name="connsiteX1" fmla="*/ 0 w 2510690"/>
              <a:gd name="connsiteY1" fmla="*/ 0 h 251169"/>
              <a:gd name="connsiteX2" fmla="*/ 2510690 w 2510690"/>
              <a:gd name="connsiteY2" fmla="*/ 13855 h 251169"/>
              <a:gd name="connsiteX3" fmla="*/ 2181198 w 2510690"/>
              <a:gd name="connsiteY3" fmla="*/ 251169 h 251169"/>
              <a:gd name="connsiteX4" fmla="*/ 169272 w 2510690"/>
              <a:gd name="connsiteY4" fmla="*/ 251169 h 2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690" h="251169">
                <a:moveTo>
                  <a:pt x="169272" y="251169"/>
                </a:moveTo>
                <a:lnTo>
                  <a:pt x="0" y="0"/>
                </a:lnTo>
                <a:lnTo>
                  <a:pt x="2510690" y="13855"/>
                </a:lnTo>
                <a:lnTo>
                  <a:pt x="2181198" y="251169"/>
                </a:lnTo>
                <a:lnTo>
                  <a:pt x="169272" y="251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2C61C-F0FE-3A5B-CACE-11FAB546B4AB}"/>
              </a:ext>
            </a:extLst>
          </p:cNvPr>
          <p:cNvSpPr/>
          <p:nvPr/>
        </p:nvSpPr>
        <p:spPr>
          <a:xfrm>
            <a:off x="4279835" y="1726163"/>
            <a:ext cx="1481133" cy="5316724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FORMULA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FILTERS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577D8-9661-BB3D-82CC-F3382D461F75}"/>
              </a:ext>
            </a:extLst>
          </p:cNvPr>
          <p:cNvSpPr/>
          <p:nvPr/>
        </p:nvSpPr>
        <p:spPr>
          <a:xfrm>
            <a:off x="4285008" y="2945332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6E3D81-F88B-BDC6-2862-08A150147DBC}"/>
              </a:ext>
            </a:extLst>
          </p:cNvPr>
          <p:cNvSpPr/>
          <p:nvPr/>
        </p:nvSpPr>
        <p:spPr>
          <a:xfrm>
            <a:off x="4285008" y="3305440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68486-9269-FD0E-BB60-A9DA1D7CF759}"/>
              </a:ext>
            </a:extLst>
          </p:cNvPr>
          <p:cNvSpPr/>
          <p:nvPr/>
        </p:nvSpPr>
        <p:spPr>
          <a:xfrm>
            <a:off x="4285008" y="3687393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B9300-9C83-9B62-9E2F-E3DF9535F125}"/>
              </a:ext>
            </a:extLst>
          </p:cNvPr>
          <p:cNvSpPr/>
          <p:nvPr/>
        </p:nvSpPr>
        <p:spPr>
          <a:xfrm>
            <a:off x="0" y="0"/>
            <a:ext cx="12192000" cy="1833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B7C1-4D82-01EF-CD27-CF4FD5E40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 a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1ADF7-E61D-1CA8-BC4E-BB695E4C77E6}"/>
              </a:ext>
            </a:extLst>
          </p:cNvPr>
          <p:cNvSpPr/>
          <p:nvPr/>
        </p:nvSpPr>
        <p:spPr>
          <a:xfrm>
            <a:off x="6409784" y="4239781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F1F0E-DF2E-CA9E-7E9B-BFFB9F3D053A}"/>
              </a:ext>
            </a:extLst>
          </p:cNvPr>
          <p:cNvSpPr/>
          <p:nvPr/>
        </p:nvSpPr>
        <p:spPr>
          <a:xfrm>
            <a:off x="9049560" y="4244241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878C9-9B79-66D1-9621-46FE2B636867}"/>
              </a:ext>
            </a:extLst>
          </p:cNvPr>
          <p:cNvSpPr/>
          <p:nvPr/>
        </p:nvSpPr>
        <p:spPr>
          <a:xfrm>
            <a:off x="5859968" y="2585224"/>
            <a:ext cx="1099632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8AFD7-7398-41AB-8894-A8E9094C0283}"/>
              </a:ext>
            </a:extLst>
          </p:cNvPr>
          <p:cNvSpPr/>
          <p:nvPr/>
        </p:nvSpPr>
        <p:spPr>
          <a:xfrm>
            <a:off x="2404460" y="4239781"/>
            <a:ext cx="1475960" cy="23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609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51DD79-1F29-5D34-298B-0CEEF981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Values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FC0E9-CB88-B039-C36B-AA8EEDCE3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Group events by genre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DFA390-4E77-5DEC-B557-2FBEE86C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93" y="3783155"/>
            <a:ext cx="5028571" cy="275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BD0A4-D0F2-CCC9-4EDA-B3A6EBDA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436" y="3429000"/>
            <a:ext cx="2704762" cy="264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7BDBE9-89FC-D07F-1BF7-A99E4C3C632C}"/>
              </a:ext>
            </a:extLst>
          </p:cNvPr>
          <p:cNvSpPr/>
          <p:nvPr/>
        </p:nvSpPr>
        <p:spPr>
          <a:xfrm rot="983749">
            <a:off x="3731238" y="5656860"/>
            <a:ext cx="2893510" cy="48006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172E-D66A-6C91-4DFE-C7577B1F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0C51B-B8D8-A1DF-D0ED-7BEC43A84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Filters a value prior to applying widget groupings, widget filters, and dashboard filters</a:t>
            </a:r>
          </a:p>
          <a:p>
            <a:pPr lvl="1"/>
            <a:r>
              <a:rPr lang="en-US" dirty="0"/>
              <a:t>Aggregate your value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AGG ( [Value Field] )</a:t>
            </a:r>
          </a:p>
          <a:p>
            <a:pPr lvl="1"/>
            <a:r>
              <a:rPr lang="en-US" dirty="0"/>
              <a:t>Combine with filter field(s)</a:t>
            </a:r>
          </a:p>
          <a:p>
            <a:pPr lvl="2"/>
            <a:r>
              <a:rPr lang="en-US" dirty="0"/>
              <a:t>( </a:t>
            </a:r>
            <a:r>
              <a:rPr lang="en-US" dirty="0">
                <a:solidFill>
                  <a:schemeClr val="accent1"/>
                </a:solidFill>
              </a:rPr>
              <a:t>AGG ( [Value Field] )</a:t>
            </a:r>
            <a:r>
              <a:rPr lang="en-US" dirty="0"/>
              <a:t>, [Filter1], [Filter2], …, [</a:t>
            </a:r>
            <a:r>
              <a:rPr lang="en-US" dirty="0" err="1"/>
              <a:t>FilterN</a:t>
            </a:r>
            <a:r>
              <a:rPr lang="en-US" dirty="0"/>
              <a:t>] )</a:t>
            </a:r>
          </a:p>
        </p:txBody>
      </p:sp>
    </p:spTree>
    <p:extLst>
      <p:ext uri="{BB962C8B-B14F-4D97-AF65-F5344CB8AC3E}">
        <p14:creationId xmlns:p14="http://schemas.microsoft.com/office/powerpoint/2010/main" val="16418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DATAFILEFULLNAME" val="C:\Users\Beth\Documents\_MY_FILES_\TLCC\TLCC 2017\Slide Templates\MacroBook1.xlsm"/>
  <p:tag name="DATAFOLDER" val="C:\Users\Beth\Documents\_MY_FILES_\TLCC\TLCC 2017\Slide Templates\"/>
  <p:tag name="DATAFILE" val="MacroBook1.xlsm"/>
  <p:tag name="WORKSHEETINDEX" val="0"/>
  <p:tag name="ROTATEDATA" val="NO"/>
  <p:tag name="OUTPUTFOLDER" val="C:\Users\Beth\Documents\_MY_FILES_\TLCC\TLCC 2017\Slide Templates\"/>
  <p:tag name="MERGEMODE" val="PRESENTATIONS"/>
  <p:tag name="SKIPFEEDBACK" val="NO"/>
  <p:tag name="TESTMODE" val="NO"/>
  <p:tag name="TESTSTARTRECORD" val="1"/>
  <p:tag name="TESTENDRECORD" val="0"/>
  <p:tag name="LASTSAVETOFOLDER" val="C:\Users\Beth\Documents\_MY_FILES_\TLCC\TLCC 2017\Slide Templates\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ssitura Color Header Content Slides">
  <a:themeElements>
    <a:clrScheme name="Custom 1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306CB0"/>
      </a:accent1>
      <a:accent2>
        <a:srgbClr val="00A0B7"/>
      </a:accent2>
      <a:accent3>
        <a:srgbClr val="514EA6"/>
      </a:accent3>
      <a:accent4>
        <a:srgbClr val="242B2D"/>
      </a:accent4>
      <a:accent5>
        <a:srgbClr val="242B2D"/>
      </a:accent5>
      <a:accent6>
        <a:srgbClr val="F6F6F6"/>
      </a:accent6>
      <a:hlink>
        <a:srgbClr val="306CB0"/>
      </a:hlink>
      <a:folHlink>
        <a:srgbClr val="306CB0"/>
      </a:folHlink>
    </a:clrScheme>
    <a:fontScheme name="Custom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itura_Network_TLCC2017_Template - Master Slide Deck.pptx" id="{D9DDA543-CF8A-44AE-BD73-08ACB156C1B6}" vid="{1E7EBEE3-3C8A-4FCF-937B-17776BBD870B}"/>
    </a:ext>
  </a:extLst>
</a:theme>
</file>

<file path=ppt/theme/theme2.xml><?xml version="1.0" encoding="utf-8"?>
<a:theme xmlns:a="http://schemas.openxmlformats.org/drawingml/2006/main" name="White Background Slides">
  <a:themeElements>
    <a:clrScheme name="Custom 1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306CB0"/>
      </a:accent1>
      <a:accent2>
        <a:srgbClr val="00A0B7"/>
      </a:accent2>
      <a:accent3>
        <a:srgbClr val="514EA6"/>
      </a:accent3>
      <a:accent4>
        <a:srgbClr val="242B2D"/>
      </a:accent4>
      <a:accent5>
        <a:srgbClr val="242B2D"/>
      </a:accent5>
      <a:accent6>
        <a:srgbClr val="F6F6F6"/>
      </a:accent6>
      <a:hlink>
        <a:srgbClr val="306CB0"/>
      </a:hlink>
      <a:folHlink>
        <a:srgbClr val="306CB0"/>
      </a:folHlink>
    </a:clrScheme>
    <a:fontScheme name="Custom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itura_Network_TLCC2017_Template - Master Slide Deck.pptx" id="{D9DDA543-CF8A-44AE-BD73-08ACB156C1B6}" vid="{49B0C0B6-74E9-4F29-AC90-0522629AEB12}"/>
    </a:ext>
  </a:extLst>
</a:theme>
</file>

<file path=ppt/theme/theme3.xml><?xml version="1.0" encoding="utf-8"?>
<a:theme xmlns:a="http://schemas.openxmlformats.org/drawingml/2006/main" name="Solid Color Section Dividers">
  <a:themeElements>
    <a:clrScheme name="Custom 1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306CB0"/>
      </a:accent1>
      <a:accent2>
        <a:srgbClr val="00A0B7"/>
      </a:accent2>
      <a:accent3>
        <a:srgbClr val="514EA6"/>
      </a:accent3>
      <a:accent4>
        <a:srgbClr val="242B2D"/>
      </a:accent4>
      <a:accent5>
        <a:srgbClr val="242B2D"/>
      </a:accent5>
      <a:accent6>
        <a:srgbClr val="F6F6F6"/>
      </a:accent6>
      <a:hlink>
        <a:srgbClr val="306CB0"/>
      </a:hlink>
      <a:folHlink>
        <a:srgbClr val="306CB0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itura_Network_TLCC2017_Template - Master Slide Deck.pptx" id="{D9DDA543-CF8A-44AE-BD73-08ACB156C1B6}" vid="{49B0C0B6-74E9-4F29-AC90-0522629AEB12}"/>
    </a:ext>
  </a:extLst>
</a:theme>
</file>

<file path=ppt/theme/theme4.xml><?xml version="1.0" encoding="utf-8"?>
<a:theme xmlns:a="http://schemas.openxmlformats.org/drawingml/2006/main" name="Gradient Background Title and Logo Slides">
  <a:themeElements>
    <a:clrScheme name="Custom 1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306CB0"/>
      </a:accent1>
      <a:accent2>
        <a:srgbClr val="00A0B7"/>
      </a:accent2>
      <a:accent3>
        <a:srgbClr val="514EA6"/>
      </a:accent3>
      <a:accent4>
        <a:srgbClr val="242B2D"/>
      </a:accent4>
      <a:accent5>
        <a:srgbClr val="242B2D"/>
      </a:accent5>
      <a:accent6>
        <a:srgbClr val="F6F6F6"/>
      </a:accent6>
      <a:hlink>
        <a:srgbClr val="306CB0"/>
      </a:hlink>
      <a:folHlink>
        <a:srgbClr val="306CB0"/>
      </a:folHlink>
    </a:clrScheme>
    <a:fontScheme name="Tessitura 202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itura_Network_TLCC2017_Template - Master Slide Deck.pptx" id="{D9DDA543-CF8A-44AE-BD73-08ACB156C1B6}" vid="{49B0C0B6-74E9-4F29-AC90-0522629AEB12}"/>
    </a:ext>
  </a:extLst>
</a:theme>
</file>

<file path=ppt/theme/theme5.xml><?xml version="1.0" encoding="utf-8"?>
<a:theme xmlns:a="http://schemas.openxmlformats.org/drawingml/2006/main" name="Blank Slide (for Full-Screen Images)">
  <a:themeElements>
    <a:clrScheme name="Custom 1">
      <a:dk1>
        <a:srgbClr val="000000"/>
      </a:dk1>
      <a:lt1>
        <a:srgbClr val="FFFFFF"/>
      </a:lt1>
      <a:dk2>
        <a:srgbClr val="242B2D"/>
      </a:dk2>
      <a:lt2>
        <a:srgbClr val="F6F6F6"/>
      </a:lt2>
      <a:accent1>
        <a:srgbClr val="306CB0"/>
      </a:accent1>
      <a:accent2>
        <a:srgbClr val="00A0B7"/>
      </a:accent2>
      <a:accent3>
        <a:srgbClr val="514EA6"/>
      </a:accent3>
      <a:accent4>
        <a:srgbClr val="242B2D"/>
      </a:accent4>
      <a:accent5>
        <a:srgbClr val="242B2D"/>
      </a:accent5>
      <a:accent6>
        <a:srgbClr val="F6F6F6"/>
      </a:accent6>
      <a:hlink>
        <a:srgbClr val="306CB0"/>
      </a:hlink>
      <a:folHlink>
        <a:srgbClr val="306CB0"/>
      </a:folHlink>
    </a:clrScheme>
    <a:fontScheme name="Tessitura 202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Tessitura_Network_TLCC2017_Template - Master Slide Deck</Template>
  <TotalTime>20489</TotalTime>
  <Words>746</Words>
  <Application>Microsoft Office PowerPoint</Application>
  <PresentationFormat>Widescreen</PresentationFormat>
  <Paragraphs>161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Montserrat Medium</vt:lpstr>
      <vt:lpstr>Montserrat SemiBold</vt:lpstr>
      <vt:lpstr>Wingdings</vt:lpstr>
      <vt:lpstr>Montserrat</vt:lpstr>
      <vt:lpstr>Tessitura Color Header Content Slides</vt:lpstr>
      <vt:lpstr>White Background Slides</vt:lpstr>
      <vt:lpstr>Solid Color Section Dividers</vt:lpstr>
      <vt:lpstr>Gradient Background Title and Logo Slides</vt:lpstr>
      <vt:lpstr>Blank Slide (for Full-Screen Images)</vt:lpstr>
      <vt:lpstr>Tessitura Analytics Intermediate Workshop</vt:lpstr>
      <vt:lpstr>Who are you?</vt:lpstr>
      <vt:lpstr>What you get?</vt:lpstr>
      <vt:lpstr>Filter Precedence</vt:lpstr>
      <vt:lpstr>Data in a Widget</vt:lpstr>
      <vt:lpstr>Data in a Value</vt:lpstr>
      <vt:lpstr>Data in a Value</vt:lpstr>
      <vt:lpstr>Filtered Values</vt:lpstr>
      <vt:lpstr>Filtered Values</vt:lpstr>
      <vt:lpstr>Multi-Pass Aggregation</vt:lpstr>
      <vt:lpstr>Multi-Pass Aggregation (MPA)</vt:lpstr>
      <vt:lpstr>PowerPoint Presentation</vt:lpstr>
      <vt:lpstr>Conditionals</vt:lpstr>
      <vt:lpstr>Conditionals</vt:lpstr>
      <vt:lpstr>Conditionals: IF</vt:lpstr>
      <vt:lpstr>Conditionals : IF</vt:lpstr>
      <vt:lpstr>Conditionals: IF &amp; MPA</vt:lpstr>
      <vt:lpstr>Date Fields</vt:lpstr>
      <vt:lpstr>Dates</vt:lpstr>
      <vt:lpstr>Dates: Quick Functions</vt:lpstr>
      <vt:lpstr>Dates</vt:lpstr>
      <vt:lpstr>First-Event Constituents</vt:lpstr>
      <vt:lpstr>First-Event Constituents</vt:lpstr>
      <vt:lpstr>First-Event Constituents</vt:lpstr>
      <vt:lpstr>Thank you!</vt:lpstr>
      <vt:lpstr>PowerPoint Presentation</vt:lpstr>
    </vt:vector>
  </TitlesOfParts>
  <Company>Tessitura Network,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these slides:</dc:title>
  <dc:creator>Chris Wallingford</dc:creator>
  <cp:lastModifiedBy>Chris Wallingford</cp:lastModifiedBy>
  <cp:revision>248</cp:revision>
  <dcterms:created xsi:type="dcterms:W3CDTF">2017-04-10T19:38:12Z</dcterms:created>
  <dcterms:modified xsi:type="dcterms:W3CDTF">2023-09-20T18:12:26Z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3E25DCD3-4B42-434E-A5D4-EB05CE2BD909</vt:lpwstr>
  </property>
  <property fmtid="{D5CDD505-2E9C-101B-9397-08002B2CF9AE}" pid="3" name="ArticulatePath">
    <vt:lpwstr>Tessitura Template Option5</vt:lpwstr>
  </property>
</Properties>
</file>